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3" d="100"/>
          <a:sy n="63" d="100"/>
        </p:scale>
        <p:origin x="80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7ADA3-6AA3-9FB5-CC60-CEE01FDB79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C60FD02-2741-BAAB-33FE-D42C345C53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30B8C86-6918-2F06-5E07-0B63F82A0CB6}"/>
              </a:ext>
            </a:extLst>
          </p:cNvPr>
          <p:cNvSpPr>
            <a:spLocks noGrp="1"/>
          </p:cNvSpPr>
          <p:nvPr>
            <p:ph type="dt" sz="half" idx="10"/>
          </p:nvPr>
        </p:nvSpPr>
        <p:spPr/>
        <p:txBody>
          <a:bodyPr/>
          <a:lstStyle/>
          <a:p>
            <a:fld id="{777402D1-4847-4BD5-B21C-510C7D771ECF}" type="datetimeFigureOut">
              <a:rPr lang="en-IN" smtClean="0"/>
              <a:t>20-09-2024</a:t>
            </a:fld>
            <a:endParaRPr lang="en-IN"/>
          </a:p>
        </p:txBody>
      </p:sp>
      <p:sp>
        <p:nvSpPr>
          <p:cNvPr id="5" name="Footer Placeholder 4">
            <a:extLst>
              <a:ext uri="{FF2B5EF4-FFF2-40B4-BE49-F238E27FC236}">
                <a16:creationId xmlns:a16="http://schemas.microsoft.com/office/drawing/2014/main" id="{7D0393A0-C135-423D-AC15-0332D3881C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72B47C-93B6-10CD-BD2F-45FAB654D69B}"/>
              </a:ext>
            </a:extLst>
          </p:cNvPr>
          <p:cNvSpPr>
            <a:spLocks noGrp="1"/>
          </p:cNvSpPr>
          <p:nvPr>
            <p:ph type="sldNum" sz="quarter" idx="12"/>
          </p:nvPr>
        </p:nvSpPr>
        <p:spPr/>
        <p:txBody>
          <a:bodyPr/>
          <a:lstStyle/>
          <a:p>
            <a:fld id="{50D40344-5D6B-48E1-BC3D-1652CAEFB5D7}" type="slidenum">
              <a:rPr lang="en-IN" smtClean="0"/>
              <a:t>‹#›</a:t>
            </a:fld>
            <a:endParaRPr lang="en-IN"/>
          </a:p>
        </p:txBody>
      </p:sp>
    </p:spTree>
    <p:extLst>
      <p:ext uri="{BB962C8B-B14F-4D97-AF65-F5344CB8AC3E}">
        <p14:creationId xmlns:p14="http://schemas.microsoft.com/office/powerpoint/2010/main" val="4091254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8CB04-0174-60DA-94F6-13D3868E9F3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17E26D5-E120-A9D0-A663-D8C8BF72DC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6F9768-7FD5-3099-4EEC-1439E11C1930}"/>
              </a:ext>
            </a:extLst>
          </p:cNvPr>
          <p:cNvSpPr>
            <a:spLocks noGrp="1"/>
          </p:cNvSpPr>
          <p:nvPr>
            <p:ph type="dt" sz="half" idx="10"/>
          </p:nvPr>
        </p:nvSpPr>
        <p:spPr/>
        <p:txBody>
          <a:bodyPr/>
          <a:lstStyle/>
          <a:p>
            <a:fld id="{777402D1-4847-4BD5-B21C-510C7D771ECF}" type="datetimeFigureOut">
              <a:rPr lang="en-IN" smtClean="0"/>
              <a:t>20-09-2024</a:t>
            </a:fld>
            <a:endParaRPr lang="en-IN"/>
          </a:p>
        </p:txBody>
      </p:sp>
      <p:sp>
        <p:nvSpPr>
          <p:cNvPr id="5" name="Footer Placeholder 4">
            <a:extLst>
              <a:ext uri="{FF2B5EF4-FFF2-40B4-BE49-F238E27FC236}">
                <a16:creationId xmlns:a16="http://schemas.microsoft.com/office/drawing/2014/main" id="{E796E70D-AFD1-7AD8-636E-E68BF6026B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2A9FCF-EB5E-BEA5-C2BB-E1B97681E42C}"/>
              </a:ext>
            </a:extLst>
          </p:cNvPr>
          <p:cNvSpPr>
            <a:spLocks noGrp="1"/>
          </p:cNvSpPr>
          <p:nvPr>
            <p:ph type="sldNum" sz="quarter" idx="12"/>
          </p:nvPr>
        </p:nvSpPr>
        <p:spPr/>
        <p:txBody>
          <a:bodyPr/>
          <a:lstStyle/>
          <a:p>
            <a:fld id="{50D40344-5D6B-48E1-BC3D-1652CAEFB5D7}" type="slidenum">
              <a:rPr lang="en-IN" smtClean="0"/>
              <a:t>‹#›</a:t>
            </a:fld>
            <a:endParaRPr lang="en-IN"/>
          </a:p>
        </p:txBody>
      </p:sp>
    </p:spTree>
    <p:extLst>
      <p:ext uri="{BB962C8B-B14F-4D97-AF65-F5344CB8AC3E}">
        <p14:creationId xmlns:p14="http://schemas.microsoft.com/office/powerpoint/2010/main" val="3583750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64B631-262B-1FDE-F124-43F0C3A7839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EB86DB1-B6FA-C7C4-514E-8D70F85DC3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C2CB67-FE57-0141-7593-369586D91694}"/>
              </a:ext>
            </a:extLst>
          </p:cNvPr>
          <p:cNvSpPr>
            <a:spLocks noGrp="1"/>
          </p:cNvSpPr>
          <p:nvPr>
            <p:ph type="dt" sz="half" idx="10"/>
          </p:nvPr>
        </p:nvSpPr>
        <p:spPr/>
        <p:txBody>
          <a:bodyPr/>
          <a:lstStyle/>
          <a:p>
            <a:fld id="{777402D1-4847-4BD5-B21C-510C7D771ECF}" type="datetimeFigureOut">
              <a:rPr lang="en-IN" smtClean="0"/>
              <a:t>20-09-2024</a:t>
            </a:fld>
            <a:endParaRPr lang="en-IN"/>
          </a:p>
        </p:txBody>
      </p:sp>
      <p:sp>
        <p:nvSpPr>
          <p:cNvPr id="5" name="Footer Placeholder 4">
            <a:extLst>
              <a:ext uri="{FF2B5EF4-FFF2-40B4-BE49-F238E27FC236}">
                <a16:creationId xmlns:a16="http://schemas.microsoft.com/office/drawing/2014/main" id="{FAA9DC1E-2026-90B2-E063-84AF24FACF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A08C87-3A5E-E894-042D-A5B8BFDBBB5E}"/>
              </a:ext>
            </a:extLst>
          </p:cNvPr>
          <p:cNvSpPr>
            <a:spLocks noGrp="1"/>
          </p:cNvSpPr>
          <p:nvPr>
            <p:ph type="sldNum" sz="quarter" idx="12"/>
          </p:nvPr>
        </p:nvSpPr>
        <p:spPr/>
        <p:txBody>
          <a:bodyPr/>
          <a:lstStyle/>
          <a:p>
            <a:fld id="{50D40344-5D6B-48E1-BC3D-1652CAEFB5D7}" type="slidenum">
              <a:rPr lang="en-IN" smtClean="0"/>
              <a:t>‹#›</a:t>
            </a:fld>
            <a:endParaRPr lang="en-IN"/>
          </a:p>
        </p:txBody>
      </p:sp>
    </p:spTree>
    <p:extLst>
      <p:ext uri="{BB962C8B-B14F-4D97-AF65-F5344CB8AC3E}">
        <p14:creationId xmlns:p14="http://schemas.microsoft.com/office/powerpoint/2010/main" val="1265908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68EF8-11AA-FDF3-DFAC-2F8BF39AAB1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CC47805-BCCA-260F-37EC-16F0818AF9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819327-F1AA-6C8C-BD0E-AE079EFA6615}"/>
              </a:ext>
            </a:extLst>
          </p:cNvPr>
          <p:cNvSpPr>
            <a:spLocks noGrp="1"/>
          </p:cNvSpPr>
          <p:nvPr>
            <p:ph type="dt" sz="half" idx="10"/>
          </p:nvPr>
        </p:nvSpPr>
        <p:spPr/>
        <p:txBody>
          <a:bodyPr/>
          <a:lstStyle/>
          <a:p>
            <a:fld id="{777402D1-4847-4BD5-B21C-510C7D771ECF}" type="datetimeFigureOut">
              <a:rPr lang="en-IN" smtClean="0"/>
              <a:t>20-09-2024</a:t>
            </a:fld>
            <a:endParaRPr lang="en-IN"/>
          </a:p>
        </p:txBody>
      </p:sp>
      <p:sp>
        <p:nvSpPr>
          <p:cNvPr id="5" name="Footer Placeholder 4">
            <a:extLst>
              <a:ext uri="{FF2B5EF4-FFF2-40B4-BE49-F238E27FC236}">
                <a16:creationId xmlns:a16="http://schemas.microsoft.com/office/drawing/2014/main" id="{6E6466CC-F2E7-88B4-70EA-C0B2E193C5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59E785-8E6B-4150-ECF4-2D4ADE433745}"/>
              </a:ext>
            </a:extLst>
          </p:cNvPr>
          <p:cNvSpPr>
            <a:spLocks noGrp="1"/>
          </p:cNvSpPr>
          <p:nvPr>
            <p:ph type="sldNum" sz="quarter" idx="12"/>
          </p:nvPr>
        </p:nvSpPr>
        <p:spPr/>
        <p:txBody>
          <a:bodyPr/>
          <a:lstStyle/>
          <a:p>
            <a:fld id="{50D40344-5D6B-48E1-BC3D-1652CAEFB5D7}" type="slidenum">
              <a:rPr lang="en-IN" smtClean="0"/>
              <a:t>‹#›</a:t>
            </a:fld>
            <a:endParaRPr lang="en-IN"/>
          </a:p>
        </p:txBody>
      </p:sp>
    </p:spTree>
    <p:extLst>
      <p:ext uri="{BB962C8B-B14F-4D97-AF65-F5344CB8AC3E}">
        <p14:creationId xmlns:p14="http://schemas.microsoft.com/office/powerpoint/2010/main" val="1295129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AF33C-D9AD-9C8C-C754-CB8E781F7F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AA18C1A-EFCE-0D15-3886-406E1970FC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690E4D-BD6D-F990-2F2A-BB40E55F910E}"/>
              </a:ext>
            </a:extLst>
          </p:cNvPr>
          <p:cNvSpPr>
            <a:spLocks noGrp="1"/>
          </p:cNvSpPr>
          <p:nvPr>
            <p:ph type="dt" sz="half" idx="10"/>
          </p:nvPr>
        </p:nvSpPr>
        <p:spPr/>
        <p:txBody>
          <a:bodyPr/>
          <a:lstStyle/>
          <a:p>
            <a:fld id="{777402D1-4847-4BD5-B21C-510C7D771ECF}" type="datetimeFigureOut">
              <a:rPr lang="en-IN" smtClean="0"/>
              <a:t>20-09-2024</a:t>
            </a:fld>
            <a:endParaRPr lang="en-IN"/>
          </a:p>
        </p:txBody>
      </p:sp>
      <p:sp>
        <p:nvSpPr>
          <p:cNvPr id="5" name="Footer Placeholder 4">
            <a:extLst>
              <a:ext uri="{FF2B5EF4-FFF2-40B4-BE49-F238E27FC236}">
                <a16:creationId xmlns:a16="http://schemas.microsoft.com/office/drawing/2014/main" id="{CA7CAA39-700B-D784-D0A1-7A5DA6FEC3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8FD4F6-329B-E1D1-04F6-3A17B9EAFD91}"/>
              </a:ext>
            </a:extLst>
          </p:cNvPr>
          <p:cNvSpPr>
            <a:spLocks noGrp="1"/>
          </p:cNvSpPr>
          <p:nvPr>
            <p:ph type="sldNum" sz="quarter" idx="12"/>
          </p:nvPr>
        </p:nvSpPr>
        <p:spPr/>
        <p:txBody>
          <a:bodyPr/>
          <a:lstStyle/>
          <a:p>
            <a:fld id="{50D40344-5D6B-48E1-BC3D-1652CAEFB5D7}" type="slidenum">
              <a:rPr lang="en-IN" smtClean="0"/>
              <a:t>‹#›</a:t>
            </a:fld>
            <a:endParaRPr lang="en-IN"/>
          </a:p>
        </p:txBody>
      </p:sp>
    </p:spTree>
    <p:extLst>
      <p:ext uri="{BB962C8B-B14F-4D97-AF65-F5344CB8AC3E}">
        <p14:creationId xmlns:p14="http://schemas.microsoft.com/office/powerpoint/2010/main" val="3356112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7AE97-68EA-C6B6-0A46-0AF02543ECF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1C8C34E-A592-7C3F-73A1-BAB01689C7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9BD9632-6AAB-86D0-89DD-0A6B0987B7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6928DE8-3C8F-CBA7-22A1-A76A8FC4DD55}"/>
              </a:ext>
            </a:extLst>
          </p:cNvPr>
          <p:cNvSpPr>
            <a:spLocks noGrp="1"/>
          </p:cNvSpPr>
          <p:nvPr>
            <p:ph type="dt" sz="half" idx="10"/>
          </p:nvPr>
        </p:nvSpPr>
        <p:spPr/>
        <p:txBody>
          <a:bodyPr/>
          <a:lstStyle/>
          <a:p>
            <a:fld id="{777402D1-4847-4BD5-B21C-510C7D771ECF}" type="datetimeFigureOut">
              <a:rPr lang="en-IN" smtClean="0"/>
              <a:t>20-09-2024</a:t>
            </a:fld>
            <a:endParaRPr lang="en-IN"/>
          </a:p>
        </p:txBody>
      </p:sp>
      <p:sp>
        <p:nvSpPr>
          <p:cNvPr id="6" name="Footer Placeholder 5">
            <a:extLst>
              <a:ext uri="{FF2B5EF4-FFF2-40B4-BE49-F238E27FC236}">
                <a16:creationId xmlns:a16="http://schemas.microsoft.com/office/drawing/2014/main" id="{3B5D4740-D154-A3ED-28DC-C93F6211B29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025519A-ED16-01F9-2FEE-0CFB8212D0FE}"/>
              </a:ext>
            </a:extLst>
          </p:cNvPr>
          <p:cNvSpPr>
            <a:spLocks noGrp="1"/>
          </p:cNvSpPr>
          <p:nvPr>
            <p:ph type="sldNum" sz="quarter" idx="12"/>
          </p:nvPr>
        </p:nvSpPr>
        <p:spPr/>
        <p:txBody>
          <a:bodyPr/>
          <a:lstStyle/>
          <a:p>
            <a:fld id="{50D40344-5D6B-48E1-BC3D-1652CAEFB5D7}" type="slidenum">
              <a:rPr lang="en-IN" smtClean="0"/>
              <a:t>‹#›</a:t>
            </a:fld>
            <a:endParaRPr lang="en-IN"/>
          </a:p>
        </p:txBody>
      </p:sp>
    </p:spTree>
    <p:extLst>
      <p:ext uri="{BB962C8B-B14F-4D97-AF65-F5344CB8AC3E}">
        <p14:creationId xmlns:p14="http://schemas.microsoft.com/office/powerpoint/2010/main" val="3799941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95625-B0E6-D197-8C1A-7AA6CAEFF48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FD7329C-FC0D-AE49-7F7D-01EC2100ED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F02A524-0B43-FEA7-5788-0FF1D1FD6C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4E51C67-4176-2611-5783-FB073440D8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661A55-E6CF-5D84-34D3-BE256ABECA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E7816AF-7DCF-CB79-8BA2-D316113E331C}"/>
              </a:ext>
            </a:extLst>
          </p:cNvPr>
          <p:cNvSpPr>
            <a:spLocks noGrp="1"/>
          </p:cNvSpPr>
          <p:nvPr>
            <p:ph type="dt" sz="half" idx="10"/>
          </p:nvPr>
        </p:nvSpPr>
        <p:spPr/>
        <p:txBody>
          <a:bodyPr/>
          <a:lstStyle/>
          <a:p>
            <a:fld id="{777402D1-4847-4BD5-B21C-510C7D771ECF}" type="datetimeFigureOut">
              <a:rPr lang="en-IN" smtClean="0"/>
              <a:t>20-09-2024</a:t>
            </a:fld>
            <a:endParaRPr lang="en-IN"/>
          </a:p>
        </p:txBody>
      </p:sp>
      <p:sp>
        <p:nvSpPr>
          <p:cNvPr id="8" name="Footer Placeholder 7">
            <a:extLst>
              <a:ext uri="{FF2B5EF4-FFF2-40B4-BE49-F238E27FC236}">
                <a16:creationId xmlns:a16="http://schemas.microsoft.com/office/drawing/2014/main" id="{21D66CC8-B22D-3429-2CEB-55BDF2EE6CE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3438807-A4DA-6A07-91E7-66FB54A32574}"/>
              </a:ext>
            </a:extLst>
          </p:cNvPr>
          <p:cNvSpPr>
            <a:spLocks noGrp="1"/>
          </p:cNvSpPr>
          <p:nvPr>
            <p:ph type="sldNum" sz="quarter" idx="12"/>
          </p:nvPr>
        </p:nvSpPr>
        <p:spPr/>
        <p:txBody>
          <a:bodyPr/>
          <a:lstStyle/>
          <a:p>
            <a:fld id="{50D40344-5D6B-48E1-BC3D-1652CAEFB5D7}" type="slidenum">
              <a:rPr lang="en-IN" smtClean="0"/>
              <a:t>‹#›</a:t>
            </a:fld>
            <a:endParaRPr lang="en-IN"/>
          </a:p>
        </p:txBody>
      </p:sp>
    </p:spTree>
    <p:extLst>
      <p:ext uri="{BB962C8B-B14F-4D97-AF65-F5344CB8AC3E}">
        <p14:creationId xmlns:p14="http://schemas.microsoft.com/office/powerpoint/2010/main" val="3991903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35184-5729-54F5-D80C-3F6CB2C2536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45DFACC-9E03-243A-7FF9-F4283B805E3E}"/>
              </a:ext>
            </a:extLst>
          </p:cNvPr>
          <p:cNvSpPr>
            <a:spLocks noGrp="1"/>
          </p:cNvSpPr>
          <p:nvPr>
            <p:ph type="dt" sz="half" idx="10"/>
          </p:nvPr>
        </p:nvSpPr>
        <p:spPr/>
        <p:txBody>
          <a:bodyPr/>
          <a:lstStyle/>
          <a:p>
            <a:fld id="{777402D1-4847-4BD5-B21C-510C7D771ECF}" type="datetimeFigureOut">
              <a:rPr lang="en-IN" smtClean="0"/>
              <a:t>20-09-2024</a:t>
            </a:fld>
            <a:endParaRPr lang="en-IN"/>
          </a:p>
        </p:txBody>
      </p:sp>
      <p:sp>
        <p:nvSpPr>
          <p:cNvPr id="4" name="Footer Placeholder 3">
            <a:extLst>
              <a:ext uri="{FF2B5EF4-FFF2-40B4-BE49-F238E27FC236}">
                <a16:creationId xmlns:a16="http://schemas.microsoft.com/office/drawing/2014/main" id="{62D9E777-2F67-CCF8-9B83-127F74D15A6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710905E-E29D-D707-FC2A-CD1C9FA90E3E}"/>
              </a:ext>
            </a:extLst>
          </p:cNvPr>
          <p:cNvSpPr>
            <a:spLocks noGrp="1"/>
          </p:cNvSpPr>
          <p:nvPr>
            <p:ph type="sldNum" sz="quarter" idx="12"/>
          </p:nvPr>
        </p:nvSpPr>
        <p:spPr/>
        <p:txBody>
          <a:bodyPr/>
          <a:lstStyle/>
          <a:p>
            <a:fld id="{50D40344-5D6B-48E1-BC3D-1652CAEFB5D7}" type="slidenum">
              <a:rPr lang="en-IN" smtClean="0"/>
              <a:t>‹#›</a:t>
            </a:fld>
            <a:endParaRPr lang="en-IN"/>
          </a:p>
        </p:txBody>
      </p:sp>
    </p:spTree>
    <p:extLst>
      <p:ext uri="{BB962C8B-B14F-4D97-AF65-F5344CB8AC3E}">
        <p14:creationId xmlns:p14="http://schemas.microsoft.com/office/powerpoint/2010/main" val="3566287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59ED77-277F-483D-9CBC-7B441FB7F369}"/>
              </a:ext>
            </a:extLst>
          </p:cNvPr>
          <p:cNvSpPr>
            <a:spLocks noGrp="1"/>
          </p:cNvSpPr>
          <p:nvPr>
            <p:ph type="dt" sz="half" idx="10"/>
          </p:nvPr>
        </p:nvSpPr>
        <p:spPr/>
        <p:txBody>
          <a:bodyPr/>
          <a:lstStyle/>
          <a:p>
            <a:fld id="{777402D1-4847-4BD5-B21C-510C7D771ECF}" type="datetimeFigureOut">
              <a:rPr lang="en-IN" smtClean="0"/>
              <a:t>20-09-2024</a:t>
            </a:fld>
            <a:endParaRPr lang="en-IN"/>
          </a:p>
        </p:txBody>
      </p:sp>
      <p:sp>
        <p:nvSpPr>
          <p:cNvPr id="3" name="Footer Placeholder 2">
            <a:extLst>
              <a:ext uri="{FF2B5EF4-FFF2-40B4-BE49-F238E27FC236}">
                <a16:creationId xmlns:a16="http://schemas.microsoft.com/office/drawing/2014/main" id="{0F1AE066-7FF1-BFE5-AD01-AA27056FA6C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50756E8-1508-98CA-FF6E-63E79F8674B4}"/>
              </a:ext>
            </a:extLst>
          </p:cNvPr>
          <p:cNvSpPr>
            <a:spLocks noGrp="1"/>
          </p:cNvSpPr>
          <p:nvPr>
            <p:ph type="sldNum" sz="quarter" idx="12"/>
          </p:nvPr>
        </p:nvSpPr>
        <p:spPr/>
        <p:txBody>
          <a:bodyPr/>
          <a:lstStyle/>
          <a:p>
            <a:fld id="{50D40344-5D6B-48E1-BC3D-1652CAEFB5D7}" type="slidenum">
              <a:rPr lang="en-IN" smtClean="0"/>
              <a:t>‹#›</a:t>
            </a:fld>
            <a:endParaRPr lang="en-IN"/>
          </a:p>
        </p:txBody>
      </p:sp>
    </p:spTree>
    <p:extLst>
      <p:ext uri="{BB962C8B-B14F-4D97-AF65-F5344CB8AC3E}">
        <p14:creationId xmlns:p14="http://schemas.microsoft.com/office/powerpoint/2010/main" val="720772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C6A2C-B87D-D39E-2260-01BCD6CC2B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9C3F978-0D92-2302-A281-E896BA03E7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76B84B6-5E33-D558-5F4E-C9DDFF4AB4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930D0E-56B9-C743-C5E2-A41CFB2EE12C}"/>
              </a:ext>
            </a:extLst>
          </p:cNvPr>
          <p:cNvSpPr>
            <a:spLocks noGrp="1"/>
          </p:cNvSpPr>
          <p:nvPr>
            <p:ph type="dt" sz="half" idx="10"/>
          </p:nvPr>
        </p:nvSpPr>
        <p:spPr/>
        <p:txBody>
          <a:bodyPr/>
          <a:lstStyle/>
          <a:p>
            <a:fld id="{777402D1-4847-4BD5-B21C-510C7D771ECF}" type="datetimeFigureOut">
              <a:rPr lang="en-IN" smtClean="0"/>
              <a:t>20-09-2024</a:t>
            </a:fld>
            <a:endParaRPr lang="en-IN"/>
          </a:p>
        </p:txBody>
      </p:sp>
      <p:sp>
        <p:nvSpPr>
          <p:cNvPr id="6" name="Footer Placeholder 5">
            <a:extLst>
              <a:ext uri="{FF2B5EF4-FFF2-40B4-BE49-F238E27FC236}">
                <a16:creationId xmlns:a16="http://schemas.microsoft.com/office/drawing/2014/main" id="{434EE27E-08C2-795E-CC6C-867FE4F515E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04D8F94-B610-9BF0-7BFF-A06A6CC3A623}"/>
              </a:ext>
            </a:extLst>
          </p:cNvPr>
          <p:cNvSpPr>
            <a:spLocks noGrp="1"/>
          </p:cNvSpPr>
          <p:nvPr>
            <p:ph type="sldNum" sz="quarter" idx="12"/>
          </p:nvPr>
        </p:nvSpPr>
        <p:spPr/>
        <p:txBody>
          <a:bodyPr/>
          <a:lstStyle/>
          <a:p>
            <a:fld id="{50D40344-5D6B-48E1-BC3D-1652CAEFB5D7}" type="slidenum">
              <a:rPr lang="en-IN" smtClean="0"/>
              <a:t>‹#›</a:t>
            </a:fld>
            <a:endParaRPr lang="en-IN"/>
          </a:p>
        </p:txBody>
      </p:sp>
    </p:spTree>
    <p:extLst>
      <p:ext uri="{BB962C8B-B14F-4D97-AF65-F5344CB8AC3E}">
        <p14:creationId xmlns:p14="http://schemas.microsoft.com/office/powerpoint/2010/main" val="31081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0DD52-7361-105F-34DA-BE375F15E4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CD98457-A93E-BD9D-424E-E5591DFE16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FF60772-1F21-1992-09DE-21440BF1AB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BE8C48-0624-DBE4-DBBA-7D1B0A07D2BD}"/>
              </a:ext>
            </a:extLst>
          </p:cNvPr>
          <p:cNvSpPr>
            <a:spLocks noGrp="1"/>
          </p:cNvSpPr>
          <p:nvPr>
            <p:ph type="dt" sz="half" idx="10"/>
          </p:nvPr>
        </p:nvSpPr>
        <p:spPr/>
        <p:txBody>
          <a:bodyPr/>
          <a:lstStyle/>
          <a:p>
            <a:fld id="{777402D1-4847-4BD5-B21C-510C7D771ECF}" type="datetimeFigureOut">
              <a:rPr lang="en-IN" smtClean="0"/>
              <a:t>20-09-2024</a:t>
            </a:fld>
            <a:endParaRPr lang="en-IN"/>
          </a:p>
        </p:txBody>
      </p:sp>
      <p:sp>
        <p:nvSpPr>
          <p:cNvPr id="6" name="Footer Placeholder 5">
            <a:extLst>
              <a:ext uri="{FF2B5EF4-FFF2-40B4-BE49-F238E27FC236}">
                <a16:creationId xmlns:a16="http://schemas.microsoft.com/office/drawing/2014/main" id="{2FFFF1F0-9568-E45C-243C-2D70BFDD93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E41CDFB-15B9-9F52-4634-5CA2DA5A1234}"/>
              </a:ext>
            </a:extLst>
          </p:cNvPr>
          <p:cNvSpPr>
            <a:spLocks noGrp="1"/>
          </p:cNvSpPr>
          <p:nvPr>
            <p:ph type="sldNum" sz="quarter" idx="12"/>
          </p:nvPr>
        </p:nvSpPr>
        <p:spPr/>
        <p:txBody>
          <a:bodyPr/>
          <a:lstStyle/>
          <a:p>
            <a:fld id="{50D40344-5D6B-48E1-BC3D-1652CAEFB5D7}" type="slidenum">
              <a:rPr lang="en-IN" smtClean="0"/>
              <a:t>‹#›</a:t>
            </a:fld>
            <a:endParaRPr lang="en-IN"/>
          </a:p>
        </p:txBody>
      </p:sp>
    </p:spTree>
    <p:extLst>
      <p:ext uri="{BB962C8B-B14F-4D97-AF65-F5344CB8AC3E}">
        <p14:creationId xmlns:p14="http://schemas.microsoft.com/office/powerpoint/2010/main" val="2398057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CB5A3A-777E-BAEE-2494-A9777DC1DD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9C37A3B-6A46-D140-3F28-FB9F43EA79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3690E7-1254-C136-8858-F2B48E57E7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7402D1-4847-4BD5-B21C-510C7D771ECF}" type="datetimeFigureOut">
              <a:rPr lang="en-IN" smtClean="0"/>
              <a:t>20-09-2024</a:t>
            </a:fld>
            <a:endParaRPr lang="en-IN"/>
          </a:p>
        </p:txBody>
      </p:sp>
      <p:sp>
        <p:nvSpPr>
          <p:cNvPr id="5" name="Footer Placeholder 4">
            <a:extLst>
              <a:ext uri="{FF2B5EF4-FFF2-40B4-BE49-F238E27FC236}">
                <a16:creationId xmlns:a16="http://schemas.microsoft.com/office/drawing/2014/main" id="{313C00F6-0389-B0FD-924D-8299F5F8AB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44FD28F-2998-A2DC-9B63-4E2228400A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D40344-5D6B-48E1-BC3D-1652CAEFB5D7}" type="slidenum">
              <a:rPr lang="en-IN" smtClean="0"/>
              <a:t>‹#›</a:t>
            </a:fld>
            <a:endParaRPr lang="en-IN"/>
          </a:p>
        </p:txBody>
      </p:sp>
    </p:spTree>
    <p:extLst>
      <p:ext uri="{BB962C8B-B14F-4D97-AF65-F5344CB8AC3E}">
        <p14:creationId xmlns:p14="http://schemas.microsoft.com/office/powerpoint/2010/main" val="11326113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821A4-6C8C-400B-C89A-B16F382C82B0}"/>
              </a:ext>
            </a:extLst>
          </p:cNvPr>
          <p:cNvSpPr>
            <a:spLocks noGrp="1"/>
          </p:cNvSpPr>
          <p:nvPr>
            <p:ph type="ctrTitle"/>
          </p:nvPr>
        </p:nvSpPr>
        <p:spPr/>
        <p:txBody>
          <a:bodyPr/>
          <a:lstStyle/>
          <a:p>
            <a:r>
              <a:rPr lang="en-US" dirty="0"/>
              <a:t>Linguistic modelling</a:t>
            </a:r>
            <a:endParaRPr lang="en-IN" dirty="0"/>
          </a:p>
        </p:txBody>
      </p:sp>
      <p:sp>
        <p:nvSpPr>
          <p:cNvPr id="3" name="Subtitle 2">
            <a:extLst>
              <a:ext uri="{FF2B5EF4-FFF2-40B4-BE49-F238E27FC236}">
                <a16:creationId xmlns:a16="http://schemas.microsoft.com/office/drawing/2014/main" id="{DEE88752-AAD4-F6BA-B866-58BE6ABC3FAC}"/>
              </a:ext>
            </a:extLst>
          </p:cNvPr>
          <p:cNvSpPr>
            <a:spLocks noGrp="1"/>
          </p:cNvSpPr>
          <p:nvPr>
            <p:ph type="subTitle" idx="1"/>
          </p:nvPr>
        </p:nvSpPr>
        <p:spPr/>
        <p:txBody>
          <a:bodyPr/>
          <a:lstStyle/>
          <a:p>
            <a:pPr algn="r"/>
            <a:r>
              <a:rPr lang="en-US" dirty="0"/>
              <a:t>-Aishwarya </a:t>
            </a:r>
            <a:r>
              <a:rPr lang="en-US" dirty="0" err="1"/>
              <a:t>Londhe</a:t>
            </a:r>
            <a:endParaRPr lang="en-IN" dirty="0"/>
          </a:p>
        </p:txBody>
      </p:sp>
    </p:spTree>
    <p:extLst>
      <p:ext uri="{BB962C8B-B14F-4D97-AF65-F5344CB8AC3E}">
        <p14:creationId xmlns:p14="http://schemas.microsoft.com/office/powerpoint/2010/main" val="25301255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DC9D1-BC14-81B7-2118-0C9CE70B844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E413409-34D2-FD20-BA29-85A1367272E5}"/>
              </a:ext>
            </a:extLst>
          </p:cNvPr>
          <p:cNvSpPr>
            <a:spLocks noGrp="1"/>
          </p:cNvSpPr>
          <p:nvPr>
            <p:ph idx="1"/>
          </p:nvPr>
        </p:nvSpPr>
        <p:spPr/>
        <p:txBody>
          <a:bodyPr/>
          <a:lstStyle/>
          <a:p>
            <a:pPr marL="0" indent="0">
              <a:buNone/>
            </a:pPr>
            <a:r>
              <a:rPr lang="en-US" dirty="0"/>
              <a:t>2. Sentence Processing: Models like the Garden Path Theory explain how readers and listeners can be misled by ambiguous structures in sentences, revealing the strategies they use to resolve ambiguity.</a:t>
            </a:r>
          </a:p>
          <a:p>
            <a:pPr marL="0" indent="0">
              <a:buNone/>
            </a:pPr>
            <a:r>
              <a:rPr lang="en-US" dirty="0"/>
              <a:t>3. Language Acquisition: Psycholinguistic models study how children learn language, addressing both the innate capabilities and environmental influences. Theories include the Interactionist Approach and the Critical Period Hypothesis.</a:t>
            </a:r>
            <a:endParaRPr lang="en-IN" dirty="0"/>
          </a:p>
        </p:txBody>
      </p:sp>
    </p:spTree>
    <p:extLst>
      <p:ext uri="{BB962C8B-B14F-4D97-AF65-F5344CB8AC3E}">
        <p14:creationId xmlns:p14="http://schemas.microsoft.com/office/powerpoint/2010/main" val="3076452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E524E-EDB6-1B09-AD41-1B0036C8B0C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7D7F9C2-7D3C-76F2-B266-7EBAD75CCD93}"/>
              </a:ext>
            </a:extLst>
          </p:cNvPr>
          <p:cNvSpPr>
            <a:spLocks noGrp="1"/>
          </p:cNvSpPr>
          <p:nvPr>
            <p:ph idx="1"/>
          </p:nvPr>
        </p:nvSpPr>
        <p:spPr/>
        <p:txBody>
          <a:bodyPr/>
          <a:lstStyle/>
          <a:p>
            <a:pPr marL="0" indent="0">
              <a:buNone/>
            </a:pPr>
            <a:r>
              <a:rPr lang="en-US" dirty="0"/>
              <a:t>4. Memory and Language: Models examine how working memory and long-term memory interact during language tasks, influencing comprehension and production.</a:t>
            </a:r>
          </a:p>
          <a:p>
            <a:pPr marL="0" indent="0">
              <a:buNone/>
            </a:pPr>
            <a:r>
              <a:rPr lang="en-US" dirty="0"/>
              <a:t>5. The Role of Context: Psycholinguistics also considers how context (social, cultural, situational) affects language use and understanding, leading to pragmatic theories that explain how meaning is derived beyond literal interpretation.</a:t>
            </a:r>
            <a:endParaRPr lang="en-IN" dirty="0"/>
          </a:p>
        </p:txBody>
      </p:sp>
    </p:spTree>
    <p:extLst>
      <p:ext uri="{BB962C8B-B14F-4D97-AF65-F5344CB8AC3E}">
        <p14:creationId xmlns:p14="http://schemas.microsoft.com/office/powerpoint/2010/main" val="3233723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69050-F932-C078-6928-9AF4A86C768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A5FAB19-31B6-A3BF-2A2C-0E95ADD6304F}"/>
              </a:ext>
            </a:extLst>
          </p:cNvPr>
          <p:cNvSpPr>
            <a:spLocks noGrp="1"/>
          </p:cNvSpPr>
          <p:nvPr>
            <p:ph idx="1"/>
          </p:nvPr>
        </p:nvSpPr>
        <p:spPr/>
        <p:txBody>
          <a:bodyPr/>
          <a:lstStyle/>
          <a:p>
            <a:pPr marL="0" indent="0">
              <a:buNone/>
            </a:pPr>
            <a:r>
              <a:rPr lang="en-US" dirty="0"/>
              <a:t>6. Neurological Basis: While distinct from neurolinguistics, psycholinguistic models often incorporate insights from cognitive neuroscience to better understand how language processing occurs in the brain.</a:t>
            </a:r>
            <a:endParaRPr lang="en-IN" dirty="0"/>
          </a:p>
        </p:txBody>
      </p:sp>
    </p:spTree>
    <p:extLst>
      <p:ext uri="{BB962C8B-B14F-4D97-AF65-F5344CB8AC3E}">
        <p14:creationId xmlns:p14="http://schemas.microsoft.com/office/powerpoint/2010/main" val="3576484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86FA1-829B-9A4F-9D13-0F9702448F86}"/>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7C2DB1B6-6086-DA7A-6C7A-9EB8F1BB1F2A}"/>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759374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7731D-1C9F-0415-4588-81D5D00DDCF0}"/>
              </a:ext>
            </a:extLst>
          </p:cNvPr>
          <p:cNvSpPr>
            <a:spLocks noGrp="1"/>
          </p:cNvSpPr>
          <p:nvPr>
            <p:ph type="title"/>
          </p:nvPr>
        </p:nvSpPr>
        <p:spPr/>
        <p:txBody>
          <a:bodyPr/>
          <a:lstStyle/>
          <a:p>
            <a:r>
              <a:rPr lang="en-US" dirty="0"/>
              <a:t>Linguistic modeling</a:t>
            </a:r>
            <a:endParaRPr lang="en-IN" dirty="0"/>
          </a:p>
        </p:txBody>
      </p:sp>
      <p:sp>
        <p:nvSpPr>
          <p:cNvPr id="3" name="Content Placeholder 2">
            <a:extLst>
              <a:ext uri="{FF2B5EF4-FFF2-40B4-BE49-F238E27FC236}">
                <a16:creationId xmlns:a16="http://schemas.microsoft.com/office/drawing/2014/main" id="{A4FED72A-C68F-52C3-37D7-BC6A21495036}"/>
              </a:ext>
            </a:extLst>
          </p:cNvPr>
          <p:cNvSpPr>
            <a:spLocks noGrp="1"/>
          </p:cNvSpPr>
          <p:nvPr>
            <p:ph idx="1"/>
          </p:nvPr>
        </p:nvSpPr>
        <p:spPr/>
        <p:txBody>
          <a:bodyPr/>
          <a:lstStyle/>
          <a:p>
            <a:r>
              <a:rPr lang="en-US" dirty="0"/>
              <a:t>Linguistic modeling refers to the process of creating representations or frameworks that capture the structure, patterns, and nuances of language. </a:t>
            </a:r>
          </a:p>
          <a:p>
            <a:r>
              <a:rPr lang="en-US" dirty="0"/>
              <a:t>This can involve various methods and approaches, including:</a:t>
            </a:r>
          </a:p>
          <a:p>
            <a:pPr>
              <a:buFont typeface="+mj-lt"/>
              <a:buAutoNum type="arabicPeriod"/>
            </a:pPr>
            <a:r>
              <a:rPr lang="en-US" dirty="0"/>
              <a:t>Statistical Models: These use mathematical techniques to analyze language data, often focusing on frequency and co-occurrence of words or phrases. Examples include n-grams and topic models.</a:t>
            </a:r>
          </a:p>
          <a:p>
            <a:endParaRPr lang="en-IN" dirty="0"/>
          </a:p>
        </p:txBody>
      </p:sp>
    </p:spTree>
    <p:extLst>
      <p:ext uri="{BB962C8B-B14F-4D97-AF65-F5344CB8AC3E}">
        <p14:creationId xmlns:p14="http://schemas.microsoft.com/office/powerpoint/2010/main" val="17435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1698B-6189-0D5B-792B-0CACB201883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52A68C9-5CC5-A286-9264-BEDEFDA52EB9}"/>
              </a:ext>
            </a:extLst>
          </p:cNvPr>
          <p:cNvSpPr>
            <a:spLocks noGrp="1"/>
          </p:cNvSpPr>
          <p:nvPr>
            <p:ph idx="1"/>
          </p:nvPr>
        </p:nvSpPr>
        <p:spPr/>
        <p:txBody>
          <a:bodyPr/>
          <a:lstStyle/>
          <a:p>
            <a:pPr marL="0" indent="0">
              <a:buNone/>
            </a:pPr>
            <a:r>
              <a:rPr lang="en-US" dirty="0"/>
              <a:t>2. Machine Learning: This involves training algorithms on large datasets to learn linguistic patterns. Models like neural networks, including transformers (e.g. GPT, BERT), have revolutionized natural language processing by enabling tasks like text generation, translation, and sentiment analysis.</a:t>
            </a:r>
          </a:p>
          <a:p>
            <a:pPr marL="0" indent="0">
              <a:buNone/>
            </a:pPr>
            <a:r>
              <a:rPr lang="en-US" dirty="0"/>
              <a:t>3. Grammar-based Models: These approaches focus on the rules and structures of language, such as syntax and semantics, to create parsers or grammars that can analyze sentence structure.</a:t>
            </a:r>
            <a:endParaRPr lang="en-IN" dirty="0"/>
          </a:p>
        </p:txBody>
      </p:sp>
    </p:spTree>
    <p:extLst>
      <p:ext uri="{BB962C8B-B14F-4D97-AF65-F5344CB8AC3E}">
        <p14:creationId xmlns:p14="http://schemas.microsoft.com/office/powerpoint/2010/main" val="3655813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CDE6B-BBEC-C6E6-A6E9-7FBB49DED5C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24A2631-F887-75F3-6AD6-5B326A3A68E0}"/>
              </a:ext>
            </a:extLst>
          </p:cNvPr>
          <p:cNvSpPr>
            <a:spLocks noGrp="1"/>
          </p:cNvSpPr>
          <p:nvPr>
            <p:ph idx="1"/>
          </p:nvPr>
        </p:nvSpPr>
        <p:spPr/>
        <p:txBody>
          <a:bodyPr/>
          <a:lstStyle/>
          <a:p>
            <a:pPr marL="0" indent="0">
              <a:buNone/>
            </a:pPr>
            <a:r>
              <a:rPr lang="en-US" dirty="0"/>
              <a:t>4. Cognitive Models: These aim to simulate human language processing, exploring how people understand, produce, and acquire language.</a:t>
            </a:r>
          </a:p>
          <a:p>
            <a:pPr marL="0" indent="0">
              <a:buNone/>
            </a:pPr>
            <a:r>
              <a:rPr lang="en-US" dirty="0"/>
              <a:t>5. Computational Linguistics: This interdisciplinary field combines linguistics, computer science, and artificial intelligence to develop tools and technologies for processing human language.</a:t>
            </a:r>
          </a:p>
        </p:txBody>
      </p:sp>
    </p:spTree>
    <p:extLst>
      <p:ext uri="{BB962C8B-B14F-4D97-AF65-F5344CB8AC3E}">
        <p14:creationId xmlns:p14="http://schemas.microsoft.com/office/powerpoint/2010/main" val="1403455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609DB-1DFE-E80C-2D56-C70B1C0853E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F78F9D0-9FD0-E3D1-7980-157EB852C715}"/>
              </a:ext>
            </a:extLst>
          </p:cNvPr>
          <p:cNvSpPr>
            <a:spLocks noGrp="1"/>
          </p:cNvSpPr>
          <p:nvPr>
            <p:ph idx="1"/>
          </p:nvPr>
        </p:nvSpPr>
        <p:spPr/>
        <p:txBody>
          <a:bodyPr/>
          <a:lstStyle/>
          <a:p>
            <a:r>
              <a:rPr lang="en-US" dirty="0"/>
              <a:t>Overall, linguistic modeling is crucial for applications like speech recognition, chatbots, language translation, and more, as it helps machines understand and generate human language effectively.</a:t>
            </a:r>
            <a:endParaRPr lang="en-IN" dirty="0"/>
          </a:p>
          <a:p>
            <a:endParaRPr lang="en-IN" dirty="0"/>
          </a:p>
        </p:txBody>
      </p:sp>
    </p:spTree>
    <p:extLst>
      <p:ext uri="{BB962C8B-B14F-4D97-AF65-F5344CB8AC3E}">
        <p14:creationId xmlns:p14="http://schemas.microsoft.com/office/powerpoint/2010/main" val="3696530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F8ED5-0C30-06D6-A828-56A60225D7D9}"/>
              </a:ext>
            </a:extLst>
          </p:cNvPr>
          <p:cNvSpPr>
            <a:spLocks noGrp="1"/>
          </p:cNvSpPr>
          <p:nvPr>
            <p:ph type="title"/>
          </p:nvPr>
        </p:nvSpPr>
        <p:spPr/>
        <p:txBody>
          <a:bodyPr/>
          <a:lstStyle/>
          <a:p>
            <a:r>
              <a:rPr lang="en-US" dirty="0"/>
              <a:t>Neurolinguistic models</a:t>
            </a:r>
            <a:endParaRPr lang="en-IN" dirty="0"/>
          </a:p>
        </p:txBody>
      </p:sp>
      <p:sp>
        <p:nvSpPr>
          <p:cNvPr id="3" name="Content Placeholder 2">
            <a:extLst>
              <a:ext uri="{FF2B5EF4-FFF2-40B4-BE49-F238E27FC236}">
                <a16:creationId xmlns:a16="http://schemas.microsoft.com/office/drawing/2014/main" id="{0719B938-74DC-AEDE-4390-7094D41907DA}"/>
              </a:ext>
            </a:extLst>
          </p:cNvPr>
          <p:cNvSpPr>
            <a:spLocks noGrp="1"/>
          </p:cNvSpPr>
          <p:nvPr>
            <p:ph idx="1"/>
          </p:nvPr>
        </p:nvSpPr>
        <p:spPr/>
        <p:txBody>
          <a:bodyPr/>
          <a:lstStyle/>
          <a:p>
            <a:r>
              <a:rPr lang="en-US" dirty="0"/>
              <a:t>Neurolinguistic models explore the relationship between language and the brain, aiming to understand how linguistic processes are represented and processed in neural structures. Here are some key aspects of neurolinguistic models:</a:t>
            </a:r>
          </a:p>
          <a:p>
            <a:pPr>
              <a:buFont typeface="+mj-lt"/>
              <a:buAutoNum type="arabicPeriod"/>
            </a:pPr>
            <a:r>
              <a:rPr lang="en-US" b="1" dirty="0"/>
              <a:t>Cognitive Neuroscience</a:t>
            </a:r>
            <a:r>
              <a:rPr lang="en-US" dirty="0"/>
              <a:t>: This field studies how brain functions correlate with language abilities. Techniques like fMRI and EEG are used to observe brain activity during language tasks.</a:t>
            </a:r>
          </a:p>
          <a:p>
            <a:endParaRPr lang="en-IN" dirty="0"/>
          </a:p>
        </p:txBody>
      </p:sp>
    </p:spTree>
    <p:extLst>
      <p:ext uri="{BB962C8B-B14F-4D97-AF65-F5344CB8AC3E}">
        <p14:creationId xmlns:p14="http://schemas.microsoft.com/office/powerpoint/2010/main" val="4084192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D7606-4A0E-B6F3-8B63-FCB135B3B37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09D4A87-6048-CA4D-01DD-2EAE7AAA6D0F}"/>
              </a:ext>
            </a:extLst>
          </p:cNvPr>
          <p:cNvSpPr>
            <a:spLocks noGrp="1"/>
          </p:cNvSpPr>
          <p:nvPr>
            <p:ph idx="1"/>
          </p:nvPr>
        </p:nvSpPr>
        <p:spPr/>
        <p:txBody>
          <a:bodyPr/>
          <a:lstStyle/>
          <a:p>
            <a:r>
              <a:rPr lang="en-US" dirty="0"/>
              <a:t>Language Acquisition: Neurolinguistic models examine how infants acquire language, focusing on neural pathways and cognitive mechanisms involved in learning.</a:t>
            </a:r>
          </a:p>
          <a:p>
            <a:r>
              <a:rPr lang="en-US" dirty="0"/>
              <a:t>Brain Areas Involved: Key regions such as Broca's area (linked to speech production) and Wernicke's area (associated with language comprehension) are central to these models. They help illustrate how different aspects of language are processed.</a:t>
            </a:r>
            <a:endParaRPr lang="en-IN" dirty="0"/>
          </a:p>
        </p:txBody>
      </p:sp>
    </p:spTree>
    <p:extLst>
      <p:ext uri="{BB962C8B-B14F-4D97-AF65-F5344CB8AC3E}">
        <p14:creationId xmlns:p14="http://schemas.microsoft.com/office/powerpoint/2010/main" val="2018667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FEF72-F0D4-9C6E-DCCA-66B4E104350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79323C6-A9D3-CD70-CFB2-80E2034942D0}"/>
              </a:ext>
            </a:extLst>
          </p:cNvPr>
          <p:cNvSpPr>
            <a:spLocks noGrp="1"/>
          </p:cNvSpPr>
          <p:nvPr>
            <p:ph idx="1"/>
          </p:nvPr>
        </p:nvSpPr>
        <p:spPr/>
        <p:txBody>
          <a:bodyPr/>
          <a:lstStyle/>
          <a:p>
            <a:r>
              <a:rPr lang="en-US" dirty="0"/>
              <a:t>Disorders and Pathologies: Neurolinguistic models also investigate how brain injuries or diseases (like aphasia) affect language abilities, providing insights into the neural underpinnings of linguistic functions.</a:t>
            </a:r>
          </a:p>
          <a:p>
            <a:r>
              <a:rPr lang="en-US" dirty="0"/>
              <a:t>Connectionist Models: These computational models simulate neural processes using networks of interconnected units, mimicking how neurons interact to process language.</a:t>
            </a:r>
            <a:endParaRPr lang="en-IN" dirty="0"/>
          </a:p>
        </p:txBody>
      </p:sp>
    </p:spTree>
    <p:extLst>
      <p:ext uri="{BB962C8B-B14F-4D97-AF65-F5344CB8AC3E}">
        <p14:creationId xmlns:p14="http://schemas.microsoft.com/office/powerpoint/2010/main" val="1066623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F812F-3A62-345B-5C4D-80E205E54762}"/>
              </a:ext>
            </a:extLst>
          </p:cNvPr>
          <p:cNvSpPr>
            <a:spLocks noGrp="1"/>
          </p:cNvSpPr>
          <p:nvPr>
            <p:ph type="title"/>
          </p:nvPr>
        </p:nvSpPr>
        <p:spPr/>
        <p:txBody>
          <a:bodyPr/>
          <a:lstStyle/>
          <a:p>
            <a:r>
              <a:rPr lang="en-US" dirty="0"/>
              <a:t>Psycholinguistic models</a:t>
            </a:r>
            <a:endParaRPr lang="en-IN" dirty="0"/>
          </a:p>
        </p:txBody>
      </p:sp>
      <p:sp>
        <p:nvSpPr>
          <p:cNvPr id="3" name="Content Placeholder 2">
            <a:extLst>
              <a:ext uri="{FF2B5EF4-FFF2-40B4-BE49-F238E27FC236}">
                <a16:creationId xmlns:a16="http://schemas.microsoft.com/office/drawing/2014/main" id="{4AE65908-804F-0DB2-8A49-90EF384C13C1}"/>
              </a:ext>
            </a:extLst>
          </p:cNvPr>
          <p:cNvSpPr>
            <a:spLocks noGrp="1"/>
          </p:cNvSpPr>
          <p:nvPr>
            <p:ph idx="1"/>
          </p:nvPr>
        </p:nvSpPr>
        <p:spPr/>
        <p:txBody>
          <a:bodyPr/>
          <a:lstStyle/>
          <a:p>
            <a:r>
              <a:rPr lang="en-US" dirty="0"/>
              <a:t>Psycholinguistic models examine the interplay between psychological processes and linguistic knowledge, focusing on how language is understood, produced, and acquired by individuals. Here are some key aspects of psycholinguistic models:</a:t>
            </a:r>
          </a:p>
          <a:p>
            <a:pPr>
              <a:buFont typeface="+mj-lt"/>
              <a:buAutoNum type="arabicPeriod"/>
            </a:pPr>
            <a:r>
              <a:rPr lang="en-US" dirty="0"/>
              <a:t>Language Processing: These models explore how people comprehend and produce language in real-time. They investigate the cognitive mechanisms involved in tasks like parsing sentences, understanding meaning, and generating speech.</a:t>
            </a:r>
          </a:p>
          <a:p>
            <a:endParaRPr lang="en-IN" dirty="0"/>
          </a:p>
        </p:txBody>
      </p:sp>
    </p:spTree>
    <p:extLst>
      <p:ext uri="{BB962C8B-B14F-4D97-AF65-F5344CB8AC3E}">
        <p14:creationId xmlns:p14="http://schemas.microsoft.com/office/powerpoint/2010/main" val="12620122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4234</TotalTime>
  <Words>649</Words>
  <Application>Microsoft Office PowerPoint</Application>
  <PresentationFormat>Widescreen</PresentationFormat>
  <Paragraphs>26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Linguistic modelling</vt:lpstr>
      <vt:lpstr>Linguistic modeling</vt:lpstr>
      <vt:lpstr>PowerPoint Presentation</vt:lpstr>
      <vt:lpstr>PowerPoint Presentation</vt:lpstr>
      <vt:lpstr>PowerPoint Presentation</vt:lpstr>
      <vt:lpstr>Neurolinguistic models</vt:lpstr>
      <vt:lpstr>PowerPoint Presentation</vt:lpstr>
      <vt:lpstr>PowerPoint Presentation</vt:lpstr>
      <vt:lpstr>Psycholinguistic models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Sukhada Aloni</dc:creator>
  <cp:lastModifiedBy>Sukhada Aloni</cp:lastModifiedBy>
  <cp:revision>7</cp:revision>
  <dcterms:created xsi:type="dcterms:W3CDTF">2024-09-20T04:36:02Z</dcterms:created>
  <dcterms:modified xsi:type="dcterms:W3CDTF">2024-09-23T04:10:10Z</dcterms:modified>
</cp:coreProperties>
</file>