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94D-821B-902D-6A8F-28485277B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04A0D-D550-064A-381A-771ABAE7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9722-F0CA-6E07-4D71-78FB6A24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EAE5-AD15-B544-CBA7-4529AAD2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2D20-A7D1-86AB-844E-20465BE5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9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1D10-AC60-3DDC-2ECE-3D776CB9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5CAB-BC86-12AF-FD83-7075A43C3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B06E-564B-45E2-95E1-1EED81AB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46EB-E02D-A4D4-ECFE-DEB5562A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84AD-00D1-BD47-EB51-4CF9C677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1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C24C3-A9CA-D20D-EDF4-DA8A16572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12351-CE35-DF51-BF6F-EFEF554E3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B646-0661-8127-9F46-3028495F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A638-62ED-DC3B-9B6B-13A52475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3AFF-BC49-749F-6AFE-9443475F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1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E053-1360-6658-A82F-3D29CA8F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D6F-8BE6-C9A9-4556-E5A07579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5984-6F32-4B71-376A-A51DEC0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DFC-6957-05A9-43A4-8EC11867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199A-B969-465A-9FB0-F889D230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5237-1675-002F-1D89-4459543D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02C6-967A-EA68-430B-9B82615C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54B8-781E-67E5-6D8C-2BFBD29B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37B1-7E4A-0088-7229-EB9C2E71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7409-EFB3-9F21-1EBA-37AFDDAB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6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86E3-4EE6-4855-0F19-EDE1F73B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AD39-0E7F-C217-FD58-F7C99983F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72327-2BCC-A26F-2C47-134A9720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ABCB-C185-65D0-051F-282615E2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7CFC-C99D-DBD5-3C9B-D5A20BC2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DA7CA-78B6-5075-418B-C536771C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7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9116-0B11-599C-8E00-4A6F9F77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0074E-A082-D315-C212-079C9C86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EADD2-C1EC-17F8-5C97-94AE01C56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4307A-CE00-FE31-7EAA-7D55537DE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4D3EA-1E5D-A933-655C-38DB4311C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86050-58C5-1FEA-B44B-E9047230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70A10-512E-19EA-AF61-546B6740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6E7FC-9DDB-F6F7-4966-DC9137FD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4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D899-4429-F7F3-691F-88AAA452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BB1BC-C078-B554-F392-BB67A019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E76FE-2C9C-1048-45FA-F6B3334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F9289-0C07-02C8-36D7-BD0AE581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5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EA8F0-BF88-E468-C3ED-F538E97F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62D0F-7A7D-2620-F970-EE94DEFB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0D7BE-10EF-F9B2-EE83-47DC20FE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572E-FD53-5FEA-1F47-622B137D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493F-A9C1-07ED-6E52-8C273235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22EEB-4027-6736-169D-687085B6D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BA62F-CFFF-FD7B-3F28-796B8031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0060A-0A38-75A1-8394-7EBD858B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CE96-1671-C4CC-747D-F12FCB1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5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631C-4024-28BC-07C7-D6A7F2E6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424D9-63E0-B1AD-6644-1AD6E989E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41BA1-D930-7273-9000-35332A9D1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72630-15A6-846E-132E-8DC1E4FA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7916-5766-7154-A983-CD6D942C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E806D-2584-6B96-3963-F3EDD183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BA1BC-6781-F7AB-F0AE-AFBE5F5C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2E55-2FB4-A08B-02F7-55B7AFD6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8D92-D5D6-3C70-1B0B-A488DED1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E744-EDF9-4AF5-AFA3-CA13C7EE135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BDD6-A24E-724A-1DB6-141890E7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8DAE-B7B8-CFE2-08F5-D89B55BCC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30DD-3AAF-437A-884B-2D665515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48B5-0CB9-0E56-E84F-4C3E359B9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Translation as application of NLP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4B30C-CF42-06D3-08E2-161739ADF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Aishwarya </a:t>
            </a:r>
            <a:r>
              <a:rPr lang="en-US" dirty="0" err="1"/>
              <a:t>Londhe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64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Global Communication and Information Access: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Translation Services: Platforms like </a:t>
            </a:r>
            <a:r>
              <a:rPr lang="en-US"/>
              <a:t>Google Translate and Microsoft Translator allow </a:t>
            </a:r>
            <a:r>
              <a:rPr lang="en-US" dirty="0"/>
              <a:t>users to translate text in real-time, facilitating cross-language communication.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Multilingual Content Access: Machine translation enables users to read content from websites, news articles, and documents in languages they do not speak.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26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E-Commerce and Customer Support: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Descriptions: E-commerce companies use machine translation to offer product descriptions in multiple languages, enhancing the shopping experience for international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Service: Chatbots and virtual assistants employ machine translation to support customers in different languages, reducing the need for human translators.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09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Healthcare: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 Records Translation: Machine translation is used to translate patient records, research papers, and other critical healthcare documents across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Multilingual Communication: In medical settings, doctors and patients can communicate via translated text, improving accessibility in regions with diverse populations.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00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Media and Entertainment: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Subtitle Generation: Machine translation is used to generate subtitles for films, TV shows, and YouTube videos in multiple languages, making content accessible to a global audience.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Localization: Video games and mobile apps often rely on machine translation for localization into various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52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Education and Research: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Academic Papers: Machine translation helps researchers access papers and studies written in foreign languages, facilitating global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Language Learning: Language learners use machine translation tools to understand foreign texts, though manual refinement is often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61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Legal and Governmental 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Document Translation: Governments and international organizations use machine translation to process large volumes of legal, policy, and regulatory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Multilingual Policy Making: International treaties, laws, and official communications are translated using machine translation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97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FFE0-871A-BBDA-1229-85C6D2AC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78342"/>
          </a:xfrm>
        </p:spPr>
        <p:txBody>
          <a:bodyPr/>
          <a:lstStyle/>
          <a:p>
            <a:pPr algn="ctr"/>
            <a:r>
              <a:rPr lang="en-IN" dirty="0"/>
              <a:t>Challenges in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257230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6F8D-822C-42F4-BF92-B903853E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E518-AE31-49DE-DED0-1FED392F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Ambiguity: Words and phrases can have multiple meanings depending on context (e.g., "bank" as a financial institution or a riverbank). </a:t>
            </a:r>
          </a:p>
          <a:p>
            <a:r>
              <a:rPr lang="en-US" dirty="0"/>
              <a:t>Neural Machine Translation(NMT) models with attention mechanisms have made significant progress in resolving such ambiguities, but perfect accuracy remains elusive.</a:t>
            </a:r>
          </a:p>
          <a:p>
            <a:r>
              <a:rPr lang="en-US" dirty="0"/>
              <a:t>Idiomatic Expressions: Machine translation often struggles with idiomatic phrases and cultural references that don’t have a direct equivalent in the target language (e.g., "kick the bucket" meaning "to die").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6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2E5C-10EC-D0B3-700B-205F4D3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60F5-803B-985F-AE7A-1AF72A9F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Morphologically Rich Languages: Some languages (e.g., Finnish, Turkish, or Arabic) have complex inflections and morphologies that pose a challenge for translation systems.</a:t>
            </a:r>
          </a:p>
          <a:p>
            <a:r>
              <a:rPr lang="en-US" dirty="0"/>
              <a:t>Low-Resource Languages: Many languages lack large parallel corpora (bilingual text datasets), making it difficult for machine translation systems to perform well. </a:t>
            </a:r>
          </a:p>
          <a:p>
            <a:r>
              <a:rPr lang="en-US" dirty="0"/>
              <a:t>Recent advances, such as zero-shot learning in transformers, allow translation between languages even without direct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408875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3473-CB5A-CD1C-3031-31ABFACF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89ED-D89A-5D61-6E1D-7A78198B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Fluency vs. Accuracy: While NMT models often produce more fluent translations, they sometimes sacrifice accuracy. This can lead to translations that sound correct but introduce factual or semantic errors.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12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59E2-64B0-3C1C-44B2-AE59073C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B8F6-9C3B-FBAF-5B33-6AFBB7BE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Translation (MT)</a:t>
            </a:r>
            <a:r>
              <a:rPr lang="en-US" dirty="0"/>
              <a:t> is one of the most prominent applications of Natural Language Processing (NLP). </a:t>
            </a:r>
          </a:p>
          <a:p>
            <a:r>
              <a:rPr lang="en-US" dirty="0"/>
              <a:t>It involves automatically translating text or speech from one language to another using computational models. </a:t>
            </a:r>
          </a:p>
          <a:p>
            <a:r>
              <a:rPr lang="en-US" dirty="0"/>
              <a:t>Machine translation has seen significant advancements due to modern NLP techniques, and it plays a crucial role in making content accessible across linguistic boundaries.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72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C702-E9AF-3269-0F2E-C8E46757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103D-C10D-E771-88EE-C869DEFC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6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Components of Machine Translation</a:t>
            </a:r>
          </a:p>
          <a:p>
            <a:r>
              <a:rPr lang="en-US" dirty="0"/>
              <a:t>Machine translation involves various components of NLP, such as:</a:t>
            </a:r>
          </a:p>
          <a:p>
            <a:pPr>
              <a:buFont typeface="+mj-lt"/>
              <a:buAutoNum type="arabicPeriod"/>
            </a:pPr>
            <a:r>
              <a:rPr lang="en-US" dirty="0"/>
              <a:t>Tokenization: Breaking down text into smaller units (words, </a:t>
            </a:r>
            <a:r>
              <a:rPr lang="en-US" dirty="0" err="1"/>
              <a:t>subwords</a:t>
            </a:r>
            <a:r>
              <a:rPr lang="en-US" dirty="0"/>
              <a:t>, or characters) to handle the translation process more efficiently.</a:t>
            </a:r>
          </a:p>
          <a:p>
            <a:pPr>
              <a:buFont typeface="+mj-lt"/>
              <a:buAutoNum type="arabicPeriod"/>
            </a:pPr>
            <a:r>
              <a:rPr lang="en-US" dirty="0"/>
              <a:t>Part-of-Speech Tagging: Identifying the syntactic category of words (noun, verb, etc.), which helps in understanding sentence structure.</a:t>
            </a:r>
          </a:p>
          <a:p>
            <a:pPr>
              <a:buFont typeface="+mj-lt"/>
              <a:buAutoNum type="arabicPeriod"/>
            </a:pPr>
            <a:r>
              <a:rPr lang="en-US" dirty="0"/>
              <a:t>Syntactic Parsing: Analyzing the grammatical structure of a sentence to comprehend the relationships between different words.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15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Named Entity Recognition (NER): Identifying proper nouns like people, places, or organizations, ensuring they are correctly translated.</a:t>
            </a:r>
          </a:p>
          <a:p>
            <a:pPr marL="0" indent="0">
              <a:buNone/>
            </a:pPr>
            <a:r>
              <a:rPr lang="en-US" dirty="0"/>
              <a:t>5. Language Modeling: Understanding the probability of sequences of words in a language to generate more fluent translations.</a:t>
            </a:r>
          </a:p>
          <a:p>
            <a:pPr marL="0" indent="0">
              <a:buNone/>
            </a:pPr>
            <a:r>
              <a:rPr lang="en-US" dirty="0"/>
              <a:t>6. Contextual Representation: Ensuring that translation accounts for the context of a word or phrase, especially in languages where the meaning can change depending on usage (e.g., polysemy).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90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F69E25-2371-307B-1654-24136B2A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10422"/>
          </a:xfrm>
        </p:spPr>
        <p:txBody>
          <a:bodyPr/>
          <a:lstStyle/>
          <a:p>
            <a:pPr algn="ctr"/>
            <a:r>
              <a:rPr lang="en-US" dirty="0"/>
              <a:t>Types of Machine Translation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80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 Translation Systems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Translate word by word, often without considering grammar. This is the simplest form of translation but yields low-quality results.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86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Interlingual Systems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Translate by converting the source text into an intermediate, language-independent representation (an "interlingua"), and then generate the target text from this intermediate 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03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FEC-F8FD-26CE-2454-92BB6E71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0C6D-0B4A-9EAD-1335-34C8ED38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Pivot-Based Translation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cases where there’s no direct translation between two languages, a pivot language (like English) is used. For example, a text might first be translated from Spanish to English, then from English to Chinese.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07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3BAA8-2123-945D-7149-0C5582B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97062"/>
          </a:xfrm>
        </p:spPr>
        <p:txBody>
          <a:bodyPr/>
          <a:lstStyle/>
          <a:p>
            <a:pPr algn="ctr"/>
            <a:r>
              <a:rPr lang="en-IN" dirty="0"/>
              <a:t>Applications of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91419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857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Machine Translation as application of NLP</vt:lpstr>
      <vt:lpstr>PowerPoint Presentation</vt:lpstr>
      <vt:lpstr>PowerPoint Presentation</vt:lpstr>
      <vt:lpstr>PowerPoint Presentation</vt:lpstr>
      <vt:lpstr>Types of Machine Translation Systems</vt:lpstr>
      <vt:lpstr>PowerPoint Presentation</vt:lpstr>
      <vt:lpstr>PowerPoint Presentation</vt:lpstr>
      <vt:lpstr>PowerPoint Presentation</vt:lpstr>
      <vt:lpstr>Applications of Machine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in Machine Translation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Sukhada Aloni</dc:creator>
  <cp:lastModifiedBy>Sukhada Aloni</cp:lastModifiedBy>
  <cp:revision>3</cp:revision>
  <dcterms:created xsi:type="dcterms:W3CDTF">2024-09-25T10:34:01Z</dcterms:created>
  <dcterms:modified xsi:type="dcterms:W3CDTF">2024-10-03T03:47:48Z</dcterms:modified>
</cp:coreProperties>
</file>