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8988C-6D86-2BC5-C444-1A659347A4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7AD78B8-34F6-4AA1-D895-4E581FB9AE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34B7C8C-B6A7-344C-3F89-1A59DADEF603}"/>
              </a:ext>
            </a:extLst>
          </p:cNvPr>
          <p:cNvSpPr>
            <a:spLocks noGrp="1"/>
          </p:cNvSpPr>
          <p:nvPr>
            <p:ph type="dt" sz="half" idx="10"/>
          </p:nvPr>
        </p:nvSpPr>
        <p:spPr/>
        <p:txBody>
          <a:bodyPr/>
          <a:lstStyle/>
          <a:p>
            <a:fld id="{94CE0587-43F5-4C91-A388-8E9538FA7CB9}" type="datetimeFigureOut">
              <a:rPr lang="en-IN" smtClean="0"/>
              <a:t>25-09-2024</a:t>
            </a:fld>
            <a:endParaRPr lang="en-IN"/>
          </a:p>
        </p:txBody>
      </p:sp>
      <p:sp>
        <p:nvSpPr>
          <p:cNvPr id="5" name="Footer Placeholder 4">
            <a:extLst>
              <a:ext uri="{FF2B5EF4-FFF2-40B4-BE49-F238E27FC236}">
                <a16:creationId xmlns:a16="http://schemas.microsoft.com/office/drawing/2014/main" id="{172F9693-EB7B-3009-37E3-C07066F52F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436E18-89C6-324E-61D7-56A02BE0009C}"/>
              </a:ext>
            </a:extLst>
          </p:cNvPr>
          <p:cNvSpPr>
            <a:spLocks noGrp="1"/>
          </p:cNvSpPr>
          <p:nvPr>
            <p:ph type="sldNum" sz="quarter" idx="12"/>
          </p:nvPr>
        </p:nvSpPr>
        <p:spPr/>
        <p:txBody>
          <a:bodyPr/>
          <a:lstStyle/>
          <a:p>
            <a:fld id="{2DE90C33-C3AE-4B3C-8FA1-ED549C9D96E2}" type="slidenum">
              <a:rPr lang="en-IN" smtClean="0"/>
              <a:t>‹#›</a:t>
            </a:fld>
            <a:endParaRPr lang="en-IN"/>
          </a:p>
        </p:txBody>
      </p:sp>
    </p:spTree>
    <p:extLst>
      <p:ext uri="{BB962C8B-B14F-4D97-AF65-F5344CB8AC3E}">
        <p14:creationId xmlns:p14="http://schemas.microsoft.com/office/powerpoint/2010/main" val="3101669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7F3AE-48AD-129F-A547-802324C1F4A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D1BC05-8A62-9C3F-D6C8-05EC204A4E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D12C30-D7C1-B807-6E14-A1A9294465CA}"/>
              </a:ext>
            </a:extLst>
          </p:cNvPr>
          <p:cNvSpPr>
            <a:spLocks noGrp="1"/>
          </p:cNvSpPr>
          <p:nvPr>
            <p:ph type="dt" sz="half" idx="10"/>
          </p:nvPr>
        </p:nvSpPr>
        <p:spPr/>
        <p:txBody>
          <a:bodyPr/>
          <a:lstStyle/>
          <a:p>
            <a:fld id="{94CE0587-43F5-4C91-A388-8E9538FA7CB9}" type="datetimeFigureOut">
              <a:rPr lang="en-IN" smtClean="0"/>
              <a:t>25-09-2024</a:t>
            </a:fld>
            <a:endParaRPr lang="en-IN"/>
          </a:p>
        </p:txBody>
      </p:sp>
      <p:sp>
        <p:nvSpPr>
          <p:cNvPr id="5" name="Footer Placeholder 4">
            <a:extLst>
              <a:ext uri="{FF2B5EF4-FFF2-40B4-BE49-F238E27FC236}">
                <a16:creationId xmlns:a16="http://schemas.microsoft.com/office/drawing/2014/main" id="{0D73074C-20FF-DA20-35FA-85ADF47D85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22EA68-37EF-6310-0AFB-41725CA0A48B}"/>
              </a:ext>
            </a:extLst>
          </p:cNvPr>
          <p:cNvSpPr>
            <a:spLocks noGrp="1"/>
          </p:cNvSpPr>
          <p:nvPr>
            <p:ph type="sldNum" sz="quarter" idx="12"/>
          </p:nvPr>
        </p:nvSpPr>
        <p:spPr/>
        <p:txBody>
          <a:bodyPr/>
          <a:lstStyle/>
          <a:p>
            <a:fld id="{2DE90C33-C3AE-4B3C-8FA1-ED549C9D96E2}" type="slidenum">
              <a:rPr lang="en-IN" smtClean="0"/>
              <a:t>‹#›</a:t>
            </a:fld>
            <a:endParaRPr lang="en-IN"/>
          </a:p>
        </p:txBody>
      </p:sp>
    </p:spTree>
    <p:extLst>
      <p:ext uri="{BB962C8B-B14F-4D97-AF65-F5344CB8AC3E}">
        <p14:creationId xmlns:p14="http://schemas.microsoft.com/office/powerpoint/2010/main" val="1969008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8974E3-4FF1-F4B6-4670-6784587C68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95ACEB-FC99-B1DE-AFB3-935FDDEC25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4857A5-665E-8693-85A8-287B0693043A}"/>
              </a:ext>
            </a:extLst>
          </p:cNvPr>
          <p:cNvSpPr>
            <a:spLocks noGrp="1"/>
          </p:cNvSpPr>
          <p:nvPr>
            <p:ph type="dt" sz="half" idx="10"/>
          </p:nvPr>
        </p:nvSpPr>
        <p:spPr/>
        <p:txBody>
          <a:bodyPr/>
          <a:lstStyle/>
          <a:p>
            <a:fld id="{94CE0587-43F5-4C91-A388-8E9538FA7CB9}" type="datetimeFigureOut">
              <a:rPr lang="en-IN" smtClean="0"/>
              <a:t>25-09-2024</a:t>
            </a:fld>
            <a:endParaRPr lang="en-IN"/>
          </a:p>
        </p:txBody>
      </p:sp>
      <p:sp>
        <p:nvSpPr>
          <p:cNvPr id="5" name="Footer Placeholder 4">
            <a:extLst>
              <a:ext uri="{FF2B5EF4-FFF2-40B4-BE49-F238E27FC236}">
                <a16:creationId xmlns:a16="http://schemas.microsoft.com/office/drawing/2014/main" id="{D4D4D845-E008-0436-A71A-765A699D69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E97A0C-1D70-061E-F67A-C74DE0D29B40}"/>
              </a:ext>
            </a:extLst>
          </p:cNvPr>
          <p:cNvSpPr>
            <a:spLocks noGrp="1"/>
          </p:cNvSpPr>
          <p:nvPr>
            <p:ph type="sldNum" sz="quarter" idx="12"/>
          </p:nvPr>
        </p:nvSpPr>
        <p:spPr/>
        <p:txBody>
          <a:bodyPr/>
          <a:lstStyle/>
          <a:p>
            <a:fld id="{2DE90C33-C3AE-4B3C-8FA1-ED549C9D96E2}" type="slidenum">
              <a:rPr lang="en-IN" smtClean="0"/>
              <a:t>‹#›</a:t>
            </a:fld>
            <a:endParaRPr lang="en-IN"/>
          </a:p>
        </p:txBody>
      </p:sp>
    </p:spTree>
    <p:extLst>
      <p:ext uri="{BB962C8B-B14F-4D97-AF65-F5344CB8AC3E}">
        <p14:creationId xmlns:p14="http://schemas.microsoft.com/office/powerpoint/2010/main" val="2962356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C47DF-EF72-C290-9BD4-3009A62C8B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FAF222-76E2-0C9B-A287-53D385A115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28F67F-02E0-7B47-B3D0-C8A506E1276D}"/>
              </a:ext>
            </a:extLst>
          </p:cNvPr>
          <p:cNvSpPr>
            <a:spLocks noGrp="1"/>
          </p:cNvSpPr>
          <p:nvPr>
            <p:ph type="dt" sz="half" idx="10"/>
          </p:nvPr>
        </p:nvSpPr>
        <p:spPr/>
        <p:txBody>
          <a:bodyPr/>
          <a:lstStyle/>
          <a:p>
            <a:fld id="{94CE0587-43F5-4C91-A388-8E9538FA7CB9}" type="datetimeFigureOut">
              <a:rPr lang="en-IN" smtClean="0"/>
              <a:t>25-09-2024</a:t>
            </a:fld>
            <a:endParaRPr lang="en-IN"/>
          </a:p>
        </p:txBody>
      </p:sp>
      <p:sp>
        <p:nvSpPr>
          <p:cNvPr id="5" name="Footer Placeholder 4">
            <a:extLst>
              <a:ext uri="{FF2B5EF4-FFF2-40B4-BE49-F238E27FC236}">
                <a16:creationId xmlns:a16="http://schemas.microsoft.com/office/drawing/2014/main" id="{640B19BE-49B8-AA68-F17C-2386AE11FB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5B5F2C-C6C5-BD84-B19F-9D71A5230284}"/>
              </a:ext>
            </a:extLst>
          </p:cNvPr>
          <p:cNvSpPr>
            <a:spLocks noGrp="1"/>
          </p:cNvSpPr>
          <p:nvPr>
            <p:ph type="sldNum" sz="quarter" idx="12"/>
          </p:nvPr>
        </p:nvSpPr>
        <p:spPr/>
        <p:txBody>
          <a:bodyPr/>
          <a:lstStyle/>
          <a:p>
            <a:fld id="{2DE90C33-C3AE-4B3C-8FA1-ED549C9D96E2}" type="slidenum">
              <a:rPr lang="en-IN" smtClean="0"/>
              <a:t>‹#›</a:t>
            </a:fld>
            <a:endParaRPr lang="en-IN"/>
          </a:p>
        </p:txBody>
      </p:sp>
    </p:spTree>
    <p:extLst>
      <p:ext uri="{BB962C8B-B14F-4D97-AF65-F5344CB8AC3E}">
        <p14:creationId xmlns:p14="http://schemas.microsoft.com/office/powerpoint/2010/main" val="3327232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15ECE-AC8F-C361-57D9-080ACF12DB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BBAE8D-8965-0F54-8BA8-24C3617045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5FC84A-30A0-BEBA-6A96-6CA7C86BBA5C}"/>
              </a:ext>
            </a:extLst>
          </p:cNvPr>
          <p:cNvSpPr>
            <a:spLocks noGrp="1"/>
          </p:cNvSpPr>
          <p:nvPr>
            <p:ph type="dt" sz="half" idx="10"/>
          </p:nvPr>
        </p:nvSpPr>
        <p:spPr/>
        <p:txBody>
          <a:bodyPr/>
          <a:lstStyle/>
          <a:p>
            <a:fld id="{94CE0587-43F5-4C91-A388-8E9538FA7CB9}" type="datetimeFigureOut">
              <a:rPr lang="en-IN" smtClean="0"/>
              <a:t>25-09-2024</a:t>
            </a:fld>
            <a:endParaRPr lang="en-IN"/>
          </a:p>
        </p:txBody>
      </p:sp>
      <p:sp>
        <p:nvSpPr>
          <p:cNvPr id="5" name="Footer Placeholder 4">
            <a:extLst>
              <a:ext uri="{FF2B5EF4-FFF2-40B4-BE49-F238E27FC236}">
                <a16:creationId xmlns:a16="http://schemas.microsoft.com/office/drawing/2014/main" id="{7DDCD219-602F-D8A5-7D66-A3E4BACEF6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4B5478-44FD-4A8D-7251-B06A3C39EBA7}"/>
              </a:ext>
            </a:extLst>
          </p:cNvPr>
          <p:cNvSpPr>
            <a:spLocks noGrp="1"/>
          </p:cNvSpPr>
          <p:nvPr>
            <p:ph type="sldNum" sz="quarter" idx="12"/>
          </p:nvPr>
        </p:nvSpPr>
        <p:spPr/>
        <p:txBody>
          <a:bodyPr/>
          <a:lstStyle/>
          <a:p>
            <a:fld id="{2DE90C33-C3AE-4B3C-8FA1-ED549C9D96E2}" type="slidenum">
              <a:rPr lang="en-IN" smtClean="0"/>
              <a:t>‹#›</a:t>
            </a:fld>
            <a:endParaRPr lang="en-IN"/>
          </a:p>
        </p:txBody>
      </p:sp>
    </p:spTree>
    <p:extLst>
      <p:ext uri="{BB962C8B-B14F-4D97-AF65-F5344CB8AC3E}">
        <p14:creationId xmlns:p14="http://schemas.microsoft.com/office/powerpoint/2010/main" val="1836215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35654-DCC3-B827-F0C8-445E40247B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A9C391-3D11-52CC-FDC4-8347669990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4F95D72-710A-00BF-6CE0-ACE0E8FA91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78F7969-70FA-55F8-A761-EA4F8191B95A}"/>
              </a:ext>
            </a:extLst>
          </p:cNvPr>
          <p:cNvSpPr>
            <a:spLocks noGrp="1"/>
          </p:cNvSpPr>
          <p:nvPr>
            <p:ph type="dt" sz="half" idx="10"/>
          </p:nvPr>
        </p:nvSpPr>
        <p:spPr/>
        <p:txBody>
          <a:bodyPr/>
          <a:lstStyle/>
          <a:p>
            <a:fld id="{94CE0587-43F5-4C91-A388-8E9538FA7CB9}" type="datetimeFigureOut">
              <a:rPr lang="en-IN" smtClean="0"/>
              <a:t>25-09-2024</a:t>
            </a:fld>
            <a:endParaRPr lang="en-IN"/>
          </a:p>
        </p:txBody>
      </p:sp>
      <p:sp>
        <p:nvSpPr>
          <p:cNvPr id="6" name="Footer Placeholder 5">
            <a:extLst>
              <a:ext uri="{FF2B5EF4-FFF2-40B4-BE49-F238E27FC236}">
                <a16:creationId xmlns:a16="http://schemas.microsoft.com/office/drawing/2014/main" id="{F9F8D1E5-7367-AC7D-DE81-6CD07E66BB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2953AB-2147-3E1A-F1B4-C472B74D7AFF}"/>
              </a:ext>
            </a:extLst>
          </p:cNvPr>
          <p:cNvSpPr>
            <a:spLocks noGrp="1"/>
          </p:cNvSpPr>
          <p:nvPr>
            <p:ph type="sldNum" sz="quarter" idx="12"/>
          </p:nvPr>
        </p:nvSpPr>
        <p:spPr/>
        <p:txBody>
          <a:bodyPr/>
          <a:lstStyle/>
          <a:p>
            <a:fld id="{2DE90C33-C3AE-4B3C-8FA1-ED549C9D96E2}" type="slidenum">
              <a:rPr lang="en-IN" smtClean="0"/>
              <a:t>‹#›</a:t>
            </a:fld>
            <a:endParaRPr lang="en-IN"/>
          </a:p>
        </p:txBody>
      </p:sp>
    </p:spTree>
    <p:extLst>
      <p:ext uri="{BB962C8B-B14F-4D97-AF65-F5344CB8AC3E}">
        <p14:creationId xmlns:p14="http://schemas.microsoft.com/office/powerpoint/2010/main" val="2763869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0FD69-5F2F-9A78-0309-7F4AD6B967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1D8F7B-F8BD-54B1-63E9-3C7C6A60EB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96277E-AE83-111F-E685-655BC6A8E0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71E703-0D6C-5D82-A179-F88E6BA86A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C0AA70-FFD6-DC86-FE01-FABB874AC2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E1B479E-A737-8D5D-2C77-768137628E8F}"/>
              </a:ext>
            </a:extLst>
          </p:cNvPr>
          <p:cNvSpPr>
            <a:spLocks noGrp="1"/>
          </p:cNvSpPr>
          <p:nvPr>
            <p:ph type="dt" sz="half" idx="10"/>
          </p:nvPr>
        </p:nvSpPr>
        <p:spPr/>
        <p:txBody>
          <a:bodyPr/>
          <a:lstStyle/>
          <a:p>
            <a:fld id="{94CE0587-43F5-4C91-A388-8E9538FA7CB9}" type="datetimeFigureOut">
              <a:rPr lang="en-IN" smtClean="0"/>
              <a:t>25-09-2024</a:t>
            </a:fld>
            <a:endParaRPr lang="en-IN"/>
          </a:p>
        </p:txBody>
      </p:sp>
      <p:sp>
        <p:nvSpPr>
          <p:cNvPr id="8" name="Footer Placeholder 7">
            <a:extLst>
              <a:ext uri="{FF2B5EF4-FFF2-40B4-BE49-F238E27FC236}">
                <a16:creationId xmlns:a16="http://schemas.microsoft.com/office/drawing/2014/main" id="{2AE27D1B-5B1C-2171-542F-984D018E0D9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E9F0256-EB13-F94B-0AF0-4E4890898BAE}"/>
              </a:ext>
            </a:extLst>
          </p:cNvPr>
          <p:cNvSpPr>
            <a:spLocks noGrp="1"/>
          </p:cNvSpPr>
          <p:nvPr>
            <p:ph type="sldNum" sz="quarter" idx="12"/>
          </p:nvPr>
        </p:nvSpPr>
        <p:spPr/>
        <p:txBody>
          <a:bodyPr/>
          <a:lstStyle/>
          <a:p>
            <a:fld id="{2DE90C33-C3AE-4B3C-8FA1-ED549C9D96E2}" type="slidenum">
              <a:rPr lang="en-IN" smtClean="0"/>
              <a:t>‹#›</a:t>
            </a:fld>
            <a:endParaRPr lang="en-IN"/>
          </a:p>
        </p:txBody>
      </p:sp>
    </p:spTree>
    <p:extLst>
      <p:ext uri="{BB962C8B-B14F-4D97-AF65-F5344CB8AC3E}">
        <p14:creationId xmlns:p14="http://schemas.microsoft.com/office/powerpoint/2010/main" val="3309262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739C0-14C2-8A47-B97C-413AC8E746E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05B63FE-FB98-C5B4-3A68-83392889FD1F}"/>
              </a:ext>
            </a:extLst>
          </p:cNvPr>
          <p:cNvSpPr>
            <a:spLocks noGrp="1"/>
          </p:cNvSpPr>
          <p:nvPr>
            <p:ph type="dt" sz="half" idx="10"/>
          </p:nvPr>
        </p:nvSpPr>
        <p:spPr/>
        <p:txBody>
          <a:bodyPr/>
          <a:lstStyle/>
          <a:p>
            <a:fld id="{94CE0587-43F5-4C91-A388-8E9538FA7CB9}" type="datetimeFigureOut">
              <a:rPr lang="en-IN" smtClean="0"/>
              <a:t>25-09-2024</a:t>
            </a:fld>
            <a:endParaRPr lang="en-IN"/>
          </a:p>
        </p:txBody>
      </p:sp>
      <p:sp>
        <p:nvSpPr>
          <p:cNvPr id="4" name="Footer Placeholder 3">
            <a:extLst>
              <a:ext uri="{FF2B5EF4-FFF2-40B4-BE49-F238E27FC236}">
                <a16:creationId xmlns:a16="http://schemas.microsoft.com/office/drawing/2014/main" id="{386F2A16-DEFC-1C15-35EC-5C0F484DE3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C2FCB3D-499A-15A1-7C5C-521561D8DD0D}"/>
              </a:ext>
            </a:extLst>
          </p:cNvPr>
          <p:cNvSpPr>
            <a:spLocks noGrp="1"/>
          </p:cNvSpPr>
          <p:nvPr>
            <p:ph type="sldNum" sz="quarter" idx="12"/>
          </p:nvPr>
        </p:nvSpPr>
        <p:spPr/>
        <p:txBody>
          <a:bodyPr/>
          <a:lstStyle/>
          <a:p>
            <a:fld id="{2DE90C33-C3AE-4B3C-8FA1-ED549C9D96E2}" type="slidenum">
              <a:rPr lang="en-IN" smtClean="0"/>
              <a:t>‹#›</a:t>
            </a:fld>
            <a:endParaRPr lang="en-IN"/>
          </a:p>
        </p:txBody>
      </p:sp>
    </p:spTree>
    <p:extLst>
      <p:ext uri="{BB962C8B-B14F-4D97-AF65-F5344CB8AC3E}">
        <p14:creationId xmlns:p14="http://schemas.microsoft.com/office/powerpoint/2010/main" val="1302687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01AEDB-A28A-7B69-7C30-0F196C10AC34}"/>
              </a:ext>
            </a:extLst>
          </p:cNvPr>
          <p:cNvSpPr>
            <a:spLocks noGrp="1"/>
          </p:cNvSpPr>
          <p:nvPr>
            <p:ph type="dt" sz="half" idx="10"/>
          </p:nvPr>
        </p:nvSpPr>
        <p:spPr/>
        <p:txBody>
          <a:bodyPr/>
          <a:lstStyle/>
          <a:p>
            <a:fld id="{94CE0587-43F5-4C91-A388-8E9538FA7CB9}" type="datetimeFigureOut">
              <a:rPr lang="en-IN" smtClean="0"/>
              <a:t>25-09-2024</a:t>
            </a:fld>
            <a:endParaRPr lang="en-IN"/>
          </a:p>
        </p:txBody>
      </p:sp>
      <p:sp>
        <p:nvSpPr>
          <p:cNvPr id="3" name="Footer Placeholder 2">
            <a:extLst>
              <a:ext uri="{FF2B5EF4-FFF2-40B4-BE49-F238E27FC236}">
                <a16:creationId xmlns:a16="http://schemas.microsoft.com/office/drawing/2014/main" id="{76243EEA-0F4A-F7ED-0C6D-282120F2489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E025DEB-FC39-4CFC-E2F2-CBA53B574B0F}"/>
              </a:ext>
            </a:extLst>
          </p:cNvPr>
          <p:cNvSpPr>
            <a:spLocks noGrp="1"/>
          </p:cNvSpPr>
          <p:nvPr>
            <p:ph type="sldNum" sz="quarter" idx="12"/>
          </p:nvPr>
        </p:nvSpPr>
        <p:spPr/>
        <p:txBody>
          <a:bodyPr/>
          <a:lstStyle/>
          <a:p>
            <a:fld id="{2DE90C33-C3AE-4B3C-8FA1-ED549C9D96E2}" type="slidenum">
              <a:rPr lang="en-IN" smtClean="0"/>
              <a:t>‹#›</a:t>
            </a:fld>
            <a:endParaRPr lang="en-IN"/>
          </a:p>
        </p:txBody>
      </p:sp>
    </p:spTree>
    <p:extLst>
      <p:ext uri="{BB962C8B-B14F-4D97-AF65-F5344CB8AC3E}">
        <p14:creationId xmlns:p14="http://schemas.microsoft.com/office/powerpoint/2010/main" val="1310776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91DFB-EDE6-E2FB-8D58-ED3572C54D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603E870-4EE0-D5B7-D5F8-E2347F780D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2BB89C8-4A0E-3E56-BEC0-E6A1936B07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D86489-2B41-F2E7-7B2A-B4E11B300D92}"/>
              </a:ext>
            </a:extLst>
          </p:cNvPr>
          <p:cNvSpPr>
            <a:spLocks noGrp="1"/>
          </p:cNvSpPr>
          <p:nvPr>
            <p:ph type="dt" sz="half" idx="10"/>
          </p:nvPr>
        </p:nvSpPr>
        <p:spPr/>
        <p:txBody>
          <a:bodyPr/>
          <a:lstStyle/>
          <a:p>
            <a:fld id="{94CE0587-43F5-4C91-A388-8E9538FA7CB9}" type="datetimeFigureOut">
              <a:rPr lang="en-IN" smtClean="0"/>
              <a:t>25-09-2024</a:t>
            </a:fld>
            <a:endParaRPr lang="en-IN"/>
          </a:p>
        </p:txBody>
      </p:sp>
      <p:sp>
        <p:nvSpPr>
          <p:cNvPr id="6" name="Footer Placeholder 5">
            <a:extLst>
              <a:ext uri="{FF2B5EF4-FFF2-40B4-BE49-F238E27FC236}">
                <a16:creationId xmlns:a16="http://schemas.microsoft.com/office/drawing/2014/main" id="{C0F882B1-FC51-EAA0-0E78-207D29CE02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EC10EE-58C1-004F-F016-5FD64B69FF01}"/>
              </a:ext>
            </a:extLst>
          </p:cNvPr>
          <p:cNvSpPr>
            <a:spLocks noGrp="1"/>
          </p:cNvSpPr>
          <p:nvPr>
            <p:ph type="sldNum" sz="quarter" idx="12"/>
          </p:nvPr>
        </p:nvSpPr>
        <p:spPr/>
        <p:txBody>
          <a:bodyPr/>
          <a:lstStyle/>
          <a:p>
            <a:fld id="{2DE90C33-C3AE-4B3C-8FA1-ED549C9D96E2}" type="slidenum">
              <a:rPr lang="en-IN" smtClean="0"/>
              <a:t>‹#›</a:t>
            </a:fld>
            <a:endParaRPr lang="en-IN"/>
          </a:p>
        </p:txBody>
      </p:sp>
    </p:spTree>
    <p:extLst>
      <p:ext uri="{BB962C8B-B14F-4D97-AF65-F5344CB8AC3E}">
        <p14:creationId xmlns:p14="http://schemas.microsoft.com/office/powerpoint/2010/main" val="3787506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BCDC5-B3EE-E698-BA1C-6102D1D5A3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331AA1A-DB7F-B2E3-9DD8-20FA55E532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EBF006-9994-7B76-0E32-3FB0C42F06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00F227-9EAF-5CBE-DCB1-672A9B9C5859}"/>
              </a:ext>
            </a:extLst>
          </p:cNvPr>
          <p:cNvSpPr>
            <a:spLocks noGrp="1"/>
          </p:cNvSpPr>
          <p:nvPr>
            <p:ph type="dt" sz="half" idx="10"/>
          </p:nvPr>
        </p:nvSpPr>
        <p:spPr/>
        <p:txBody>
          <a:bodyPr/>
          <a:lstStyle/>
          <a:p>
            <a:fld id="{94CE0587-43F5-4C91-A388-8E9538FA7CB9}" type="datetimeFigureOut">
              <a:rPr lang="en-IN" smtClean="0"/>
              <a:t>25-09-2024</a:t>
            </a:fld>
            <a:endParaRPr lang="en-IN"/>
          </a:p>
        </p:txBody>
      </p:sp>
      <p:sp>
        <p:nvSpPr>
          <p:cNvPr id="6" name="Footer Placeholder 5">
            <a:extLst>
              <a:ext uri="{FF2B5EF4-FFF2-40B4-BE49-F238E27FC236}">
                <a16:creationId xmlns:a16="http://schemas.microsoft.com/office/drawing/2014/main" id="{D0C9EE67-F693-EC51-BDB4-DE97AABE6F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3FC972-25A9-7094-0B18-554AE0F63D37}"/>
              </a:ext>
            </a:extLst>
          </p:cNvPr>
          <p:cNvSpPr>
            <a:spLocks noGrp="1"/>
          </p:cNvSpPr>
          <p:nvPr>
            <p:ph type="sldNum" sz="quarter" idx="12"/>
          </p:nvPr>
        </p:nvSpPr>
        <p:spPr/>
        <p:txBody>
          <a:bodyPr/>
          <a:lstStyle/>
          <a:p>
            <a:fld id="{2DE90C33-C3AE-4B3C-8FA1-ED549C9D96E2}" type="slidenum">
              <a:rPr lang="en-IN" smtClean="0"/>
              <a:t>‹#›</a:t>
            </a:fld>
            <a:endParaRPr lang="en-IN"/>
          </a:p>
        </p:txBody>
      </p:sp>
    </p:spTree>
    <p:extLst>
      <p:ext uri="{BB962C8B-B14F-4D97-AF65-F5344CB8AC3E}">
        <p14:creationId xmlns:p14="http://schemas.microsoft.com/office/powerpoint/2010/main" val="547776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41B18C-5439-0C99-4D3B-BF80BEE4D8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E4D50E-739E-5319-E49C-4FDDF280D1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7D4BDC-52AE-AC52-8EA1-DA4B5A2332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E0587-43F5-4C91-A388-8E9538FA7CB9}" type="datetimeFigureOut">
              <a:rPr lang="en-IN" smtClean="0"/>
              <a:t>25-09-2024</a:t>
            </a:fld>
            <a:endParaRPr lang="en-IN"/>
          </a:p>
        </p:txBody>
      </p:sp>
      <p:sp>
        <p:nvSpPr>
          <p:cNvPr id="5" name="Footer Placeholder 4">
            <a:extLst>
              <a:ext uri="{FF2B5EF4-FFF2-40B4-BE49-F238E27FC236}">
                <a16:creationId xmlns:a16="http://schemas.microsoft.com/office/drawing/2014/main" id="{46542FA3-20E8-B3AF-B8FC-528A3606B1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B9E1661-37D6-A2EF-8D71-E0DEB8EAA2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E90C33-C3AE-4B3C-8FA1-ED549C9D96E2}" type="slidenum">
              <a:rPr lang="en-IN" smtClean="0"/>
              <a:t>‹#›</a:t>
            </a:fld>
            <a:endParaRPr lang="en-IN"/>
          </a:p>
        </p:txBody>
      </p:sp>
    </p:spTree>
    <p:extLst>
      <p:ext uri="{BB962C8B-B14F-4D97-AF65-F5344CB8AC3E}">
        <p14:creationId xmlns:p14="http://schemas.microsoft.com/office/powerpoint/2010/main" val="399903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13F6E-742C-A926-04ED-CF5C46240C44}"/>
              </a:ext>
            </a:extLst>
          </p:cNvPr>
          <p:cNvSpPr>
            <a:spLocks noGrp="1"/>
          </p:cNvSpPr>
          <p:nvPr>
            <p:ph type="ctrTitle"/>
          </p:nvPr>
        </p:nvSpPr>
        <p:spPr/>
        <p:txBody>
          <a:bodyPr/>
          <a:lstStyle/>
          <a:p>
            <a:r>
              <a:rPr lang="en-US" dirty="0"/>
              <a:t>Research Models of Language Modelling </a:t>
            </a:r>
            <a:endParaRPr lang="en-IN" dirty="0"/>
          </a:p>
        </p:txBody>
      </p:sp>
      <p:sp>
        <p:nvSpPr>
          <p:cNvPr id="3" name="Subtitle 2">
            <a:extLst>
              <a:ext uri="{FF2B5EF4-FFF2-40B4-BE49-F238E27FC236}">
                <a16:creationId xmlns:a16="http://schemas.microsoft.com/office/drawing/2014/main" id="{06CB5EC0-B3BE-68ED-6804-A8D0B86B868C}"/>
              </a:ext>
            </a:extLst>
          </p:cNvPr>
          <p:cNvSpPr>
            <a:spLocks noGrp="1"/>
          </p:cNvSpPr>
          <p:nvPr>
            <p:ph type="subTitle" idx="1"/>
          </p:nvPr>
        </p:nvSpPr>
        <p:spPr/>
        <p:txBody>
          <a:bodyPr/>
          <a:lstStyle/>
          <a:p>
            <a:pPr algn="r"/>
            <a:r>
              <a:rPr lang="en-US" dirty="0"/>
              <a:t>- Aishwarya </a:t>
            </a:r>
            <a:r>
              <a:rPr lang="en-US" dirty="0" err="1"/>
              <a:t>Londhe</a:t>
            </a:r>
            <a:r>
              <a:rPr lang="en-US" dirty="0"/>
              <a:t> </a:t>
            </a:r>
            <a:endParaRPr lang="en-IN" dirty="0"/>
          </a:p>
        </p:txBody>
      </p:sp>
    </p:spTree>
    <p:extLst>
      <p:ext uri="{BB962C8B-B14F-4D97-AF65-F5344CB8AC3E}">
        <p14:creationId xmlns:p14="http://schemas.microsoft.com/office/powerpoint/2010/main" val="286780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5A51-CAAE-8F22-7580-705758141C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B2A38DB-618D-E2E5-C921-1F3DEE20CB8D}"/>
              </a:ext>
            </a:extLst>
          </p:cNvPr>
          <p:cNvSpPr>
            <a:spLocks noGrp="1"/>
          </p:cNvSpPr>
          <p:nvPr>
            <p:ph idx="1"/>
          </p:nvPr>
        </p:nvSpPr>
        <p:spPr/>
        <p:txBody>
          <a:bodyPr/>
          <a:lstStyle/>
          <a:p>
            <a:pPr marL="0" indent="0">
              <a:buNone/>
            </a:pPr>
            <a:r>
              <a:rPr lang="en-US" dirty="0"/>
              <a:t>6. Physical Models</a:t>
            </a:r>
          </a:p>
          <a:p>
            <a:pPr>
              <a:buFont typeface="Arial" panose="020B0604020202020204" pitchFamily="34" charset="0"/>
              <a:buChar char="•"/>
            </a:pPr>
            <a:r>
              <a:rPr lang="en-US" dirty="0"/>
              <a:t>What it does: Physical models involve tangible representations of systems, often used in engineering and the natural sciences. These can range from small-scale replicas (like a model airplane) to molecular models in chemistry.</a:t>
            </a:r>
          </a:p>
          <a:p>
            <a:pPr>
              <a:buFont typeface="Arial" panose="020B0604020202020204" pitchFamily="34" charset="0"/>
              <a:buChar char="•"/>
            </a:pPr>
            <a:r>
              <a:rPr lang="en-US" dirty="0"/>
              <a:t>Example: Wind tunnel models in aerodynamics research, or protein structure models in biology.</a:t>
            </a:r>
          </a:p>
          <a:p>
            <a:endParaRPr lang="en-IN" dirty="0"/>
          </a:p>
        </p:txBody>
      </p:sp>
    </p:spTree>
    <p:extLst>
      <p:ext uri="{BB962C8B-B14F-4D97-AF65-F5344CB8AC3E}">
        <p14:creationId xmlns:p14="http://schemas.microsoft.com/office/powerpoint/2010/main" val="2514404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5A51-CAAE-8F22-7580-705758141C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B2A38DB-618D-E2E5-C921-1F3DEE20CB8D}"/>
              </a:ext>
            </a:extLst>
          </p:cNvPr>
          <p:cNvSpPr>
            <a:spLocks noGrp="1"/>
          </p:cNvSpPr>
          <p:nvPr>
            <p:ph idx="1"/>
          </p:nvPr>
        </p:nvSpPr>
        <p:spPr/>
        <p:txBody>
          <a:bodyPr/>
          <a:lstStyle/>
          <a:p>
            <a:r>
              <a:rPr lang="en-US" dirty="0"/>
              <a:t>Applications: Aerospace, automotive engineering, architecture, molecular biology, and medicine.</a:t>
            </a:r>
            <a:endParaRPr lang="en-IN" dirty="0"/>
          </a:p>
        </p:txBody>
      </p:sp>
    </p:spTree>
    <p:extLst>
      <p:ext uri="{BB962C8B-B14F-4D97-AF65-F5344CB8AC3E}">
        <p14:creationId xmlns:p14="http://schemas.microsoft.com/office/powerpoint/2010/main" val="1864087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5A51-CAAE-8F22-7580-705758141C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B2A38DB-618D-E2E5-C921-1F3DEE20CB8D}"/>
              </a:ext>
            </a:extLst>
          </p:cNvPr>
          <p:cNvSpPr>
            <a:spLocks noGrp="1"/>
          </p:cNvSpPr>
          <p:nvPr>
            <p:ph idx="1"/>
          </p:nvPr>
        </p:nvSpPr>
        <p:spPr/>
        <p:txBody>
          <a:bodyPr/>
          <a:lstStyle/>
          <a:p>
            <a:pPr marL="0" indent="0">
              <a:buNone/>
            </a:pPr>
            <a:r>
              <a:rPr lang="en-US" dirty="0"/>
              <a:t>7. Dynamic Models</a:t>
            </a:r>
          </a:p>
          <a:p>
            <a:pPr>
              <a:buFont typeface="Arial" panose="020B0604020202020204" pitchFamily="34" charset="0"/>
              <a:buChar char="•"/>
            </a:pPr>
            <a:r>
              <a:rPr lang="en-US" dirty="0"/>
              <a:t>What it does: These models focus on changes over time, capturing the evolution of a system’s state. </a:t>
            </a:r>
          </a:p>
          <a:p>
            <a:pPr>
              <a:buFont typeface="Arial" panose="020B0604020202020204" pitchFamily="34" charset="0"/>
              <a:buChar char="•"/>
            </a:pPr>
            <a:r>
              <a:rPr lang="en-US" dirty="0"/>
              <a:t>Dynamic models are particularly useful in fields like physics, biology, and economics where temporal behavior is critical.</a:t>
            </a:r>
          </a:p>
          <a:p>
            <a:pPr>
              <a:buFont typeface="Arial" panose="020B0604020202020204" pitchFamily="34" charset="0"/>
              <a:buChar char="•"/>
            </a:pPr>
            <a:r>
              <a:rPr lang="en-US" dirty="0"/>
              <a:t>Example: Differential equations in physics model how systems evolve over time (e.g., population growth models or pendulum motion).</a:t>
            </a:r>
          </a:p>
          <a:p>
            <a:endParaRPr lang="en-IN" dirty="0"/>
          </a:p>
        </p:txBody>
      </p:sp>
    </p:spTree>
    <p:extLst>
      <p:ext uri="{BB962C8B-B14F-4D97-AF65-F5344CB8AC3E}">
        <p14:creationId xmlns:p14="http://schemas.microsoft.com/office/powerpoint/2010/main" val="836344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5A51-CAAE-8F22-7580-705758141C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B2A38DB-618D-E2E5-C921-1F3DEE20CB8D}"/>
              </a:ext>
            </a:extLst>
          </p:cNvPr>
          <p:cNvSpPr>
            <a:spLocks noGrp="1"/>
          </p:cNvSpPr>
          <p:nvPr>
            <p:ph idx="1"/>
          </p:nvPr>
        </p:nvSpPr>
        <p:spPr/>
        <p:txBody>
          <a:bodyPr/>
          <a:lstStyle/>
          <a:p>
            <a:pPr>
              <a:buFont typeface="Arial" panose="020B0604020202020204" pitchFamily="34" charset="0"/>
              <a:buChar char="•"/>
            </a:pPr>
            <a:r>
              <a:rPr lang="en-US" dirty="0"/>
              <a:t>Types:</a:t>
            </a:r>
          </a:p>
          <a:p>
            <a:pPr>
              <a:buFont typeface="Arial" panose="020B0604020202020204" pitchFamily="34" charset="0"/>
              <a:buChar char="•"/>
            </a:pPr>
            <a:r>
              <a:rPr lang="en-US" dirty="0"/>
              <a:t>Time-series models: Such as ARIMA (</a:t>
            </a:r>
            <a:r>
              <a:rPr lang="en-US" dirty="0" err="1"/>
              <a:t>AutoRegressive</a:t>
            </a:r>
            <a:r>
              <a:rPr lang="en-US" dirty="0"/>
              <a:t> Integrated Moving Average) for forecasting.</a:t>
            </a:r>
          </a:p>
          <a:p>
            <a:pPr>
              <a:buFont typeface="Arial" panose="020B0604020202020204" pitchFamily="34" charset="0"/>
              <a:buChar char="•"/>
            </a:pPr>
            <a:r>
              <a:rPr lang="en-US" dirty="0"/>
              <a:t>State-space models: Used in control theory and robotics.</a:t>
            </a:r>
          </a:p>
          <a:p>
            <a:endParaRPr lang="en-IN" dirty="0"/>
          </a:p>
        </p:txBody>
      </p:sp>
    </p:spTree>
    <p:extLst>
      <p:ext uri="{BB962C8B-B14F-4D97-AF65-F5344CB8AC3E}">
        <p14:creationId xmlns:p14="http://schemas.microsoft.com/office/powerpoint/2010/main" val="4144287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5A51-CAAE-8F22-7580-705758141C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B2A38DB-618D-E2E5-C921-1F3DEE20CB8D}"/>
              </a:ext>
            </a:extLst>
          </p:cNvPr>
          <p:cNvSpPr>
            <a:spLocks noGrp="1"/>
          </p:cNvSpPr>
          <p:nvPr>
            <p:ph idx="1"/>
          </p:nvPr>
        </p:nvSpPr>
        <p:spPr/>
        <p:txBody>
          <a:bodyPr/>
          <a:lstStyle/>
          <a:p>
            <a:pPr marL="0" indent="0">
              <a:buNone/>
            </a:pPr>
            <a:r>
              <a:rPr lang="en-US" dirty="0"/>
              <a:t>8. Qualitative Models</a:t>
            </a:r>
          </a:p>
          <a:p>
            <a:pPr>
              <a:buFont typeface="Arial" panose="020B0604020202020204" pitchFamily="34" charset="0"/>
              <a:buChar char="•"/>
            </a:pPr>
            <a:r>
              <a:rPr lang="en-US" dirty="0"/>
              <a:t>What it does: These models focus on non-numerical aspects of systems, particularly in the social sciences. They may involve categorization, identification of patterns, and relationships between qualitative data points.</a:t>
            </a:r>
          </a:p>
          <a:p>
            <a:pPr>
              <a:buFont typeface="Arial" panose="020B0604020202020204" pitchFamily="34" charset="0"/>
              <a:buChar char="•"/>
            </a:pPr>
            <a:r>
              <a:rPr lang="en-US" dirty="0"/>
              <a:t>Example: Grounded theory in sociology, where patterns and theories emerge from qualitative data, such as interviews and case studies.</a:t>
            </a:r>
          </a:p>
          <a:p>
            <a:endParaRPr lang="en-IN" dirty="0"/>
          </a:p>
        </p:txBody>
      </p:sp>
    </p:spTree>
    <p:extLst>
      <p:ext uri="{BB962C8B-B14F-4D97-AF65-F5344CB8AC3E}">
        <p14:creationId xmlns:p14="http://schemas.microsoft.com/office/powerpoint/2010/main" val="3031855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5A51-CAAE-8F22-7580-705758141C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B2A38DB-618D-E2E5-C921-1F3DEE20CB8D}"/>
              </a:ext>
            </a:extLst>
          </p:cNvPr>
          <p:cNvSpPr>
            <a:spLocks noGrp="1"/>
          </p:cNvSpPr>
          <p:nvPr>
            <p:ph idx="1"/>
          </p:nvPr>
        </p:nvSpPr>
        <p:spPr/>
        <p:txBody>
          <a:bodyPr/>
          <a:lstStyle/>
          <a:p>
            <a:r>
              <a:rPr lang="en-US" dirty="0"/>
              <a:t>Applications: Sociology, anthropology, psychology, and qualitative research in healthcare and education.</a:t>
            </a:r>
            <a:endParaRPr lang="en-IN" dirty="0"/>
          </a:p>
        </p:txBody>
      </p:sp>
    </p:spTree>
    <p:extLst>
      <p:ext uri="{BB962C8B-B14F-4D97-AF65-F5344CB8AC3E}">
        <p14:creationId xmlns:p14="http://schemas.microsoft.com/office/powerpoint/2010/main" val="3039431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89862-EF21-8973-B4AB-2BD9B05569D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83C794C-4E8B-4C89-2663-135B8E3790BB}"/>
              </a:ext>
            </a:extLst>
          </p:cNvPr>
          <p:cNvSpPr>
            <a:spLocks noGrp="1"/>
          </p:cNvSpPr>
          <p:nvPr>
            <p:ph idx="1"/>
          </p:nvPr>
        </p:nvSpPr>
        <p:spPr/>
        <p:txBody>
          <a:bodyPr/>
          <a:lstStyle/>
          <a:p>
            <a:pPr marL="0" indent="0">
              <a:buNone/>
            </a:pPr>
            <a:r>
              <a:rPr lang="en-US" dirty="0"/>
              <a:t>9. Simulation Models</a:t>
            </a:r>
          </a:p>
          <a:p>
            <a:pPr>
              <a:buFont typeface="Arial" panose="020B0604020202020204" pitchFamily="34" charset="0"/>
              <a:buChar char="•"/>
            </a:pPr>
            <a:r>
              <a:rPr lang="en-US" dirty="0"/>
              <a:t>What it does: Simulation models use algorithms to simulate the behavior of systems over time. These models are common in systems engineering, economics, and environmental science, among other fields.</a:t>
            </a:r>
          </a:p>
          <a:p>
            <a:pPr>
              <a:buFont typeface="Arial" panose="020B0604020202020204" pitchFamily="34" charset="0"/>
              <a:buChar char="•"/>
            </a:pPr>
            <a:r>
              <a:rPr lang="en-US" dirty="0"/>
              <a:t>Example: Discrete event simulations in logistics or manufacturing model processes where events occur at specific points in time.</a:t>
            </a:r>
          </a:p>
          <a:p>
            <a:endParaRPr lang="en-IN" dirty="0"/>
          </a:p>
        </p:txBody>
      </p:sp>
    </p:spTree>
    <p:extLst>
      <p:ext uri="{BB962C8B-B14F-4D97-AF65-F5344CB8AC3E}">
        <p14:creationId xmlns:p14="http://schemas.microsoft.com/office/powerpoint/2010/main" val="3465382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3AF9D-2EF9-52BD-D297-A97EDF8651B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AA2063-97A2-526E-4EB6-6D2CA716887D}"/>
              </a:ext>
            </a:extLst>
          </p:cNvPr>
          <p:cNvSpPr>
            <a:spLocks noGrp="1"/>
          </p:cNvSpPr>
          <p:nvPr>
            <p:ph idx="1"/>
          </p:nvPr>
        </p:nvSpPr>
        <p:spPr/>
        <p:txBody>
          <a:bodyPr/>
          <a:lstStyle/>
          <a:p>
            <a:r>
              <a:rPr lang="en-US" dirty="0"/>
              <a:t>Applications: Predicting the impact of new policies, understanding complex systems (e.g., ecosystems or supply chains), or training AI models in virtual environments.</a:t>
            </a:r>
            <a:endParaRPr lang="en-IN" dirty="0"/>
          </a:p>
        </p:txBody>
      </p:sp>
    </p:spTree>
    <p:extLst>
      <p:ext uri="{BB962C8B-B14F-4D97-AF65-F5344CB8AC3E}">
        <p14:creationId xmlns:p14="http://schemas.microsoft.com/office/powerpoint/2010/main" val="928124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89862-EF21-8973-B4AB-2BD9B05569D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83C794C-4E8B-4C89-2663-135B8E3790BB}"/>
              </a:ext>
            </a:extLst>
          </p:cNvPr>
          <p:cNvSpPr>
            <a:spLocks noGrp="1"/>
          </p:cNvSpPr>
          <p:nvPr>
            <p:ph idx="1"/>
          </p:nvPr>
        </p:nvSpPr>
        <p:spPr/>
        <p:txBody>
          <a:bodyPr/>
          <a:lstStyle/>
          <a:p>
            <a:pPr marL="0" indent="0">
              <a:buNone/>
            </a:pPr>
            <a:r>
              <a:rPr lang="en-US" dirty="0"/>
              <a:t>10. Hybrid Models</a:t>
            </a:r>
          </a:p>
          <a:p>
            <a:pPr>
              <a:buFont typeface="Arial" panose="020B0604020202020204" pitchFamily="34" charset="0"/>
              <a:buChar char="•"/>
            </a:pPr>
            <a:r>
              <a:rPr lang="en-US" dirty="0"/>
              <a:t>What it does: Hybrid models combine different modelling approaches to capture the complexity of systems from multiple perspectives. For example, hybrid models may integrate mathematical, statistical, and agent-based components.</a:t>
            </a:r>
          </a:p>
          <a:p>
            <a:pPr>
              <a:buFont typeface="Arial" panose="020B0604020202020204" pitchFamily="34" charset="0"/>
              <a:buChar char="•"/>
            </a:pPr>
            <a:r>
              <a:rPr lang="en-US" dirty="0"/>
              <a:t>Example: In climate modelling, physical equations (e.g., fluid dynamics) may be combined with data-driven statistical approaches to create a more robust predictive system.</a:t>
            </a:r>
          </a:p>
          <a:p>
            <a:endParaRPr lang="en-IN" dirty="0"/>
          </a:p>
        </p:txBody>
      </p:sp>
    </p:spTree>
    <p:extLst>
      <p:ext uri="{BB962C8B-B14F-4D97-AF65-F5344CB8AC3E}">
        <p14:creationId xmlns:p14="http://schemas.microsoft.com/office/powerpoint/2010/main" val="299856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89862-EF21-8973-B4AB-2BD9B05569D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83C794C-4E8B-4C89-2663-135B8E3790BB}"/>
              </a:ext>
            </a:extLst>
          </p:cNvPr>
          <p:cNvSpPr>
            <a:spLocks noGrp="1"/>
          </p:cNvSpPr>
          <p:nvPr>
            <p:ph idx="1"/>
          </p:nvPr>
        </p:nvSpPr>
        <p:spPr/>
        <p:txBody>
          <a:bodyPr/>
          <a:lstStyle/>
          <a:p>
            <a:r>
              <a:rPr lang="en-US" dirty="0"/>
              <a:t>Applications: Complex systems like healthcare, urban planning, and climate science, where both data-driven insights and theoretical foundations are required.</a:t>
            </a:r>
            <a:endParaRPr lang="en-IN" dirty="0"/>
          </a:p>
        </p:txBody>
      </p:sp>
    </p:spTree>
    <p:extLst>
      <p:ext uri="{BB962C8B-B14F-4D97-AF65-F5344CB8AC3E}">
        <p14:creationId xmlns:p14="http://schemas.microsoft.com/office/powerpoint/2010/main" val="2090270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2D8D-98E0-5FE6-399E-EB78A92F8AB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2EEB3CD-20BE-5E34-0BDA-FB311B9ABEB2}"/>
              </a:ext>
            </a:extLst>
          </p:cNvPr>
          <p:cNvSpPr>
            <a:spLocks noGrp="1"/>
          </p:cNvSpPr>
          <p:nvPr>
            <p:ph idx="1"/>
          </p:nvPr>
        </p:nvSpPr>
        <p:spPr/>
        <p:txBody>
          <a:bodyPr/>
          <a:lstStyle/>
          <a:p>
            <a:r>
              <a:rPr lang="en-US" dirty="0"/>
              <a:t>In the field of research methodologies, "models of modelling" refers to frameworks or approaches used to create models in various domains, whether in science, engineering, social sciences, or computational fields. </a:t>
            </a:r>
          </a:p>
          <a:p>
            <a:r>
              <a:rPr lang="en-US" dirty="0"/>
              <a:t>These models serve as simplified representations of complex systems or phenomena to help researchers understand, predict, or simulate different aspects of reality.</a:t>
            </a:r>
            <a:endParaRPr lang="en-IN" dirty="0"/>
          </a:p>
        </p:txBody>
      </p:sp>
    </p:spTree>
    <p:extLst>
      <p:ext uri="{BB962C8B-B14F-4D97-AF65-F5344CB8AC3E}">
        <p14:creationId xmlns:p14="http://schemas.microsoft.com/office/powerpoint/2010/main" val="1685043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89862-EF21-8973-B4AB-2BD9B05569D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83C794C-4E8B-4C89-2663-135B8E3790BB}"/>
              </a:ext>
            </a:extLst>
          </p:cNvPr>
          <p:cNvSpPr>
            <a:spLocks noGrp="1"/>
          </p:cNvSpPr>
          <p:nvPr>
            <p:ph idx="1"/>
          </p:nvPr>
        </p:nvSpPr>
        <p:spPr/>
        <p:txBody>
          <a:bodyPr/>
          <a:lstStyle/>
          <a:p>
            <a:pPr marL="0" indent="0">
              <a:buNone/>
            </a:pPr>
            <a:r>
              <a:rPr lang="en-US" dirty="0"/>
              <a:t>11. Ontological Models</a:t>
            </a:r>
          </a:p>
          <a:p>
            <a:pPr>
              <a:buFont typeface="Arial" panose="020B0604020202020204" pitchFamily="34" charset="0"/>
              <a:buChar char="•"/>
            </a:pPr>
            <a:r>
              <a:rPr lang="en-US" dirty="0"/>
              <a:t>What it does: Ontological models focus on representing knowledge about a domain by specifying entities, relationships, and rules. In computer science, ontologies are often used in artificial intelligence and semantic web research.</a:t>
            </a:r>
          </a:p>
          <a:p>
            <a:pPr>
              <a:buFont typeface="Arial" panose="020B0604020202020204" pitchFamily="34" charset="0"/>
              <a:buChar char="•"/>
            </a:pPr>
            <a:r>
              <a:rPr lang="en-US" dirty="0"/>
              <a:t>Example: OWL (Web Ontology Language) allows computers to "understand" relationships between data on the web.</a:t>
            </a:r>
          </a:p>
          <a:p>
            <a:endParaRPr lang="en-IN" dirty="0"/>
          </a:p>
        </p:txBody>
      </p:sp>
    </p:spTree>
    <p:extLst>
      <p:ext uri="{BB962C8B-B14F-4D97-AF65-F5344CB8AC3E}">
        <p14:creationId xmlns:p14="http://schemas.microsoft.com/office/powerpoint/2010/main" val="4220378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89862-EF21-8973-B4AB-2BD9B05569D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83C794C-4E8B-4C89-2663-135B8E3790BB}"/>
              </a:ext>
            </a:extLst>
          </p:cNvPr>
          <p:cNvSpPr>
            <a:spLocks noGrp="1"/>
          </p:cNvSpPr>
          <p:nvPr>
            <p:ph idx="1"/>
          </p:nvPr>
        </p:nvSpPr>
        <p:spPr/>
        <p:txBody>
          <a:bodyPr/>
          <a:lstStyle/>
          <a:p>
            <a:r>
              <a:rPr lang="en-US" dirty="0"/>
              <a:t>Applications: Knowledge representation, AI, bioinformatics, and semantic web technologies.</a:t>
            </a:r>
            <a:endParaRPr lang="en-IN" dirty="0"/>
          </a:p>
        </p:txBody>
      </p:sp>
    </p:spTree>
    <p:extLst>
      <p:ext uri="{BB962C8B-B14F-4D97-AF65-F5344CB8AC3E}">
        <p14:creationId xmlns:p14="http://schemas.microsoft.com/office/powerpoint/2010/main" val="560551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22585-84E8-6EEF-200C-41DDF1C2C3B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8981BA-4EB2-3C4B-4509-E0C0B2D875CD}"/>
              </a:ext>
            </a:extLst>
          </p:cNvPr>
          <p:cNvSpPr>
            <a:spLocks noGrp="1"/>
          </p:cNvSpPr>
          <p:nvPr>
            <p:ph idx="1"/>
          </p:nvPr>
        </p:nvSpPr>
        <p:spPr/>
        <p:txBody>
          <a:bodyPr/>
          <a:lstStyle/>
          <a:p>
            <a:pPr marL="0" indent="0">
              <a:buNone/>
            </a:pPr>
            <a:r>
              <a:rPr lang="en-US"/>
              <a:t>12. Cognitive </a:t>
            </a:r>
            <a:r>
              <a:rPr lang="en-US" dirty="0"/>
              <a:t>Models</a:t>
            </a:r>
          </a:p>
          <a:p>
            <a:pPr>
              <a:buFont typeface="Arial" panose="020B0604020202020204" pitchFamily="34" charset="0"/>
              <a:buChar char="•"/>
            </a:pPr>
            <a:r>
              <a:rPr lang="en-US" dirty="0"/>
              <a:t>What it does: Cognitive models simulate human cognitive processes, such as memory, perception, or decision-making. These are especially common in psychology, neuroscience, and human-computer interaction research.</a:t>
            </a:r>
          </a:p>
          <a:p>
            <a:pPr>
              <a:buFont typeface="Arial" panose="020B0604020202020204" pitchFamily="34" charset="0"/>
              <a:buChar char="•"/>
            </a:pPr>
            <a:r>
              <a:rPr lang="en-US" dirty="0"/>
              <a:t>Example: ACT-R (Adaptive Control of Thought-Rational) is a cognitive architecture that models human reasoning and learning.</a:t>
            </a:r>
          </a:p>
          <a:p>
            <a:endParaRPr lang="en-IN" dirty="0"/>
          </a:p>
        </p:txBody>
      </p:sp>
    </p:spTree>
    <p:extLst>
      <p:ext uri="{BB962C8B-B14F-4D97-AF65-F5344CB8AC3E}">
        <p14:creationId xmlns:p14="http://schemas.microsoft.com/office/powerpoint/2010/main" val="2642888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DA1D8-CB1D-07C5-AD26-1B944ECDF7F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8ACC886-2FF0-2748-B7CE-9CD2792F5B50}"/>
              </a:ext>
            </a:extLst>
          </p:cNvPr>
          <p:cNvSpPr>
            <a:spLocks noGrp="1"/>
          </p:cNvSpPr>
          <p:nvPr>
            <p:ph idx="1"/>
          </p:nvPr>
        </p:nvSpPr>
        <p:spPr/>
        <p:txBody>
          <a:bodyPr/>
          <a:lstStyle/>
          <a:p>
            <a:r>
              <a:rPr lang="en-US" dirty="0"/>
              <a:t>Applications: Understanding human cognition, improving user interfaces, and modeling human behavior in social and economic systems.</a:t>
            </a:r>
            <a:endParaRPr lang="en-IN" dirty="0"/>
          </a:p>
        </p:txBody>
      </p:sp>
    </p:spTree>
    <p:extLst>
      <p:ext uri="{BB962C8B-B14F-4D97-AF65-F5344CB8AC3E}">
        <p14:creationId xmlns:p14="http://schemas.microsoft.com/office/powerpoint/2010/main" val="4190190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65322-D628-FB57-B891-0F046548B7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4B41D4-99A8-EA48-B12F-F8824FBCDAC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99165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5A51-CAAE-8F22-7580-705758141C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B2A38DB-618D-E2E5-C921-1F3DEE20CB8D}"/>
              </a:ext>
            </a:extLst>
          </p:cNvPr>
          <p:cNvSpPr>
            <a:spLocks noGrp="1"/>
          </p:cNvSpPr>
          <p:nvPr>
            <p:ph idx="1"/>
          </p:nvPr>
        </p:nvSpPr>
        <p:spPr/>
        <p:txBody>
          <a:bodyPr/>
          <a:lstStyle/>
          <a:p>
            <a:r>
              <a:rPr lang="en-US" dirty="0"/>
              <a:t>Key models of modelling used across various disciplines:</a:t>
            </a:r>
          </a:p>
          <a:p>
            <a:pPr marL="0" indent="0">
              <a:buNone/>
            </a:pPr>
            <a:r>
              <a:rPr lang="en-US" dirty="0"/>
              <a:t>1. Mathematical Models</a:t>
            </a:r>
          </a:p>
          <a:p>
            <a:pPr>
              <a:buFont typeface="Arial" panose="020B0604020202020204" pitchFamily="34" charset="0"/>
              <a:buChar char="•"/>
            </a:pPr>
            <a:r>
              <a:rPr lang="en-US" dirty="0"/>
              <a:t>What it does: Mathematical models use equations and mathematical structures to describe the behavior of systems. They are widely used in physics, economics, biology, and engineering to simulate real-world phenomena.</a:t>
            </a:r>
          </a:p>
          <a:p>
            <a:endParaRPr lang="en-IN" dirty="0"/>
          </a:p>
        </p:txBody>
      </p:sp>
    </p:spTree>
    <p:extLst>
      <p:ext uri="{BB962C8B-B14F-4D97-AF65-F5344CB8AC3E}">
        <p14:creationId xmlns:p14="http://schemas.microsoft.com/office/powerpoint/2010/main" val="414346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5A51-CAAE-8F22-7580-705758141C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B2A38DB-618D-E2E5-C921-1F3DEE20CB8D}"/>
              </a:ext>
            </a:extLst>
          </p:cNvPr>
          <p:cNvSpPr>
            <a:spLocks noGrp="1"/>
          </p:cNvSpPr>
          <p:nvPr>
            <p:ph idx="1"/>
          </p:nvPr>
        </p:nvSpPr>
        <p:spPr/>
        <p:txBody>
          <a:bodyPr/>
          <a:lstStyle/>
          <a:p>
            <a:pPr marL="0" indent="0">
              <a:buNone/>
            </a:pPr>
            <a:r>
              <a:rPr lang="en-US" dirty="0"/>
              <a:t>- Types:</a:t>
            </a:r>
          </a:p>
          <a:p>
            <a:pPr>
              <a:buFont typeface="Arial" panose="020B0604020202020204" pitchFamily="34" charset="0"/>
              <a:buChar char="•"/>
            </a:pPr>
            <a:r>
              <a:rPr lang="en-US" dirty="0"/>
              <a:t>Deterministic models: Models where outcomes are determined entirely by inputs, with no randomness involved (e.g., Newton’s laws of motion).</a:t>
            </a:r>
          </a:p>
          <a:p>
            <a:pPr>
              <a:buFont typeface="Arial" panose="020B0604020202020204" pitchFamily="34" charset="0"/>
              <a:buChar char="•"/>
            </a:pPr>
            <a:r>
              <a:rPr lang="en-US" dirty="0"/>
              <a:t>Stochastic models: Models that incorporate randomness and probabilities, such as Markov chains or Monte Carlo simulations.</a:t>
            </a:r>
          </a:p>
          <a:p>
            <a:endParaRPr lang="en-IN" dirty="0"/>
          </a:p>
        </p:txBody>
      </p:sp>
    </p:spTree>
    <p:extLst>
      <p:ext uri="{BB962C8B-B14F-4D97-AF65-F5344CB8AC3E}">
        <p14:creationId xmlns:p14="http://schemas.microsoft.com/office/powerpoint/2010/main" val="2001617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5A51-CAAE-8F22-7580-705758141C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B2A38DB-618D-E2E5-C921-1F3DEE20CB8D}"/>
              </a:ext>
            </a:extLst>
          </p:cNvPr>
          <p:cNvSpPr>
            <a:spLocks noGrp="1"/>
          </p:cNvSpPr>
          <p:nvPr>
            <p:ph idx="1"/>
          </p:nvPr>
        </p:nvSpPr>
        <p:spPr/>
        <p:txBody>
          <a:bodyPr/>
          <a:lstStyle/>
          <a:p>
            <a:pPr marL="0" indent="0">
              <a:buNone/>
            </a:pPr>
            <a:r>
              <a:rPr lang="en-US" dirty="0"/>
              <a:t>2. Computational Models</a:t>
            </a:r>
          </a:p>
          <a:p>
            <a:pPr>
              <a:buFont typeface="Arial" panose="020B0604020202020204" pitchFamily="34" charset="0"/>
              <a:buChar char="•"/>
            </a:pPr>
            <a:r>
              <a:rPr lang="en-US" dirty="0"/>
              <a:t>What it does: Computational models simulate complex systems using algorithms and computational techniques. </a:t>
            </a:r>
          </a:p>
          <a:p>
            <a:pPr>
              <a:buFont typeface="Arial" panose="020B0604020202020204" pitchFamily="34" charset="0"/>
              <a:buChar char="•"/>
            </a:pPr>
            <a:r>
              <a:rPr lang="en-US" dirty="0"/>
              <a:t>These models are often employed where analytical solutions are difficult or impossible to obtain.</a:t>
            </a:r>
          </a:p>
          <a:p>
            <a:pPr>
              <a:buFont typeface="Arial" panose="020B0604020202020204" pitchFamily="34" charset="0"/>
              <a:buChar char="•"/>
            </a:pPr>
            <a:r>
              <a:rPr lang="en-US" dirty="0"/>
              <a:t>Example: Agent-based models (ABMs) simulate the behavior of individual agents in a system, such as in ecological systems, traffic simulations, or social behavior modelling.</a:t>
            </a:r>
          </a:p>
          <a:p>
            <a:endParaRPr lang="en-IN" dirty="0"/>
          </a:p>
        </p:txBody>
      </p:sp>
    </p:spTree>
    <p:extLst>
      <p:ext uri="{BB962C8B-B14F-4D97-AF65-F5344CB8AC3E}">
        <p14:creationId xmlns:p14="http://schemas.microsoft.com/office/powerpoint/2010/main" val="910599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5A51-CAAE-8F22-7580-705758141C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B2A38DB-618D-E2E5-C921-1F3DEE20CB8D}"/>
              </a:ext>
            </a:extLst>
          </p:cNvPr>
          <p:cNvSpPr>
            <a:spLocks noGrp="1"/>
          </p:cNvSpPr>
          <p:nvPr>
            <p:ph idx="1"/>
          </p:nvPr>
        </p:nvSpPr>
        <p:spPr/>
        <p:txBody>
          <a:bodyPr>
            <a:normAutofit/>
          </a:bodyPr>
          <a:lstStyle/>
          <a:p>
            <a:pPr marL="0" indent="0">
              <a:buNone/>
            </a:pPr>
            <a:r>
              <a:rPr lang="en-US" dirty="0"/>
              <a:t>3. Conceptual Models</a:t>
            </a:r>
          </a:p>
          <a:p>
            <a:pPr>
              <a:buFont typeface="Arial" panose="020B0604020202020204" pitchFamily="34" charset="0"/>
              <a:buChar char="•"/>
            </a:pPr>
            <a:r>
              <a:rPr lang="en-US" dirty="0"/>
              <a:t>What it does: Conceptual models provide a high-level, abstract representation of a system, focusing on key concepts and their relationships rather than detailed mechanisms. These are often used in fields like social sciences, management, and systems theory.</a:t>
            </a:r>
          </a:p>
          <a:p>
            <a:pPr>
              <a:buFont typeface="Arial" panose="020B0604020202020204" pitchFamily="34" charset="0"/>
              <a:buChar char="•"/>
            </a:pPr>
            <a:r>
              <a:rPr lang="en-US" dirty="0"/>
              <a:t>Example: Causal loop diagrams in systems dynamics illustrate the feedback relationships between elements of a system.</a:t>
            </a:r>
          </a:p>
          <a:p>
            <a:r>
              <a:rPr lang="en-US" dirty="0"/>
              <a:t>Applications: Conceptual models are common in research for developing theoretical frameworks, such as in sociology (e.g., Maslow’s hierarchy of needs) or in business (e.g., Porter’s Five Forces)</a:t>
            </a:r>
            <a:endParaRPr lang="en-IN" dirty="0"/>
          </a:p>
        </p:txBody>
      </p:sp>
    </p:spTree>
    <p:extLst>
      <p:ext uri="{BB962C8B-B14F-4D97-AF65-F5344CB8AC3E}">
        <p14:creationId xmlns:p14="http://schemas.microsoft.com/office/powerpoint/2010/main" val="848583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5A51-CAAE-8F22-7580-705758141C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B2A38DB-618D-E2E5-C921-1F3DEE20CB8D}"/>
              </a:ext>
            </a:extLst>
          </p:cNvPr>
          <p:cNvSpPr>
            <a:spLocks noGrp="1"/>
          </p:cNvSpPr>
          <p:nvPr>
            <p:ph idx="1"/>
          </p:nvPr>
        </p:nvSpPr>
        <p:spPr/>
        <p:txBody>
          <a:bodyPr>
            <a:normAutofit lnSpcReduction="10000"/>
          </a:bodyPr>
          <a:lstStyle/>
          <a:p>
            <a:pPr marL="0" indent="0">
              <a:buNone/>
            </a:pPr>
            <a:r>
              <a:rPr lang="en-US" dirty="0"/>
              <a:t>4. Statistical Models</a:t>
            </a:r>
          </a:p>
          <a:p>
            <a:pPr>
              <a:buFont typeface="Arial" panose="020B0604020202020204" pitchFamily="34" charset="0"/>
              <a:buChar char="•"/>
            </a:pPr>
            <a:r>
              <a:rPr lang="en-US" dirty="0"/>
              <a:t>What it does: Statistical models use data to make inferences or predictions about a population or process. These models rely heavily on probability theory and statistical methods.</a:t>
            </a:r>
          </a:p>
          <a:p>
            <a:pPr>
              <a:buFont typeface="Arial" panose="020B0604020202020204" pitchFamily="34" charset="0"/>
              <a:buChar char="•"/>
            </a:pPr>
            <a:r>
              <a:rPr lang="en-US" dirty="0"/>
              <a:t>Example: Regression models (linear, logistic, etc.) predict outcomes based on one or more predictor variables.</a:t>
            </a:r>
          </a:p>
          <a:p>
            <a:pPr>
              <a:buFont typeface="Arial" panose="020B0604020202020204" pitchFamily="34" charset="0"/>
              <a:buChar char="•"/>
            </a:pPr>
            <a:r>
              <a:rPr lang="en-US" dirty="0"/>
              <a:t>Applications:</a:t>
            </a:r>
          </a:p>
          <a:p>
            <a:pPr marL="742950" lvl="1" indent="-285750">
              <a:buFont typeface="Arial" panose="020B0604020202020204" pitchFamily="34" charset="0"/>
              <a:buChar char="•"/>
            </a:pPr>
            <a:r>
              <a:rPr lang="en-US" dirty="0"/>
              <a:t>Social sciences, economics, machine learning, and any field requiring data-driven insights.</a:t>
            </a:r>
          </a:p>
          <a:p>
            <a:pPr marL="742950" lvl="1" indent="-285750">
              <a:buFont typeface="Arial" panose="020B0604020202020204" pitchFamily="34" charset="0"/>
              <a:buChar char="•"/>
            </a:pPr>
            <a:r>
              <a:rPr lang="en-US" dirty="0"/>
              <a:t>In machine learning, statistical models like Bayesian networks or support vector machines (SVM) classify or predict based on patterns found in data.</a:t>
            </a:r>
          </a:p>
          <a:p>
            <a:endParaRPr lang="en-IN" dirty="0"/>
          </a:p>
        </p:txBody>
      </p:sp>
    </p:spTree>
    <p:extLst>
      <p:ext uri="{BB962C8B-B14F-4D97-AF65-F5344CB8AC3E}">
        <p14:creationId xmlns:p14="http://schemas.microsoft.com/office/powerpoint/2010/main" val="2698242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5A51-CAAE-8F22-7580-705758141C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B2A38DB-618D-E2E5-C921-1F3DEE20CB8D}"/>
              </a:ext>
            </a:extLst>
          </p:cNvPr>
          <p:cNvSpPr>
            <a:spLocks noGrp="1"/>
          </p:cNvSpPr>
          <p:nvPr>
            <p:ph idx="1"/>
          </p:nvPr>
        </p:nvSpPr>
        <p:spPr/>
        <p:txBody>
          <a:bodyPr/>
          <a:lstStyle/>
          <a:p>
            <a:pPr marL="0" indent="0">
              <a:buNone/>
            </a:pPr>
            <a:r>
              <a:rPr lang="en-US" dirty="0"/>
              <a:t>5. Data-Driven Models</a:t>
            </a:r>
          </a:p>
          <a:p>
            <a:pPr>
              <a:buFont typeface="Arial" panose="020B0604020202020204" pitchFamily="34" charset="0"/>
              <a:buChar char="•"/>
            </a:pPr>
            <a:r>
              <a:rPr lang="en-US" dirty="0"/>
              <a:t>What it does: These models rely primarily on empirical data and machine learning techniques to build representations of systems. Unlike traditional models, they may not require strong theoretical assumptions, focusing instead on finding patterns in large datasets.</a:t>
            </a:r>
          </a:p>
          <a:p>
            <a:pPr>
              <a:buFont typeface="Arial" panose="020B0604020202020204" pitchFamily="34" charset="0"/>
              <a:buChar char="•"/>
            </a:pPr>
            <a:r>
              <a:rPr lang="en-US" dirty="0"/>
              <a:t>Example: Deep learning models for image recognition or natural language processing (NLP), where the model learns complex patterns from data without explicit human-designed rules</a:t>
            </a:r>
          </a:p>
          <a:p>
            <a:endParaRPr lang="en-IN" dirty="0"/>
          </a:p>
        </p:txBody>
      </p:sp>
    </p:spTree>
    <p:extLst>
      <p:ext uri="{BB962C8B-B14F-4D97-AF65-F5344CB8AC3E}">
        <p14:creationId xmlns:p14="http://schemas.microsoft.com/office/powerpoint/2010/main" val="3950452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5A51-CAAE-8F22-7580-705758141C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B2A38DB-618D-E2E5-C921-1F3DEE20CB8D}"/>
              </a:ext>
            </a:extLst>
          </p:cNvPr>
          <p:cNvSpPr>
            <a:spLocks noGrp="1"/>
          </p:cNvSpPr>
          <p:nvPr>
            <p:ph idx="1"/>
          </p:nvPr>
        </p:nvSpPr>
        <p:spPr/>
        <p:txBody>
          <a:bodyPr/>
          <a:lstStyle/>
          <a:p>
            <a:r>
              <a:rPr lang="en-US" dirty="0"/>
              <a:t>Applications: Fields like computer vision, NLP, finance (e.g., stock market predictions), and bioinformatics (e.g., protein folding predictions).</a:t>
            </a:r>
            <a:endParaRPr lang="en-IN" dirty="0"/>
          </a:p>
        </p:txBody>
      </p:sp>
    </p:spTree>
    <p:extLst>
      <p:ext uri="{BB962C8B-B14F-4D97-AF65-F5344CB8AC3E}">
        <p14:creationId xmlns:p14="http://schemas.microsoft.com/office/powerpoint/2010/main" val="3289113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1124</Words>
  <Application>Microsoft Office PowerPoint</Application>
  <PresentationFormat>Widescreen</PresentationFormat>
  <Paragraphs>59</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Research Models of Language Modelling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Sukhada Aloni</dc:creator>
  <cp:lastModifiedBy>Sukhada Aloni</cp:lastModifiedBy>
  <cp:revision>4</cp:revision>
  <dcterms:created xsi:type="dcterms:W3CDTF">2024-09-25T09:23:27Z</dcterms:created>
  <dcterms:modified xsi:type="dcterms:W3CDTF">2024-09-25T10:18:08Z</dcterms:modified>
</cp:coreProperties>
</file>