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5CCEE-1ADE-4D5E-B782-BB83E23DD09A}"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2F23B8-57ED-4903-80B0-D2E8246E7750}" type="slidenum">
              <a:rPr lang="en-IN" smtClean="0"/>
              <a:t>‹#›</a:t>
            </a:fld>
            <a:endParaRPr lang="en-IN"/>
          </a:p>
        </p:txBody>
      </p:sp>
    </p:spTree>
    <p:extLst>
      <p:ext uri="{BB962C8B-B14F-4D97-AF65-F5344CB8AC3E}">
        <p14:creationId xmlns:p14="http://schemas.microsoft.com/office/powerpoint/2010/main" val="22291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E5CCEE-1ADE-4D5E-B782-BB83E23DD09A}"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2F23B8-57ED-4903-80B0-D2E8246E7750}" type="slidenum">
              <a:rPr lang="en-IN" smtClean="0"/>
              <a:t>‹#›</a:t>
            </a:fld>
            <a:endParaRPr lang="en-IN"/>
          </a:p>
        </p:txBody>
      </p:sp>
    </p:spTree>
    <p:extLst>
      <p:ext uri="{BB962C8B-B14F-4D97-AF65-F5344CB8AC3E}">
        <p14:creationId xmlns:p14="http://schemas.microsoft.com/office/powerpoint/2010/main" val="145089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E5CCEE-1ADE-4D5E-B782-BB83E23DD09A}"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2F23B8-57ED-4903-80B0-D2E8246E775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46694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E5CCEE-1ADE-4D5E-B782-BB83E23DD09A}"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2F23B8-57ED-4903-80B0-D2E8246E7750}" type="slidenum">
              <a:rPr lang="en-IN" smtClean="0"/>
              <a:t>‹#›</a:t>
            </a:fld>
            <a:endParaRPr lang="en-IN"/>
          </a:p>
        </p:txBody>
      </p:sp>
    </p:spTree>
    <p:extLst>
      <p:ext uri="{BB962C8B-B14F-4D97-AF65-F5344CB8AC3E}">
        <p14:creationId xmlns:p14="http://schemas.microsoft.com/office/powerpoint/2010/main" val="4091919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E5CCEE-1ADE-4D5E-B782-BB83E23DD09A}"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2F23B8-57ED-4903-80B0-D2E8246E775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03748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E5CCEE-1ADE-4D5E-B782-BB83E23DD09A}"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2F23B8-57ED-4903-80B0-D2E8246E7750}" type="slidenum">
              <a:rPr lang="en-IN" smtClean="0"/>
              <a:t>‹#›</a:t>
            </a:fld>
            <a:endParaRPr lang="en-IN"/>
          </a:p>
        </p:txBody>
      </p:sp>
    </p:spTree>
    <p:extLst>
      <p:ext uri="{BB962C8B-B14F-4D97-AF65-F5344CB8AC3E}">
        <p14:creationId xmlns:p14="http://schemas.microsoft.com/office/powerpoint/2010/main" val="4263535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5CCEE-1ADE-4D5E-B782-BB83E23DD09A}"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2F23B8-57ED-4903-80B0-D2E8246E7750}" type="slidenum">
              <a:rPr lang="en-IN" smtClean="0"/>
              <a:t>‹#›</a:t>
            </a:fld>
            <a:endParaRPr lang="en-IN"/>
          </a:p>
        </p:txBody>
      </p:sp>
    </p:spTree>
    <p:extLst>
      <p:ext uri="{BB962C8B-B14F-4D97-AF65-F5344CB8AC3E}">
        <p14:creationId xmlns:p14="http://schemas.microsoft.com/office/powerpoint/2010/main" val="2054184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5CCEE-1ADE-4D5E-B782-BB83E23DD09A}"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2F23B8-57ED-4903-80B0-D2E8246E7750}" type="slidenum">
              <a:rPr lang="en-IN" smtClean="0"/>
              <a:t>‹#›</a:t>
            </a:fld>
            <a:endParaRPr lang="en-IN"/>
          </a:p>
        </p:txBody>
      </p:sp>
    </p:spTree>
    <p:extLst>
      <p:ext uri="{BB962C8B-B14F-4D97-AF65-F5344CB8AC3E}">
        <p14:creationId xmlns:p14="http://schemas.microsoft.com/office/powerpoint/2010/main" val="157949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5CCEE-1ADE-4D5E-B782-BB83E23DD09A}"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2F23B8-57ED-4903-80B0-D2E8246E7750}" type="slidenum">
              <a:rPr lang="en-IN" smtClean="0"/>
              <a:t>‹#›</a:t>
            </a:fld>
            <a:endParaRPr lang="en-IN"/>
          </a:p>
        </p:txBody>
      </p:sp>
    </p:spTree>
    <p:extLst>
      <p:ext uri="{BB962C8B-B14F-4D97-AF65-F5344CB8AC3E}">
        <p14:creationId xmlns:p14="http://schemas.microsoft.com/office/powerpoint/2010/main" val="2682753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E5CCEE-1ADE-4D5E-B782-BB83E23DD09A}" type="datetimeFigureOut">
              <a:rPr lang="en-IN" smtClean="0"/>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2F23B8-57ED-4903-80B0-D2E8246E7750}" type="slidenum">
              <a:rPr lang="en-IN" smtClean="0"/>
              <a:t>‹#›</a:t>
            </a:fld>
            <a:endParaRPr lang="en-IN"/>
          </a:p>
        </p:txBody>
      </p:sp>
    </p:spTree>
    <p:extLst>
      <p:ext uri="{BB962C8B-B14F-4D97-AF65-F5344CB8AC3E}">
        <p14:creationId xmlns:p14="http://schemas.microsoft.com/office/powerpoint/2010/main" val="1576133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5CCEE-1ADE-4D5E-B782-BB83E23DD09A}" type="datetimeFigureOut">
              <a:rPr lang="en-IN" smtClean="0"/>
              <a:t>26-08-2024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2F23B8-57ED-4903-80B0-D2E8246E7750}" type="slidenum">
              <a:rPr lang="en-IN" smtClean="0"/>
              <a:t>‹#›</a:t>
            </a:fld>
            <a:endParaRPr lang="en-IN"/>
          </a:p>
        </p:txBody>
      </p:sp>
    </p:spTree>
    <p:extLst>
      <p:ext uri="{BB962C8B-B14F-4D97-AF65-F5344CB8AC3E}">
        <p14:creationId xmlns:p14="http://schemas.microsoft.com/office/powerpoint/2010/main" val="3079033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5CCEE-1ADE-4D5E-B782-BB83E23DD09A}" type="datetimeFigureOut">
              <a:rPr lang="en-IN" smtClean="0"/>
              <a:t>26-08-2024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2F23B8-57ED-4903-80B0-D2E8246E7750}" type="slidenum">
              <a:rPr lang="en-IN" smtClean="0"/>
              <a:t>‹#›</a:t>
            </a:fld>
            <a:endParaRPr lang="en-IN"/>
          </a:p>
        </p:txBody>
      </p:sp>
    </p:spTree>
    <p:extLst>
      <p:ext uri="{BB962C8B-B14F-4D97-AF65-F5344CB8AC3E}">
        <p14:creationId xmlns:p14="http://schemas.microsoft.com/office/powerpoint/2010/main" val="1498226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E5CCEE-1ADE-4D5E-B782-BB83E23DD09A}" type="datetimeFigureOut">
              <a:rPr lang="en-IN" smtClean="0"/>
              <a:t>26-08-2024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2F23B8-57ED-4903-80B0-D2E8246E7750}" type="slidenum">
              <a:rPr lang="en-IN" smtClean="0"/>
              <a:t>‹#›</a:t>
            </a:fld>
            <a:endParaRPr lang="en-IN"/>
          </a:p>
        </p:txBody>
      </p:sp>
    </p:spTree>
    <p:extLst>
      <p:ext uri="{BB962C8B-B14F-4D97-AF65-F5344CB8AC3E}">
        <p14:creationId xmlns:p14="http://schemas.microsoft.com/office/powerpoint/2010/main" val="1191918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5CCEE-1ADE-4D5E-B782-BB83E23DD09A}" type="datetimeFigureOut">
              <a:rPr lang="en-IN" smtClean="0"/>
              <a:t>26-08-2024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2F23B8-57ED-4903-80B0-D2E8246E7750}" type="slidenum">
              <a:rPr lang="en-IN" smtClean="0"/>
              <a:t>‹#›</a:t>
            </a:fld>
            <a:endParaRPr lang="en-IN"/>
          </a:p>
        </p:txBody>
      </p:sp>
    </p:spTree>
    <p:extLst>
      <p:ext uri="{BB962C8B-B14F-4D97-AF65-F5344CB8AC3E}">
        <p14:creationId xmlns:p14="http://schemas.microsoft.com/office/powerpoint/2010/main" val="2456693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E5CCEE-1ADE-4D5E-B782-BB83E23DD09A}" type="datetimeFigureOut">
              <a:rPr lang="en-IN" smtClean="0"/>
              <a:t>26-08-2024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2F23B8-57ED-4903-80B0-D2E8246E7750}" type="slidenum">
              <a:rPr lang="en-IN" smtClean="0"/>
              <a:t>‹#›</a:t>
            </a:fld>
            <a:endParaRPr lang="en-IN"/>
          </a:p>
        </p:txBody>
      </p:sp>
    </p:spTree>
    <p:extLst>
      <p:ext uri="{BB962C8B-B14F-4D97-AF65-F5344CB8AC3E}">
        <p14:creationId xmlns:p14="http://schemas.microsoft.com/office/powerpoint/2010/main" val="3768557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E5CCEE-1ADE-4D5E-B782-BB83E23DD09A}" type="datetimeFigureOut">
              <a:rPr lang="en-IN" smtClean="0"/>
              <a:t>26-08-2024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2F23B8-57ED-4903-80B0-D2E8246E7750}" type="slidenum">
              <a:rPr lang="en-IN" smtClean="0"/>
              <a:t>‹#›</a:t>
            </a:fld>
            <a:endParaRPr lang="en-IN"/>
          </a:p>
        </p:txBody>
      </p:sp>
    </p:spTree>
    <p:extLst>
      <p:ext uri="{BB962C8B-B14F-4D97-AF65-F5344CB8AC3E}">
        <p14:creationId xmlns:p14="http://schemas.microsoft.com/office/powerpoint/2010/main" val="2905986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E5CCEE-1ADE-4D5E-B782-BB83E23DD09A}" type="datetimeFigureOut">
              <a:rPr lang="en-IN" smtClean="0"/>
              <a:t>26-08-2024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82F23B8-57ED-4903-80B0-D2E8246E7750}" type="slidenum">
              <a:rPr lang="en-IN" smtClean="0"/>
              <a:t>‹#›</a:t>
            </a:fld>
            <a:endParaRPr lang="en-IN"/>
          </a:p>
        </p:txBody>
      </p:sp>
    </p:spTree>
    <p:extLst>
      <p:ext uri="{BB962C8B-B14F-4D97-AF65-F5344CB8AC3E}">
        <p14:creationId xmlns:p14="http://schemas.microsoft.com/office/powerpoint/2010/main" val="1323931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CF42C-8A50-3610-9B4D-A019F25806DF}"/>
              </a:ext>
            </a:extLst>
          </p:cNvPr>
          <p:cNvSpPr>
            <a:spLocks noGrp="1"/>
          </p:cNvSpPr>
          <p:nvPr>
            <p:ph type="ctrTitle"/>
          </p:nvPr>
        </p:nvSpPr>
        <p:spPr/>
        <p:txBody>
          <a:bodyPr/>
          <a:lstStyle/>
          <a:p>
            <a:r>
              <a:rPr lang="en-US" dirty="0"/>
              <a:t>Module 4-</a:t>
            </a:r>
            <a:br>
              <a:rPr lang="en-US" dirty="0"/>
            </a:br>
            <a:r>
              <a:rPr lang="en-US" dirty="0"/>
              <a:t>Semantic Analysis	</a:t>
            </a:r>
            <a:endParaRPr lang="en-IN" dirty="0"/>
          </a:p>
        </p:txBody>
      </p:sp>
      <p:sp>
        <p:nvSpPr>
          <p:cNvPr id="3" name="Subtitle 2">
            <a:extLst>
              <a:ext uri="{FF2B5EF4-FFF2-40B4-BE49-F238E27FC236}">
                <a16:creationId xmlns:a16="http://schemas.microsoft.com/office/drawing/2014/main" id="{4598C133-6C27-B697-38A4-7AF5076EF2DE}"/>
              </a:ext>
            </a:extLst>
          </p:cNvPr>
          <p:cNvSpPr>
            <a:spLocks noGrp="1"/>
          </p:cNvSpPr>
          <p:nvPr>
            <p:ph type="subTitle" idx="1"/>
          </p:nvPr>
        </p:nvSpPr>
        <p:spPr/>
        <p:txBody>
          <a:bodyPr/>
          <a:lstStyle/>
          <a:p>
            <a:pPr algn="r"/>
            <a:r>
              <a:rPr lang="en-US" dirty="0"/>
              <a:t>-Aishwarya </a:t>
            </a:r>
            <a:r>
              <a:rPr lang="en-US" dirty="0" err="1"/>
              <a:t>Londhe</a:t>
            </a:r>
            <a:endParaRPr lang="en-IN" dirty="0"/>
          </a:p>
        </p:txBody>
      </p:sp>
    </p:spTree>
    <p:extLst>
      <p:ext uri="{BB962C8B-B14F-4D97-AF65-F5344CB8AC3E}">
        <p14:creationId xmlns:p14="http://schemas.microsoft.com/office/powerpoint/2010/main" val="387246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202514-A5BF-61F2-DADD-9D1BB94F48D8}"/>
              </a:ext>
            </a:extLst>
          </p:cNvPr>
          <p:cNvSpPr>
            <a:spLocks noGrp="1"/>
          </p:cNvSpPr>
          <p:nvPr>
            <p:ph type="title"/>
          </p:nvPr>
        </p:nvSpPr>
        <p:spPr/>
        <p:txBody>
          <a:bodyPr/>
          <a:lstStyle/>
          <a:p>
            <a:r>
              <a:rPr lang="en-US" b="1" i="0" dirty="0">
                <a:solidFill>
                  <a:srgbClr val="273239"/>
                </a:solidFill>
                <a:effectLst/>
                <a:highlight>
                  <a:srgbClr val="FFFFFF"/>
                </a:highlight>
                <a:latin typeface="Nunito" pitchFamily="2" charset="0"/>
              </a:rPr>
              <a:t>Basic Units of Semantic System</a:t>
            </a:r>
            <a:br>
              <a:rPr lang="en-US" b="1" i="0" dirty="0">
                <a:solidFill>
                  <a:srgbClr val="273239"/>
                </a:solidFill>
                <a:effectLst/>
                <a:highlight>
                  <a:srgbClr val="FFFFFF"/>
                </a:highlight>
                <a:latin typeface="Nunito" pitchFamily="2" charset="0"/>
              </a:rPr>
            </a:br>
            <a:endParaRPr lang="en-IN" dirty="0"/>
          </a:p>
        </p:txBody>
      </p:sp>
      <p:sp>
        <p:nvSpPr>
          <p:cNvPr id="4" name="Content Placeholder 3">
            <a:extLst>
              <a:ext uri="{FF2B5EF4-FFF2-40B4-BE49-F238E27FC236}">
                <a16:creationId xmlns:a16="http://schemas.microsoft.com/office/drawing/2014/main" id="{155C31BA-FAED-7252-5F00-A190CA96DEE9}"/>
              </a:ext>
            </a:extLst>
          </p:cNvPr>
          <p:cNvSpPr>
            <a:spLocks noGrp="1"/>
          </p:cNvSpPr>
          <p:nvPr>
            <p:ph idx="1"/>
          </p:nvPr>
        </p:nvSpPr>
        <p:spPr/>
        <p:txBody>
          <a:bodyPr>
            <a:normAutofit/>
          </a:bodyPr>
          <a:lstStyle/>
          <a:p>
            <a:pPr algn="l" fontAlgn="base"/>
            <a:r>
              <a:rPr lang="en-US" b="0" i="0" dirty="0">
                <a:solidFill>
                  <a:srgbClr val="273239"/>
                </a:solidFill>
                <a:effectLst/>
                <a:highlight>
                  <a:srgbClr val="FFFFFF"/>
                </a:highlight>
                <a:latin typeface="Nunito" pitchFamily="2" charset="0"/>
              </a:rPr>
              <a:t>In order to accomplish Meaning Representation in Semantic Analysis, it is vital to understand the building units of such representations. The basic units of semantic systems are explained below:</a:t>
            </a:r>
          </a:p>
          <a:p>
            <a:pPr algn="l" fontAlgn="base">
              <a:buFont typeface="+mj-lt"/>
              <a:buAutoNum type="arabicPeriod"/>
            </a:pPr>
            <a:r>
              <a:rPr lang="en-US" b="1" i="0" dirty="0">
                <a:solidFill>
                  <a:srgbClr val="273239"/>
                </a:solidFill>
                <a:effectLst/>
                <a:highlight>
                  <a:srgbClr val="FFFFFF"/>
                </a:highlight>
                <a:latin typeface="Nunito" pitchFamily="2" charset="0"/>
              </a:rPr>
              <a:t>Entity:</a:t>
            </a:r>
            <a:r>
              <a:rPr lang="en-US" b="0" i="0" dirty="0">
                <a:solidFill>
                  <a:srgbClr val="273239"/>
                </a:solidFill>
                <a:effectLst/>
                <a:highlight>
                  <a:srgbClr val="FFFFFF"/>
                </a:highlight>
                <a:latin typeface="Nunito" pitchFamily="2" charset="0"/>
              </a:rPr>
              <a:t> An entity refers to a particular unit or individual in specific such as a person or a location.  For example Delhi, etc.</a:t>
            </a:r>
          </a:p>
          <a:p>
            <a:pPr algn="l" fontAlgn="base">
              <a:buFont typeface="+mj-lt"/>
              <a:buAutoNum type="arabicPeriod"/>
            </a:pPr>
            <a:r>
              <a:rPr lang="en-US" b="1" i="0" dirty="0">
                <a:solidFill>
                  <a:srgbClr val="273239"/>
                </a:solidFill>
                <a:effectLst/>
                <a:highlight>
                  <a:srgbClr val="FFFFFF"/>
                </a:highlight>
                <a:latin typeface="Nunito" pitchFamily="2" charset="0"/>
              </a:rPr>
              <a:t>Concept: </a:t>
            </a:r>
            <a:r>
              <a:rPr lang="en-US" b="0" i="0" dirty="0">
                <a:solidFill>
                  <a:srgbClr val="273239"/>
                </a:solidFill>
                <a:effectLst/>
                <a:highlight>
                  <a:srgbClr val="FFFFFF"/>
                </a:highlight>
                <a:latin typeface="Nunito" pitchFamily="2" charset="0"/>
              </a:rPr>
              <a:t>A Concept may be understood as a generalization of entities. It refers to a broad class of individual units. For example Learning Portals, City, Students.</a:t>
            </a:r>
          </a:p>
          <a:p>
            <a:endParaRPr lang="en-IN" dirty="0"/>
          </a:p>
        </p:txBody>
      </p:sp>
    </p:spTree>
    <p:extLst>
      <p:ext uri="{BB962C8B-B14F-4D97-AF65-F5344CB8AC3E}">
        <p14:creationId xmlns:p14="http://schemas.microsoft.com/office/powerpoint/2010/main" val="4209458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D8F90A0-41A0-86DB-81C7-BCDAC30D3507}"/>
              </a:ext>
            </a:extLst>
          </p:cNvPr>
          <p:cNvSpPr>
            <a:spLocks noGrp="1"/>
          </p:cNvSpPr>
          <p:nvPr>
            <p:ph idx="1"/>
          </p:nvPr>
        </p:nvSpPr>
        <p:spPr/>
        <p:txBody>
          <a:bodyPr/>
          <a:lstStyle/>
          <a:p>
            <a:pPr marL="0" indent="0" algn="l" fontAlgn="base">
              <a:buNone/>
            </a:pPr>
            <a:r>
              <a:rPr lang="en-US" b="1" i="0" dirty="0">
                <a:solidFill>
                  <a:srgbClr val="273239"/>
                </a:solidFill>
                <a:effectLst/>
                <a:highlight>
                  <a:srgbClr val="FFFFFF"/>
                </a:highlight>
                <a:latin typeface="Nunito" pitchFamily="2" charset="0"/>
              </a:rPr>
              <a:t>3. Relations: </a:t>
            </a:r>
            <a:r>
              <a:rPr lang="en-US" b="0" i="0" dirty="0">
                <a:solidFill>
                  <a:srgbClr val="273239"/>
                </a:solidFill>
                <a:effectLst/>
                <a:highlight>
                  <a:srgbClr val="FFFFFF"/>
                </a:highlight>
                <a:latin typeface="Nunito" pitchFamily="2" charset="0"/>
              </a:rPr>
              <a:t>Relations help establish relationships between various entities and concepts. For example: ‘Analytics Vidhya is a Learning Portal’, ‘Delhi is a City.’, etc.</a:t>
            </a:r>
          </a:p>
          <a:p>
            <a:pPr marL="0" indent="0" algn="l" fontAlgn="base">
              <a:buNone/>
            </a:pPr>
            <a:r>
              <a:rPr lang="en-US" dirty="0">
                <a:solidFill>
                  <a:srgbClr val="273239"/>
                </a:solidFill>
                <a:highlight>
                  <a:srgbClr val="FFFFFF"/>
                </a:highlight>
                <a:latin typeface="Nunito" pitchFamily="2" charset="0"/>
              </a:rPr>
              <a:t>4. </a:t>
            </a:r>
            <a:r>
              <a:rPr lang="en-US" b="1" i="0" dirty="0">
                <a:solidFill>
                  <a:srgbClr val="273239"/>
                </a:solidFill>
                <a:effectLst/>
                <a:highlight>
                  <a:srgbClr val="FFFFFF"/>
                </a:highlight>
                <a:latin typeface="Nunito" pitchFamily="2" charset="0"/>
              </a:rPr>
              <a:t>Predicate:</a:t>
            </a:r>
            <a:r>
              <a:rPr lang="en-US" b="0" i="0" dirty="0">
                <a:solidFill>
                  <a:srgbClr val="273239"/>
                </a:solidFill>
                <a:effectLst/>
                <a:highlight>
                  <a:srgbClr val="FFFFFF"/>
                </a:highlight>
                <a:latin typeface="Nunito" pitchFamily="2" charset="0"/>
              </a:rPr>
              <a:t> Predicates represent the verb structures of the sentences</a:t>
            </a:r>
          </a:p>
          <a:p>
            <a:pPr marL="0" indent="0" algn="l" fontAlgn="base">
              <a:buNone/>
            </a:pPr>
            <a:r>
              <a:rPr lang="en-US" b="0" i="0" dirty="0">
                <a:solidFill>
                  <a:srgbClr val="273239"/>
                </a:solidFill>
                <a:effectLst/>
                <a:highlight>
                  <a:srgbClr val="FFFFFF"/>
                </a:highlight>
                <a:latin typeface="Nunito" pitchFamily="2" charset="0"/>
              </a:rPr>
              <a:t>In Meaning Representation, we employ these basic units to represent textual information.</a:t>
            </a:r>
          </a:p>
          <a:p>
            <a:endParaRPr lang="en-IN" dirty="0"/>
          </a:p>
        </p:txBody>
      </p:sp>
    </p:spTree>
    <p:extLst>
      <p:ext uri="{BB962C8B-B14F-4D97-AF65-F5344CB8AC3E}">
        <p14:creationId xmlns:p14="http://schemas.microsoft.com/office/powerpoint/2010/main" val="3265710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EAE7-D12B-6865-4491-1248636D58C8}"/>
              </a:ext>
            </a:extLst>
          </p:cNvPr>
          <p:cNvSpPr>
            <a:spLocks noGrp="1"/>
          </p:cNvSpPr>
          <p:nvPr>
            <p:ph type="title"/>
          </p:nvPr>
        </p:nvSpPr>
        <p:spPr/>
        <p:txBody>
          <a:bodyPr/>
          <a:lstStyle/>
          <a:p>
            <a:r>
              <a:rPr lang="en-US" b="1" i="0" dirty="0">
                <a:solidFill>
                  <a:srgbClr val="273239"/>
                </a:solidFill>
                <a:effectLst/>
                <a:highlight>
                  <a:srgbClr val="FFFFFF"/>
                </a:highlight>
                <a:latin typeface="Nunito" pitchFamily="2" charset="0"/>
              </a:rPr>
              <a:t>Semantic Analysis Techniques</a:t>
            </a:r>
            <a:br>
              <a:rPr lang="en-US" b="1" i="0" dirty="0">
                <a:solidFill>
                  <a:srgbClr val="273239"/>
                </a:solidFill>
                <a:effectLst/>
                <a:highlight>
                  <a:srgbClr val="FFFFFF"/>
                </a:highlight>
                <a:latin typeface="Nunito" pitchFamily="2" charset="0"/>
              </a:rPr>
            </a:br>
            <a:endParaRPr lang="en-IN" dirty="0"/>
          </a:p>
        </p:txBody>
      </p:sp>
      <p:sp>
        <p:nvSpPr>
          <p:cNvPr id="4" name="Content Placeholder 3">
            <a:extLst>
              <a:ext uri="{FF2B5EF4-FFF2-40B4-BE49-F238E27FC236}">
                <a16:creationId xmlns:a16="http://schemas.microsoft.com/office/drawing/2014/main" id="{83B7BA63-1717-D542-22AC-1ADE82198229}"/>
              </a:ext>
            </a:extLst>
          </p:cNvPr>
          <p:cNvSpPr>
            <a:spLocks noGrp="1"/>
          </p:cNvSpPr>
          <p:nvPr>
            <p:ph idx="1"/>
          </p:nvPr>
        </p:nvSpPr>
        <p:spPr/>
        <p:txBody>
          <a:bodyPr/>
          <a:lstStyle/>
          <a:p>
            <a:pPr algn="l" fontAlgn="base"/>
            <a:r>
              <a:rPr lang="en-US" b="0" i="0" dirty="0">
                <a:solidFill>
                  <a:srgbClr val="273239"/>
                </a:solidFill>
                <a:effectLst/>
                <a:highlight>
                  <a:srgbClr val="FFFFFF"/>
                </a:highlight>
                <a:latin typeface="Nunito" pitchFamily="2" charset="0"/>
              </a:rPr>
              <a:t>Based upon the end goal one is trying to accomplish, Semantic Analysis can be used in various ways. Two of the most common Semantic Analysis techniques are:</a:t>
            </a:r>
          </a:p>
          <a:p>
            <a:pPr algn="l" fontAlgn="base"/>
            <a:r>
              <a:rPr lang="en-US" b="1" i="0" dirty="0">
                <a:solidFill>
                  <a:srgbClr val="273239"/>
                </a:solidFill>
                <a:effectLst/>
                <a:highlight>
                  <a:srgbClr val="FFFFFF"/>
                </a:highlight>
                <a:latin typeface="Nunito" pitchFamily="2" charset="0"/>
              </a:rPr>
              <a:t>Text Classification</a:t>
            </a:r>
          </a:p>
          <a:p>
            <a:pPr algn="l" fontAlgn="base"/>
            <a:r>
              <a:rPr lang="en-US" b="0" i="0" dirty="0">
                <a:solidFill>
                  <a:srgbClr val="273239"/>
                </a:solidFill>
                <a:effectLst/>
                <a:highlight>
                  <a:srgbClr val="FFFFFF"/>
                </a:highlight>
                <a:latin typeface="Nunito" pitchFamily="2" charset="0"/>
              </a:rPr>
              <a:t>In-Text Classification, our aim is to label the text according to the insights we intend to gain from the textual data.</a:t>
            </a:r>
          </a:p>
          <a:p>
            <a:pPr marL="0" indent="0">
              <a:buNone/>
            </a:pPr>
            <a:endParaRPr lang="en-IN" dirty="0"/>
          </a:p>
        </p:txBody>
      </p:sp>
    </p:spTree>
    <p:extLst>
      <p:ext uri="{BB962C8B-B14F-4D97-AF65-F5344CB8AC3E}">
        <p14:creationId xmlns:p14="http://schemas.microsoft.com/office/powerpoint/2010/main" val="2168791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CB3C53-8FF4-FD7E-687B-561B7C510CD8}"/>
              </a:ext>
            </a:extLst>
          </p:cNvPr>
          <p:cNvSpPr>
            <a:spLocks noGrp="1"/>
          </p:cNvSpPr>
          <p:nvPr>
            <p:ph type="title"/>
          </p:nvPr>
        </p:nvSpPr>
        <p:spPr/>
        <p:txBody>
          <a:bodyPr/>
          <a:lstStyle/>
          <a:p>
            <a:r>
              <a:rPr lang="en-US" b="1" i="0" dirty="0">
                <a:solidFill>
                  <a:srgbClr val="273239"/>
                </a:solidFill>
                <a:effectLst/>
                <a:highlight>
                  <a:srgbClr val="FFFFFF"/>
                </a:highlight>
                <a:latin typeface="Nunito" pitchFamily="2" charset="0"/>
              </a:rPr>
              <a:t>Text Classification</a:t>
            </a:r>
            <a:br>
              <a:rPr lang="en-US" b="1" i="0" dirty="0">
                <a:solidFill>
                  <a:srgbClr val="273239"/>
                </a:solidFill>
                <a:effectLst/>
                <a:highlight>
                  <a:srgbClr val="FFFFFF"/>
                </a:highlight>
                <a:latin typeface="Nunito" pitchFamily="2" charset="0"/>
              </a:rPr>
            </a:br>
            <a:endParaRPr lang="en-IN" dirty="0"/>
          </a:p>
        </p:txBody>
      </p:sp>
      <p:sp>
        <p:nvSpPr>
          <p:cNvPr id="4" name="Content Placeholder 3">
            <a:extLst>
              <a:ext uri="{FF2B5EF4-FFF2-40B4-BE49-F238E27FC236}">
                <a16:creationId xmlns:a16="http://schemas.microsoft.com/office/drawing/2014/main" id="{EF4F8B92-9304-0AEE-3997-8F795E570676}"/>
              </a:ext>
            </a:extLst>
          </p:cNvPr>
          <p:cNvSpPr>
            <a:spLocks noGrp="1"/>
          </p:cNvSpPr>
          <p:nvPr>
            <p:ph idx="1"/>
          </p:nvPr>
        </p:nvSpPr>
        <p:spPr/>
        <p:txBody>
          <a:bodyPr>
            <a:normAutofit/>
          </a:bodyPr>
          <a:lstStyle/>
          <a:p>
            <a:pPr algn="l" fontAlgn="base"/>
            <a:r>
              <a:rPr lang="en-US" b="0" i="0" dirty="0">
                <a:solidFill>
                  <a:srgbClr val="273239"/>
                </a:solidFill>
                <a:effectLst/>
                <a:highlight>
                  <a:srgbClr val="FFFFFF"/>
                </a:highlight>
                <a:latin typeface="Nunito" pitchFamily="2" charset="0"/>
              </a:rPr>
              <a:t>For example: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In </a:t>
            </a:r>
            <a:r>
              <a:rPr lang="en-US" b="1" i="0" dirty="0">
                <a:solidFill>
                  <a:srgbClr val="273239"/>
                </a:solidFill>
                <a:effectLst/>
                <a:highlight>
                  <a:srgbClr val="FFFFFF"/>
                </a:highlight>
                <a:latin typeface="Nunito" pitchFamily="2" charset="0"/>
              </a:rPr>
              <a:t>Sentiment Analysis,</a:t>
            </a:r>
            <a:r>
              <a:rPr lang="en-US" b="0" i="0" dirty="0">
                <a:solidFill>
                  <a:srgbClr val="273239"/>
                </a:solidFill>
                <a:effectLst/>
                <a:highlight>
                  <a:srgbClr val="FFFFFF"/>
                </a:highlight>
                <a:latin typeface="Nunito" pitchFamily="2" charset="0"/>
              </a:rPr>
              <a:t> we try to label the text with the prominent emotion they convey. It is highly beneficial when analyzing customer reviews for improvement.</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In </a:t>
            </a:r>
            <a:r>
              <a:rPr lang="en-US" b="1" i="0" dirty="0">
                <a:solidFill>
                  <a:srgbClr val="273239"/>
                </a:solidFill>
                <a:effectLst/>
                <a:highlight>
                  <a:srgbClr val="FFFFFF"/>
                </a:highlight>
                <a:latin typeface="Nunito" pitchFamily="2" charset="0"/>
              </a:rPr>
              <a:t>Topic Classification</a:t>
            </a:r>
            <a:r>
              <a:rPr lang="en-US" b="0" i="0" dirty="0">
                <a:solidFill>
                  <a:srgbClr val="273239"/>
                </a:solidFill>
                <a:effectLst/>
                <a:highlight>
                  <a:srgbClr val="FFFFFF"/>
                </a:highlight>
                <a:latin typeface="Nunito" pitchFamily="2" charset="0"/>
              </a:rPr>
              <a:t>, we try to categories our text into some predefined categories. For example: Identifying whether a research paper is of Physics, Chemistry or </a:t>
            </a:r>
            <a:r>
              <a:rPr lang="en-US" b="0" i="0" dirty="0" err="1">
                <a:solidFill>
                  <a:srgbClr val="273239"/>
                </a:solidFill>
                <a:effectLst/>
                <a:highlight>
                  <a:srgbClr val="FFFFFF"/>
                </a:highlight>
                <a:latin typeface="Nunito" pitchFamily="2" charset="0"/>
              </a:rPr>
              <a:t>Maths</a:t>
            </a:r>
            <a:endParaRPr lang="en-US" b="0" i="0" dirty="0">
              <a:solidFill>
                <a:srgbClr val="273239"/>
              </a:solidFill>
              <a:effectLst/>
              <a:highlight>
                <a:srgbClr val="FFFFFF"/>
              </a:highlight>
              <a:latin typeface="Nunito" pitchFamily="2" charset="0"/>
            </a:endParaRP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In </a:t>
            </a:r>
            <a:r>
              <a:rPr lang="en-US" b="1" i="0" dirty="0">
                <a:solidFill>
                  <a:srgbClr val="273239"/>
                </a:solidFill>
                <a:effectLst/>
                <a:highlight>
                  <a:srgbClr val="FFFFFF"/>
                </a:highlight>
                <a:latin typeface="Nunito" pitchFamily="2" charset="0"/>
              </a:rPr>
              <a:t>Intent Classification</a:t>
            </a:r>
            <a:r>
              <a:rPr lang="en-US" b="0" i="0" dirty="0">
                <a:solidFill>
                  <a:srgbClr val="273239"/>
                </a:solidFill>
                <a:effectLst/>
                <a:highlight>
                  <a:srgbClr val="FFFFFF"/>
                </a:highlight>
                <a:latin typeface="Nunito" pitchFamily="2" charset="0"/>
              </a:rPr>
              <a:t>, we try to determine the intent behind a text message. For example: Identifying whether an e-mail received at customer care service is a query, complaint or request.</a:t>
            </a:r>
          </a:p>
          <a:p>
            <a:endParaRPr lang="en-IN" dirty="0"/>
          </a:p>
        </p:txBody>
      </p:sp>
    </p:spTree>
    <p:extLst>
      <p:ext uri="{BB962C8B-B14F-4D97-AF65-F5344CB8AC3E}">
        <p14:creationId xmlns:p14="http://schemas.microsoft.com/office/powerpoint/2010/main" val="1070908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CEFA2F-898A-F4E8-180E-FDF0BE8B2FB4}"/>
              </a:ext>
            </a:extLst>
          </p:cNvPr>
          <p:cNvSpPr>
            <a:spLocks noGrp="1"/>
          </p:cNvSpPr>
          <p:nvPr>
            <p:ph type="title"/>
          </p:nvPr>
        </p:nvSpPr>
        <p:spPr/>
        <p:txBody>
          <a:bodyPr/>
          <a:lstStyle/>
          <a:p>
            <a:r>
              <a:rPr lang="en-US" b="1" i="0" dirty="0">
                <a:solidFill>
                  <a:srgbClr val="273239"/>
                </a:solidFill>
                <a:effectLst/>
                <a:highlight>
                  <a:srgbClr val="FFFFFF"/>
                </a:highlight>
                <a:latin typeface="Nunito" pitchFamily="2" charset="0"/>
              </a:rPr>
              <a:t>Text Extraction</a:t>
            </a:r>
            <a:br>
              <a:rPr lang="en-US" b="1" i="0" dirty="0">
                <a:solidFill>
                  <a:srgbClr val="273239"/>
                </a:solidFill>
                <a:effectLst/>
                <a:highlight>
                  <a:srgbClr val="FFFFFF"/>
                </a:highlight>
                <a:latin typeface="Nunito" pitchFamily="2" charset="0"/>
              </a:rPr>
            </a:br>
            <a:endParaRPr lang="en-IN" dirty="0"/>
          </a:p>
        </p:txBody>
      </p:sp>
      <p:sp>
        <p:nvSpPr>
          <p:cNvPr id="4" name="Content Placeholder 3">
            <a:extLst>
              <a:ext uri="{FF2B5EF4-FFF2-40B4-BE49-F238E27FC236}">
                <a16:creationId xmlns:a16="http://schemas.microsoft.com/office/drawing/2014/main" id="{2076BC10-08FC-D5A0-EC35-A27123CD44F5}"/>
              </a:ext>
            </a:extLst>
          </p:cNvPr>
          <p:cNvSpPr>
            <a:spLocks noGrp="1"/>
          </p:cNvSpPr>
          <p:nvPr>
            <p:ph idx="1"/>
          </p:nvPr>
        </p:nvSpPr>
        <p:spPr/>
        <p:txBody>
          <a:bodyPr/>
          <a:lstStyle/>
          <a:p>
            <a:pPr algn="l" fontAlgn="base"/>
            <a:r>
              <a:rPr lang="en-US" b="0" i="0" dirty="0">
                <a:solidFill>
                  <a:srgbClr val="273239"/>
                </a:solidFill>
                <a:effectLst/>
                <a:highlight>
                  <a:srgbClr val="FFFFFF"/>
                </a:highlight>
                <a:latin typeface="Nunito" pitchFamily="2" charset="0"/>
              </a:rPr>
              <a:t>In-Text Extraction, we aim at obtaining specific information from our text.</a:t>
            </a:r>
          </a:p>
          <a:p>
            <a:pPr algn="l" fontAlgn="base"/>
            <a:r>
              <a:rPr lang="en-US" b="0" i="0" dirty="0">
                <a:solidFill>
                  <a:srgbClr val="273239"/>
                </a:solidFill>
                <a:effectLst/>
                <a:highlight>
                  <a:srgbClr val="FFFFFF"/>
                </a:highlight>
                <a:latin typeface="Nunito" pitchFamily="2" charset="0"/>
              </a:rPr>
              <a:t>For Example, </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In </a:t>
            </a:r>
            <a:r>
              <a:rPr lang="en-US" b="1" i="0" dirty="0">
                <a:solidFill>
                  <a:srgbClr val="273239"/>
                </a:solidFill>
                <a:effectLst/>
                <a:highlight>
                  <a:srgbClr val="FFFFFF"/>
                </a:highlight>
                <a:latin typeface="Nunito" pitchFamily="2" charset="0"/>
              </a:rPr>
              <a:t>Keyword Extraction</a:t>
            </a:r>
            <a:r>
              <a:rPr lang="en-US" b="0" i="0" dirty="0">
                <a:solidFill>
                  <a:srgbClr val="273239"/>
                </a:solidFill>
                <a:effectLst/>
                <a:highlight>
                  <a:srgbClr val="FFFFFF"/>
                </a:highlight>
                <a:latin typeface="Nunito" pitchFamily="2" charset="0"/>
              </a:rPr>
              <a:t>, we try to obtain the essential words that define the entire document.</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In </a:t>
            </a:r>
            <a:r>
              <a:rPr lang="en-US" b="1" i="0" dirty="0">
                <a:solidFill>
                  <a:srgbClr val="273239"/>
                </a:solidFill>
                <a:effectLst/>
                <a:highlight>
                  <a:srgbClr val="FFFFFF"/>
                </a:highlight>
                <a:latin typeface="Nunito" pitchFamily="2" charset="0"/>
              </a:rPr>
              <a:t>Entity Extraction</a:t>
            </a:r>
            <a:r>
              <a:rPr lang="en-US" b="0" i="0" dirty="0">
                <a:solidFill>
                  <a:srgbClr val="273239"/>
                </a:solidFill>
                <a:effectLst/>
                <a:highlight>
                  <a:srgbClr val="FFFFFF"/>
                </a:highlight>
                <a:latin typeface="Nunito" pitchFamily="2" charset="0"/>
              </a:rPr>
              <a:t>, we try to obtain all the entities involved in a document.</a:t>
            </a:r>
          </a:p>
          <a:p>
            <a:endParaRPr lang="en-IN" dirty="0"/>
          </a:p>
        </p:txBody>
      </p:sp>
    </p:spTree>
    <p:extLst>
      <p:ext uri="{BB962C8B-B14F-4D97-AF65-F5344CB8AC3E}">
        <p14:creationId xmlns:p14="http://schemas.microsoft.com/office/powerpoint/2010/main" val="89542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DE947B-219B-8366-6D8F-A50E0A2F11EA}"/>
              </a:ext>
            </a:extLst>
          </p:cNvPr>
          <p:cNvSpPr>
            <a:spLocks noGrp="1"/>
          </p:cNvSpPr>
          <p:nvPr>
            <p:ph type="title"/>
          </p:nvPr>
        </p:nvSpPr>
        <p:spPr/>
        <p:txBody>
          <a:bodyPr/>
          <a:lstStyle/>
          <a:p>
            <a:r>
              <a:rPr lang="en-US" b="1" i="0" dirty="0">
                <a:solidFill>
                  <a:srgbClr val="273239"/>
                </a:solidFill>
                <a:effectLst/>
                <a:highlight>
                  <a:srgbClr val="FFFFFF"/>
                </a:highlight>
                <a:latin typeface="Nunito" pitchFamily="2" charset="0"/>
              </a:rPr>
              <a:t>Significance of Semantics Analysis</a:t>
            </a:r>
            <a:br>
              <a:rPr lang="en-US" b="1" i="0" dirty="0">
                <a:solidFill>
                  <a:srgbClr val="273239"/>
                </a:solidFill>
                <a:effectLst/>
                <a:highlight>
                  <a:srgbClr val="FFFFFF"/>
                </a:highlight>
                <a:latin typeface="Nunito" pitchFamily="2" charset="0"/>
              </a:rPr>
            </a:br>
            <a:endParaRPr lang="en-IN" dirty="0"/>
          </a:p>
        </p:txBody>
      </p:sp>
      <p:sp>
        <p:nvSpPr>
          <p:cNvPr id="4" name="Content Placeholder 3">
            <a:extLst>
              <a:ext uri="{FF2B5EF4-FFF2-40B4-BE49-F238E27FC236}">
                <a16:creationId xmlns:a16="http://schemas.microsoft.com/office/drawing/2014/main" id="{11A1D138-B15A-081D-F1E8-D038DE0CDCB9}"/>
              </a:ext>
            </a:extLst>
          </p:cNvPr>
          <p:cNvSpPr>
            <a:spLocks noGrp="1"/>
          </p:cNvSpPr>
          <p:nvPr>
            <p:ph idx="1"/>
          </p:nvPr>
        </p:nvSpPr>
        <p:spPr/>
        <p:txBody>
          <a:bodyPr>
            <a:normAutofit/>
          </a:bodyPr>
          <a:lstStyle/>
          <a:p>
            <a:pPr algn="l" fontAlgn="base"/>
            <a:r>
              <a:rPr lang="en-US" b="0" i="0" dirty="0">
                <a:solidFill>
                  <a:srgbClr val="273239"/>
                </a:solidFill>
                <a:effectLst/>
                <a:highlight>
                  <a:srgbClr val="FFFFFF"/>
                </a:highlight>
                <a:latin typeface="Nunito" pitchFamily="2" charset="0"/>
              </a:rPr>
              <a:t>Semantics Analysis is a crucial part of Natural Language Processing (NLP). </a:t>
            </a:r>
          </a:p>
          <a:p>
            <a:pPr algn="l" fontAlgn="base"/>
            <a:r>
              <a:rPr lang="en-US" b="0" i="0" dirty="0">
                <a:solidFill>
                  <a:srgbClr val="273239"/>
                </a:solidFill>
                <a:effectLst/>
                <a:highlight>
                  <a:srgbClr val="FFFFFF"/>
                </a:highlight>
                <a:latin typeface="Nunito" pitchFamily="2" charset="0"/>
              </a:rPr>
              <a:t>In the ever-expanding era of textual information, it is important for organizations to draw insights from such data to fuel businesses. </a:t>
            </a:r>
          </a:p>
          <a:p>
            <a:pPr algn="l" fontAlgn="base"/>
            <a:r>
              <a:rPr lang="en-US" b="0" i="0" dirty="0">
                <a:solidFill>
                  <a:srgbClr val="273239"/>
                </a:solidFill>
                <a:effectLst/>
                <a:highlight>
                  <a:srgbClr val="FFFFFF"/>
                </a:highlight>
                <a:latin typeface="Nunito" pitchFamily="2" charset="0"/>
              </a:rPr>
              <a:t>Semantic Analysis helps machines interpret the meaning of texts and extract useful information, thus providing invaluable data while reducing manual efforts.</a:t>
            </a:r>
          </a:p>
          <a:p>
            <a:pPr algn="l" fontAlgn="base"/>
            <a:r>
              <a:rPr lang="en-US" b="0" i="0" dirty="0">
                <a:solidFill>
                  <a:srgbClr val="273239"/>
                </a:solidFill>
                <a:effectLst/>
                <a:highlight>
                  <a:srgbClr val="FFFFFF"/>
                </a:highlight>
                <a:latin typeface="Nunito" pitchFamily="2" charset="0"/>
              </a:rPr>
              <a:t>Besides, Semantics Analysis is also widely employed to facilitate the processes of automated answering systems such as chatbots – that answer user queries without any human interventions.</a:t>
            </a:r>
          </a:p>
          <a:p>
            <a:pPr marL="0" indent="0">
              <a:buNone/>
            </a:pPr>
            <a:br>
              <a:rPr lang="en-US" dirty="0"/>
            </a:br>
            <a:endParaRPr lang="en-IN" dirty="0"/>
          </a:p>
        </p:txBody>
      </p:sp>
    </p:spTree>
    <p:extLst>
      <p:ext uri="{BB962C8B-B14F-4D97-AF65-F5344CB8AC3E}">
        <p14:creationId xmlns:p14="http://schemas.microsoft.com/office/powerpoint/2010/main" val="1221941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A43DC-D313-920B-E84A-009EF4F3BB40}"/>
              </a:ext>
            </a:extLst>
          </p:cNvPr>
          <p:cNvSpPr>
            <a:spLocks noGrp="1"/>
          </p:cNvSpPr>
          <p:nvPr>
            <p:ph type="title"/>
          </p:nvPr>
        </p:nvSpPr>
        <p:spPr/>
        <p:txBody>
          <a:bodyPr/>
          <a:lstStyle/>
          <a:p>
            <a:r>
              <a:rPr lang="en-US" b="0" i="0" dirty="0">
                <a:solidFill>
                  <a:srgbClr val="000000"/>
                </a:solidFill>
                <a:effectLst/>
                <a:latin typeface="var(--ff-lato)"/>
              </a:rPr>
              <a:t>Lexical Semantics</a:t>
            </a:r>
            <a:endParaRPr lang="en-IN" dirty="0"/>
          </a:p>
        </p:txBody>
      </p:sp>
      <p:sp>
        <p:nvSpPr>
          <p:cNvPr id="3" name="Content Placeholder 2">
            <a:extLst>
              <a:ext uri="{FF2B5EF4-FFF2-40B4-BE49-F238E27FC236}">
                <a16:creationId xmlns:a16="http://schemas.microsoft.com/office/drawing/2014/main" id="{487D6286-4963-A116-74B1-A83696864E8F}"/>
              </a:ext>
            </a:extLst>
          </p:cNvPr>
          <p:cNvSpPr>
            <a:spLocks noGrp="1"/>
          </p:cNvSpPr>
          <p:nvPr>
            <p:ph idx="1"/>
          </p:nvPr>
        </p:nvSpPr>
        <p:spPr/>
        <p:txBody>
          <a:bodyPr>
            <a:normAutofit/>
          </a:bodyPr>
          <a:lstStyle/>
          <a:p>
            <a:pPr algn="l"/>
            <a:endParaRPr lang="en-US" b="0" i="0" dirty="0">
              <a:solidFill>
                <a:srgbClr val="000000"/>
              </a:solidFill>
              <a:effectLst/>
              <a:latin typeface="var(--ff-lato)"/>
            </a:endParaRPr>
          </a:p>
          <a:p>
            <a:pPr algn="l"/>
            <a:r>
              <a:rPr lang="en-US" b="0" i="0" dirty="0">
                <a:solidFill>
                  <a:srgbClr val="000000"/>
                </a:solidFill>
                <a:effectLst/>
                <a:latin typeface="Verdana" panose="020B0604030504040204" pitchFamily="34" charset="0"/>
              </a:rPr>
              <a:t>The first part of semantic analysis, studying the meaning of individual words is called lexical semantics. </a:t>
            </a:r>
          </a:p>
          <a:p>
            <a:pPr algn="l"/>
            <a:r>
              <a:rPr lang="en-US" b="0" i="0" dirty="0">
                <a:solidFill>
                  <a:srgbClr val="000000"/>
                </a:solidFill>
                <a:effectLst/>
                <a:latin typeface="Verdana" panose="020B0604030504040204" pitchFamily="34" charset="0"/>
              </a:rPr>
              <a:t>It includes words, sub-words, affixes (sub-units), compound words and phrases also.</a:t>
            </a:r>
          </a:p>
          <a:p>
            <a:pPr algn="l"/>
            <a:r>
              <a:rPr lang="en-US" b="0" i="0" dirty="0">
                <a:solidFill>
                  <a:srgbClr val="000000"/>
                </a:solidFill>
                <a:effectLst/>
                <a:latin typeface="Verdana" panose="020B0604030504040204" pitchFamily="34" charset="0"/>
              </a:rPr>
              <a:t>All the words, sub-words, etc. are collectively called lexical items. </a:t>
            </a:r>
          </a:p>
          <a:p>
            <a:pPr algn="l"/>
            <a:r>
              <a:rPr lang="en-US" b="0" i="0" dirty="0">
                <a:solidFill>
                  <a:srgbClr val="000000"/>
                </a:solidFill>
                <a:effectLst/>
                <a:latin typeface="Verdana" panose="020B0604030504040204" pitchFamily="34" charset="0"/>
              </a:rPr>
              <a:t>In other words, we can say that lexical semantics is the relationship between lexical items, meaning of sentences and syntax of sentence.</a:t>
            </a:r>
          </a:p>
          <a:p>
            <a:endParaRPr lang="en-IN" dirty="0"/>
          </a:p>
        </p:txBody>
      </p:sp>
    </p:spTree>
    <p:extLst>
      <p:ext uri="{BB962C8B-B14F-4D97-AF65-F5344CB8AC3E}">
        <p14:creationId xmlns:p14="http://schemas.microsoft.com/office/powerpoint/2010/main" val="2788197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27A123-991F-C4AB-EB01-E1659FB0D0F6}"/>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Following are the steps involved in lexical semantics −</a:t>
            </a:r>
          </a:p>
          <a:p>
            <a:pPr algn="just">
              <a:buFont typeface="Arial" panose="020B0604020202020204" pitchFamily="34" charset="0"/>
              <a:buChar char="•"/>
            </a:pPr>
            <a:r>
              <a:rPr lang="en-US" b="0" i="0" dirty="0">
                <a:solidFill>
                  <a:srgbClr val="000000"/>
                </a:solidFill>
                <a:effectLst/>
                <a:latin typeface="Verdana" panose="020B0604030504040204" pitchFamily="34" charset="0"/>
              </a:rPr>
              <a:t>Classification of lexical items like words, sub-words, affixes, etc. is performed in lexical semantics.</a:t>
            </a:r>
          </a:p>
          <a:p>
            <a:pPr algn="just">
              <a:buFont typeface="Arial" panose="020B0604020202020204" pitchFamily="34" charset="0"/>
              <a:buChar char="•"/>
            </a:pPr>
            <a:r>
              <a:rPr lang="en-US" b="0" i="0" dirty="0">
                <a:solidFill>
                  <a:srgbClr val="000000"/>
                </a:solidFill>
                <a:effectLst/>
                <a:latin typeface="Verdana" panose="020B0604030504040204" pitchFamily="34" charset="0"/>
              </a:rPr>
              <a:t>Decomposition of lexical items like words, sub-words, affixes, etc. is performed in lexical semantics.</a:t>
            </a:r>
          </a:p>
          <a:p>
            <a:pPr algn="just">
              <a:buFont typeface="Arial" panose="020B0604020202020204" pitchFamily="34" charset="0"/>
              <a:buChar char="•"/>
            </a:pPr>
            <a:r>
              <a:rPr lang="en-US" b="0" i="0" dirty="0">
                <a:solidFill>
                  <a:srgbClr val="000000"/>
                </a:solidFill>
                <a:effectLst/>
                <a:latin typeface="Verdana" panose="020B0604030504040204" pitchFamily="34" charset="0"/>
              </a:rPr>
              <a:t>Differences as well as similarities between various lexical semantic structures is also analyzed.</a:t>
            </a:r>
          </a:p>
          <a:p>
            <a:endParaRPr lang="en-IN" dirty="0"/>
          </a:p>
        </p:txBody>
      </p:sp>
    </p:spTree>
    <p:extLst>
      <p:ext uri="{BB962C8B-B14F-4D97-AF65-F5344CB8AC3E}">
        <p14:creationId xmlns:p14="http://schemas.microsoft.com/office/powerpoint/2010/main" val="760022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14103-E2D6-C0C3-CF4A-1E934520E204}"/>
              </a:ext>
            </a:extLst>
          </p:cNvPr>
          <p:cNvSpPr>
            <a:spLocks noGrp="1"/>
          </p:cNvSpPr>
          <p:nvPr>
            <p:ph type="title"/>
          </p:nvPr>
        </p:nvSpPr>
        <p:spPr/>
        <p:txBody>
          <a:bodyPr>
            <a:normAutofit fontScale="90000"/>
          </a:bodyPr>
          <a:lstStyle/>
          <a:p>
            <a:pPr algn="ctr"/>
            <a:br>
              <a:rPr lang="en-IN" sz="2800" b="1" i="0" dirty="0">
                <a:solidFill>
                  <a:srgbClr val="273239"/>
                </a:solidFill>
                <a:effectLst/>
                <a:highlight>
                  <a:srgbClr val="FFFFFF"/>
                </a:highlight>
                <a:latin typeface="Times New Roman" panose="02020603050405020304" pitchFamily="18" charset="0"/>
                <a:cs typeface="Times New Roman" panose="02020603050405020304" pitchFamily="18" charset="0"/>
              </a:rPr>
            </a:br>
            <a:r>
              <a:rPr lang="en-IN" sz="2800" b="1" i="0" dirty="0">
                <a:solidFill>
                  <a:srgbClr val="273239"/>
                </a:solidFill>
                <a:effectLst/>
                <a:highlight>
                  <a:srgbClr val="FFFFFF"/>
                </a:highlight>
                <a:latin typeface="Times New Roman" panose="02020603050405020304" pitchFamily="18" charset="0"/>
                <a:cs typeface="Times New Roman" panose="02020603050405020304" pitchFamily="18" charset="0"/>
              </a:rPr>
              <a:t>Introduction to Semantic Analysis</a:t>
            </a:r>
            <a:br>
              <a:rPr lang="en-IN" b="1" i="0" dirty="0">
                <a:solidFill>
                  <a:srgbClr val="273239"/>
                </a:solidFill>
                <a:effectLst/>
                <a:highlight>
                  <a:srgbClr val="FFFFFF"/>
                </a:highlight>
                <a:latin typeface="Nunito" pitchFamily="2" charset="0"/>
              </a:rPr>
            </a:br>
            <a:endParaRPr lang="en-IN" dirty="0"/>
          </a:p>
        </p:txBody>
      </p:sp>
      <p:sp>
        <p:nvSpPr>
          <p:cNvPr id="3" name="Content Placeholder 2">
            <a:extLst>
              <a:ext uri="{FF2B5EF4-FFF2-40B4-BE49-F238E27FC236}">
                <a16:creationId xmlns:a16="http://schemas.microsoft.com/office/drawing/2014/main" id="{CD8B8238-421C-CA78-942C-158260119FE6}"/>
              </a:ext>
            </a:extLst>
          </p:cNvPr>
          <p:cNvSpPr>
            <a:spLocks noGrp="1"/>
          </p:cNvSpPr>
          <p:nvPr>
            <p:ph idx="1"/>
          </p:nvPr>
        </p:nvSpPr>
        <p:spPr/>
        <p:txBody>
          <a:bodyPr>
            <a:normAutofit fontScale="92500"/>
          </a:bodyPr>
          <a:lstStyle/>
          <a:p>
            <a:r>
              <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Semantic Analysis is a subfield of Natural Language Processing (NLP) that attempts to understand the meaning of Natural Language. </a:t>
            </a:r>
          </a:p>
          <a:p>
            <a:r>
              <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Understanding Natural Language might seem a straightforward process to us as humans. </a:t>
            </a:r>
          </a:p>
          <a:p>
            <a:r>
              <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However, due to the vast complexity and subjectivity involved in human language, interpreting it is quite a complicated task for machines. </a:t>
            </a:r>
          </a:p>
          <a:p>
            <a:r>
              <a:rPr lang="en-US" sz="2400" b="0" i="0" dirty="0">
                <a:solidFill>
                  <a:srgbClr val="273239"/>
                </a:solidFill>
                <a:effectLst/>
                <a:highlight>
                  <a:srgbClr val="FFFFFF"/>
                </a:highlight>
                <a:latin typeface="Times New Roman" panose="02020603050405020304" pitchFamily="18" charset="0"/>
                <a:cs typeface="Times New Roman" panose="02020603050405020304" pitchFamily="18" charset="0"/>
              </a:rPr>
              <a:t>Semantic Analysis of Natural Language captures the meaning of the given text while taking into account context, logical structuring of sentences and grammar roles.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417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703D41-72D1-1E2A-A24E-09D17F68F701}"/>
              </a:ext>
            </a:extLst>
          </p:cNvPr>
          <p:cNvSpPr>
            <a:spLocks noGrp="1"/>
          </p:cNvSpPr>
          <p:nvPr>
            <p:ph type="title"/>
          </p:nvPr>
        </p:nvSpPr>
        <p:spPr/>
        <p:txBody>
          <a:bodyPr/>
          <a:lstStyle/>
          <a:p>
            <a:r>
              <a:rPr lang="en-IN" b="1" i="0" dirty="0">
                <a:solidFill>
                  <a:srgbClr val="273239"/>
                </a:solidFill>
                <a:effectLst/>
                <a:highlight>
                  <a:srgbClr val="FFFFFF"/>
                </a:highlight>
                <a:latin typeface="Nunito" pitchFamily="2" charset="0"/>
              </a:rPr>
              <a:t>Parts of Semantic Analysis</a:t>
            </a:r>
            <a:br>
              <a:rPr lang="en-IN" b="1" i="0" dirty="0">
                <a:solidFill>
                  <a:srgbClr val="273239"/>
                </a:solidFill>
                <a:effectLst/>
                <a:highlight>
                  <a:srgbClr val="FFFFFF"/>
                </a:highlight>
                <a:latin typeface="Nunito" pitchFamily="2" charset="0"/>
              </a:rPr>
            </a:br>
            <a:endParaRPr lang="en-IN" dirty="0"/>
          </a:p>
        </p:txBody>
      </p:sp>
      <p:sp>
        <p:nvSpPr>
          <p:cNvPr id="4" name="Content Placeholder 3">
            <a:extLst>
              <a:ext uri="{FF2B5EF4-FFF2-40B4-BE49-F238E27FC236}">
                <a16:creationId xmlns:a16="http://schemas.microsoft.com/office/drawing/2014/main" id="{179666C9-90BA-572D-FE61-2326FDD8428D}"/>
              </a:ext>
            </a:extLst>
          </p:cNvPr>
          <p:cNvSpPr>
            <a:spLocks noGrp="1"/>
          </p:cNvSpPr>
          <p:nvPr>
            <p:ph idx="1"/>
          </p:nvPr>
        </p:nvSpPr>
        <p:spPr/>
        <p:txBody>
          <a:bodyPr/>
          <a:lstStyle/>
          <a:p>
            <a:pPr algn="just" fontAlgn="base"/>
            <a:r>
              <a:rPr lang="en-US" b="1" i="0" dirty="0">
                <a:solidFill>
                  <a:srgbClr val="273239"/>
                </a:solidFill>
                <a:effectLst/>
                <a:highlight>
                  <a:srgbClr val="FFFFFF"/>
                </a:highlight>
                <a:latin typeface="Nunito" pitchFamily="2" charset="0"/>
              </a:rPr>
              <a:t>1. Lexical Semantic Analysis: </a:t>
            </a:r>
            <a:r>
              <a:rPr lang="en-US" b="0" i="0" dirty="0">
                <a:solidFill>
                  <a:srgbClr val="273239"/>
                </a:solidFill>
                <a:effectLst/>
                <a:highlight>
                  <a:srgbClr val="FFFFFF"/>
                </a:highlight>
                <a:latin typeface="Nunito" pitchFamily="2" charset="0"/>
              </a:rPr>
              <a:t>Lexical Semantic Analysis involves understanding the meaning of each word of the text individually. It basically refers to fetching the dictionary meaning that a word in the text is deputed to carry.</a:t>
            </a:r>
          </a:p>
          <a:p>
            <a:pPr algn="just" fontAlgn="base"/>
            <a:r>
              <a:rPr lang="en-US" b="1" i="0" dirty="0">
                <a:solidFill>
                  <a:srgbClr val="273239"/>
                </a:solidFill>
                <a:effectLst/>
                <a:highlight>
                  <a:srgbClr val="FFFFFF"/>
                </a:highlight>
                <a:latin typeface="Nunito" pitchFamily="2" charset="0"/>
              </a:rPr>
              <a:t>2. Compositional Semantics Analysis:</a:t>
            </a:r>
            <a:r>
              <a:rPr lang="en-US" b="0" i="0" dirty="0">
                <a:solidFill>
                  <a:srgbClr val="273239"/>
                </a:solidFill>
                <a:effectLst/>
                <a:highlight>
                  <a:srgbClr val="FFFFFF"/>
                </a:highlight>
                <a:latin typeface="Nunito" pitchFamily="2" charset="0"/>
              </a:rPr>
              <a:t> Although knowing the meaning of each word of the text is essential, it is not sufficient to completely understand the meaning of the text.</a:t>
            </a:r>
          </a:p>
          <a:p>
            <a:pPr algn="just" fontAlgn="base"/>
            <a:r>
              <a:rPr lang="en-US" b="0" i="0" dirty="0">
                <a:solidFill>
                  <a:srgbClr val="273239"/>
                </a:solidFill>
                <a:effectLst/>
                <a:highlight>
                  <a:srgbClr val="FFFFFF"/>
                </a:highlight>
                <a:latin typeface="Nunito" pitchFamily="2" charset="0"/>
              </a:rPr>
              <a:t>Under Compositional Semantics Analysis, we try to understand how combinations of individual words form the meaning of the text.</a:t>
            </a:r>
          </a:p>
          <a:p>
            <a:endParaRPr lang="en-IN" dirty="0"/>
          </a:p>
        </p:txBody>
      </p:sp>
    </p:spTree>
    <p:extLst>
      <p:ext uri="{BB962C8B-B14F-4D97-AF65-F5344CB8AC3E}">
        <p14:creationId xmlns:p14="http://schemas.microsoft.com/office/powerpoint/2010/main" val="431698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DDDECA-79C8-2E43-EAF1-CD0AEE6A8612}"/>
              </a:ext>
            </a:extLst>
          </p:cNvPr>
          <p:cNvSpPr>
            <a:spLocks noGrp="1"/>
          </p:cNvSpPr>
          <p:nvPr>
            <p:ph type="title"/>
          </p:nvPr>
        </p:nvSpPr>
        <p:spPr/>
        <p:txBody>
          <a:bodyPr/>
          <a:lstStyle/>
          <a:p>
            <a:r>
              <a:rPr lang="en-US" b="1" i="0" dirty="0">
                <a:solidFill>
                  <a:srgbClr val="273239"/>
                </a:solidFill>
                <a:effectLst/>
                <a:highlight>
                  <a:srgbClr val="FFFFFF"/>
                </a:highlight>
                <a:latin typeface="Nunito" pitchFamily="2" charset="0"/>
              </a:rPr>
              <a:t>Tasks involved in Semantic Analysis</a:t>
            </a:r>
            <a:br>
              <a:rPr lang="en-US" b="1" i="0" dirty="0">
                <a:solidFill>
                  <a:srgbClr val="273239"/>
                </a:solidFill>
                <a:effectLst/>
                <a:highlight>
                  <a:srgbClr val="FFFFFF"/>
                </a:highlight>
                <a:latin typeface="Nunito" pitchFamily="2" charset="0"/>
              </a:rPr>
            </a:br>
            <a:endParaRPr lang="en-IN" dirty="0"/>
          </a:p>
        </p:txBody>
      </p:sp>
      <p:sp>
        <p:nvSpPr>
          <p:cNvPr id="4" name="Content Placeholder 3">
            <a:extLst>
              <a:ext uri="{FF2B5EF4-FFF2-40B4-BE49-F238E27FC236}">
                <a16:creationId xmlns:a16="http://schemas.microsoft.com/office/drawing/2014/main" id="{3A8C3F7E-B15B-4D98-FE24-42A6C9EFC4D7}"/>
              </a:ext>
            </a:extLst>
          </p:cNvPr>
          <p:cNvSpPr>
            <a:spLocks noGrp="1"/>
          </p:cNvSpPr>
          <p:nvPr>
            <p:ph idx="1"/>
          </p:nvPr>
        </p:nvSpPr>
        <p:spPr/>
        <p:txBody>
          <a:bodyPr/>
          <a:lstStyle/>
          <a:p>
            <a:pPr algn="l" fontAlgn="base"/>
            <a:r>
              <a:rPr lang="en-US" b="0" i="0" dirty="0">
                <a:solidFill>
                  <a:srgbClr val="273239"/>
                </a:solidFill>
                <a:effectLst/>
                <a:highlight>
                  <a:srgbClr val="FFFFFF"/>
                </a:highlight>
                <a:latin typeface="Nunito" pitchFamily="2" charset="0"/>
              </a:rPr>
              <a:t>In order to understand the meaning of a sentence, the following are the major processes involved in Semantic Analysis:</a:t>
            </a:r>
          </a:p>
          <a:p>
            <a:pPr algn="l" fontAlgn="base">
              <a:buFont typeface="+mj-lt"/>
              <a:buAutoNum type="arabicPeriod"/>
            </a:pPr>
            <a:r>
              <a:rPr lang="en-US" b="0" i="0" dirty="0">
                <a:solidFill>
                  <a:srgbClr val="273239"/>
                </a:solidFill>
                <a:effectLst/>
                <a:highlight>
                  <a:srgbClr val="FFFFFF"/>
                </a:highlight>
                <a:latin typeface="Nunito" pitchFamily="2" charset="0"/>
              </a:rPr>
              <a:t>Word Sense Disambiguation</a:t>
            </a:r>
          </a:p>
          <a:p>
            <a:pPr algn="l" fontAlgn="base">
              <a:buFont typeface="+mj-lt"/>
              <a:buAutoNum type="arabicPeriod"/>
            </a:pPr>
            <a:r>
              <a:rPr lang="en-US" b="0" i="0" dirty="0">
                <a:solidFill>
                  <a:srgbClr val="273239"/>
                </a:solidFill>
                <a:effectLst/>
                <a:highlight>
                  <a:srgbClr val="FFFFFF"/>
                </a:highlight>
                <a:latin typeface="Nunito" pitchFamily="2" charset="0"/>
              </a:rPr>
              <a:t>Relationship Extraction</a:t>
            </a:r>
          </a:p>
          <a:p>
            <a:endParaRPr lang="en-IN" dirty="0"/>
          </a:p>
        </p:txBody>
      </p:sp>
    </p:spTree>
    <p:extLst>
      <p:ext uri="{BB962C8B-B14F-4D97-AF65-F5344CB8AC3E}">
        <p14:creationId xmlns:p14="http://schemas.microsoft.com/office/powerpoint/2010/main" val="210773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F7298A-20EE-E74D-AB15-15853FB1F140}"/>
              </a:ext>
            </a:extLst>
          </p:cNvPr>
          <p:cNvSpPr>
            <a:spLocks noGrp="1"/>
          </p:cNvSpPr>
          <p:nvPr>
            <p:ph type="title"/>
          </p:nvPr>
        </p:nvSpPr>
        <p:spPr/>
        <p:txBody>
          <a:bodyPr/>
          <a:lstStyle/>
          <a:p>
            <a:r>
              <a:rPr lang="en-US" b="1" i="0" dirty="0">
                <a:solidFill>
                  <a:srgbClr val="273239"/>
                </a:solidFill>
                <a:effectLst/>
                <a:highlight>
                  <a:srgbClr val="FFFFFF"/>
                </a:highlight>
                <a:latin typeface="Nunito" pitchFamily="2" charset="0"/>
              </a:rPr>
              <a:t>Word Sense Disambiguation</a:t>
            </a:r>
            <a:endParaRPr lang="en-IN" dirty="0"/>
          </a:p>
        </p:txBody>
      </p:sp>
      <p:sp>
        <p:nvSpPr>
          <p:cNvPr id="4" name="Content Placeholder 3">
            <a:extLst>
              <a:ext uri="{FF2B5EF4-FFF2-40B4-BE49-F238E27FC236}">
                <a16:creationId xmlns:a16="http://schemas.microsoft.com/office/drawing/2014/main" id="{B3347294-BC15-CFD5-1A58-C58A8B3E778A}"/>
              </a:ext>
            </a:extLst>
          </p:cNvPr>
          <p:cNvSpPr>
            <a:spLocks noGrp="1"/>
          </p:cNvSpPr>
          <p:nvPr>
            <p:ph idx="1"/>
          </p:nvPr>
        </p:nvSpPr>
        <p:spPr/>
        <p:txBody>
          <a:bodyPr>
            <a:normAutofit/>
          </a:bodyPr>
          <a:lstStyle/>
          <a:p>
            <a:pPr algn="just" fontAlgn="base"/>
            <a:r>
              <a:rPr lang="en-US" b="0" i="0" dirty="0">
                <a:solidFill>
                  <a:srgbClr val="273239"/>
                </a:solidFill>
                <a:effectLst/>
                <a:highlight>
                  <a:srgbClr val="FFFFFF"/>
                </a:highlight>
                <a:latin typeface="Nunito" pitchFamily="2" charset="0"/>
              </a:rPr>
              <a:t>In Natural Language, the meaning of a word may vary as per its usage in sentences and the context of the text. Word Sense Disambiguation involves interpreting the meaning of a word based upon the context of its occurrence in a text.</a:t>
            </a:r>
          </a:p>
          <a:p>
            <a:pPr algn="just" fontAlgn="base"/>
            <a:r>
              <a:rPr lang="en-US" b="0" i="0" dirty="0">
                <a:solidFill>
                  <a:srgbClr val="273239"/>
                </a:solidFill>
                <a:effectLst/>
                <a:highlight>
                  <a:srgbClr val="FFFFFF"/>
                </a:highlight>
                <a:latin typeface="Nunito" pitchFamily="2" charset="0"/>
              </a:rPr>
              <a:t>For example, the word ‘Bark’ may mean ‘the sound made by a dog’ or ‘the outermost layer of a tree.’</a:t>
            </a:r>
          </a:p>
          <a:p>
            <a:pPr algn="just" fontAlgn="base"/>
            <a:r>
              <a:rPr lang="en-US" b="0" i="0" dirty="0">
                <a:solidFill>
                  <a:srgbClr val="273239"/>
                </a:solidFill>
                <a:effectLst/>
                <a:highlight>
                  <a:srgbClr val="FFFFFF"/>
                </a:highlight>
                <a:latin typeface="Nunito" pitchFamily="2" charset="0"/>
              </a:rPr>
              <a:t>Likewise, the word ‘rock’ may mean ‘</a:t>
            </a:r>
            <a:r>
              <a:rPr lang="en-US" b="0" i="1" dirty="0">
                <a:solidFill>
                  <a:srgbClr val="273239"/>
                </a:solidFill>
                <a:effectLst/>
                <a:highlight>
                  <a:srgbClr val="FFFFFF"/>
                </a:highlight>
                <a:latin typeface="Nunito" pitchFamily="2" charset="0"/>
              </a:rPr>
              <a:t>a stone</a:t>
            </a:r>
            <a:r>
              <a:rPr lang="en-US" b="0" i="0" dirty="0">
                <a:solidFill>
                  <a:srgbClr val="273239"/>
                </a:solidFill>
                <a:effectLst/>
                <a:highlight>
                  <a:srgbClr val="FFFFFF"/>
                </a:highlight>
                <a:latin typeface="Nunito" pitchFamily="2" charset="0"/>
              </a:rPr>
              <a:t>‘ or ‘</a:t>
            </a:r>
            <a:r>
              <a:rPr lang="en-US" b="0" i="1" dirty="0">
                <a:solidFill>
                  <a:srgbClr val="273239"/>
                </a:solidFill>
                <a:effectLst/>
                <a:highlight>
                  <a:srgbClr val="FFFFFF"/>
                </a:highlight>
                <a:latin typeface="Nunito" pitchFamily="2" charset="0"/>
              </a:rPr>
              <a:t>a genre of music</a:t>
            </a:r>
            <a:r>
              <a:rPr lang="en-US" b="0" i="0" dirty="0">
                <a:solidFill>
                  <a:srgbClr val="273239"/>
                </a:solidFill>
                <a:effectLst/>
                <a:highlight>
                  <a:srgbClr val="FFFFFF"/>
                </a:highlight>
                <a:latin typeface="Nunito" pitchFamily="2" charset="0"/>
              </a:rPr>
              <a:t>‘ – hence, the accurate meaning of the word is highly dependent upon its context and usage in the text.</a:t>
            </a:r>
          </a:p>
          <a:p>
            <a:pPr algn="just" fontAlgn="base"/>
            <a:r>
              <a:rPr lang="en-US" dirty="0">
                <a:solidFill>
                  <a:srgbClr val="273239"/>
                </a:solidFill>
                <a:highlight>
                  <a:srgbClr val="FFFFFF"/>
                </a:highlight>
                <a:latin typeface="Nunito" pitchFamily="2" charset="0"/>
              </a:rPr>
              <a:t>T</a:t>
            </a:r>
            <a:r>
              <a:rPr lang="en-US" b="0" i="0" dirty="0">
                <a:solidFill>
                  <a:srgbClr val="273239"/>
                </a:solidFill>
                <a:effectLst/>
                <a:highlight>
                  <a:srgbClr val="FFFFFF"/>
                </a:highlight>
                <a:latin typeface="Nunito" pitchFamily="2" charset="0"/>
              </a:rPr>
              <a:t>he ability of a machine to overcome the ambiguity involved in identifying the meaning of a word based on its usage and context is called Word Sense Disambiguation.</a:t>
            </a:r>
          </a:p>
          <a:p>
            <a:endParaRPr lang="en-IN" dirty="0"/>
          </a:p>
        </p:txBody>
      </p:sp>
    </p:spTree>
    <p:extLst>
      <p:ext uri="{BB962C8B-B14F-4D97-AF65-F5344CB8AC3E}">
        <p14:creationId xmlns:p14="http://schemas.microsoft.com/office/powerpoint/2010/main" val="3395331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46B50E-7803-4F3A-E4E2-5660F4E5AD44}"/>
              </a:ext>
            </a:extLst>
          </p:cNvPr>
          <p:cNvSpPr>
            <a:spLocks noGrp="1"/>
          </p:cNvSpPr>
          <p:nvPr>
            <p:ph type="title"/>
          </p:nvPr>
        </p:nvSpPr>
        <p:spPr/>
        <p:txBody>
          <a:bodyPr/>
          <a:lstStyle/>
          <a:p>
            <a:r>
              <a:rPr lang="en-US" b="1" i="0" dirty="0">
                <a:solidFill>
                  <a:srgbClr val="273239"/>
                </a:solidFill>
                <a:effectLst/>
                <a:highlight>
                  <a:srgbClr val="FFFFFF"/>
                </a:highlight>
                <a:latin typeface="Nunito" pitchFamily="2" charset="0"/>
              </a:rPr>
              <a:t>Relationship Extraction</a:t>
            </a:r>
            <a:br>
              <a:rPr lang="en-US" b="1" i="0" dirty="0">
                <a:solidFill>
                  <a:srgbClr val="273239"/>
                </a:solidFill>
                <a:effectLst/>
                <a:highlight>
                  <a:srgbClr val="FFFFFF"/>
                </a:highlight>
                <a:latin typeface="Nunito" pitchFamily="2" charset="0"/>
              </a:rPr>
            </a:br>
            <a:endParaRPr lang="en-IN" dirty="0"/>
          </a:p>
        </p:txBody>
      </p:sp>
      <p:sp>
        <p:nvSpPr>
          <p:cNvPr id="4" name="Content Placeholder 3">
            <a:extLst>
              <a:ext uri="{FF2B5EF4-FFF2-40B4-BE49-F238E27FC236}">
                <a16:creationId xmlns:a16="http://schemas.microsoft.com/office/drawing/2014/main" id="{9D35BD95-A7B9-C7B8-8A12-C44CB500D73F}"/>
              </a:ext>
            </a:extLst>
          </p:cNvPr>
          <p:cNvSpPr>
            <a:spLocks noGrp="1"/>
          </p:cNvSpPr>
          <p:nvPr>
            <p:ph idx="1"/>
          </p:nvPr>
        </p:nvSpPr>
        <p:spPr/>
        <p:txBody>
          <a:bodyPr>
            <a:normAutofit/>
          </a:bodyPr>
          <a:lstStyle/>
          <a:p>
            <a:pPr algn="just" fontAlgn="base"/>
            <a:r>
              <a:rPr lang="en-US" b="0" i="0" dirty="0">
                <a:solidFill>
                  <a:srgbClr val="273239"/>
                </a:solidFill>
                <a:effectLst/>
                <a:highlight>
                  <a:srgbClr val="FFFFFF"/>
                </a:highlight>
                <a:latin typeface="Nunito" pitchFamily="2" charset="0"/>
              </a:rPr>
              <a:t>Another important task involved in Semantic Analysis is Relationship Extracting. It involves firstly identifying various entities present in the sentence and then extracting the relationships between those entities.</a:t>
            </a:r>
          </a:p>
          <a:p>
            <a:pPr algn="just" fontAlgn="base"/>
            <a:r>
              <a:rPr lang="en-US" b="0" i="0" dirty="0">
                <a:solidFill>
                  <a:srgbClr val="273239"/>
                </a:solidFill>
                <a:effectLst/>
                <a:highlight>
                  <a:srgbClr val="FFFFFF"/>
                </a:highlight>
                <a:latin typeface="Nunito" pitchFamily="2" charset="0"/>
              </a:rPr>
              <a:t>For example, consider the following sentence: </a:t>
            </a:r>
          </a:p>
          <a:p>
            <a:pPr algn="just" fontAlgn="base"/>
            <a:r>
              <a:rPr lang="en-US" b="0" i="0" dirty="0">
                <a:solidFill>
                  <a:srgbClr val="273239"/>
                </a:solidFill>
                <a:effectLst/>
                <a:highlight>
                  <a:srgbClr val="FFFFFF"/>
                </a:highlight>
                <a:latin typeface="Nunito" pitchFamily="2" charset="0"/>
              </a:rPr>
              <a:t>The entities involved in this text, along with their relationships, are shown below.</a:t>
            </a:r>
          </a:p>
          <a:p>
            <a:pPr marL="0" indent="0">
              <a:buNone/>
            </a:pPr>
            <a:br>
              <a:rPr lang="en-US" dirty="0"/>
            </a:br>
            <a:endParaRPr lang="en-IN" dirty="0"/>
          </a:p>
        </p:txBody>
      </p:sp>
    </p:spTree>
    <p:extLst>
      <p:ext uri="{BB962C8B-B14F-4D97-AF65-F5344CB8AC3E}">
        <p14:creationId xmlns:p14="http://schemas.microsoft.com/office/powerpoint/2010/main" val="1141503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854198-3C85-9BF8-1084-0455F12A6C13}"/>
              </a:ext>
            </a:extLst>
          </p:cNvPr>
          <p:cNvSpPr>
            <a:spLocks noGrp="1"/>
          </p:cNvSpPr>
          <p:nvPr>
            <p:ph type="title"/>
          </p:nvPr>
        </p:nvSpPr>
        <p:spPr/>
        <p:txBody>
          <a:bodyPr/>
          <a:lstStyle/>
          <a:p>
            <a:r>
              <a:rPr lang="en-US" b="1" i="0" dirty="0">
                <a:solidFill>
                  <a:srgbClr val="273239"/>
                </a:solidFill>
                <a:effectLst/>
                <a:highlight>
                  <a:srgbClr val="FFFFFF"/>
                </a:highlight>
                <a:latin typeface="Nunito" pitchFamily="2" charset="0"/>
              </a:rPr>
              <a:t>Elements of Semantic Analysis</a:t>
            </a:r>
            <a:br>
              <a:rPr lang="en-US" b="1" i="0" dirty="0">
                <a:solidFill>
                  <a:srgbClr val="273239"/>
                </a:solidFill>
                <a:effectLst/>
                <a:highlight>
                  <a:srgbClr val="FFFFFF"/>
                </a:highlight>
                <a:latin typeface="Nunito" pitchFamily="2" charset="0"/>
              </a:rPr>
            </a:br>
            <a:endParaRPr lang="en-IN" dirty="0"/>
          </a:p>
        </p:txBody>
      </p:sp>
      <p:sp>
        <p:nvSpPr>
          <p:cNvPr id="6" name="Content Placeholder 5">
            <a:extLst>
              <a:ext uri="{FF2B5EF4-FFF2-40B4-BE49-F238E27FC236}">
                <a16:creationId xmlns:a16="http://schemas.microsoft.com/office/drawing/2014/main" id="{FBFAC3CC-C804-1385-16A8-1F029E7A80D9}"/>
              </a:ext>
            </a:extLst>
          </p:cNvPr>
          <p:cNvSpPr>
            <a:spLocks noGrp="1"/>
          </p:cNvSpPr>
          <p:nvPr>
            <p:ph idx="1"/>
          </p:nvPr>
        </p:nvSpPr>
        <p:spPr/>
        <p:txBody>
          <a:bodyPr>
            <a:normAutofit/>
          </a:bodyPr>
          <a:lstStyle/>
          <a:p>
            <a:pPr algn="l" fontAlgn="base"/>
            <a:r>
              <a:rPr lang="en-US" b="0" i="0" dirty="0">
                <a:solidFill>
                  <a:srgbClr val="273239"/>
                </a:solidFill>
                <a:effectLst/>
                <a:highlight>
                  <a:srgbClr val="FFFFFF"/>
                </a:highlight>
                <a:latin typeface="Nunito" pitchFamily="2" charset="0"/>
              </a:rPr>
              <a:t>Some of the critical elements of Semantic Analysis that must be scrutinized and taken into account while processing Natural Language are:</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Hyponymy:</a:t>
            </a:r>
            <a:r>
              <a:rPr lang="en-US" b="0" i="0" dirty="0">
                <a:solidFill>
                  <a:srgbClr val="273239"/>
                </a:solidFill>
                <a:effectLst/>
                <a:highlight>
                  <a:srgbClr val="FFFFFF"/>
                </a:highlight>
                <a:latin typeface="Nunito" pitchFamily="2" charset="0"/>
              </a:rPr>
              <a:t> </a:t>
            </a:r>
            <a:r>
              <a:rPr lang="en-US" b="0" i="0" dirty="0" err="1">
                <a:solidFill>
                  <a:srgbClr val="273239"/>
                </a:solidFill>
                <a:effectLst/>
                <a:highlight>
                  <a:srgbClr val="FFFFFF"/>
                </a:highlight>
                <a:latin typeface="Nunito" pitchFamily="2" charset="0"/>
              </a:rPr>
              <a:t>Hyponymys</a:t>
            </a:r>
            <a:r>
              <a:rPr lang="en-US" b="0" i="0" dirty="0">
                <a:solidFill>
                  <a:srgbClr val="273239"/>
                </a:solidFill>
                <a:effectLst/>
                <a:highlight>
                  <a:srgbClr val="FFFFFF"/>
                </a:highlight>
                <a:latin typeface="Nunito" pitchFamily="2" charset="0"/>
              </a:rPr>
              <a:t> refers to a term that is an instance of a generic term. They can be understood by taking class-object as an analogy. For example: ‘</a:t>
            </a:r>
            <a:r>
              <a:rPr lang="en-US" b="0" i="1" dirty="0">
                <a:solidFill>
                  <a:srgbClr val="273239"/>
                </a:solidFill>
                <a:effectLst/>
                <a:highlight>
                  <a:srgbClr val="FFFFFF"/>
                </a:highlight>
                <a:latin typeface="Nunito" pitchFamily="2" charset="0"/>
              </a:rPr>
              <a:t>Color</a:t>
            </a:r>
            <a:r>
              <a:rPr lang="en-US" b="0" i="0" dirty="0">
                <a:solidFill>
                  <a:srgbClr val="273239"/>
                </a:solidFill>
                <a:effectLst/>
                <a:highlight>
                  <a:srgbClr val="FFFFFF"/>
                </a:highlight>
                <a:latin typeface="Nunito" pitchFamily="2" charset="0"/>
              </a:rPr>
              <a:t>‘ is a hypernymy while ‘</a:t>
            </a:r>
            <a:r>
              <a:rPr lang="en-US" b="0" i="1" dirty="0">
                <a:solidFill>
                  <a:srgbClr val="273239"/>
                </a:solidFill>
                <a:effectLst/>
                <a:highlight>
                  <a:srgbClr val="FFFFFF"/>
                </a:highlight>
                <a:latin typeface="Nunito" pitchFamily="2" charset="0"/>
              </a:rPr>
              <a:t>grey</a:t>
            </a:r>
            <a:r>
              <a:rPr lang="en-US" b="0" i="0" dirty="0">
                <a:solidFill>
                  <a:srgbClr val="273239"/>
                </a:solidFill>
                <a:effectLst/>
                <a:highlight>
                  <a:srgbClr val="FFFFFF"/>
                </a:highlight>
                <a:latin typeface="Nunito" pitchFamily="2" charset="0"/>
              </a:rPr>
              <a:t>‘, ‘</a:t>
            </a:r>
            <a:r>
              <a:rPr lang="en-US" b="0" i="1" dirty="0">
                <a:solidFill>
                  <a:srgbClr val="273239"/>
                </a:solidFill>
                <a:effectLst/>
                <a:highlight>
                  <a:srgbClr val="FFFFFF"/>
                </a:highlight>
                <a:latin typeface="Nunito" pitchFamily="2" charset="0"/>
              </a:rPr>
              <a:t>blue</a:t>
            </a:r>
            <a:r>
              <a:rPr lang="en-US" b="0" i="0" dirty="0">
                <a:solidFill>
                  <a:srgbClr val="273239"/>
                </a:solidFill>
                <a:effectLst/>
                <a:highlight>
                  <a:srgbClr val="FFFFFF"/>
                </a:highlight>
                <a:latin typeface="Nunito" pitchFamily="2" charset="0"/>
              </a:rPr>
              <a:t>‘, ‘</a:t>
            </a:r>
            <a:r>
              <a:rPr lang="en-US" b="0" i="1" dirty="0">
                <a:solidFill>
                  <a:srgbClr val="273239"/>
                </a:solidFill>
                <a:effectLst/>
                <a:highlight>
                  <a:srgbClr val="FFFFFF"/>
                </a:highlight>
                <a:latin typeface="Nunito" pitchFamily="2" charset="0"/>
              </a:rPr>
              <a:t>red</a:t>
            </a:r>
            <a:r>
              <a:rPr lang="en-US" b="0" i="0" dirty="0">
                <a:solidFill>
                  <a:srgbClr val="273239"/>
                </a:solidFill>
                <a:effectLst/>
                <a:highlight>
                  <a:srgbClr val="FFFFFF"/>
                </a:highlight>
                <a:latin typeface="Nunito" pitchFamily="2" charset="0"/>
              </a:rPr>
              <a:t>‘, </a:t>
            </a:r>
            <a:r>
              <a:rPr lang="en-US" b="0" i="0" dirty="0" err="1">
                <a:solidFill>
                  <a:srgbClr val="273239"/>
                </a:solidFill>
                <a:effectLst/>
                <a:highlight>
                  <a:srgbClr val="FFFFFF"/>
                </a:highlight>
                <a:latin typeface="Nunito" pitchFamily="2" charset="0"/>
              </a:rPr>
              <a:t>etc</a:t>
            </a:r>
            <a:r>
              <a:rPr lang="en-US" b="0" i="0" dirty="0">
                <a:solidFill>
                  <a:srgbClr val="273239"/>
                </a:solidFill>
                <a:effectLst/>
                <a:highlight>
                  <a:srgbClr val="FFFFFF"/>
                </a:highlight>
                <a:latin typeface="Nunito" pitchFamily="2" charset="0"/>
              </a:rPr>
              <a:t>, are its hyponyms.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Homonymy:</a:t>
            </a:r>
            <a:r>
              <a:rPr lang="en-US" b="0" i="0" dirty="0">
                <a:solidFill>
                  <a:srgbClr val="273239"/>
                </a:solidFill>
                <a:effectLst/>
                <a:highlight>
                  <a:srgbClr val="FFFFFF"/>
                </a:highlight>
                <a:latin typeface="Nunito" pitchFamily="2" charset="0"/>
              </a:rPr>
              <a:t> Homonymy refers to two or more lexical terms with the same spellings but completely distinct in meaning. For example: ‘</a:t>
            </a:r>
            <a:r>
              <a:rPr lang="en-US" b="0" i="1" dirty="0">
                <a:solidFill>
                  <a:srgbClr val="273239"/>
                </a:solidFill>
                <a:effectLst/>
                <a:highlight>
                  <a:srgbClr val="FFFFFF"/>
                </a:highlight>
                <a:latin typeface="Nunito" pitchFamily="2" charset="0"/>
              </a:rPr>
              <a:t>Rose</a:t>
            </a:r>
            <a:r>
              <a:rPr lang="en-US" b="0" i="0" dirty="0">
                <a:solidFill>
                  <a:srgbClr val="273239"/>
                </a:solidFill>
                <a:effectLst/>
                <a:highlight>
                  <a:srgbClr val="FFFFFF"/>
                </a:highlight>
                <a:latin typeface="Nunito" pitchFamily="2" charset="0"/>
              </a:rPr>
              <a:t>‘ might mean ‘</a:t>
            </a:r>
            <a:r>
              <a:rPr lang="en-US" b="0" i="1" dirty="0">
                <a:solidFill>
                  <a:srgbClr val="273239"/>
                </a:solidFill>
                <a:effectLst/>
                <a:highlight>
                  <a:srgbClr val="FFFFFF"/>
                </a:highlight>
                <a:latin typeface="Nunito" pitchFamily="2" charset="0"/>
              </a:rPr>
              <a:t>the past form of rise</a:t>
            </a:r>
            <a:r>
              <a:rPr lang="en-US" b="0" i="0" dirty="0">
                <a:solidFill>
                  <a:srgbClr val="273239"/>
                </a:solidFill>
                <a:effectLst/>
                <a:highlight>
                  <a:srgbClr val="FFFFFF"/>
                </a:highlight>
                <a:latin typeface="Nunito" pitchFamily="2" charset="0"/>
              </a:rPr>
              <a:t>‘ or ‘</a:t>
            </a:r>
            <a:r>
              <a:rPr lang="en-US" b="0" i="1" dirty="0">
                <a:solidFill>
                  <a:srgbClr val="273239"/>
                </a:solidFill>
                <a:effectLst/>
                <a:highlight>
                  <a:srgbClr val="FFFFFF"/>
                </a:highlight>
                <a:latin typeface="Nunito" pitchFamily="2" charset="0"/>
              </a:rPr>
              <a:t>a flower</a:t>
            </a:r>
            <a:r>
              <a:rPr lang="en-US" b="0" i="0" dirty="0">
                <a:solidFill>
                  <a:srgbClr val="273239"/>
                </a:solidFill>
                <a:effectLst/>
                <a:highlight>
                  <a:srgbClr val="FFFFFF"/>
                </a:highlight>
                <a:latin typeface="Nunito" pitchFamily="2" charset="0"/>
              </a:rPr>
              <a:t>‘, – same spelling but different meanings; hence, ‘</a:t>
            </a:r>
            <a:r>
              <a:rPr lang="en-US" b="0" i="1" dirty="0">
                <a:solidFill>
                  <a:srgbClr val="273239"/>
                </a:solidFill>
                <a:effectLst/>
                <a:highlight>
                  <a:srgbClr val="FFFFFF"/>
                </a:highlight>
                <a:latin typeface="Nunito" pitchFamily="2" charset="0"/>
              </a:rPr>
              <a:t>rose</a:t>
            </a:r>
            <a:r>
              <a:rPr lang="en-US" b="0" i="0" dirty="0">
                <a:solidFill>
                  <a:srgbClr val="273239"/>
                </a:solidFill>
                <a:effectLst/>
                <a:highlight>
                  <a:srgbClr val="FFFFFF"/>
                </a:highlight>
                <a:latin typeface="Nunito" pitchFamily="2" charset="0"/>
              </a:rPr>
              <a:t>‘ is a homonymy.</a:t>
            </a:r>
          </a:p>
          <a:p>
            <a:endParaRPr lang="en-IN" dirty="0"/>
          </a:p>
        </p:txBody>
      </p:sp>
    </p:spTree>
    <p:extLst>
      <p:ext uri="{BB962C8B-B14F-4D97-AF65-F5344CB8AC3E}">
        <p14:creationId xmlns:p14="http://schemas.microsoft.com/office/powerpoint/2010/main" val="2601284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A446CA1-84D2-9D67-152C-CE7CC83E1FD6}"/>
              </a:ext>
            </a:extLst>
          </p:cNvPr>
          <p:cNvSpPr>
            <a:spLocks noGrp="1"/>
          </p:cNvSpPr>
          <p:nvPr>
            <p:ph idx="1"/>
          </p:nvPr>
        </p:nvSpPr>
        <p:spPr>
          <a:xfrm>
            <a:off x="838200" y="792480"/>
            <a:ext cx="10515600" cy="5628640"/>
          </a:xfrm>
        </p:spPr>
        <p:txBody>
          <a:bodyPr>
            <a:normAutofit/>
          </a:bodyPr>
          <a:lstStyle/>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Synonymy: </a:t>
            </a:r>
            <a:r>
              <a:rPr lang="en-US" b="0" i="0" dirty="0">
                <a:solidFill>
                  <a:srgbClr val="273239"/>
                </a:solidFill>
                <a:effectLst/>
                <a:highlight>
                  <a:srgbClr val="FFFFFF"/>
                </a:highlight>
                <a:latin typeface="Nunito" pitchFamily="2" charset="0"/>
              </a:rPr>
              <a:t>When two or more lexical terms that might be spelt distinctly have the same or similar meaning, they are called Synonymy. For example: </a:t>
            </a:r>
            <a:r>
              <a:rPr lang="en-US" b="0" i="1" dirty="0">
                <a:solidFill>
                  <a:srgbClr val="273239"/>
                </a:solidFill>
                <a:effectLst/>
                <a:highlight>
                  <a:srgbClr val="FFFFFF"/>
                </a:highlight>
                <a:latin typeface="Nunito" pitchFamily="2" charset="0"/>
              </a:rPr>
              <a:t>(Job, Occupation), (Large, Big), (Stop, Halt).</a:t>
            </a:r>
            <a:endParaRPr lang="en-US" b="0" i="0" dirty="0">
              <a:solidFill>
                <a:srgbClr val="273239"/>
              </a:solidFill>
              <a:effectLst/>
              <a:highlight>
                <a:srgbClr val="FFFFFF"/>
              </a:highlight>
              <a:latin typeface="Nunito" pitchFamily="2" charset="0"/>
            </a:endParaRP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Antonymy: </a:t>
            </a:r>
            <a:r>
              <a:rPr lang="en-US" b="0" i="0" dirty="0">
                <a:solidFill>
                  <a:srgbClr val="273239"/>
                </a:solidFill>
                <a:effectLst/>
                <a:highlight>
                  <a:srgbClr val="FFFFFF"/>
                </a:highlight>
                <a:latin typeface="Nunito" pitchFamily="2" charset="0"/>
              </a:rPr>
              <a:t>Antonymy refers to a pair of lexical terms that have contrasting meanings – they are symmetric to a semantic axis. For example: </a:t>
            </a:r>
            <a:r>
              <a:rPr lang="en-US" b="0" i="1" dirty="0">
                <a:solidFill>
                  <a:srgbClr val="273239"/>
                </a:solidFill>
                <a:effectLst/>
                <a:highlight>
                  <a:srgbClr val="FFFFFF"/>
                </a:highlight>
                <a:latin typeface="Nunito" pitchFamily="2" charset="0"/>
              </a:rPr>
              <a:t>(Day, Night), (Hot, Cold), (Large, Small).</a:t>
            </a:r>
            <a:endParaRPr lang="en-US" b="0" i="0" dirty="0">
              <a:solidFill>
                <a:srgbClr val="273239"/>
              </a:solidFill>
              <a:effectLst/>
              <a:highlight>
                <a:srgbClr val="FFFFFF"/>
              </a:highlight>
              <a:latin typeface="Nunito" pitchFamily="2" charset="0"/>
            </a:endParaRP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Polysemy:</a:t>
            </a:r>
            <a:r>
              <a:rPr lang="en-US" b="0" i="0" dirty="0">
                <a:solidFill>
                  <a:srgbClr val="273239"/>
                </a:solidFill>
                <a:effectLst/>
                <a:highlight>
                  <a:srgbClr val="FFFFFF"/>
                </a:highlight>
                <a:latin typeface="Nunito" pitchFamily="2" charset="0"/>
              </a:rPr>
              <a:t> Polysemy refers to lexical terms that have the same spelling but multiple closely related meanings. It differs from homonymy because the meanings of the terms need not be closely related in the case of homonymy. For example: ‘</a:t>
            </a:r>
            <a:r>
              <a:rPr lang="en-US" b="0" i="1" dirty="0">
                <a:solidFill>
                  <a:srgbClr val="273239"/>
                </a:solidFill>
                <a:effectLst/>
                <a:highlight>
                  <a:srgbClr val="FFFFFF"/>
                </a:highlight>
                <a:latin typeface="Nunito" pitchFamily="2" charset="0"/>
              </a:rPr>
              <a:t>man</a:t>
            </a:r>
            <a:r>
              <a:rPr lang="en-US" b="0" i="0" dirty="0">
                <a:solidFill>
                  <a:srgbClr val="273239"/>
                </a:solidFill>
                <a:effectLst/>
                <a:highlight>
                  <a:srgbClr val="FFFFFF"/>
                </a:highlight>
                <a:latin typeface="Nunito" pitchFamily="2" charset="0"/>
              </a:rPr>
              <a:t>‘ may mean ‘</a:t>
            </a:r>
            <a:r>
              <a:rPr lang="en-US" b="0" i="1" dirty="0">
                <a:solidFill>
                  <a:srgbClr val="273239"/>
                </a:solidFill>
                <a:effectLst/>
                <a:highlight>
                  <a:srgbClr val="FFFFFF"/>
                </a:highlight>
                <a:latin typeface="Nunito" pitchFamily="2" charset="0"/>
              </a:rPr>
              <a:t>the human species</a:t>
            </a:r>
            <a:r>
              <a:rPr lang="en-US" b="0" i="0" dirty="0">
                <a:solidFill>
                  <a:srgbClr val="273239"/>
                </a:solidFill>
                <a:effectLst/>
                <a:highlight>
                  <a:srgbClr val="FFFFFF"/>
                </a:highlight>
                <a:latin typeface="Nunito" pitchFamily="2" charset="0"/>
              </a:rPr>
              <a:t>‘ or ‘</a:t>
            </a:r>
            <a:r>
              <a:rPr lang="en-US" b="0" i="1" dirty="0">
                <a:solidFill>
                  <a:srgbClr val="273239"/>
                </a:solidFill>
                <a:effectLst/>
                <a:highlight>
                  <a:srgbClr val="FFFFFF"/>
                </a:highlight>
                <a:latin typeface="Nunito" pitchFamily="2" charset="0"/>
              </a:rPr>
              <a:t>a male human</a:t>
            </a:r>
            <a:r>
              <a:rPr lang="en-US" b="0" i="0" dirty="0">
                <a:solidFill>
                  <a:srgbClr val="273239"/>
                </a:solidFill>
                <a:effectLst/>
                <a:highlight>
                  <a:srgbClr val="FFFFFF"/>
                </a:highlight>
                <a:latin typeface="Nunito" pitchFamily="2" charset="0"/>
              </a:rPr>
              <a:t>‘ or ‘</a:t>
            </a:r>
            <a:r>
              <a:rPr lang="en-US" b="0" i="1" dirty="0">
                <a:solidFill>
                  <a:srgbClr val="273239"/>
                </a:solidFill>
                <a:effectLst/>
                <a:highlight>
                  <a:srgbClr val="FFFFFF"/>
                </a:highlight>
                <a:latin typeface="Nunito" pitchFamily="2" charset="0"/>
              </a:rPr>
              <a:t>an adult male human</a:t>
            </a:r>
            <a:r>
              <a:rPr lang="en-US" b="0" i="0" dirty="0">
                <a:solidFill>
                  <a:srgbClr val="273239"/>
                </a:solidFill>
                <a:effectLst/>
                <a:highlight>
                  <a:srgbClr val="FFFFFF"/>
                </a:highlight>
                <a:latin typeface="Nunito" pitchFamily="2" charset="0"/>
              </a:rPr>
              <a:t>‘ – since all these different meanings bear a close association, the lexical term ‘</a:t>
            </a:r>
            <a:r>
              <a:rPr lang="en-US" b="0" i="1" dirty="0">
                <a:solidFill>
                  <a:srgbClr val="273239"/>
                </a:solidFill>
                <a:effectLst/>
                <a:highlight>
                  <a:srgbClr val="FFFFFF"/>
                </a:highlight>
                <a:latin typeface="Nunito" pitchFamily="2" charset="0"/>
              </a:rPr>
              <a:t>man</a:t>
            </a:r>
            <a:r>
              <a:rPr lang="en-US" b="0" i="0" dirty="0">
                <a:solidFill>
                  <a:srgbClr val="273239"/>
                </a:solidFill>
                <a:effectLst/>
                <a:highlight>
                  <a:srgbClr val="FFFFFF"/>
                </a:highlight>
                <a:latin typeface="Nunito" pitchFamily="2" charset="0"/>
              </a:rPr>
              <a:t>‘ is a polysemy.</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Meronomy: </a:t>
            </a:r>
            <a:r>
              <a:rPr lang="en-US" b="0" i="0" dirty="0">
                <a:solidFill>
                  <a:srgbClr val="273239"/>
                </a:solidFill>
                <a:effectLst/>
                <a:highlight>
                  <a:srgbClr val="FFFFFF"/>
                </a:highlight>
                <a:latin typeface="Nunito" pitchFamily="2" charset="0"/>
              </a:rPr>
              <a:t>Meronomy refers to a relationship wherein one lexical term is a  constituent of some larger entity. For example: ‘</a:t>
            </a:r>
            <a:r>
              <a:rPr lang="en-US" b="0" i="1" dirty="0">
                <a:solidFill>
                  <a:srgbClr val="273239"/>
                </a:solidFill>
                <a:effectLst/>
                <a:highlight>
                  <a:srgbClr val="FFFFFF"/>
                </a:highlight>
                <a:latin typeface="Nunito" pitchFamily="2" charset="0"/>
              </a:rPr>
              <a:t>Wheel</a:t>
            </a:r>
            <a:r>
              <a:rPr lang="en-US" b="0" i="0" dirty="0">
                <a:solidFill>
                  <a:srgbClr val="273239"/>
                </a:solidFill>
                <a:effectLst/>
                <a:highlight>
                  <a:srgbClr val="FFFFFF"/>
                </a:highlight>
                <a:latin typeface="Nunito" pitchFamily="2" charset="0"/>
              </a:rPr>
              <a:t>‘ is a meronym of ‘</a:t>
            </a:r>
            <a:r>
              <a:rPr lang="en-US" b="0" i="1" dirty="0">
                <a:solidFill>
                  <a:srgbClr val="273239"/>
                </a:solidFill>
                <a:effectLst/>
                <a:highlight>
                  <a:srgbClr val="FFFFFF"/>
                </a:highlight>
                <a:latin typeface="Nunito" pitchFamily="2" charset="0"/>
              </a:rPr>
              <a:t>Automobile</a:t>
            </a:r>
            <a:r>
              <a:rPr lang="en-US" b="0" i="0" dirty="0">
                <a:solidFill>
                  <a:srgbClr val="273239"/>
                </a:solidFill>
                <a:effectLst/>
                <a:highlight>
                  <a:srgbClr val="FFFFFF"/>
                </a:highlight>
                <a:latin typeface="Nunito" pitchFamily="2" charset="0"/>
              </a:rPr>
              <a:t>‘</a:t>
            </a:r>
          </a:p>
          <a:p>
            <a:endParaRPr lang="en-IN" dirty="0"/>
          </a:p>
        </p:txBody>
      </p:sp>
    </p:spTree>
    <p:extLst>
      <p:ext uri="{BB962C8B-B14F-4D97-AF65-F5344CB8AC3E}">
        <p14:creationId xmlns:p14="http://schemas.microsoft.com/office/powerpoint/2010/main" val="1920003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A931AE-CEBB-3C97-37C4-94611CC66E37}"/>
              </a:ext>
            </a:extLst>
          </p:cNvPr>
          <p:cNvSpPr>
            <a:spLocks noGrp="1"/>
          </p:cNvSpPr>
          <p:nvPr>
            <p:ph type="title"/>
          </p:nvPr>
        </p:nvSpPr>
        <p:spPr/>
        <p:txBody>
          <a:bodyPr/>
          <a:lstStyle/>
          <a:p>
            <a:r>
              <a:rPr lang="en-US" b="1" i="0" dirty="0">
                <a:solidFill>
                  <a:srgbClr val="273239"/>
                </a:solidFill>
                <a:effectLst/>
                <a:highlight>
                  <a:srgbClr val="FFFFFF"/>
                </a:highlight>
                <a:latin typeface="Nunito" pitchFamily="2" charset="0"/>
              </a:rPr>
              <a:t>Meaning Representation</a:t>
            </a:r>
            <a:br>
              <a:rPr lang="en-US" b="1" i="0" dirty="0">
                <a:solidFill>
                  <a:srgbClr val="273239"/>
                </a:solidFill>
                <a:effectLst/>
                <a:highlight>
                  <a:srgbClr val="FFFFFF"/>
                </a:highlight>
                <a:latin typeface="Nunito" pitchFamily="2" charset="0"/>
              </a:rPr>
            </a:br>
            <a:endParaRPr lang="en-IN" dirty="0"/>
          </a:p>
        </p:txBody>
      </p:sp>
      <p:sp>
        <p:nvSpPr>
          <p:cNvPr id="4" name="Content Placeholder 3">
            <a:extLst>
              <a:ext uri="{FF2B5EF4-FFF2-40B4-BE49-F238E27FC236}">
                <a16:creationId xmlns:a16="http://schemas.microsoft.com/office/drawing/2014/main" id="{F6467F2F-5611-CF31-74BE-24E2C1A1A3D9}"/>
              </a:ext>
            </a:extLst>
          </p:cNvPr>
          <p:cNvSpPr>
            <a:spLocks noGrp="1"/>
          </p:cNvSpPr>
          <p:nvPr>
            <p:ph idx="1"/>
          </p:nvPr>
        </p:nvSpPr>
        <p:spPr/>
        <p:txBody>
          <a:bodyPr/>
          <a:lstStyle/>
          <a:p>
            <a:pPr algn="l" fontAlgn="base"/>
            <a:r>
              <a:rPr lang="en-US" b="0" i="0" dirty="0">
                <a:solidFill>
                  <a:srgbClr val="273239"/>
                </a:solidFill>
                <a:effectLst/>
                <a:highlight>
                  <a:srgbClr val="FFFFFF"/>
                </a:highlight>
                <a:latin typeface="Nunito" pitchFamily="2" charset="0"/>
              </a:rPr>
              <a:t>While, as humans, it is pretty simple for us to understand the meaning of textual information, it is not so in the case of machines. </a:t>
            </a:r>
          </a:p>
          <a:p>
            <a:pPr algn="l" fontAlgn="base"/>
            <a:r>
              <a:rPr lang="en-US" b="0" i="0" dirty="0">
                <a:solidFill>
                  <a:srgbClr val="273239"/>
                </a:solidFill>
                <a:effectLst/>
                <a:highlight>
                  <a:srgbClr val="FFFFFF"/>
                </a:highlight>
                <a:latin typeface="Nunito" pitchFamily="2" charset="0"/>
              </a:rPr>
              <a:t>Thus, machines tend to represent the text in specific formats in order to interpret its meaning. </a:t>
            </a:r>
          </a:p>
          <a:p>
            <a:pPr algn="l" fontAlgn="base"/>
            <a:r>
              <a:rPr lang="en-US" b="0" i="0" dirty="0">
                <a:solidFill>
                  <a:srgbClr val="273239"/>
                </a:solidFill>
                <a:effectLst/>
                <a:highlight>
                  <a:srgbClr val="FFFFFF"/>
                </a:highlight>
                <a:latin typeface="Nunito" pitchFamily="2" charset="0"/>
              </a:rPr>
              <a:t>This formal structure that is used to understand the meaning of a text is called meaning representation.</a:t>
            </a:r>
          </a:p>
          <a:p>
            <a:endParaRPr lang="en-IN" dirty="0"/>
          </a:p>
        </p:txBody>
      </p:sp>
    </p:spTree>
    <p:extLst>
      <p:ext uri="{BB962C8B-B14F-4D97-AF65-F5344CB8AC3E}">
        <p14:creationId xmlns:p14="http://schemas.microsoft.com/office/powerpoint/2010/main" val="5353715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99</TotalTime>
  <Words>1434</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Nunito</vt:lpstr>
      <vt:lpstr>Times New Roman</vt:lpstr>
      <vt:lpstr>Trebuchet MS</vt:lpstr>
      <vt:lpstr>var(--ff-lato)</vt:lpstr>
      <vt:lpstr>Verdana</vt:lpstr>
      <vt:lpstr>Wingdings 3</vt:lpstr>
      <vt:lpstr>Facet</vt:lpstr>
      <vt:lpstr>Module 4- Semantic Analysis </vt:lpstr>
      <vt:lpstr> Introduction to Semantic Analysis </vt:lpstr>
      <vt:lpstr>Parts of Semantic Analysis </vt:lpstr>
      <vt:lpstr>Tasks involved in Semantic Analysis </vt:lpstr>
      <vt:lpstr>Word Sense Disambiguation</vt:lpstr>
      <vt:lpstr>Relationship Extraction </vt:lpstr>
      <vt:lpstr>Elements of Semantic Analysis </vt:lpstr>
      <vt:lpstr>PowerPoint Presentation</vt:lpstr>
      <vt:lpstr>Meaning Representation </vt:lpstr>
      <vt:lpstr>Basic Units of Semantic System </vt:lpstr>
      <vt:lpstr>PowerPoint Presentation</vt:lpstr>
      <vt:lpstr>Semantic Analysis Techniques </vt:lpstr>
      <vt:lpstr>Text Classification </vt:lpstr>
      <vt:lpstr>Text Extraction </vt:lpstr>
      <vt:lpstr>Significance of Semantics Analysis </vt:lpstr>
      <vt:lpstr>Lexical Semantics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Sukhada Aloni</dc:creator>
  <cp:lastModifiedBy>Sukhada Aloni</cp:lastModifiedBy>
  <cp:revision>14</cp:revision>
  <dcterms:created xsi:type="dcterms:W3CDTF">2024-08-26T04:09:43Z</dcterms:created>
  <dcterms:modified xsi:type="dcterms:W3CDTF">2024-08-26T06:21:05Z</dcterms:modified>
</cp:coreProperties>
</file>