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30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30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>
      <p:cViewPr>
        <p:scale>
          <a:sx n="100" d="100"/>
          <a:sy n="100" d="100"/>
        </p:scale>
        <p:origin x="1267" y="1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F93F-5B3D-3EC9-0C07-744DADC3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34399-1775-3ED6-E549-6C99CA8B8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8EB4F-CCDD-DC3A-C0A4-8F375DFC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5EDE-C2CC-4AAE-7369-0BA47042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193E-70F0-6E31-4487-1F4E73B3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0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38D1-4EEC-9011-E4DA-6B965542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E18B3-411C-9713-47A0-6D235CF48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8182-5289-8E5A-8680-15A971E6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D6699-2F70-0B71-CBD6-71567A0C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2D0E-2C03-25CB-2B2F-5CEAE806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924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87D7B-97C8-23C0-4FDD-DA31467C6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3BD59-0567-980A-2FFF-6046A398C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F9439-7AF1-B88C-85BB-609AB05E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ADBB-91F5-D32A-0CA4-23E12CE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1D53-80AF-7D86-AA71-4701F1DB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638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335" y="1978660"/>
            <a:ext cx="733932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8156" y="3661067"/>
            <a:ext cx="7047687" cy="756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06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D82D-8466-E21C-08D3-06280E9A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0E7C-1CD1-5BA6-57ED-DDDB93F2E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69C7-44B0-D45A-1D3D-4EDC253C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9C257-AFE4-CEC4-6848-B1FB4C0F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ADF2-C042-D6D5-00D4-7FECF86D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4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6219-7F45-8E8D-3BAC-77B49F26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89544-0AC4-D8F9-D3D4-0D2E3679D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2BC0-EBA9-7BD7-DE98-FF83F0DF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C529-D621-992A-8181-9FD807B8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50DF2-9C86-CCD5-B7F2-EEDE99E6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6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ECCA-38AE-4C72-F53D-31AF9203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711B-1174-AD2D-CDC0-46BD4A65E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88A00-5C1C-829E-0576-BFADD73A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5F2D-369F-E42E-2984-E3A9FC4C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6F3F7-7E92-5C37-5B2B-96F242DB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E76BA-B93B-C138-67A7-9003CCBC5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0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DF42-8972-3D56-8E9F-E65D5334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D9D01-72BF-47B7-01C9-C3957A96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522E3-D577-6142-9044-5B81E6E0C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D5600-1C58-36D5-49E0-29063DA07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53394-2896-B03C-197B-7E83A6A1A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4A8CD-C761-B8F7-499B-038854A0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AD37E-59E2-ACCC-D611-2E285816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07CD5-B6D3-C355-70FC-2B9ADBD2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7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9824-01C6-32C6-CFCA-2238ABEF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876A9E-0619-9B48-0F90-80593B94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69193-C6B7-B9D4-124D-00C5A12E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FEDE6-11AD-6C9D-30F5-DC70B70F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5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02F4D-0753-1121-12C1-ECFC643B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F1A3D-854D-AAAB-C511-2E69C641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F0F5A-8385-3A1F-1F9F-23507522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6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43DE-4A75-CD0C-5E84-B276C80A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81F6-8120-CCF2-10AB-DC29F0E9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310F0-5563-9EC2-C14F-F380732CD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78F08-538A-EAC5-ADC8-22E70378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AF6E7-766D-57A7-53B8-5777F485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BCEA9-9677-4462-F559-FBADBED9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8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5F28-58B6-087D-DEC2-5901D017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D8C76-55A9-176A-AC8B-E64103347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AA4C5-CDBD-BE47-5178-7F3CCD269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3229-0516-C35E-205E-6E8BE05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C771A-D83C-75B7-EA8F-4537367F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452E-14FD-5F2D-5701-2500A2D5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4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2E4AE-8CCB-2E7E-1FED-4C750578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ABD7E-E3A3-77F9-5D37-8A134E0B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9FEF-07FD-047F-5AA8-0228D052F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75CA-7B49-75B2-D41B-477F3C973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A9B90-1766-9452-1693-65BBBD49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6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632" y="445312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158496"/>
                </a:moveTo>
                <a:lnTo>
                  <a:pt x="308991" y="108673"/>
                </a:lnTo>
                <a:lnTo>
                  <a:pt x="286550" y="65303"/>
                </a:lnTo>
                <a:lnTo>
                  <a:pt x="252247" y="31000"/>
                </a:lnTo>
                <a:lnTo>
                  <a:pt x="208686" y="8356"/>
                </a:lnTo>
                <a:lnTo>
                  <a:pt x="158496" y="0"/>
                </a:lnTo>
                <a:lnTo>
                  <a:pt x="108546" y="8356"/>
                </a:lnTo>
                <a:lnTo>
                  <a:pt x="65125" y="31000"/>
                </a:lnTo>
                <a:lnTo>
                  <a:pt x="30822" y="65303"/>
                </a:lnTo>
                <a:lnTo>
                  <a:pt x="8242" y="108673"/>
                </a:lnTo>
                <a:lnTo>
                  <a:pt x="0" y="158496"/>
                </a:lnTo>
                <a:lnTo>
                  <a:pt x="0" y="507492"/>
                </a:lnTo>
                <a:lnTo>
                  <a:pt x="0" y="688848"/>
                </a:lnTo>
                <a:lnTo>
                  <a:pt x="316992" y="688848"/>
                </a:lnTo>
                <a:lnTo>
                  <a:pt x="316992" y="507492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356" y="4105655"/>
            <a:ext cx="317500" cy="1036319"/>
          </a:xfrm>
          <a:custGeom>
            <a:avLst/>
            <a:gdLst/>
            <a:ahLst/>
            <a:cxnLst/>
            <a:rect l="l" t="t" r="r" b="b"/>
            <a:pathLst>
              <a:path w="317500" h="1036320">
                <a:moveTo>
                  <a:pt x="316992" y="158496"/>
                </a:moveTo>
                <a:lnTo>
                  <a:pt x="308749" y="108407"/>
                </a:lnTo>
                <a:lnTo>
                  <a:pt x="286169" y="64909"/>
                </a:lnTo>
                <a:lnTo>
                  <a:pt x="251866" y="30607"/>
                </a:lnTo>
                <a:lnTo>
                  <a:pt x="208445" y="8102"/>
                </a:lnTo>
                <a:lnTo>
                  <a:pt x="158496" y="0"/>
                </a:lnTo>
                <a:lnTo>
                  <a:pt x="108305" y="8102"/>
                </a:lnTo>
                <a:lnTo>
                  <a:pt x="64757" y="30607"/>
                </a:lnTo>
                <a:lnTo>
                  <a:pt x="30454" y="64909"/>
                </a:lnTo>
                <a:lnTo>
                  <a:pt x="8001" y="108407"/>
                </a:lnTo>
                <a:lnTo>
                  <a:pt x="0" y="158496"/>
                </a:lnTo>
                <a:lnTo>
                  <a:pt x="0" y="505968"/>
                </a:lnTo>
                <a:lnTo>
                  <a:pt x="0" y="854964"/>
                </a:lnTo>
                <a:lnTo>
                  <a:pt x="0" y="1036320"/>
                </a:lnTo>
                <a:lnTo>
                  <a:pt x="316992" y="1036320"/>
                </a:lnTo>
                <a:lnTo>
                  <a:pt x="316992" y="854964"/>
                </a:lnTo>
                <a:lnTo>
                  <a:pt x="316992" y="505968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0080" y="3758183"/>
            <a:ext cx="315595" cy="1384300"/>
          </a:xfrm>
          <a:custGeom>
            <a:avLst/>
            <a:gdLst/>
            <a:ahLst/>
            <a:cxnLst/>
            <a:rect l="l" t="t" r="r" b="b"/>
            <a:pathLst>
              <a:path w="315595" h="1384300">
                <a:moveTo>
                  <a:pt x="315468" y="158496"/>
                </a:moveTo>
                <a:lnTo>
                  <a:pt x="307721" y="108153"/>
                </a:lnTo>
                <a:lnTo>
                  <a:pt x="285470" y="64516"/>
                </a:lnTo>
                <a:lnTo>
                  <a:pt x="251409" y="30213"/>
                </a:lnTo>
                <a:lnTo>
                  <a:pt x="208178" y="7848"/>
                </a:lnTo>
                <a:lnTo>
                  <a:pt x="158496" y="0"/>
                </a:lnTo>
                <a:lnTo>
                  <a:pt x="108064" y="7848"/>
                </a:lnTo>
                <a:lnTo>
                  <a:pt x="64389" y="30213"/>
                </a:lnTo>
                <a:lnTo>
                  <a:pt x="30086" y="64516"/>
                </a:lnTo>
                <a:lnTo>
                  <a:pt x="7747" y="108153"/>
                </a:lnTo>
                <a:lnTo>
                  <a:pt x="0" y="158496"/>
                </a:lnTo>
                <a:lnTo>
                  <a:pt x="0" y="505968"/>
                </a:lnTo>
                <a:lnTo>
                  <a:pt x="0" y="853440"/>
                </a:lnTo>
                <a:lnTo>
                  <a:pt x="0" y="1202436"/>
                </a:lnTo>
                <a:lnTo>
                  <a:pt x="0" y="1383792"/>
                </a:lnTo>
                <a:lnTo>
                  <a:pt x="315468" y="1383792"/>
                </a:lnTo>
                <a:lnTo>
                  <a:pt x="315468" y="1202436"/>
                </a:lnTo>
                <a:lnTo>
                  <a:pt x="315468" y="853440"/>
                </a:lnTo>
                <a:lnTo>
                  <a:pt x="315468" y="505968"/>
                </a:lnTo>
                <a:lnTo>
                  <a:pt x="315468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80" y="3409188"/>
            <a:ext cx="317500" cy="1732914"/>
          </a:xfrm>
          <a:custGeom>
            <a:avLst/>
            <a:gdLst/>
            <a:ahLst/>
            <a:cxnLst/>
            <a:rect l="l" t="t" r="r" b="b"/>
            <a:pathLst>
              <a:path w="317500" h="1732914">
                <a:moveTo>
                  <a:pt x="316992" y="158496"/>
                </a:moveTo>
                <a:lnTo>
                  <a:pt x="308978" y="108623"/>
                </a:lnTo>
                <a:lnTo>
                  <a:pt x="286524" y="65227"/>
                </a:lnTo>
                <a:lnTo>
                  <a:pt x="252222" y="30924"/>
                </a:lnTo>
                <a:lnTo>
                  <a:pt x="208673" y="8318"/>
                </a:lnTo>
                <a:lnTo>
                  <a:pt x="158496" y="0"/>
                </a:lnTo>
                <a:lnTo>
                  <a:pt x="108534" y="8318"/>
                </a:lnTo>
                <a:lnTo>
                  <a:pt x="65112" y="30924"/>
                </a:lnTo>
                <a:lnTo>
                  <a:pt x="30810" y="65227"/>
                </a:lnTo>
                <a:lnTo>
                  <a:pt x="8229" y="108623"/>
                </a:lnTo>
                <a:lnTo>
                  <a:pt x="0" y="158496"/>
                </a:lnTo>
                <a:lnTo>
                  <a:pt x="0" y="507492"/>
                </a:lnTo>
                <a:lnTo>
                  <a:pt x="0" y="854964"/>
                </a:lnTo>
                <a:lnTo>
                  <a:pt x="0" y="1202436"/>
                </a:lnTo>
                <a:lnTo>
                  <a:pt x="0" y="1551432"/>
                </a:lnTo>
                <a:lnTo>
                  <a:pt x="0" y="1732788"/>
                </a:lnTo>
                <a:lnTo>
                  <a:pt x="316992" y="1732788"/>
                </a:lnTo>
                <a:lnTo>
                  <a:pt x="316992" y="1551432"/>
                </a:lnTo>
                <a:lnTo>
                  <a:pt x="316992" y="1202436"/>
                </a:lnTo>
                <a:lnTo>
                  <a:pt x="316992" y="854964"/>
                </a:lnTo>
                <a:lnTo>
                  <a:pt x="316992" y="507492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1247" y="1817776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031" y="396595"/>
                </a:moveTo>
                <a:lnTo>
                  <a:pt x="152561" y="391359"/>
                </a:lnTo>
                <a:lnTo>
                  <a:pt x="110827" y="376445"/>
                </a:lnTo>
                <a:lnTo>
                  <a:pt x="74023" y="353048"/>
                </a:lnTo>
                <a:lnTo>
                  <a:pt x="43344" y="322359"/>
                </a:lnTo>
                <a:lnTo>
                  <a:pt x="19984" y="285572"/>
                </a:lnTo>
                <a:lnTo>
                  <a:pt x="5138" y="243880"/>
                </a:lnTo>
                <a:lnTo>
                  <a:pt x="0" y="198475"/>
                </a:lnTo>
                <a:lnTo>
                  <a:pt x="5138" y="152943"/>
                </a:lnTo>
                <a:lnTo>
                  <a:pt x="19984" y="111158"/>
                </a:lnTo>
                <a:lnTo>
                  <a:pt x="43344" y="74307"/>
                </a:lnTo>
                <a:lnTo>
                  <a:pt x="74023" y="43579"/>
                </a:lnTo>
                <a:lnTo>
                  <a:pt x="110827" y="20160"/>
                </a:lnTo>
                <a:lnTo>
                  <a:pt x="152561" y="5237"/>
                </a:lnTo>
                <a:lnTo>
                  <a:pt x="198031" y="0"/>
                </a:lnTo>
                <a:lnTo>
                  <a:pt x="243497" y="5237"/>
                </a:lnTo>
                <a:lnTo>
                  <a:pt x="285235" y="20156"/>
                </a:lnTo>
                <a:lnTo>
                  <a:pt x="322054" y="43565"/>
                </a:lnTo>
                <a:lnTo>
                  <a:pt x="352763" y="74274"/>
                </a:lnTo>
                <a:lnTo>
                  <a:pt x="376172" y="111093"/>
                </a:lnTo>
                <a:lnTo>
                  <a:pt x="391091" y="152831"/>
                </a:lnTo>
                <a:lnTo>
                  <a:pt x="396328" y="198297"/>
                </a:lnTo>
                <a:lnTo>
                  <a:pt x="391091" y="243768"/>
                </a:lnTo>
                <a:lnTo>
                  <a:pt x="376172" y="285507"/>
                </a:lnTo>
                <a:lnTo>
                  <a:pt x="352763" y="322326"/>
                </a:lnTo>
                <a:lnTo>
                  <a:pt x="322054" y="353034"/>
                </a:lnTo>
                <a:lnTo>
                  <a:pt x="285235" y="376441"/>
                </a:lnTo>
                <a:lnTo>
                  <a:pt x="243497" y="391358"/>
                </a:lnTo>
                <a:lnTo>
                  <a:pt x="198031" y="396595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9839" y="348081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6306" y="319984"/>
                </a:moveTo>
                <a:lnTo>
                  <a:pt x="115441" y="313746"/>
                </a:lnTo>
                <a:lnTo>
                  <a:pt x="69115" y="291824"/>
                </a:lnTo>
                <a:lnTo>
                  <a:pt x="33234" y="257767"/>
                </a:lnTo>
                <a:lnTo>
                  <a:pt x="9595" y="214840"/>
                </a:lnTo>
                <a:lnTo>
                  <a:pt x="0" y="166308"/>
                </a:lnTo>
                <a:lnTo>
                  <a:pt x="6246" y="115436"/>
                </a:lnTo>
                <a:lnTo>
                  <a:pt x="28164" y="69112"/>
                </a:lnTo>
                <a:lnTo>
                  <a:pt x="62219" y="33232"/>
                </a:lnTo>
                <a:lnTo>
                  <a:pt x="105146" y="9596"/>
                </a:lnTo>
                <a:lnTo>
                  <a:pt x="153676" y="0"/>
                </a:lnTo>
                <a:lnTo>
                  <a:pt x="204544" y="6241"/>
                </a:lnTo>
                <a:lnTo>
                  <a:pt x="250867" y="28156"/>
                </a:lnTo>
                <a:lnTo>
                  <a:pt x="286735" y="62194"/>
                </a:lnTo>
                <a:lnTo>
                  <a:pt x="310334" y="105072"/>
                </a:lnTo>
                <a:lnTo>
                  <a:pt x="319855" y="153509"/>
                </a:lnTo>
                <a:lnTo>
                  <a:pt x="313484" y="204221"/>
                </a:lnTo>
                <a:lnTo>
                  <a:pt x="291691" y="250702"/>
                </a:lnTo>
                <a:lnTo>
                  <a:pt x="257710" y="286678"/>
                </a:lnTo>
                <a:lnTo>
                  <a:pt x="214823" y="310367"/>
                </a:lnTo>
                <a:lnTo>
                  <a:pt x="166306" y="319984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13" y="2703575"/>
            <a:ext cx="635635" cy="636270"/>
          </a:xfrm>
          <a:custGeom>
            <a:avLst/>
            <a:gdLst/>
            <a:ahLst/>
            <a:cxnLst/>
            <a:rect l="l" t="t" r="r" b="b"/>
            <a:pathLst>
              <a:path w="635634" h="636270">
                <a:moveTo>
                  <a:pt x="635215" y="318312"/>
                </a:moveTo>
                <a:lnTo>
                  <a:pt x="631761" y="271386"/>
                </a:lnTo>
                <a:lnTo>
                  <a:pt x="621766" y="226593"/>
                </a:lnTo>
                <a:lnTo>
                  <a:pt x="605701" y="184404"/>
                </a:lnTo>
                <a:lnTo>
                  <a:pt x="584060" y="145338"/>
                </a:lnTo>
                <a:lnTo>
                  <a:pt x="557352" y="109880"/>
                </a:lnTo>
                <a:lnTo>
                  <a:pt x="526059" y="78498"/>
                </a:lnTo>
                <a:lnTo>
                  <a:pt x="490677" y="51701"/>
                </a:lnTo>
                <a:lnTo>
                  <a:pt x="451700" y="29959"/>
                </a:lnTo>
                <a:lnTo>
                  <a:pt x="409613" y="13779"/>
                </a:lnTo>
                <a:lnTo>
                  <a:pt x="364934" y="3632"/>
                </a:lnTo>
                <a:lnTo>
                  <a:pt x="318135" y="0"/>
                </a:lnTo>
                <a:lnTo>
                  <a:pt x="271068" y="3632"/>
                </a:lnTo>
                <a:lnTo>
                  <a:pt x="226161" y="13779"/>
                </a:lnTo>
                <a:lnTo>
                  <a:pt x="222580" y="15151"/>
                </a:lnTo>
                <a:lnTo>
                  <a:pt x="221081" y="15735"/>
                </a:lnTo>
                <a:lnTo>
                  <a:pt x="183908" y="29959"/>
                </a:lnTo>
                <a:lnTo>
                  <a:pt x="180835" y="31661"/>
                </a:lnTo>
                <a:lnTo>
                  <a:pt x="179019" y="32385"/>
                </a:lnTo>
                <a:lnTo>
                  <a:pt x="165671" y="40093"/>
                </a:lnTo>
                <a:lnTo>
                  <a:pt x="144792" y="51701"/>
                </a:lnTo>
                <a:lnTo>
                  <a:pt x="142214" y="53657"/>
                </a:lnTo>
                <a:lnTo>
                  <a:pt x="139077" y="55460"/>
                </a:lnTo>
                <a:lnTo>
                  <a:pt x="123761" y="67576"/>
                </a:lnTo>
                <a:lnTo>
                  <a:pt x="109308" y="78498"/>
                </a:lnTo>
                <a:lnTo>
                  <a:pt x="106794" y="81026"/>
                </a:lnTo>
                <a:lnTo>
                  <a:pt x="103251" y="83820"/>
                </a:lnTo>
                <a:lnTo>
                  <a:pt x="103593" y="84213"/>
                </a:lnTo>
                <a:lnTo>
                  <a:pt x="77952" y="109880"/>
                </a:lnTo>
                <a:lnTo>
                  <a:pt x="51193" y="145338"/>
                </a:lnTo>
                <a:lnTo>
                  <a:pt x="29527" y="184404"/>
                </a:lnTo>
                <a:lnTo>
                  <a:pt x="13449" y="226580"/>
                </a:lnTo>
                <a:lnTo>
                  <a:pt x="3441" y="271386"/>
                </a:lnTo>
                <a:lnTo>
                  <a:pt x="0" y="318312"/>
                </a:lnTo>
                <a:lnTo>
                  <a:pt x="3441" y="365252"/>
                </a:lnTo>
                <a:lnTo>
                  <a:pt x="13436" y="410044"/>
                </a:lnTo>
                <a:lnTo>
                  <a:pt x="29514" y="452221"/>
                </a:lnTo>
                <a:lnTo>
                  <a:pt x="51168" y="491261"/>
                </a:lnTo>
                <a:lnTo>
                  <a:pt x="77901" y="526694"/>
                </a:lnTo>
                <a:lnTo>
                  <a:pt x="109232" y="558025"/>
                </a:lnTo>
                <a:lnTo>
                  <a:pt x="144665" y="584758"/>
                </a:lnTo>
                <a:lnTo>
                  <a:pt x="183705" y="606412"/>
                </a:lnTo>
                <a:lnTo>
                  <a:pt x="225882" y="622490"/>
                </a:lnTo>
                <a:lnTo>
                  <a:pt x="270675" y="632485"/>
                </a:lnTo>
                <a:lnTo>
                  <a:pt x="317614" y="635927"/>
                </a:lnTo>
                <a:lnTo>
                  <a:pt x="364540" y="632485"/>
                </a:lnTo>
                <a:lnTo>
                  <a:pt x="409333" y="622490"/>
                </a:lnTo>
                <a:lnTo>
                  <a:pt x="451497" y="606412"/>
                </a:lnTo>
                <a:lnTo>
                  <a:pt x="490537" y="584758"/>
                </a:lnTo>
                <a:lnTo>
                  <a:pt x="525970" y="558025"/>
                </a:lnTo>
                <a:lnTo>
                  <a:pt x="557301" y="526694"/>
                </a:lnTo>
                <a:lnTo>
                  <a:pt x="584034" y="491261"/>
                </a:lnTo>
                <a:lnTo>
                  <a:pt x="605688" y="452221"/>
                </a:lnTo>
                <a:lnTo>
                  <a:pt x="621766" y="410044"/>
                </a:lnTo>
                <a:lnTo>
                  <a:pt x="631761" y="365252"/>
                </a:lnTo>
                <a:lnTo>
                  <a:pt x="634860" y="323088"/>
                </a:lnTo>
                <a:lnTo>
                  <a:pt x="635127" y="323088"/>
                </a:lnTo>
                <a:lnTo>
                  <a:pt x="635215" y="321183"/>
                </a:lnTo>
                <a:lnTo>
                  <a:pt x="635101" y="319709"/>
                </a:lnTo>
                <a:lnTo>
                  <a:pt x="635215" y="318312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68" y="1818132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7" y="396252"/>
                </a:moveTo>
                <a:lnTo>
                  <a:pt x="152831" y="391015"/>
                </a:lnTo>
                <a:lnTo>
                  <a:pt x="111093" y="376096"/>
                </a:lnTo>
                <a:lnTo>
                  <a:pt x="74274" y="352687"/>
                </a:lnTo>
                <a:lnTo>
                  <a:pt x="43565" y="321978"/>
                </a:lnTo>
                <a:lnTo>
                  <a:pt x="20156" y="285159"/>
                </a:lnTo>
                <a:lnTo>
                  <a:pt x="5237" y="243421"/>
                </a:lnTo>
                <a:lnTo>
                  <a:pt x="0" y="197954"/>
                </a:lnTo>
                <a:lnTo>
                  <a:pt x="5237" y="152485"/>
                </a:lnTo>
                <a:lnTo>
                  <a:pt x="20158" y="110753"/>
                </a:lnTo>
                <a:lnTo>
                  <a:pt x="43573" y="73953"/>
                </a:lnTo>
                <a:lnTo>
                  <a:pt x="74293" y="43282"/>
                </a:lnTo>
                <a:lnTo>
                  <a:pt x="111130" y="19935"/>
                </a:lnTo>
                <a:lnTo>
                  <a:pt x="152895" y="5109"/>
                </a:lnTo>
                <a:lnTo>
                  <a:pt x="198399" y="0"/>
                </a:lnTo>
                <a:lnTo>
                  <a:pt x="198399" y="198120"/>
                </a:lnTo>
                <a:lnTo>
                  <a:pt x="356895" y="77724"/>
                </a:lnTo>
                <a:lnTo>
                  <a:pt x="373562" y="104527"/>
                </a:lnTo>
                <a:lnTo>
                  <a:pt x="386046" y="133748"/>
                </a:lnTo>
                <a:lnTo>
                  <a:pt x="393880" y="165015"/>
                </a:lnTo>
                <a:lnTo>
                  <a:pt x="396595" y="197954"/>
                </a:lnTo>
                <a:lnTo>
                  <a:pt x="391358" y="243421"/>
                </a:lnTo>
                <a:lnTo>
                  <a:pt x="376441" y="285159"/>
                </a:lnTo>
                <a:lnTo>
                  <a:pt x="353034" y="321978"/>
                </a:lnTo>
                <a:lnTo>
                  <a:pt x="322326" y="352687"/>
                </a:lnTo>
                <a:lnTo>
                  <a:pt x="285507" y="376096"/>
                </a:lnTo>
                <a:lnTo>
                  <a:pt x="243768" y="391015"/>
                </a:lnTo>
                <a:lnTo>
                  <a:pt x="198297" y="396252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010" y="303478"/>
            <a:ext cx="624840" cy="624840"/>
          </a:xfrm>
          <a:custGeom>
            <a:avLst/>
            <a:gdLst/>
            <a:ahLst/>
            <a:cxnLst/>
            <a:rect l="l" t="t" r="r" b="b"/>
            <a:pathLst>
              <a:path w="624840" h="624840">
                <a:moveTo>
                  <a:pt x="624586" y="328053"/>
                </a:moveTo>
                <a:lnTo>
                  <a:pt x="623709" y="284378"/>
                </a:lnTo>
                <a:lnTo>
                  <a:pt x="616788" y="241312"/>
                </a:lnTo>
                <a:lnTo>
                  <a:pt x="603948" y="199542"/>
                </a:lnTo>
                <a:lnTo>
                  <a:pt x="585279" y="159753"/>
                </a:lnTo>
                <a:lnTo>
                  <a:pt x="560920" y="122605"/>
                </a:lnTo>
                <a:lnTo>
                  <a:pt x="530961" y="88785"/>
                </a:lnTo>
                <a:lnTo>
                  <a:pt x="495515" y="58953"/>
                </a:lnTo>
                <a:lnTo>
                  <a:pt x="456082" y="34632"/>
                </a:lnTo>
                <a:lnTo>
                  <a:pt x="414578" y="16764"/>
                </a:lnTo>
                <a:lnTo>
                  <a:pt x="371678" y="5257"/>
                </a:lnTo>
                <a:lnTo>
                  <a:pt x="328041" y="0"/>
                </a:lnTo>
                <a:lnTo>
                  <a:pt x="284365" y="876"/>
                </a:lnTo>
                <a:lnTo>
                  <a:pt x="241300" y="7785"/>
                </a:lnTo>
                <a:lnTo>
                  <a:pt x="199529" y="20624"/>
                </a:lnTo>
                <a:lnTo>
                  <a:pt x="159740" y="39268"/>
                </a:lnTo>
                <a:lnTo>
                  <a:pt x="122593" y="63627"/>
                </a:lnTo>
                <a:lnTo>
                  <a:pt x="88773" y="93586"/>
                </a:lnTo>
                <a:lnTo>
                  <a:pt x="58953" y="129019"/>
                </a:lnTo>
                <a:lnTo>
                  <a:pt x="34620" y="168440"/>
                </a:lnTo>
                <a:lnTo>
                  <a:pt x="33350" y="171399"/>
                </a:lnTo>
                <a:lnTo>
                  <a:pt x="32016" y="173596"/>
                </a:lnTo>
                <a:lnTo>
                  <a:pt x="27393" y="185216"/>
                </a:lnTo>
                <a:lnTo>
                  <a:pt x="16764" y="209943"/>
                </a:lnTo>
                <a:lnTo>
                  <a:pt x="15049" y="216306"/>
                </a:lnTo>
                <a:lnTo>
                  <a:pt x="13322" y="220675"/>
                </a:lnTo>
                <a:lnTo>
                  <a:pt x="10883" y="231851"/>
                </a:lnTo>
                <a:lnTo>
                  <a:pt x="5257" y="252844"/>
                </a:lnTo>
                <a:lnTo>
                  <a:pt x="3937" y="263740"/>
                </a:lnTo>
                <a:lnTo>
                  <a:pt x="2743" y="269252"/>
                </a:lnTo>
                <a:lnTo>
                  <a:pt x="2324" y="277101"/>
                </a:lnTo>
                <a:lnTo>
                  <a:pt x="0" y="296468"/>
                </a:lnTo>
                <a:lnTo>
                  <a:pt x="368" y="314807"/>
                </a:lnTo>
                <a:lnTo>
                  <a:pt x="190" y="318312"/>
                </a:lnTo>
                <a:lnTo>
                  <a:pt x="431" y="318312"/>
                </a:lnTo>
                <a:lnTo>
                  <a:pt x="889" y="340156"/>
                </a:lnTo>
                <a:lnTo>
                  <a:pt x="7810" y="383222"/>
                </a:lnTo>
                <a:lnTo>
                  <a:pt x="20650" y="424980"/>
                </a:lnTo>
                <a:lnTo>
                  <a:pt x="39306" y="464769"/>
                </a:lnTo>
                <a:lnTo>
                  <a:pt x="63665" y="501916"/>
                </a:lnTo>
                <a:lnTo>
                  <a:pt x="93624" y="535736"/>
                </a:lnTo>
                <a:lnTo>
                  <a:pt x="129082" y="565556"/>
                </a:lnTo>
                <a:lnTo>
                  <a:pt x="168503" y="589889"/>
                </a:lnTo>
                <a:lnTo>
                  <a:pt x="210007" y="607758"/>
                </a:lnTo>
                <a:lnTo>
                  <a:pt x="252907" y="619264"/>
                </a:lnTo>
                <a:lnTo>
                  <a:pt x="296545" y="624509"/>
                </a:lnTo>
                <a:lnTo>
                  <a:pt x="340233" y="623620"/>
                </a:lnTo>
                <a:lnTo>
                  <a:pt x="383286" y="616673"/>
                </a:lnTo>
                <a:lnTo>
                  <a:pt x="425043" y="603808"/>
                </a:lnTo>
                <a:lnTo>
                  <a:pt x="463130" y="585901"/>
                </a:lnTo>
                <a:lnTo>
                  <a:pt x="463486" y="586536"/>
                </a:lnTo>
                <a:lnTo>
                  <a:pt x="491998" y="568452"/>
                </a:lnTo>
                <a:lnTo>
                  <a:pt x="500951" y="561352"/>
                </a:lnTo>
                <a:lnTo>
                  <a:pt x="501967" y="560679"/>
                </a:lnTo>
                <a:lnTo>
                  <a:pt x="503402" y="559409"/>
                </a:lnTo>
                <a:lnTo>
                  <a:pt x="518731" y="547243"/>
                </a:lnTo>
                <a:lnTo>
                  <a:pt x="533565" y="532612"/>
                </a:lnTo>
                <a:lnTo>
                  <a:pt x="535774" y="530644"/>
                </a:lnTo>
                <a:lnTo>
                  <a:pt x="536816" y="529399"/>
                </a:lnTo>
                <a:lnTo>
                  <a:pt x="543382" y="522922"/>
                </a:lnTo>
                <a:lnTo>
                  <a:pt x="565658" y="495490"/>
                </a:lnTo>
                <a:lnTo>
                  <a:pt x="589978" y="456082"/>
                </a:lnTo>
                <a:lnTo>
                  <a:pt x="607834" y="414578"/>
                </a:lnTo>
                <a:lnTo>
                  <a:pt x="619340" y="371678"/>
                </a:lnTo>
                <a:lnTo>
                  <a:pt x="624586" y="328053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532" y="356361"/>
            <a:ext cx="2577465" cy="2577465"/>
            <a:chOff x="5399532" y="356361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532" y="356361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7312" y="1288503"/>
                  </a:moveTo>
                  <a:lnTo>
                    <a:pt x="2576423" y="1240205"/>
                  </a:lnTo>
                  <a:lnTo>
                    <a:pt x="2573769" y="1192352"/>
                  </a:lnTo>
                  <a:lnTo>
                    <a:pt x="2569400" y="1144968"/>
                  </a:lnTo>
                  <a:lnTo>
                    <a:pt x="2563330" y="1098105"/>
                  </a:lnTo>
                  <a:lnTo>
                    <a:pt x="2555608" y="1051775"/>
                  </a:lnTo>
                  <a:lnTo>
                    <a:pt x="2546248" y="1006030"/>
                  </a:lnTo>
                  <a:lnTo>
                    <a:pt x="2535288" y="960882"/>
                  </a:lnTo>
                  <a:lnTo>
                    <a:pt x="2522753" y="916368"/>
                  </a:lnTo>
                  <a:lnTo>
                    <a:pt x="2508681" y="872528"/>
                  </a:lnTo>
                  <a:lnTo>
                    <a:pt x="2493099" y="829386"/>
                  </a:lnTo>
                  <a:lnTo>
                    <a:pt x="2476042" y="786968"/>
                  </a:lnTo>
                  <a:lnTo>
                    <a:pt x="2457551" y="745312"/>
                  </a:lnTo>
                  <a:lnTo>
                    <a:pt x="2437638" y="704443"/>
                  </a:lnTo>
                  <a:lnTo>
                    <a:pt x="2416340" y="664400"/>
                  </a:lnTo>
                  <a:lnTo>
                    <a:pt x="2393683" y="625208"/>
                  </a:lnTo>
                  <a:lnTo>
                    <a:pt x="2369718" y="586905"/>
                  </a:lnTo>
                  <a:lnTo>
                    <a:pt x="2344458" y="549516"/>
                  </a:lnTo>
                  <a:lnTo>
                    <a:pt x="2317940" y="513080"/>
                  </a:lnTo>
                  <a:lnTo>
                    <a:pt x="2290203" y="477608"/>
                  </a:lnTo>
                  <a:lnTo>
                    <a:pt x="2261260" y="443153"/>
                  </a:lnTo>
                  <a:lnTo>
                    <a:pt x="2231148" y="409740"/>
                  </a:lnTo>
                  <a:lnTo>
                    <a:pt x="2199906" y="377405"/>
                  </a:lnTo>
                  <a:lnTo>
                    <a:pt x="2167572" y="346163"/>
                  </a:lnTo>
                  <a:lnTo>
                    <a:pt x="2134158" y="316052"/>
                  </a:lnTo>
                  <a:lnTo>
                    <a:pt x="2099703" y="287108"/>
                  </a:lnTo>
                  <a:lnTo>
                    <a:pt x="2064232" y="259372"/>
                  </a:lnTo>
                  <a:lnTo>
                    <a:pt x="2027796" y="232854"/>
                  </a:lnTo>
                  <a:lnTo>
                    <a:pt x="1990407" y="207594"/>
                  </a:lnTo>
                  <a:lnTo>
                    <a:pt x="1952104" y="183629"/>
                  </a:lnTo>
                  <a:lnTo>
                    <a:pt x="1912912" y="160972"/>
                  </a:lnTo>
                  <a:lnTo>
                    <a:pt x="1872869" y="139674"/>
                  </a:lnTo>
                  <a:lnTo>
                    <a:pt x="1832000" y="119761"/>
                  </a:lnTo>
                  <a:lnTo>
                    <a:pt x="1790344" y="101269"/>
                  </a:lnTo>
                  <a:lnTo>
                    <a:pt x="1747926" y="84213"/>
                  </a:lnTo>
                  <a:lnTo>
                    <a:pt x="1704784" y="68630"/>
                  </a:lnTo>
                  <a:lnTo>
                    <a:pt x="1660944" y="54559"/>
                  </a:lnTo>
                  <a:lnTo>
                    <a:pt x="1616430" y="42024"/>
                  </a:lnTo>
                  <a:lnTo>
                    <a:pt x="1571282" y="31064"/>
                  </a:lnTo>
                  <a:lnTo>
                    <a:pt x="1525536" y="21704"/>
                  </a:lnTo>
                  <a:lnTo>
                    <a:pt x="1479207" y="13982"/>
                  </a:lnTo>
                  <a:lnTo>
                    <a:pt x="1432344" y="7912"/>
                  </a:lnTo>
                  <a:lnTo>
                    <a:pt x="1384960" y="3543"/>
                  </a:lnTo>
                  <a:lnTo>
                    <a:pt x="1337106" y="889"/>
                  </a:lnTo>
                  <a:lnTo>
                    <a:pt x="1288808" y="0"/>
                  </a:lnTo>
                  <a:lnTo>
                    <a:pt x="1240497" y="889"/>
                  </a:lnTo>
                  <a:lnTo>
                    <a:pt x="1192644" y="3543"/>
                  </a:lnTo>
                  <a:lnTo>
                    <a:pt x="1145260" y="7912"/>
                  </a:lnTo>
                  <a:lnTo>
                    <a:pt x="1098397" y="13982"/>
                  </a:lnTo>
                  <a:lnTo>
                    <a:pt x="1052068" y="21704"/>
                  </a:lnTo>
                  <a:lnTo>
                    <a:pt x="1006322" y="31064"/>
                  </a:lnTo>
                  <a:lnTo>
                    <a:pt x="961174" y="42024"/>
                  </a:lnTo>
                  <a:lnTo>
                    <a:pt x="916660" y="54559"/>
                  </a:lnTo>
                  <a:lnTo>
                    <a:pt x="872820" y="68630"/>
                  </a:lnTo>
                  <a:lnTo>
                    <a:pt x="829678" y="84201"/>
                  </a:lnTo>
                  <a:lnTo>
                    <a:pt x="787260" y="101257"/>
                  </a:lnTo>
                  <a:lnTo>
                    <a:pt x="745591" y="119748"/>
                  </a:lnTo>
                  <a:lnTo>
                    <a:pt x="704723" y="139661"/>
                  </a:lnTo>
                  <a:lnTo>
                    <a:pt x="664679" y="160959"/>
                  </a:lnTo>
                  <a:lnTo>
                    <a:pt x="625487" y="183603"/>
                  </a:lnTo>
                  <a:lnTo>
                    <a:pt x="587184" y="207568"/>
                  </a:lnTo>
                  <a:lnTo>
                    <a:pt x="549795" y="232829"/>
                  </a:lnTo>
                  <a:lnTo>
                    <a:pt x="513346" y="259334"/>
                  </a:lnTo>
                  <a:lnTo>
                    <a:pt x="477875" y="287070"/>
                  </a:lnTo>
                  <a:lnTo>
                    <a:pt x="443420" y="316014"/>
                  </a:lnTo>
                  <a:lnTo>
                    <a:pt x="410006" y="346113"/>
                  </a:lnTo>
                  <a:lnTo>
                    <a:pt x="377659" y="377342"/>
                  </a:lnTo>
                  <a:lnTo>
                    <a:pt x="346405" y="409676"/>
                  </a:lnTo>
                  <a:lnTo>
                    <a:pt x="316293" y="443077"/>
                  </a:lnTo>
                  <a:lnTo>
                    <a:pt x="287350" y="477520"/>
                  </a:lnTo>
                  <a:lnTo>
                    <a:pt x="259600" y="512978"/>
                  </a:lnTo>
                  <a:lnTo>
                    <a:pt x="233070" y="549414"/>
                  </a:lnTo>
                  <a:lnTo>
                    <a:pt x="207810" y="586790"/>
                  </a:lnTo>
                  <a:lnTo>
                    <a:pt x="183832" y="625081"/>
                  </a:lnTo>
                  <a:lnTo>
                    <a:pt x="161175" y="664248"/>
                  </a:lnTo>
                  <a:lnTo>
                    <a:pt x="139865" y="704278"/>
                  </a:lnTo>
                  <a:lnTo>
                    <a:pt x="119938" y="745134"/>
                  </a:lnTo>
                  <a:lnTo>
                    <a:pt x="101422" y="786765"/>
                  </a:lnTo>
                  <a:lnTo>
                    <a:pt x="84366" y="829170"/>
                  </a:lnTo>
                  <a:lnTo>
                    <a:pt x="68770" y="872299"/>
                  </a:lnTo>
                  <a:lnTo>
                    <a:pt x="54686" y="916114"/>
                  </a:lnTo>
                  <a:lnTo>
                    <a:pt x="42138" y="960602"/>
                  </a:lnTo>
                  <a:lnTo>
                    <a:pt x="31165" y="1005725"/>
                  </a:lnTo>
                  <a:lnTo>
                    <a:pt x="21780" y="1051458"/>
                  </a:lnTo>
                  <a:lnTo>
                    <a:pt x="14046" y="1097749"/>
                  </a:lnTo>
                  <a:lnTo>
                    <a:pt x="7962" y="1144587"/>
                  </a:lnTo>
                  <a:lnTo>
                    <a:pt x="3568" y="1191933"/>
                  </a:lnTo>
                  <a:lnTo>
                    <a:pt x="901" y="1239761"/>
                  </a:lnTo>
                  <a:lnTo>
                    <a:pt x="0" y="1288034"/>
                  </a:lnTo>
                  <a:lnTo>
                    <a:pt x="901" y="1336382"/>
                  </a:lnTo>
                  <a:lnTo>
                    <a:pt x="3568" y="1384261"/>
                  </a:lnTo>
                  <a:lnTo>
                    <a:pt x="4051" y="1389557"/>
                  </a:lnTo>
                  <a:lnTo>
                    <a:pt x="4432" y="1395831"/>
                  </a:lnTo>
                  <a:lnTo>
                    <a:pt x="7480" y="1426591"/>
                  </a:lnTo>
                  <a:lnTo>
                    <a:pt x="7962" y="1431671"/>
                  </a:lnTo>
                  <a:lnTo>
                    <a:pt x="8102" y="1432814"/>
                  </a:lnTo>
                  <a:lnTo>
                    <a:pt x="16522" y="1497114"/>
                  </a:lnTo>
                  <a:lnTo>
                    <a:pt x="25476" y="1546809"/>
                  </a:lnTo>
                  <a:lnTo>
                    <a:pt x="36296" y="1595831"/>
                  </a:lnTo>
                  <a:lnTo>
                    <a:pt x="48958" y="1644129"/>
                  </a:lnTo>
                  <a:lnTo>
                    <a:pt x="63423" y="1691652"/>
                  </a:lnTo>
                  <a:lnTo>
                    <a:pt x="79654" y="1738388"/>
                  </a:lnTo>
                  <a:lnTo>
                    <a:pt x="97599" y="1784286"/>
                  </a:lnTo>
                  <a:lnTo>
                    <a:pt x="117233" y="1829295"/>
                  </a:lnTo>
                  <a:lnTo>
                    <a:pt x="138518" y="1873389"/>
                  </a:lnTo>
                  <a:lnTo>
                    <a:pt x="161404" y="1916518"/>
                  </a:lnTo>
                  <a:lnTo>
                    <a:pt x="185851" y="1958657"/>
                  </a:lnTo>
                  <a:lnTo>
                    <a:pt x="211836" y="1999742"/>
                  </a:lnTo>
                  <a:lnTo>
                    <a:pt x="213601" y="1998586"/>
                  </a:lnTo>
                  <a:lnTo>
                    <a:pt x="233070" y="2027389"/>
                  </a:lnTo>
                  <a:lnTo>
                    <a:pt x="259600" y="2063851"/>
                  </a:lnTo>
                  <a:lnTo>
                    <a:pt x="287350" y="2099322"/>
                  </a:lnTo>
                  <a:lnTo>
                    <a:pt x="316293" y="2133790"/>
                  </a:lnTo>
                  <a:lnTo>
                    <a:pt x="346405" y="2167204"/>
                  </a:lnTo>
                  <a:lnTo>
                    <a:pt x="377659" y="2199563"/>
                  </a:lnTo>
                  <a:lnTo>
                    <a:pt x="410006" y="2230805"/>
                  </a:lnTo>
                  <a:lnTo>
                    <a:pt x="443420" y="2260917"/>
                  </a:lnTo>
                  <a:lnTo>
                    <a:pt x="477875" y="2289873"/>
                  </a:lnTo>
                  <a:lnTo>
                    <a:pt x="513346" y="2317623"/>
                  </a:lnTo>
                  <a:lnTo>
                    <a:pt x="549795" y="2344140"/>
                  </a:lnTo>
                  <a:lnTo>
                    <a:pt x="587184" y="2369401"/>
                  </a:lnTo>
                  <a:lnTo>
                    <a:pt x="625487" y="2393378"/>
                  </a:lnTo>
                  <a:lnTo>
                    <a:pt x="664679" y="2416035"/>
                  </a:lnTo>
                  <a:lnTo>
                    <a:pt x="704723" y="2437333"/>
                  </a:lnTo>
                  <a:lnTo>
                    <a:pt x="745591" y="2457246"/>
                  </a:lnTo>
                  <a:lnTo>
                    <a:pt x="787260" y="2475750"/>
                  </a:lnTo>
                  <a:lnTo>
                    <a:pt x="829678" y="2492806"/>
                  </a:lnTo>
                  <a:lnTo>
                    <a:pt x="872820" y="2508389"/>
                  </a:lnTo>
                  <a:lnTo>
                    <a:pt x="916660" y="2522461"/>
                  </a:lnTo>
                  <a:lnTo>
                    <a:pt x="961174" y="2534996"/>
                  </a:lnTo>
                  <a:lnTo>
                    <a:pt x="1006322" y="2545956"/>
                  </a:lnTo>
                  <a:lnTo>
                    <a:pt x="1052068" y="2555316"/>
                  </a:lnTo>
                  <a:lnTo>
                    <a:pt x="1098397" y="2563037"/>
                  </a:lnTo>
                  <a:lnTo>
                    <a:pt x="1145260" y="2569108"/>
                  </a:lnTo>
                  <a:lnTo>
                    <a:pt x="1192644" y="2573477"/>
                  </a:lnTo>
                  <a:lnTo>
                    <a:pt x="1240497" y="2576131"/>
                  </a:lnTo>
                  <a:lnTo>
                    <a:pt x="1288808" y="2577007"/>
                  </a:lnTo>
                  <a:lnTo>
                    <a:pt x="1337106" y="2576131"/>
                  </a:lnTo>
                  <a:lnTo>
                    <a:pt x="1384960" y="2573477"/>
                  </a:lnTo>
                  <a:lnTo>
                    <a:pt x="1432344" y="2569108"/>
                  </a:lnTo>
                  <a:lnTo>
                    <a:pt x="1479207" y="2563037"/>
                  </a:lnTo>
                  <a:lnTo>
                    <a:pt x="1525536" y="2555316"/>
                  </a:lnTo>
                  <a:lnTo>
                    <a:pt x="1571282" y="2545956"/>
                  </a:lnTo>
                  <a:lnTo>
                    <a:pt x="1616430" y="2534996"/>
                  </a:lnTo>
                  <a:lnTo>
                    <a:pt x="1660944" y="2522461"/>
                  </a:lnTo>
                  <a:lnTo>
                    <a:pt x="1704784" y="2508389"/>
                  </a:lnTo>
                  <a:lnTo>
                    <a:pt x="1747926" y="2492806"/>
                  </a:lnTo>
                  <a:lnTo>
                    <a:pt x="1790344" y="2475750"/>
                  </a:lnTo>
                  <a:lnTo>
                    <a:pt x="1832000" y="2457259"/>
                  </a:lnTo>
                  <a:lnTo>
                    <a:pt x="1872869" y="2437346"/>
                  </a:lnTo>
                  <a:lnTo>
                    <a:pt x="1912912" y="2416048"/>
                  </a:lnTo>
                  <a:lnTo>
                    <a:pt x="1952104" y="2393391"/>
                  </a:lnTo>
                  <a:lnTo>
                    <a:pt x="1990407" y="2369426"/>
                  </a:lnTo>
                  <a:lnTo>
                    <a:pt x="2027796" y="2344166"/>
                  </a:lnTo>
                  <a:lnTo>
                    <a:pt x="2064232" y="2317648"/>
                  </a:lnTo>
                  <a:lnTo>
                    <a:pt x="2099703" y="2289911"/>
                  </a:lnTo>
                  <a:lnTo>
                    <a:pt x="2134158" y="2260968"/>
                  </a:lnTo>
                  <a:lnTo>
                    <a:pt x="2167572" y="2230856"/>
                  </a:lnTo>
                  <a:lnTo>
                    <a:pt x="2199906" y="2199614"/>
                  </a:lnTo>
                  <a:lnTo>
                    <a:pt x="2231148" y="2167280"/>
                  </a:lnTo>
                  <a:lnTo>
                    <a:pt x="2261260" y="2133866"/>
                  </a:lnTo>
                  <a:lnTo>
                    <a:pt x="2290203" y="2099411"/>
                  </a:lnTo>
                  <a:lnTo>
                    <a:pt x="2317940" y="2063940"/>
                  </a:lnTo>
                  <a:lnTo>
                    <a:pt x="2344458" y="2027504"/>
                  </a:lnTo>
                  <a:lnTo>
                    <a:pt x="2369718" y="1990115"/>
                  </a:lnTo>
                  <a:lnTo>
                    <a:pt x="2393683" y="1951812"/>
                  </a:lnTo>
                  <a:lnTo>
                    <a:pt x="2416340" y="1912620"/>
                  </a:lnTo>
                  <a:lnTo>
                    <a:pt x="2437638" y="1872576"/>
                  </a:lnTo>
                  <a:lnTo>
                    <a:pt x="2457551" y="1831708"/>
                  </a:lnTo>
                  <a:lnTo>
                    <a:pt x="2476042" y="1790052"/>
                  </a:lnTo>
                  <a:lnTo>
                    <a:pt x="2493099" y="1747634"/>
                  </a:lnTo>
                  <a:lnTo>
                    <a:pt x="2508681" y="1704492"/>
                  </a:lnTo>
                  <a:lnTo>
                    <a:pt x="2522753" y="1660652"/>
                  </a:lnTo>
                  <a:lnTo>
                    <a:pt x="2535288" y="1616138"/>
                  </a:lnTo>
                  <a:lnTo>
                    <a:pt x="2546248" y="1570990"/>
                  </a:lnTo>
                  <a:lnTo>
                    <a:pt x="2555608" y="1525244"/>
                  </a:lnTo>
                  <a:lnTo>
                    <a:pt x="2563330" y="1478915"/>
                  </a:lnTo>
                  <a:lnTo>
                    <a:pt x="2569400" y="1432052"/>
                  </a:lnTo>
                  <a:lnTo>
                    <a:pt x="2573769" y="1384668"/>
                  </a:lnTo>
                  <a:lnTo>
                    <a:pt x="2576423" y="1336814"/>
                  </a:lnTo>
                  <a:lnTo>
                    <a:pt x="2577312" y="1288503"/>
                  </a:lnTo>
                  <a:close/>
                </a:path>
              </a:pathLst>
            </a:custGeom>
            <a:solidFill>
              <a:srgbClr val="FFFF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213" y="867705"/>
              <a:ext cx="1555115" cy="1554480"/>
            </a:xfrm>
            <a:custGeom>
              <a:avLst/>
              <a:gdLst/>
              <a:ahLst/>
              <a:cxnLst/>
              <a:rect l="l" t="t" r="r" b="b"/>
              <a:pathLst>
                <a:path w="1555115" h="1554480">
                  <a:moveTo>
                    <a:pt x="770590" y="1554303"/>
                  </a:moveTo>
                  <a:lnTo>
                    <a:pt x="726209" y="1552690"/>
                  </a:lnTo>
                  <a:lnTo>
                    <a:pt x="681864" y="1548527"/>
                  </a:lnTo>
                  <a:lnTo>
                    <a:pt x="637666" y="1541791"/>
                  </a:lnTo>
                  <a:lnTo>
                    <a:pt x="593729" y="1532461"/>
                  </a:lnTo>
                  <a:lnTo>
                    <a:pt x="550165" y="1520515"/>
                  </a:lnTo>
                  <a:lnTo>
                    <a:pt x="507088" y="1505931"/>
                  </a:lnTo>
                  <a:lnTo>
                    <a:pt x="464609" y="1488688"/>
                  </a:lnTo>
                  <a:lnTo>
                    <a:pt x="422843" y="1468763"/>
                  </a:lnTo>
                  <a:lnTo>
                    <a:pt x="381902" y="1446136"/>
                  </a:lnTo>
                  <a:lnTo>
                    <a:pt x="341898" y="1420783"/>
                  </a:lnTo>
                  <a:lnTo>
                    <a:pt x="303483" y="1393083"/>
                  </a:lnTo>
                  <a:lnTo>
                    <a:pt x="267247" y="1363498"/>
                  </a:lnTo>
                  <a:lnTo>
                    <a:pt x="233214" y="1332143"/>
                  </a:lnTo>
                  <a:lnTo>
                    <a:pt x="201404" y="1299129"/>
                  </a:lnTo>
                  <a:lnTo>
                    <a:pt x="171839" y="1264571"/>
                  </a:lnTo>
                  <a:lnTo>
                    <a:pt x="144540" y="1228582"/>
                  </a:lnTo>
                  <a:lnTo>
                    <a:pt x="119529" y="1191273"/>
                  </a:lnTo>
                  <a:lnTo>
                    <a:pt x="96828" y="1152760"/>
                  </a:lnTo>
                  <a:lnTo>
                    <a:pt x="76457" y="1113153"/>
                  </a:lnTo>
                  <a:lnTo>
                    <a:pt x="58440" y="1072568"/>
                  </a:lnTo>
                  <a:lnTo>
                    <a:pt x="42796" y="1031116"/>
                  </a:lnTo>
                  <a:lnTo>
                    <a:pt x="29548" y="988911"/>
                  </a:lnTo>
                  <a:lnTo>
                    <a:pt x="18718" y="946066"/>
                  </a:lnTo>
                  <a:lnTo>
                    <a:pt x="10326" y="902694"/>
                  </a:lnTo>
                  <a:lnTo>
                    <a:pt x="4395" y="858908"/>
                  </a:lnTo>
                  <a:lnTo>
                    <a:pt x="945" y="814821"/>
                  </a:lnTo>
                  <a:lnTo>
                    <a:pt x="0" y="770546"/>
                  </a:lnTo>
                  <a:lnTo>
                    <a:pt x="1579" y="726197"/>
                  </a:lnTo>
                  <a:lnTo>
                    <a:pt x="5704" y="681886"/>
                  </a:lnTo>
                  <a:lnTo>
                    <a:pt x="12398" y="637726"/>
                  </a:lnTo>
                  <a:lnTo>
                    <a:pt x="21681" y="593831"/>
                  </a:lnTo>
                  <a:lnTo>
                    <a:pt x="33576" y="550314"/>
                  </a:lnTo>
                  <a:lnTo>
                    <a:pt x="48103" y="507287"/>
                  </a:lnTo>
                  <a:lnTo>
                    <a:pt x="65284" y="464864"/>
                  </a:lnTo>
                  <a:lnTo>
                    <a:pt x="85142" y="423159"/>
                  </a:lnTo>
                  <a:lnTo>
                    <a:pt x="107697" y="382283"/>
                  </a:lnTo>
                  <a:lnTo>
                    <a:pt x="132970" y="342350"/>
                  </a:lnTo>
                  <a:lnTo>
                    <a:pt x="160750" y="303864"/>
                  </a:lnTo>
                  <a:lnTo>
                    <a:pt x="190407" y="267563"/>
                  </a:lnTo>
                  <a:lnTo>
                    <a:pt x="221831" y="233470"/>
                  </a:lnTo>
                  <a:lnTo>
                    <a:pt x="254907" y="201605"/>
                  </a:lnTo>
                  <a:lnTo>
                    <a:pt x="289523" y="171991"/>
                  </a:lnTo>
                  <a:lnTo>
                    <a:pt x="325568" y="144648"/>
                  </a:lnTo>
                  <a:lnTo>
                    <a:pt x="362927" y="119599"/>
                  </a:lnTo>
                  <a:lnTo>
                    <a:pt x="401489" y="96865"/>
                  </a:lnTo>
                  <a:lnTo>
                    <a:pt x="441140" y="76468"/>
                  </a:lnTo>
                  <a:lnTo>
                    <a:pt x="481769" y="58429"/>
                  </a:lnTo>
                  <a:lnTo>
                    <a:pt x="523262" y="42770"/>
                  </a:lnTo>
                  <a:lnTo>
                    <a:pt x="565507" y="29512"/>
                  </a:lnTo>
                  <a:lnTo>
                    <a:pt x="608391" y="18678"/>
                  </a:lnTo>
                  <a:lnTo>
                    <a:pt x="651801" y="10287"/>
                  </a:lnTo>
                  <a:lnTo>
                    <a:pt x="695626" y="4363"/>
                  </a:lnTo>
                  <a:lnTo>
                    <a:pt x="739752" y="927"/>
                  </a:lnTo>
                  <a:lnTo>
                    <a:pt x="784066" y="0"/>
                  </a:lnTo>
                  <a:lnTo>
                    <a:pt x="828456" y="1603"/>
                  </a:lnTo>
                  <a:lnTo>
                    <a:pt x="872810" y="5759"/>
                  </a:lnTo>
                  <a:lnTo>
                    <a:pt x="917014" y="12489"/>
                  </a:lnTo>
                  <a:lnTo>
                    <a:pt x="960956" y="21815"/>
                  </a:lnTo>
                  <a:lnTo>
                    <a:pt x="1004524" y="33758"/>
                  </a:lnTo>
                  <a:lnTo>
                    <a:pt x="1047605" y="48340"/>
                  </a:lnTo>
                  <a:lnTo>
                    <a:pt x="1090085" y="65582"/>
                  </a:lnTo>
                  <a:lnTo>
                    <a:pt x="1131853" y="85506"/>
                  </a:lnTo>
                  <a:lnTo>
                    <a:pt x="1172796" y="108133"/>
                  </a:lnTo>
                  <a:lnTo>
                    <a:pt x="1212801" y="133486"/>
                  </a:lnTo>
                  <a:lnTo>
                    <a:pt x="1251215" y="161186"/>
                  </a:lnTo>
                  <a:lnTo>
                    <a:pt x="1287449" y="190771"/>
                  </a:lnTo>
                  <a:lnTo>
                    <a:pt x="1321480" y="222127"/>
                  </a:lnTo>
                  <a:lnTo>
                    <a:pt x="1353288" y="255141"/>
                  </a:lnTo>
                  <a:lnTo>
                    <a:pt x="1382851" y="289702"/>
                  </a:lnTo>
                  <a:lnTo>
                    <a:pt x="1410146" y="325694"/>
                  </a:lnTo>
                  <a:lnTo>
                    <a:pt x="1435152" y="363007"/>
                  </a:lnTo>
                  <a:lnTo>
                    <a:pt x="1457846" y="401526"/>
                  </a:lnTo>
                  <a:lnTo>
                    <a:pt x="1478208" y="441140"/>
                  </a:lnTo>
                  <a:lnTo>
                    <a:pt x="1496216" y="481735"/>
                  </a:lnTo>
                  <a:lnTo>
                    <a:pt x="1511847" y="523197"/>
                  </a:lnTo>
                  <a:lnTo>
                    <a:pt x="1525080" y="565416"/>
                  </a:lnTo>
                  <a:lnTo>
                    <a:pt x="1535894" y="608277"/>
                  </a:lnTo>
                  <a:lnTo>
                    <a:pt x="1544265" y="651667"/>
                  </a:lnTo>
                  <a:lnTo>
                    <a:pt x="1550173" y="695474"/>
                  </a:lnTo>
                  <a:lnTo>
                    <a:pt x="1553596" y="739586"/>
                  </a:lnTo>
                  <a:lnTo>
                    <a:pt x="1554512" y="783888"/>
                  </a:lnTo>
                  <a:lnTo>
                    <a:pt x="1552899" y="828268"/>
                  </a:lnTo>
                  <a:lnTo>
                    <a:pt x="1548736" y="872613"/>
                  </a:lnTo>
                  <a:lnTo>
                    <a:pt x="1542000" y="916811"/>
                  </a:lnTo>
                  <a:lnTo>
                    <a:pt x="1532669" y="960748"/>
                  </a:lnTo>
                  <a:lnTo>
                    <a:pt x="1520723" y="1004312"/>
                  </a:lnTo>
                  <a:lnTo>
                    <a:pt x="1506140" y="1047390"/>
                  </a:lnTo>
                  <a:lnTo>
                    <a:pt x="1488896" y="1089868"/>
                  </a:lnTo>
                  <a:lnTo>
                    <a:pt x="1468972" y="1131634"/>
                  </a:lnTo>
                  <a:lnTo>
                    <a:pt x="1446344" y="1172576"/>
                  </a:lnTo>
                  <a:lnTo>
                    <a:pt x="1420992" y="1212579"/>
                  </a:lnTo>
                  <a:lnTo>
                    <a:pt x="1393291" y="1250995"/>
                  </a:lnTo>
                  <a:lnTo>
                    <a:pt x="1363706" y="1287230"/>
                  </a:lnTo>
                  <a:lnTo>
                    <a:pt x="1332350" y="1321263"/>
                  </a:lnTo>
                  <a:lnTo>
                    <a:pt x="1299336" y="1353072"/>
                  </a:lnTo>
                  <a:lnTo>
                    <a:pt x="1264776" y="1382635"/>
                  </a:lnTo>
                  <a:lnTo>
                    <a:pt x="1228783" y="1409931"/>
                  </a:lnTo>
                  <a:lnTo>
                    <a:pt x="1191470" y="1434938"/>
                  </a:lnTo>
                  <a:lnTo>
                    <a:pt x="1152951" y="1457633"/>
                  </a:lnTo>
                  <a:lnTo>
                    <a:pt x="1113337" y="1477996"/>
                  </a:lnTo>
                  <a:lnTo>
                    <a:pt x="1072743" y="1496004"/>
                  </a:lnTo>
                  <a:lnTo>
                    <a:pt x="1031280" y="1511636"/>
                  </a:lnTo>
                  <a:lnTo>
                    <a:pt x="989062" y="1524870"/>
                  </a:lnTo>
                  <a:lnTo>
                    <a:pt x="946201" y="1535683"/>
                  </a:lnTo>
                  <a:lnTo>
                    <a:pt x="902810" y="1544055"/>
                  </a:lnTo>
                  <a:lnTo>
                    <a:pt x="859003" y="1549964"/>
                  </a:lnTo>
                  <a:lnTo>
                    <a:pt x="814892" y="1553387"/>
                  </a:lnTo>
                  <a:lnTo>
                    <a:pt x="770590" y="1554303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4124" y="356615"/>
              <a:ext cx="1125220" cy="1287780"/>
            </a:xfrm>
            <a:custGeom>
              <a:avLst/>
              <a:gdLst/>
              <a:ahLst/>
              <a:cxnLst/>
              <a:rect l="l" t="t" r="r" b="b"/>
              <a:pathLst>
                <a:path w="1125220" h="1287780">
                  <a:moveTo>
                    <a:pt x="1124711" y="1287780"/>
                  </a:moveTo>
                  <a:lnTo>
                    <a:pt x="0" y="658368"/>
                  </a:lnTo>
                  <a:lnTo>
                    <a:pt x="24381" y="616781"/>
                  </a:lnTo>
                  <a:lnTo>
                    <a:pt x="50259" y="576205"/>
                  </a:lnTo>
                  <a:lnTo>
                    <a:pt x="77595" y="536676"/>
                  </a:lnTo>
                  <a:lnTo>
                    <a:pt x="106352" y="498234"/>
                  </a:lnTo>
                  <a:lnTo>
                    <a:pt x="136492" y="460915"/>
                  </a:lnTo>
                  <a:lnTo>
                    <a:pt x="167978" y="424758"/>
                  </a:lnTo>
                  <a:lnTo>
                    <a:pt x="200771" y="389800"/>
                  </a:lnTo>
                  <a:lnTo>
                    <a:pt x="234834" y="356080"/>
                  </a:lnTo>
                  <a:lnTo>
                    <a:pt x="270130" y="323636"/>
                  </a:lnTo>
                  <a:lnTo>
                    <a:pt x="306620" y="292505"/>
                  </a:lnTo>
                  <a:lnTo>
                    <a:pt x="344267" y="262725"/>
                  </a:lnTo>
                  <a:lnTo>
                    <a:pt x="383033" y="234335"/>
                  </a:lnTo>
                  <a:lnTo>
                    <a:pt x="422881" y="207372"/>
                  </a:lnTo>
                  <a:lnTo>
                    <a:pt x="463772" y="181875"/>
                  </a:lnTo>
                  <a:lnTo>
                    <a:pt x="505669" y="157880"/>
                  </a:lnTo>
                  <a:lnTo>
                    <a:pt x="548534" y="135427"/>
                  </a:lnTo>
                  <a:lnTo>
                    <a:pt x="592330" y="114552"/>
                  </a:lnTo>
                  <a:lnTo>
                    <a:pt x="637019" y="95295"/>
                  </a:lnTo>
                  <a:lnTo>
                    <a:pt x="682562" y="77692"/>
                  </a:lnTo>
                  <a:lnTo>
                    <a:pt x="728924" y="61783"/>
                  </a:lnTo>
                  <a:lnTo>
                    <a:pt x="776064" y="47604"/>
                  </a:lnTo>
                  <a:lnTo>
                    <a:pt x="823947" y="35193"/>
                  </a:lnTo>
                  <a:lnTo>
                    <a:pt x="872534" y="24590"/>
                  </a:lnTo>
                  <a:lnTo>
                    <a:pt x="921787" y="15831"/>
                  </a:lnTo>
                  <a:lnTo>
                    <a:pt x="971670" y="8954"/>
                  </a:lnTo>
                  <a:lnTo>
                    <a:pt x="1022143" y="3998"/>
                  </a:lnTo>
                  <a:lnTo>
                    <a:pt x="1073169" y="1001"/>
                  </a:lnTo>
                  <a:lnTo>
                    <a:pt x="1124711" y="0"/>
                  </a:lnTo>
                  <a:lnTo>
                    <a:pt x="1124711" y="1287780"/>
                  </a:lnTo>
                  <a:close/>
                </a:path>
              </a:pathLst>
            </a:custGeom>
            <a:solidFill>
              <a:srgbClr val="FFFF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69870" y="3480798"/>
            <a:ext cx="320040" cy="320675"/>
          </a:xfrm>
          <a:custGeom>
            <a:avLst/>
            <a:gdLst/>
            <a:ahLst/>
            <a:cxnLst/>
            <a:rect l="l" t="t" r="r" b="b"/>
            <a:pathLst>
              <a:path w="320040" h="320675">
                <a:moveTo>
                  <a:pt x="166244" y="320097"/>
                </a:moveTo>
                <a:lnTo>
                  <a:pt x="115333" y="313961"/>
                </a:lnTo>
                <a:lnTo>
                  <a:pt x="159529" y="160037"/>
                </a:lnTo>
                <a:lnTo>
                  <a:pt x="10177" y="216425"/>
                </a:lnTo>
                <a:lnTo>
                  <a:pt x="3170" y="192568"/>
                </a:lnTo>
                <a:lnTo>
                  <a:pt x="0" y="167450"/>
                </a:lnTo>
                <a:lnTo>
                  <a:pt x="928" y="141576"/>
                </a:lnTo>
                <a:lnTo>
                  <a:pt x="28137" y="69122"/>
                </a:lnTo>
                <a:lnTo>
                  <a:pt x="62194" y="33239"/>
                </a:lnTo>
                <a:lnTo>
                  <a:pt x="105121" y="9599"/>
                </a:lnTo>
                <a:lnTo>
                  <a:pt x="153652" y="0"/>
                </a:lnTo>
                <a:lnTo>
                  <a:pt x="204525" y="6240"/>
                </a:lnTo>
                <a:lnTo>
                  <a:pt x="250849" y="28163"/>
                </a:lnTo>
                <a:lnTo>
                  <a:pt x="286728" y="62219"/>
                </a:lnTo>
                <a:lnTo>
                  <a:pt x="310365" y="105146"/>
                </a:lnTo>
                <a:lnTo>
                  <a:pt x="319961" y="153678"/>
                </a:lnTo>
                <a:lnTo>
                  <a:pt x="313720" y="204550"/>
                </a:lnTo>
                <a:lnTo>
                  <a:pt x="291801" y="250876"/>
                </a:lnTo>
                <a:lnTo>
                  <a:pt x="257741" y="286768"/>
                </a:lnTo>
                <a:lnTo>
                  <a:pt x="214801" y="310437"/>
                </a:lnTo>
                <a:lnTo>
                  <a:pt x="166244" y="320097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Module </a:t>
            </a:r>
            <a:r>
              <a:rPr spc="-90" dirty="0"/>
              <a:t>1: </a:t>
            </a:r>
            <a:r>
              <a:rPr spc="-5" dirty="0"/>
              <a:t>Introduction </a:t>
            </a:r>
            <a:r>
              <a:rPr spc="75" dirty="0"/>
              <a:t>and </a:t>
            </a:r>
            <a:r>
              <a:rPr spc="80" dirty="0"/>
              <a:t> </a:t>
            </a:r>
            <a:r>
              <a:rPr spc="90" dirty="0"/>
              <a:t>Overview</a:t>
            </a:r>
            <a:r>
              <a:rPr spc="-60" dirty="0"/>
              <a:t> </a:t>
            </a:r>
            <a:r>
              <a:rPr spc="70" dirty="0"/>
              <a:t>of</a:t>
            </a:r>
            <a:r>
              <a:rPr spc="-50" dirty="0"/>
              <a:t> </a:t>
            </a:r>
            <a:r>
              <a:rPr spc="35" dirty="0"/>
              <a:t>Graphics</a:t>
            </a:r>
            <a:r>
              <a:rPr spc="-55" dirty="0"/>
              <a:t> </a:t>
            </a:r>
            <a:r>
              <a:rPr spc="114" dirty="0"/>
              <a:t>System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48156" y="3661067"/>
            <a:ext cx="345757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By</a:t>
            </a:r>
            <a:r>
              <a:rPr sz="1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16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Poonam Pangarkar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Department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en-US" sz="16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CSE Data Science </a:t>
            </a:r>
            <a:r>
              <a:rPr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APSIT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63830"/>
            <a:ext cx="566547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0" dirty="0"/>
              <a:t>Basic</a:t>
            </a:r>
            <a:r>
              <a:rPr spc="-25" dirty="0"/>
              <a:t> </a:t>
            </a:r>
            <a:r>
              <a:rPr spc="25" dirty="0"/>
              <a:t>Graphics</a:t>
            </a:r>
            <a:r>
              <a:rPr spc="-30" dirty="0"/>
              <a:t> </a:t>
            </a:r>
            <a:r>
              <a:rPr spc="5" dirty="0"/>
              <a:t>(history)</a:t>
            </a:r>
            <a:r>
              <a:rPr spc="-25" dirty="0"/>
              <a:t> </a:t>
            </a:r>
            <a:r>
              <a:rPr spc="265" dirty="0"/>
              <a:t>-</a:t>
            </a:r>
            <a:r>
              <a:rPr spc="-30" dirty="0"/>
              <a:t> </a:t>
            </a:r>
            <a:r>
              <a:rPr spc="150" dirty="0"/>
              <a:t>2D</a:t>
            </a:r>
            <a:r>
              <a:rPr spc="-20" dirty="0"/>
              <a:t> </a:t>
            </a:r>
            <a:r>
              <a:rPr spc="25" dirty="0"/>
              <a:t>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066800" y="-400050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0447" y="1229867"/>
              <a:ext cx="5516880" cy="38359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428681"/>
            <a:ext cx="352679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C00000"/>
                </a:solidFill>
              </a:rPr>
              <a:t>Art</a:t>
            </a:r>
            <a:r>
              <a:rPr b="1" spc="-50" dirty="0">
                <a:solidFill>
                  <a:srgbClr val="C00000"/>
                </a:solidFill>
              </a:rPr>
              <a:t> </a:t>
            </a:r>
            <a:r>
              <a:rPr b="1" spc="-35" dirty="0">
                <a:solidFill>
                  <a:srgbClr val="C00000"/>
                </a:solidFill>
              </a:rPr>
              <a:t>in</a:t>
            </a:r>
            <a:r>
              <a:rPr b="1" spc="-40" dirty="0">
                <a:solidFill>
                  <a:srgbClr val="C00000"/>
                </a:solidFill>
              </a:rPr>
              <a:t> </a:t>
            </a:r>
            <a:r>
              <a:rPr b="1" spc="150" dirty="0">
                <a:solidFill>
                  <a:srgbClr val="C00000"/>
                </a:solidFill>
              </a:rPr>
              <a:t>2D</a:t>
            </a:r>
            <a:r>
              <a:rPr b="1" spc="-45" dirty="0">
                <a:solidFill>
                  <a:srgbClr val="C00000"/>
                </a:solidFill>
              </a:rPr>
              <a:t> </a:t>
            </a:r>
            <a:r>
              <a:rPr b="1" spc="25" dirty="0">
                <a:solidFill>
                  <a:srgbClr val="C00000"/>
                </a:solidFill>
              </a:rPr>
              <a:t>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84150" y="1533040"/>
              <a:ext cx="4768565" cy="31746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697" y="285750"/>
            <a:ext cx="503847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C00000"/>
                </a:solidFill>
              </a:rPr>
              <a:t>Advancements</a:t>
            </a:r>
            <a:r>
              <a:rPr sz="2800" b="1" spc="-40" dirty="0">
                <a:solidFill>
                  <a:srgbClr val="C00000"/>
                </a:solidFill>
              </a:rPr>
              <a:t> </a:t>
            </a:r>
            <a:r>
              <a:rPr sz="2800" b="1" spc="-35" dirty="0">
                <a:solidFill>
                  <a:srgbClr val="C00000"/>
                </a:solidFill>
              </a:rPr>
              <a:t>in</a:t>
            </a:r>
            <a:r>
              <a:rPr sz="2800" b="1" spc="-30" dirty="0">
                <a:solidFill>
                  <a:srgbClr val="C00000"/>
                </a:solidFill>
              </a:rPr>
              <a:t> </a:t>
            </a:r>
            <a:r>
              <a:rPr sz="2800" b="1" spc="150" dirty="0">
                <a:solidFill>
                  <a:srgbClr val="C00000"/>
                </a:solidFill>
              </a:rPr>
              <a:t>2D</a:t>
            </a:r>
            <a:r>
              <a:rPr sz="2800" b="1" spc="-35" dirty="0">
                <a:solidFill>
                  <a:srgbClr val="C00000"/>
                </a:solidFill>
              </a:rPr>
              <a:t> </a:t>
            </a:r>
            <a:r>
              <a:rPr sz="2800" b="1" spc="25" dirty="0">
                <a:solidFill>
                  <a:srgbClr val="C00000"/>
                </a:solidFill>
              </a:rPr>
              <a:t>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066800" y="-95250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0561" y="1172493"/>
              <a:ext cx="6030467" cy="37962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361950"/>
            <a:ext cx="5155819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65" dirty="0">
                <a:solidFill>
                  <a:srgbClr val="C00000"/>
                </a:solidFill>
              </a:rPr>
              <a:t>Advancements</a:t>
            </a:r>
            <a:r>
              <a:rPr b="1" spc="-40" dirty="0">
                <a:solidFill>
                  <a:srgbClr val="C00000"/>
                </a:solidFill>
              </a:rPr>
              <a:t> </a:t>
            </a:r>
            <a:r>
              <a:rPr b="1" spc="-35" dirty="0">
                <a:solidFill>
                  <a:srgbClr val="C00000"/>
                </a:solidFill>
              </a:rPr>
              <a:t>in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150" dirty="0">
                <a:solidFill>
                  <a:srgbClr val="C00000"/>
                </a:solidFill>
              </a:rPr>
              <a:t>2D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25" dirty="0">
                <a:solidFill>
                  <a:srgbClr val="C00000"/>
                </a:solidFill>
              </a:rPr>
              <a:t>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621856" y="-95250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236" y="1252728"/>
              <a:ext cx="7386827" cy="36941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9" y="669696"/>
            <a:ext cx="437705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65" dirty="0"/>
              <a:t>Advancements</a:t>
            </a:r>
            <a:r>
              <a:rPr spc="-40" dirty="0"/>
              <a:t> </a:t>
            </a:r>
            <a:r>
              <a:rPr spc="-35" dirty="0"/>
              <a:t>in</a:t>
            </a:r>
            <a:r>
              <a:rPr spc="-30" dirty="0"/>
              <a:t> </a:t>
            </a:r>
            <a:r>
              <a:rPr spc="150" dirty="0"/>
              <a:t>2D</a:t>
            </a:r>
            <a:r>
              <a:rPr spc="-35" dirty="0"/>
              <a:t> </a:t>
            </a:r>
            <a:r>
              <a:rPr spc="25" dirty="0"/>
              <a:t>Plane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228600" y="0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675" y="1275587"/>
              <a:ext cx="6708648" cy="37353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9" y="248475"/>
            <a:ext cx="622808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90" dirty="0"/>
              <a:t>How</a:t>
            </a:r>
            <a:r>
              <a:rPr spc="-20" dirty="0"/>
              <a:t> </a:t>
            </a:r>
            <a:r>
              <a:rPr spc="15" dirty="0"/>
              <a:t>Coordinate</a:t>
            </a:r>
            <a:r>
              <a:rPr spc="-25" dirty="0"/>
              <a:t> </a:t>
            </a:r>
            <a:r>
              <a:rPr spc="90" dirty="0"/>
              <a:t>System</a:t>
            </a:r>
            <a:r>
              <a:rPr spc="-20" dirty="0"/>
              <a:t> </a:t>
            </a:r>
            <a:r>
              <a:rPr spc="120" dirty="0"/>
              <a:t>was</a:t>
            </a:r>
            <a:r>
              <a:rPr spc="-25" dirty="0"/>
              <a:t> </a:t>
            </a:r>
            <a:r>
              <a:rPr spc="40" dirty="0"/>
              <a:t>designed </a:t>
            </a:r>
            <a:r>
              <a:rPr spc="-825" dirty="0"/>
              <a:t> </a:t>
            </a:r>
            <a:r>
              <a:rPr spc="20" dirty="0"/>
              <a:t>before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79" y="1280139"/>
            <a:ext cx="4852416" cy="35646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39101" y="1872284"/>
            <a:ext cx="12319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Microsoft Sans Serif"/>
                <a:cs typeface="Microsoft Sans Serif"/>
              </a:rPr>
              <a:t>Length </a:t>
            </a:r>
            <a:r>
              <a:rPr sz="1400" spc="35" dirty="0">
                <a:latin typeface="Microsoft Sans Serif"/>
                <a:cs typeface="Microsoft Sans Serif"/>
              </a:rPr>
              <a:t>of </a:t>
            </a:r>
            <a:r>
              <a:rPr sz="1400" spc="20" dirty="0">
                <a:latin typeface="Microsoft Sans Serif"/>
                <a:cs typeface="Microsoft Sans Serif"/>
              </a:rPr>
              <a:t>Axis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85" dirty="0">
                <a:latin typeface="Microsoft Sans Serif"/>
                <a:cs typeface="Microsoft Sans Serif"/>
              </a:rPr>
              <a:t>will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increase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to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hold </a:t>
            </a:r>
            <a:r>
              <a:rPr sz="1400" spc="5" dirty="0">
                <a:latin typeface="Microsoft Sans Serif"/>
                <a:cs typeface="Microsoft Sans Serif"/>
              </a:rPr>
              <a:t>more 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resolution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6364" y="798575"/>
            <a:ext cx="500380" cy="500380"/>
          </a:xfrm>
          <a:custGeom>
            <a:avLst/>
            <a:gdLst/>
            <a:ahLst/>
            <a:cxnLst/>
            <a:rect l="l" t="t" r="r" b="b"/>
            <a:pathLst>
              <a:path w="500380" h="500380">
                <a:moveTo>
                  <a:pt x="499948" y="500113"/>
                </a:moveTo>
                <a:lnTo>
                  <a:pt x="499872" y="499872"/>
                </a:lnTo>
                <a:lnTo>
                  <a:pt x="499872" y="297180"/>
                </a:lnTo>
                <a:lnTo>
                  <a:pt x="499872" y="0"/>
                </a:lnTo>
                <a:lnTo>
                  <a:pt x="202692" y="0"/>
                </a:lnTo>
                <a:lnTo>
                  <a:pt x="0" y="0"/>
                </a:lnTo>
                <a:lnTo>
                  <a:pt x="2209" y="48196"/>
                </a:lnTo>
                <a:lnTo>
                  <a:pt x="8877" y="95097"/>
                </a:lnTo>
                <a:lnTo>
                  <a:pt x="19773" y="140474"/>
                </a:lnTo>
                <a:lnTo>
                  <a:pt x="34696" y="184137"/>
                </a:lnTo>
                <a:lnTo>
                  <a:pt x="53428" y="225869"/>
                </a:lnTo>
                <a:lnTo>
                  <a:pt x="75755" y="265455"/>
                </a:lnTo>
                <a:lnTo>
                  <a:pt x="101485" y="302704"/>
                </a:lnTo>
                <a:lnTo>
                  <a:pt x="130403" y="337388"/>
                </a:lnTo>
                <a:lnTo>
                  <a:pt x="162293" y="369316"/>
                </a:lnTo>
                <a:lnTo>
                  <a:pt x="196938" y="398272"/>
                </a:lnTo>
                <a:lnTo>
                  <a:pt x="234137" y="424040"/>
                </a:lnTo>
                <a:lnTo>
                  <a:pt x="273685" y="446417"/>
                </a:lnTo>
                <a:lnTo>
                  <a:pt x="315379" y="465188"/>
                </a:lnTo>
                <a:lnTo>
                  <a:pt x="358978" y="480161"/>
                </a:lnTo>
                <a:lnTo>
                  <a:pt x="404304" y="491109"/>
                </a:lnTo>
                <a:lnTo>
                  <a:pt x="451129" y="497827"/>
                </a:lnTo>
                <a:lnTo>
                  <a:pt x="499948" y="500113"/>
                </a:lnTo>
                <a:close/>
              </a:path>
            </a:pathLst>
          </a:custGeom>
          <a:solidFill>
            <a:srgbClr val="424242">
              <a:alpha val="125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1899" y="669696"/>
            <a:ext cx="419989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5" dirty="0">
                <a:solidFill>
                  <a:srgbClr val="C00000"/>
                </a:solidFill>
                <a:latin typeface="Trebuchet MS"/>
                <a:cs typeface="Trebuchet MS"/>
              </a:rPr>
              <a:t>Polar</a:t>
            </a:r>
            <a:r>
              <a:rPr sz="2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b="1" spc="15" dirty="0">
                <a:solidFill>
                  <a:srgbClr val="C00000"/>
                </a:solidFill>
                <a:latin typeface="Trebuchet MS"/>
                <a:cs typeface="Trebuchet MS"/>
              </a:rPr>
              <a:t>Coordinate</a:t>
            </a:r>
            <a:r>
              <a:rPr sz="2800" b="1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800" b="1" spc="95" dirty="0">
                <a:solidFill>
                  <a:srgbClr val="C00000"/>
                </a:solidFill>
                <a:latin typeface="Trebuchet MS"/>
                <a:cs typeface="Trebuchet MS"/>
              </a:rPr>
              <a:t>Systems</a:t>
            </a:r>
            <a:endParaRPr sz="2800" b="1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1" y="1734362"/>
            <a:ext cx="7315199" cy="1673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5"/>
              </a:spcBef>
            </a:pPr>
            <a:r>
              <a:rPr sz="24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24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polar </a:t>
            </a:r>
            <a:r>
              <a:rPr sz="2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Coordinate, </a:t>
            </a:r>
            <a:r>
              <a:rPr sz="24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 </a:t>
            </a:r>
            <a:r>
              <a:rPr sz="2400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2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specified </a:t>
            </a:r>
            <a:r>
              <a:rPr sz="24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24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24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radial </a:t>
            </a:r>
            <a:r>
              <a:rPr sz="24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distance </a:t>
            </a:r>
            <a:r>
              <a:rPr sz="24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 </a:t>
            </a:r>
            <a:r>
              <a:rPr sz="24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 </a:t>
            </a:r>
            <a:r>
              <a:rPr sz="24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24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</a:t>
            </a:r>
            <a:r>
              <a:rPr sz="2400" spc="-3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 </a:t>
            </a:r>
            <a:r>
              <a:rPr sz="24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24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an </a:t>
            </a:r>
            <a:r>
              <a:rPr sz="24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angular displacement </a:t>
            </a:r>
            <a:r>
              <a:rPr sz="24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 </a:t>
            </a:r>
            <a:r>
              <a:rPr sz="24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24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horizontal. </a:t>
            </a:r>
            <a:r>
              <a:rPr sz="24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24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angle </a:t>
            </a:r>
            <a:r>
              <a:rPr sz="24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24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measured in </a:t>
            </a:r>
            <a:r>
              <a:rPr sz="24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degree.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9" y="669696"/>
            <a:ext cx="4037329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Polar</a:t>
            </a:r>
            <a:r>
              <a:rPr spc="-50" dirty="0"/>
              <a:t> </a:t>
            </a:r>
            <a:r>
              <a:rPr spc="15" dirty="0"/>
              <a:t>Coordinate</a:t>
            </a:r>
            <a:r>
              <a:rPr spc="-50" dirty="0"/>
              <a:t> </a:t>
            </a:r>
            <a:r>
              <a:rPr spc="90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457200" y="33337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1763" y="1286256"/>
              <a:ext cx="5794247" cy="37581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149307"/>
            <a:ext cx="4172585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0" dirty="0">
                <a:solidFill>
                  <a:srgbClr val="C00000"/>
                </a:solidFill>
              </a:rPr>
              <a:t>World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15" dirty="0">
                <a:solidFill>
                  <a:srgbClr val="C00000"/>
                </a:solidFill>
              </a:rPr>
              <a:t>Coordinate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90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363" y="697796"/>
            <a:ext cx="3733800" cy="392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100"/>
              </a:spcBef>
            </a:pPr>
            <a:r>
              <a:rPr sz="1400" spc="40" dirty="0">
                <a:latin typeface="Arial MT"/>
                <a:cs typeface="Arial MT"/>
              </a:rPr>
              <a:t>Also </a:t>
            </a:r>
            <a:r>
              <a:rPr sz="1400" spc="45" dirty="0">
                <a:latin typeface="Arial MT"/>
                <a:cs typeface="Arial MT"/>
              </a:rPr>
              <a:t>known </a:t>
            </a:r>
            <a:r>
              <a:rPr sz="1400" spc="25" dirty="0">
                <a:latin typeface="Arial MT"/>
                <a:cs typeface="Arial MT"/>
              </a:rPr>
              <a:t>as </a:t>
            </a:r>
            <a:r>
              <a:rPr sz="1400" spc="35" dirty="0">
                <a:latin typeface="Arial MT"/>
                <a:cs typeface="Arial MT"/>
              </a:rPr>
              <a:t>the </a:t>
            </a:r>
            <a:r>
              <a:rPr sz="1400" spc="50" dirty="0">
                <a:latin typeface="Arial MT"/>
                <a:cs typeface="Arial MT"/>
              </a:rPr>
              <a:t>"universe" </a:t>
            </a:r>
            <a:r>
              <a:rPr sz="1400" spc="25" dirty="0">
                <a:latin typeface="Arial MT"/>
                <a:cs typeface="Arial MT"/>
              </a:rPr>
              <a:t>or </a:t>
            </a:r>
            <a:r>
              <a:rPr sz="1400" spc="50" dirty="0">
                <a:latin typeface="Arial MT"/>
                <a:cs typeface="Arial MT"/>
              </a:rPr>
              <a:t>sometimes 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"model" </a:t>
            </a:r>
            <a:r>
              <a:rPr sz="1400" spc="40" dirty="0">
                <a:latin typeface="Arial MT"/>
                <a:cs typeface="Arial MT"/>
              </a:rPr>
              <a:t>coordinate system. </a:t>
            </a:r>
            <a:r>
              <a:rPr sz="1400" spc="35" dirty="0">
                <a:latin typeface="Arial MT"/>
                <a:cs typeface="Arial MT"/>
              </a:rPr>
              <a:t>This </a:t>
            </a:r>
            <a:r>
              <a:rPr sz="1400" spc="25" dirty="0">
                <a:latin typeface="Arial MT"/>
                <a:cs typeface="Arial MT"/>
              </a:rPr>
              <a:t>is </a:t>
            </a:r>
            <a:r>
              <a:rPr sz="1400" spc="35" dirty="0">
                <a:latin typeface="Arial MT"/>
                <a:cs typeface="Arial MT"/>
              </a:rPr>
              <a:t>the base 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100" dirty="0">
                <a:latin typeface="Arial MT"/>
                <a:cs typeface="Arial MT"/>
              </a:rPr>
              <a:t>reference </a:t>
            </a:r>
            <a:r>
              <a:rPr sz="1400" spc="95" dirty="0">
                <a:latin typeface="Arial MT"/>
                <a:cs typeface="Arial MT"/>
              </a:rPr>
              <a:t>system </a:t>
            </a:r>
            <a:r>
              <a:rPr sz="1400" spc="80" dirty="0">
                <a:latin typeface="Arial MT"/>
                <a:cs typeface="Arial MT"/>
              </a:rPr>
              <a:t>for the </a:t>
            </a:r>
            <a:r>
              <a:rPr sz="1400" spc="100" dirty="0">
                <a:latin typeface="Arial MT"/>
                <a:cs typeface="Arial MT"/>
              </a:rPr>
              <a:t>overall model, 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65" dirty="0">
                <a:latin typeface="Arial MT"/>
                <a:cs typeface="Arial MT"/>
              </a:rPr>
              <a:t>(generally </a:t>
            </a:r>
            <a:r>
              <a:rPr sz="1400" spc="35" dirty="0">
                <a:latin typeface="Arial MT"/>
                <a:cs typeface="Arial MT"/>
              </a:rPr>
              <a:t>in </a:t>
            </a:r>
            <a:r>
              <a:rPr sz="1400" spc="55" dirty="0">
                <a:latin typeface="Arial MT"/>
                <a:cs typeface="Arial MT"/>
              </a:rPr>
              <a:t>3D), </a:t>
            </a:r>
            <a:r>
              <a:rPr sz="1400" spc="40" dirty="0">
                <a:latin typeface="Arial MT"/>
                <a:cs typeface="Arial MT"/>
              </a:rPr>
              <a:t>to </a:t>
            </a:r>
            <a:r>
              <a:rPr sz="1400" spc="60" dirty="0">
                <a:latin typeface="Arial MT"/>
                <a:cs typeface="Arial MT"/>
              </a:rPr>
              <a:t>which </a:t>
            </a:r>
            <a:r>
              <a:rPr sz="1400" spc="50" dirty="0">
                <a:latin typeface="Arial MT"/>
                <a:cs typeface="Arial MT"/>
              </a:rPr>
              <a:t>all </a:t>
            </a:r>
            <a:r>
              <a:rPr sz="1400" spc="60" dirty="0">
                <a:latin typeface="Arial MT"/>
                <a:cs typeface="Arial MT"/>
              </a:rPr>
              <a:t>other model 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coordinates relate.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5080" algn="just">
              <a:lnSpc>
                <a:spcPct val="114900"/>
              </a:lnSpc>
            </a:pPr>
            <a:r>
              <a:rPr sz="1400" spc="45" dirty="0">
                <a:latin typeface="Arial MT"/>
                <a:cs typeface="Arial MT"/>
              </a:rPr>
              <a:t>The </a:t>
            </a:r>
            <a:r>
              <a:rPr sz="1400" spc="60" dirty="0">
                <a:latin typeface="Arial MT"/>
                <a:cs typeface="Arial MT"/>
              </a:rPr>
              <a:t>coordinate </a:t>
            </a:r>
            <a:r>
              <a:rPr sz="1400" spc="55" dirty="0">
                <a:latin typeface="Arial MT"/>
                <a:cs typeface="Arial MT"/>
              </a:rPr>
              <a:t>system </a:t>
            </a:r>
            <a:r>
              <a:rPr sz="1400" spc="30" dirty="0">
                <a:latin typeface="Arial MT"/>
                <a:cs typeface="Arial MT"/>
              </a:rPr>
              <a:t>in </a:t>
            </a:r>
            <a:r>
              <a:rPr sz="1400" spc="55" dirty="0">
                <a:latin typeface="Arial MT"/>
                <a:cs typeface="Arial MT"/>
              </a:rPr>
              <a:t>which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5" dirty="0">
                <a:latin typeface="Arial MT"/>
                <a:cs typeface="Arial MT"/>
              </a:rPr>
              <a:t>scene </a:t>
            </a:r>
            <a:r>
              <a:rPr sz="1400" spc="35" dirty="0">
                <a:latin typeface="Arial MT"/>
                <a:cs typeface="Arial MT"/>
              </a:rPr>
              <a:t>is 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55" dirty="0">
                <a:latin typeface="Arial MT"/>
                <a:cs typeface="Arial MT"/>
              </a:rPr>
              <a:t>defined. </a:t>
            </a:r>
            <a:r>
              <a:rPr sz="1400" spc="45" dirty="0">
                <a:latin typeface="Arial MT"/>
                <a:cs typeface="Arial MT"/>
              </a:rPr>
              <a:t>The </a:t>
            </a:r>
            <a:r>
              <a:rPr sz="1400" spc="50" dirty="0">
                <a:latin typeface="Arial MT"/>
                <a:cs typeface="Arial MT"/>
              </a:rPr>
              <a:t>image that </a:t>
            </a:r>
            <a:r>
              <a:rPr sz="1400" spc="30" dirty="0">
                <a:latin typeface="Arial MT"/>
                <a:cs typeface="Arial MT"/>
              </a:rPr>
              <a:t>is </a:t>
            </a:r>
            <a:r>
              <a:rPr sz="1400" spc="60" dirty="0">
                <a:latin typeface="Arial MT"/>
                <a:cs typeface="Arial MT"/>
              </a:rPr>
              <a:t>produced </a:t>
            </a:r>
            <a:r>
              <a:rPr sz="1400" spc="35" dirty="0">
                <a:latin typeface="Arial MT"/>
                <a:cs typeface="Arial MT"/>
              </a:rPr>
              <a:t>of </a:t>
            </a:r>
            <a:r>
              <a:rPr sz="1400" spc="45" dirty="0">
                <a:latin typeface="Arial MT"/>
                <a:cs typeface="Arial MT"/>
              </a:rPr>
              <a:t>the 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70" dirty="0">
                <a:latin typeface="Arial MT"/>
                <a:cs typeface="Arial MT"/>
              </a:rPr>
              <a:t>scene </a:t>
            </a:r>
            <a:r>
              <a:rPr sz="1400" spc="60" dirty="0">
                <a:latin typeface="Arial MT"/>
                <a:cs typeface="Arial MT"/>
              </a:rPr>
              <a:t>will </a:t>
            </a:r>
            <a:r>
              <a:rPr sz="1400" spc="65" dirty="0">
                <a:latin typeface="Arial MT"/>
                <a:cs typeface="Arial MT"/>
              </a:rPr>
              <a:t>show </a:t>
            </a:r>
            <a:r>
              <a:rPr sz="1400" spc="55" dirty="0">
                <a:latin typeface="Arial MT"/>
                <a:cs typeface="Arial MT"/>
              </a:rPr>
              <a:t>the </a:t>
            </a:r>
            <a:r>
              <a:rPr sz="1400" spc="75" dirty="0">
                <a:latin typeface="Arial MT"/>
                <a:cs typeface="Arial MT"/>
              </a:rPr>
              <a:t>contents </a:t>
            </a:r>
            <a:r>
              <a:rPr sz="1400" spc="45" dirty="0">
                <a:latin typeface="Arial MT"/>
                <a:cs typeface="Arial MT"/>
              </a:rPr>
              <a:t>of </a:t>
            </a:r>
            <a:r>
              <a:rPr sz="1400" spc="60" dirty="0">
                <a:latin typeface="Arial MT"/>
                <a:cs typeface="Arial MT"/>
              </a:rPr>
              <a:t>the </a:t>
            </a:r>
            <a:r>
              <a:rPr sz="1400" spc="70" dirty="0">
                <a:latin typeface="Arial MT"/>
                <a:cs typeface="Arial MT"/>
              </a:rPr>
              <a:t>world 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coordinate system </a:t>
            </a:r>
            <a:r>
              <a:rPr sz="1400" spc="30" dirty="0">
                <a:latin typeface="Arial MT"/>
                <a:cs typeface="Arial MT"/>
              </a:rPr>
              <a:t>that </a:t>
            </a:r>
            <a:r>
              <a:rPr sz="1400" spc="25" dirty="0">
                <a:latin typeface="Arial MT"/>
                <a:cs typeface="Arial MT"/>
              </a:rPr>
              <a:t>lie </a:t>
            </a:r>
            <a:r>
              <a:rPr sz="1400" spc="30" dirty="0">
                <a:latin typeface="Arial MT"/>
                <a:cs typeface="Arial MT"/>
              </a:rPr>
              <a:t>within some some 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15" dirty="0">
                <a:latin typeface="Arial MT"/>
                <a:cs typeface="Arial MT"/>
              </a:rPr>
              <a:t>view volume (for </a:t>
            </a:r>
            <a:r>
              <a:rPr sz="1400" spc="10" dirty="0">
                <a:latin typeface="Arial MT"/>
                <a:cs typeface="Arial MT"/>
              </a:rPr>
              <a:t>3D) or </a:t>
            </a:r>
            <a:r>
              <a:rPr sz="1400" spc="20" dirty="0">
                <a:latin typeface="Arial MT"/>
                <a:cs typeface="Arial MT"/>
              </a:rPr>
              <a:t>view window (for 2D). </a:t>
            </a:r>
            <a:r>
              <a:rPr sz="1400" spc="-320" dirty="0">
                <a:latin typeface="Arial MT"/>
                <a:cs typeface="Arial MT"/>
              </a:rPr>
              <a:t> </a:t>
            </a:r>
            <a:r>
              <a:rPr sz="1400" spc="105" dirty="0">
                <a:latin typeface="Arial MT"/>
                <a:cs typeface="Arial MT"/>
              </a:rPr>
              <a:t>Objects </a:t>
            </a:r>
            <a:r>
              <a:rPr sz="1400" spc="85" dirty="0">
                <a:latin typeface="Arial MT"/>
                <a:cs typeface="Arial MT"/>
              </a:rPr>
              <a:t>are </a:t>
            </a:r>
            <a:r>
              <a:rPr sz="1400" spc="105" dirty="0">
                <a:latin typeface="Arial MT"/>
                <a:cs typeface="Arial MT"/>
              </a:rPr>
              <a:t>defined </a:t>
            </a:r>
            <a:r>
              <a:rPr sz="1400" spc="60" dirty="0">
                <a:latin typeface="Arial MT"/>
                <a:cs typeface="Arial MT"/>
              </a:rPr>
              <a:t>in </a:t>
            </a:r>
            <a:r>
              <a:rPr sz="1400" spc="100" dirty="0">
                <a:latin typeface="Arial MT"/>
                <a:cs typeface="Arial MT"/>
              </a:rPr>
              <a:t>their </a:t>
            </a:r>
            <a:r>
              <a:rPr sz="1400" spc="85" dirty="0">
                <a:latin typeface="Arial MT"/>
                <a:cs typeface="Arial MT"/>
              </a:rPr>
              <a:t>own </a:t>
            </a:r>
            <a:r>
              <a:rPr sz="1400" spc="105" dirty="0">
                <a:latin typeface="Arial MT"/>
                <a:cs typeface="Arial MT"/>
              </a:rPr>
              <a:t>object 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25" dirty="0">
                <a:latin typeface="Arial MT"/>
                <a:cs typeface="Arial MT"/>
              </a:rPr>
              <a:t>coordinate system. Modeling </a:t>
            </a:r>
            <a:r>
              <a:rPr sz="1400" spc="35" dirty="0">
                <a:latin typeface="Arial MT"/>
                <a:cs typeface="Arial MT"/>
              </a:rPr>
              <a:t>transformations </a:t>
            </a:r>
            <a:r>
              <a:rPr sz="1400" spc="-3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 then applied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place objects into the scene; </a:t>
            </a:r>
            <a:r>
              <a:rPr sz="1400" spc="-320" dirty="0">
                <a:latin typeface="Arial MT"/>
                <a:cs typeface="Arial MT"/>
              </a:rPr>
              <a:t> </a:t>
            </a:r>
            <a:r>
              <a:rPr sz="1400" spc="35" dirty="0">
                <a:latin typeface="Arial MT"/>
                <a:cs typeface="Arial MT"/>
              </a:rPr>
              <a:t>that is, they </a:t>
            </a:r>
            <a:r>
              <a:rPr sz="1400" spc="45" dirty="0">
                <a:latin typeface="Arial MT"/>
                <a:cs typeface="Arial MT"/>
              </a:rPr>
              <a:t>transform </a:t>
            </a:r>
            <a:r>
              <a:rPr sz="1400" spc="40" dirty="0">
                <a:latin typeface="Arial MT"/>
                <a:cs typeface="Arial MT"/>
              </a:rPr>
              <a:t>object </a:t>
            </a:r>
            <a:r>
              <a:rPr sz="1400" spc="45" dirty="0">
                <a:latin typeface="Arial MT"/>
                <a:cs typeface="Arial MT"/>
              </a:rPr>
              <a:t>coordinates </a:t>
            </a:r>
            <a:r>
              <a:rPr sz="1400" spc="30" dirty="0">
                <a:latin typeface="Arial MT"/>
                <a:cs typeface="Arial MT"/>
              </a:rPr>
              <a:t>to 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world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coordinates.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-476250"/>
            <a:ext cx="9142730" cy="5142230"/>
            <a:chOff x="761" y="761"/>
            <a:chExt cx="9142730" cy="5142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86487" y="1673427"/>
              <a:ext cx="4830990" cy="27873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3612" y="103631"/>
            <a:ext cx="3020763" cy="22067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1899" y="669696"/>
            <a:ext cx="444119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Right </a:t>
            </a:r>
            <a:r>
              <a:rPr spc="40" dirty="0"/>
              <a:t>Handed </a:t>
            </a:r>
            <a:r>
              <a:rPr spc="55" dirty="0"/>
              <a:t>and </a:t>
            </a:r>
            <a:r>
              <a:rPr spc="-10" dirty="0"/>
              <a:t>Left </a:t>
            </a:r>
            <a:r>
              <a:rPr spc="-5" dirty="0"/>
              <a:t> </a:t>
            </a:r>
            <a:r>
              <a:rPr spc="40" dirty="0"/>
              <a:t>Handed</a:t>
            </a:r>
            <a:r>
              <a:rPr spc="-35" dirty="0"/>
              <a:t> </a:t>
            </a:r>
            <a:r>
              <a:rPr spc="15" dirty="0"/>
              <a:t>Coordinate</a:t>
            </a:r>
            <a:r>
              <a:rPr spc="-35" dirty="0"/>
              <a:t> </a:t>
            </a:r>
            <a:r>
              <a:rPr spc="9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210" y="1859673"/>
            <a:ext cx="2517775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13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3D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frame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might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drawn 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3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shown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diagram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right.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three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axes are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understood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3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at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right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angles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(orthogonal)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each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other.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figure,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3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denotes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horizontal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axis,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y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vertical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axis,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3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z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0" dirty="0">
                <a:solidFill>
                  <a:srgbClr val="424242"/>
                </a:solidFill>
                <a:latin typeface="Microsoft Sans Serif"/>
                <a:cs typeface="Microsoft Sans Serif"/>
              </a:rPr>
              <a:t>depth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axis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(coming </a:t>
            </a:r>
            <a:r>
              <a:rPr sz="13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3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8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3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300" spc="180" dirty="0">
                <a:solidFill>
                  <a:srgbClr val="424242"/>
                </a:solidFill>
                <a:latin typeface="Microsoft Sans Serif"/>
                <a:cs typeface="Microsoft Sans Serif"/>
              </a:rPr>
              <a:t>g</a:t>
            </a:r>
            <a:r>
              <a:rPr sz="13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3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r>
              <a:rPr sz="13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.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3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300" spc="15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3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3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3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300" spc="15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3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u</a:t>
            </a:r>
            <a:r>
              <a:rPr sz="13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3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u</a:t>
            </a:r>
            <a:r>
              <a:rPr sz="13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3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300" spc="-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300" spc="180" dirty="0">
                <a:solidFill>
                  <a:srgbClr val="424242"/>
                </a:solidFill>
                <a:latin typeface="Microsoft Sans Serif"/>
                <a:cs typeface="Microsoft Sans Serif"/>
              </a:rPr>
              <a:t>g</a:t>
            </a:r>
            <a:r>
              <a:rPr sz="1300" spc="15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300" spc="23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300" spc="100" dirty="0">
                <a:solidFill>
                  <a:srgbClr val="424242"/>
                </a:solidFill>
                <a:latin typeface="Microsoft Sans Serif"/>
                <a:cs typeface="Microsoft Sans Serif"/>
              </a:rPr>
              <a:t>- 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handed </a:t>
            </a:r>
            <a:r>
              <a:rPr sz="13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system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seen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Computer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Graphics.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7225" y="2984817"/>
            <a:ext cx="4555490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system </a:t>
            </a:r>
            <a:r>
              <a:rPr sz="13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shown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above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called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right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handed,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since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if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you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place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your </a:t>
            </a:r>
            <a:r>
              <a:rPr sz="13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thumb,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index </a:t>
            </a:r>
            <a:r>
              <a:rPr sz="13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finger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middle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finger of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right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at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right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angles </a:t>
            </a:r>
            <a:r>
              <a:rPr sz="13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to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each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other,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demonstrated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3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above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figure, </a:t>
            </a:r>
            <a:r>
              <a:rPr sz="13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they look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like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axes.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thumb </a:t>
            </a:r>
            <a:r>
              <a:rPr sz="13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3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x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axis, </a:t>
            </a:r>
            <a:r>
              <a:rPr sz="13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index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finger </a:t>
            </a:r>
            <a:r>
              <a:rPr sz="13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y 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axis,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and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middle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finger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represents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z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axis.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As 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can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be 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seen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figure,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when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done </a:t>
            </a:r>
            <a:r>
              <a:rPr sz="13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3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left </a:t>
            </a:r>
            <a:r>
              <a:rPr sz="1300" spc="-33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hand,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424242"/>
                </a:solidFill>
                <a:latin typeface="Microsoft Sans Serif"/>
                <a:cs typeface="Microsoft Sans Serif"/>
              </a:rPr>
              <a:t>z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axis,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reversed,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measuring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depth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into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page.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8382" y="1846956"/>
              <a:ext cx="1026941" cy="10213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9010" y="666750"/>
            <a:ext cx="106299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solidFill>
                  <a:srgbClr val="C00000"/>
                </a:solidFill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583" y="1849170"/>
            <a:ext cx="4648200" cy="655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Definition</a:t>
            </a:r>
            <a:r>
              <a:rPr sz="1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computer graphics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Representative</a:t>
            </a:r>
            <a:r>
              <a:rPr sz="18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uses</a:t>
            </a:r>
            <a:r>
              <a:rPr sz="18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computer graphics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9" y="669696"/>
            <a:ext cx="444119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35" dirty="0"/>
              <a:t>Right </a:t>
            </a:r>
            <a:r>
              <a:rPr spc="40" dirty="0"/>
              <a:t>Handed </a:t>
            </a:r>
            <a:r>
              <a:rPr spc="55" dirty="0"/>
              <a:t>and </a:t>
            </a:r>
            <a:r>
              <a:rPr spc="-10" dirty="0"/>
              <a:t>Left </a:t>
            </a:r>
            <a:r>
              <a:rPr spc="-5" dirty="0"/>
              <a:t> </a:t>
            </a:r>
            <a:r>
              <a:rPr spc="40" dirty="0"/>
              <a:t>Handed</a:t>
            </a:r>
            <a:r>
              <a:rPr spc="-35" dirty="0"/>
              <a:t> </a:t>
            </a:r>
            <a:r>
              <a:rPr spc="15" dirty="0"/>
              <a:t>Coordinate</a:t>
            </a:r>
            <a:r>
              <a:rPr spc="-35" dirty="0"/>
              <a:t> </a:t>
            </a:r>
            <a:r>
              <a:rPr spc="9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455" y="1987969"/>
            <a:ext cx="3948429" cy="156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Right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(RHS)</a:t>
            </a:r>
            <a:endParaRPr sz="1200">
              <a:latin typeface="Microsoft Sans Serif"/>
              <a:cs typeface="Microsoft Sans Serif"/>
            </a:endParaRPr>
          </a:p>
          <a:p>
            <a:pPr marL="12700" marR="1243330" algn="just">
              <a:lnSpc>
                <a:spcPct val="198300"/>
              </a:lnSpc>
            </a:pP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Z 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coming </a:t>
            </a: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out 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 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Counterclockwise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rotations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are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endParaRPr sz="12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4900"/>
              </a:lnSpc>
            </a:pP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if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about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axis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rotation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Y-&gt;Z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200" spc="-3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w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b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u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n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Z</a:t>
            </a:r>
            <a:r>
              <a:rPr sz="12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&gt;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  </a:t>
            </a: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if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about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Z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axis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rotation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X-&gt;Y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0196" y="0"/>
            <a:ext cx="3003804" cy="15163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1455" y="1987969"/>
            <a:ext cx="2475230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Left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Hand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(LHS)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Z 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going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into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page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1455" y="2685833"/>
            <a:ext cx="400113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  <a:tabLst>
                <a:tab pos="1313815" algn="l"/>
                <a:tab pos="2524125" algn="l"/>
                <a:tab pos="3006090" algn="l"/>
              </a:tabLst>
            </a:pPr>
            <a:r>
              <a:rPr sz="12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l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45" dirty="0">
                <a:solidFill>
                  <a:srgbClr val="424242"/>
                </a:solidFill>
                <a:latin typeface="Microsoft Sans Serif"/>
                <a:cs typeface="Microsoft Sans Serif"/>
              </a:rPr>
              <a:t>c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40" dirty="0">
                <a:solidFill>
                  <a:srgbClr val="424242"/>
                </a:solidFill>
                <a:latin typeface="Microsoft Sans Serif"/>
                <a:cs typeface="Microsoft Sans Serif"/>
              </a:rPr>
              <a:t>w</a:t>
            </a:r>
            <a:r>
              <a:rPr sz="12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	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n</a:t>
            </a:r>
            <a:r>
              <a:rPr sz="1200" spc="1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	</a:t>
            </a:r>
            <a:r>
              <a:rPr sz="12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1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	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2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spc="1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1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2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if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about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axis </a:t>
            </a:r>
            <a:r>
              <a:rPr sz="12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rotation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Y-&gt;Z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is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 </a:t>
            </a:r>
            <a:r>
              <a:rPr sz="1200" spc="-30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f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45" dirty="0">
                <a:solidFill>
                  <a:srgbClr val="424242"/>
                </a:solidFill>
                <a:latin typeface="Microsoft Sans Serif"/>
                <a:cs typeface="Microsoft Sans Serif"/>
              </a:rPr>
              <a:t>w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b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u</a:t>
            </a:r>
            <a:r>
              <a:rPr sz="12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h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e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a</a:t>
            </a:r>
            <a:r>
              <a:rPr sz="12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n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Z</a:t>
            </a:r>
            <a:r>
              <a:rPr sz="12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&gt;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 i</a:t>
            </a:r>
            <a:r>
              <a:rPr sz="12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p</a:t>
            </a:r>
            <a:r>
              <a:rPr sz="1200" dirty="0">
                <a:solidFill>
                  <a:srgbClr val="424242"/>
                </a:solidFill>
                <a:latin typeface="Microsoft Sans Serif"/>
                <a:cs typeface="Microsoft Sans Serif"/>
              </a:rPr>
              <a:t>o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t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</a:t>
            </a:r>
            <a:r>
              <a:rPr sz="12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v</a:t>
            </a:r>
            <a:r>
              <a:rPr sz="12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  </a:t>
            </a:r>
            <a:r>
              <a:rPr sz="12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if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we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rotate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about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Z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axis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rotation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X-&gt;Y</a:t>
            </a:r>
            <a:r>
              <a:rPr sz="12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is</a:t>
            </a:r>
            <a:r>
              <a:rPr sz="12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positive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9" y="669696"/>
            <a:ext cx="467868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Spherical</a:t>
            </a:r>
            <a:r>
              <a:rPr spc="-35" dirty="0"/>
              <a:t> </a:t>
            </a:r>
            <a:r>
              <a:rPr spc="15" dirty="0"/>
              <a:t>Coordinate</a:t>
            </a:r>
            <a:r>
              <a:rPr spc="-35" dirty="0"/>
              <a:t> </a:t>
            </a:r>
            <a:r>
              <a:rPr spc="90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812" y="1809058"/>
              <a:ext cx="4556709" cy="28077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9" y="669696"/>
            <a:ext cx="486664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Cylindrical</a:t>
            </a:r>
            <a:r>
              <a:rPr spc="-40" dirty="0"/>
              <a:t> </a:t>
            </a:r>
            <a:r>
              <a:rPr spc="15" dirty="0"/>
              <a:t>Coordinate</a:t>
            </a:r>
            <a:r>
              <a:rPr spc="-40" dirty="0"/>
              <a:t> </a:t>
            </a:r>
            <a:r>
              <a:rPr spc="90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1" y="761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0135" y="1597151"/>
              <a:ext cx="5102352" cy="31135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8" y="167398"/>
            <a:ext cx="5476101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15" dirty="0">
                <a:solidFill>
                  <a:srgbClr val="C00000"/>
                </a:solidFill>
              </a:rPr>
              <a:t>Other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15" dirty="0">
                <a:solidFill>
                  <a:srgbClr val="C00000"/>
                </a:solidFill>
              </a:rPr>
              <a:t>Coordinate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95" dirty="0">
                <a:solidFill>
                  <a:srgbClr val="C0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1" y="700641"/>
            <a:ext cx="6858000" cy="4502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100" algn="just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04800" algn="l"/>
              </a:tabLst>
            </a:pPr>
            <a:r>
              <a:rPr sz="1400" b="1" spc="10" dirty="0">
                <a:latin typeface="Arial"/>
                <a:cs typeface="Arial"/>
              </a:rPr>
              <a:t>Object Coordinate </a:t>
            </a:r>
            <a:r>
              <a:rPr sz="1400" b="1" spc="5" dirty="0">
                <a:latin typeface="Arial"/>
                <a:cs typeface="Arial"/>
              </a:rPr>
              <a:t>System </a:t>
            </a:r>
            <a:r>
              <a:rPr sz="1400" spc="-5" dirty="0">
                <a:latin typeface="Arial MT"/>
                <a:cs typeface="Arial MT"/>
              </a:rPr>
              <a:t>- </a:t>
            </a:r>
            <a:r>
              <a:rPr sz="1400" spc="5" dirty="0">
                <a:latin typeface="Arial MT"/>
                <a:cs typeface="Arial MT"/>
              </a:rPr>
              <a:t>When each object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10" dirty="0">
                <a:latin typeface="Arial MT"/>
                <a:cs typeface="Arial MT"/>
              </a:rPr>
              <a:t>created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modelling </a:t>
            </a:r>
            <a:r>
              <a:rPr sz="1400" spc="15" dirty="0">
                <a:latin typeface="Arial MT"/>
                <a:cs typeface="Arial MT"/>
              </a:rPr>
              <a:t>program, </a:t>
            </a:r>
            <a:r>
              <a:rPr sz="1400" spc="10" dirty="0">
                <a:latin typeface="Arial MT"/>
                <a:cs typeface="Arial MT"/>
              </a:rPr>
              <a:t>the modeller must pick some point </a:t>
            </a:r>
            <a:r>
              <a:rPr sz="1400" spc="5" dirty="0">
                <a:latin typeface="Arial MT"/>
                <a:cs typeface="Arial MT"/>
              </a:rPr>
              <a:t>to be </a:t>
            </a:r>
            <a:r>
              <a:rPr sz="1400" spc="10" dirty="0">
                <a:latin typeface="Arial MT"/>
                <a:cs typeface="Arial MT"/>
              </a:rPr>
              <a:t>the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origin of that </a:t>
            </a:r>
            <a:r>
              <a:rPr sz="1400" spc="10" dirty="0">
                <a:latin typeface="Arial MT"/>
                <a:cs typeface="Arial MT"/>
              </a:rPr>
              <a:t>particular object, and the </a:t>
            </a:r>
            <a:r>
              <a:rPr sz="1400" spc="15" dirty="0">
                <a:latin typeface="Arial MT"/>
                <a:cs typeface="Arial MT"/>
              </a:rPr>
              <a:t>orientation </a:t>
            </a:r>
            <a:r>
              <a:rPr sz="1400" spc="5" dirty="0">
                <a:latin typeface="Arial MT"/>
                <a:cs typeface="Arial MT"/>
              </a:rPr>
              <a:t>of </a:t>
            </a:r>
            <a:r>
              <a:rPr sz="1400" spc="10" dirty="0">
                <a:latin typeface="Arial MT"/>
                <a:cs typeface="Arial MT"/>
              </a:rPr>
              <a:t>the object </a:t>
            </a:r>
            <a:r>
              <a:rPr sz="1400" spc="5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10" dirty="0">
                <a:latin typeface="Arial MT"/>
                <a:cs typeface="Arial MT"/>
              </a:rPr>
              <a:t>set </a:t>
            </a:r>
            <a:r>
              <a:rPr sz="1400" spc="5" dirty="0">
                <a:latin typeface="Arial MT"/>
                <a:cs typeface="Arial MT"/>
              </a:rPr>
              <a:t>of </a:t>
            </a:r>
            <a:r>
              <a:rPr sz="1400" spc="10" dirty="0">
                <a:latin typeface="Arial MT"/>
                <a:cs typeface="Arial MT"/>
              </a:rPr>
              <a:t>model axes. </a:t>
            </a:r>
            <a:endParaRPr lang="en-IN" sz="1400" spc="10" dirty="0">
              <a:latin typeface="Arial MT"/>
              <a:cs typeface="Arial MT"/>
            </a:endParaRPr>
          </a:p>
          <a:p>
            <a:pPr marL="298450" marR="5080" indent="-285750" algn="just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04800" algn="l"/>
              </a:tabLst>
            </a:pPr>
            <a:r>
              <a:rPr sz="1400" spc="10" dirty="0">
                <a:latin typeface="Arial MT"/>
                <a:cs typeface="Arial MT"/>
              </a:rPr>
              <a:t>For example when modelling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spc="10" dirty="0">
                <a:latin typeface="Arial MT"/>
                <a:cs typeface="Arial MT"/>
              </a:rPr>
              <a:t>desk, the 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modeller might choose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point in the </a:t>
            </a:r>
            <a:r>
              <a:rPr sz="1400" spc="5" dirty="0">
                <a:latin typeface="Arial MT"/>
                <a:cs typeface="Arial MT"/>
              </a:rPr>
              <a:t>center </a:t>
            </a:r>
            <a:r>
              <a:rPr sz="1400" dirty="0">
                <a:latin typeface="Arial MT"/>
                <a:cs typeface="Arial MT"/>
              </a:rPr>
              <a:t>of the </a:t>
            </a:r>
            <a:r>
              <a:rPr sz="1400" spc="5" dirty="0">
                <a:latin typeface="Arial MT"/>
                <a:cs typeface="Arial MT"/>
              </a:rPr>
              <a:t>desktop </a:t>
            </a:r>
            <a:r>
              <a:rPr sz="1400" dirty="0">
                <a:latin typeface="Arial MT"/>
                <a:cs typeface="Arial MT"/>
              </a:rPr>
              <a:t>for the </a:t>
            </a:r>
            <a:r>
              <a:rPr sz="1400" spc="5" dirty="0">
                <a:latin typeface="Arial MT"/>
                <a:cs typeface="Arial MT"/>
              </a:rPr>
              <a:t>origin, </a:t>
            </a:r>
            <a:r>
              <a:rPr sz="1400" dirty="0">
                <a:latin typeface="Arial MT"/>
                <a:cs typeface="Arial MT"/>
              </a:rPr>
              <a:t>or the point in </a:t>
            </a:r>
            <a:r>
              <a:rPr sz="1400" spc="5" dirty="0">
                <a:latin typeface="Arial MT"/>
                <a:cs typeface="Arial MT"/>
              </a:rPr>
              <a:t>the </a:t>
            </a:r>
            <a:r>
              <a:rPr sz="1400" spc="10" dirty="0">
                <a:latin typeface="Arial MT"/>
                <a:cs typeface="Arial MT"/>
              </a:rPr>
              <a:t>center </a:t>
            </a:r>
            <a:r>
              <a:rPr sz="1400" spc="5" dirty="0">
                <a:latin typeface="Arial MT"/>
                <a:cs typeface="Arial MT"/>
              </a:rPr>
              <a:t>of the desk at floor level, or the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bottom </a:t>
            </a:r>
            <a:r>
              <a:rPr sz="1400" dirty="0">
                <a:latin typeface="Arial MT"/>
                <a:cs typeface="Arial MT"/>
              </a:rPr>
              <a:t>of one of the legs of the </a:t>
            </a:r>
            <a:r>
              <a:rPr sz="1400" spc="5" dirty="0">
                <a:latin typeface="Arial MT"/>
                <a:cs typeface="Arial MT"/>
              </a:rPr>
              <a:t>desk. When </a:t>
            </a:r>
            <a:r>
              <a:rPr sz="1400" dirty="0">
                <a:latin typeface="Arial MT"/>
                <a:cs typeface="Arial MT"/>
              </a:rPr>
              <a:t>this </a:t>
            </a:r>
            <a:r>
              <a:rPr sz="1400" spc="5" dirty="0">
                <a:latin typeface="Arial MT"/>
                <a:cs typeface="Arial MT"/>
              </a:rPr>
              <a:t>object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5" dirty="0">
                <a:latin typeface="Arial MT"/>
                <a:cs typeface="Arial MT"/>
              </a:rPr>
              <a:t>moved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point in </a:t>
            </a:r>
            <a:r>
              <a:rPr sz="1400" spc="5" dirty="0">
                <a:latin typeface="Arial MT"/>
                <a:cs typeface="Arial MT"/>
              </a:rPr>
              <a:t>the world </a:t>
            </a:r>
            <a:r>
              <a:rPr sz="1400" spc="10" dirty="0">
                <a:latin typeface="Arial MT"/>
                <a:cs typeface="Arial MT"/>
              </a:rPr>
              <a:t>coordinate system, </a:t>
            </a:r>
            <a:r>
              <a:rPr sz="1400" dirty="0">
                <a:latin typeface="Arial MT"/>
                <a:cs typeface="Arial MT"/>
              </a:rPr>
              <a:t>it is </a:t>
            </a:r>
            <a:r>
              <a:rPr sz="1400" spc="5" dirty="0">
                <a:latin typeface="Arial MT"/>
                <a:cs typeface="Arial MT"/>
              </a:rPr>
              <a:t>really the origin of 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object ( in object coordinate system ) that is moved to the new world coordinates, and all other points in the model are moved by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 equal amount. </a:t>
            </a:r>
            <a:r>
              <a:rPr lang="en-US" sz="1400" spc="-5" dirty="0">
                <a:latin typeface="Arial MT"/>
                <a:cs typeface="Arial MT"/>
              </a:rPr>
              <a:t>Note that while the origin of the object model is usually </a:t>
            </a:r>
            <a:r>
              <a:rPr lang="en-US" sz="1400" dirty="0">
                <a:latin typeface="Arial MT"/>
                <a:cs typeface="Arial MT"/>
              </a:rPr>
              <a:t>somewhere </a:t>
            </a:r>
            <a:r>
              <a:rPr lang="en-US" sz="1400" spc="-5" dirty="0">
                <a:latin typeface="Arial MT"/>
                <a:cs typeface="Arial MT"/>
              </a:rPr>
              <a:t>on </a:t>
            </a:r>
            <a:r>
              <a:rPr lang="en-US" sz="1400" dirty="0">
                <a:latin typeface="Arial MT"/>
                <a:cs typeface="Arial MT"/>
              </a:rPr>
              <a:t>the model itself, </a:t>
            </a:r>
            <a:r>
              <a:rPr lang="en-US" sz="1400" spc="-5" dirty="0">
                <a:latin typeface="Arial MT"/>
                <a:cs typeface="Arial MT"/>
              </a:rPr>
              <a:t>it </a:t>
            </a:r>
            <a:r>
              <a:rPr lang="en-US" sz="1400" dirty="0">
                <a:latin typeface="Arial MT"/>
                <a:cs typeface="Arial MT"/>
              </a:rPr>
              <a:t>does not have to be. For 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example,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origin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of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doughnut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or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tire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might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be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vacant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space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middle.</a:t>
            </a:r>
            <a:endParaRPr lang="en-US" sz="1400" dirty="0">
              <a:latin typeface="Arial MT"/>
              <a:cs typeface="Arial MT"/>
            </a:endParaRPr>
          </a:p>
          <a:p>
            <a:pPr marL="304800" marR="5080" indent="-292100" algn="just">
              <a:lnSpc>
                <a:spcPct val="114999"/>
              </a:lnSpc>
              <a:spcBef>
                <a:spcPts val="300"/>
              </a:spcBef>
              <a:buFont typeface="Arial MT"/>
              <a:buChar char="●"/>
              <a:tabLst>
                <a:tab pos="304800" algn="l"/>
              </a:tabLst>
            </a:pPr>
            <a:r>
              <a:rPr lang="en-US" sz="1400" b="1" dirty="0">
                <a:latin typeface="Arial"/>
                <a:cs typeface="Arial"/>
              </a:rPr>
              <a:t>Hierarchical Coordinate Systems </a:t>
            </a:r>
            <a:r>
              <a:rPr lang="en-US" sz="1400" spc="-5" dirty="0">
                <a:latin typeface="Arial MT"/>
                <a:cs typeface="Arial MT"/>
              </a:rPr>
              <a:t>- </a:t>
            </a:r>
            <a:r>
              <a:rPr lang="en-US" sz="1400" dirty="0">
                <a:latin typeface="Arial MT"/>
                <a:cs typeface="Arial MT"/>
              </a:rPr>
              <a:t>Sometimes objects </a:t>
            </a:r>
            <a:r>
              <a:rPr lang="en-US" sz="1400" spc="-5" dirty="0">
                <a:latin typeface="Arial MT"/>
                <a:cs typeface="Arial MT"/>
              </a:rPr>
              <a:t>in a </a:t>
            </a:r>
            <a:r>
              <a:rPr lang="en-US" sz="1400" dirty="0">
                <a:latin typeface="Arial MT"/>
                <a:cs typeface="Arial MT"/>
              </a:rPr>
              <a:t>scene are arranged </a:t>
            </a:r>
            <a:r>
              <a:rPr lang="en-US" sz="1400" spc="-5" dirty="0">
                <a:latin typeface="Arial MT"/>
                <a:cs typeface="Arial MT"/>
              </a:rPr>
              <a:t>in a </a:t>
            </a:r>
            <a:r>
              <a:rPr lang="en-US" sz="1400" dirty="0">
                <a:latin typeface="Arial MT"/>
                <a:cs typeface="Arial MT"/>
              </a:rPr>
              <a:t>hierarchy, </a:t>
            </a:r>
            <a:r>
              <a:rPr lang="en-US" sz="1400" spc="-5" dirty="0">
                <a:latin typeface="Arial MT"/>
                <a:cs typeface="Arial MT"/>
              </a:rPr>
              <a:t>so </a:t>
            </a:r>
            <a:r>
              <a:rPr lang="en-US" sz="1400" dirty="0">
                <a:latin typeface="Arial MT"/>
                <a:cs typeface="Arial MT"/>
              </a:rPr>
              <a:t>that the "position" of one object 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in the </a:t>
            </a:r>
            <a:r>
              <a:rPr lang="en-US" sz="1400" spc="5" dirty="0">
                <a:latin typeface="Arial MT"/>
                <a:cs typeface="Arial MT"/>
              </a:rPr>
              <a:t>hierarchy </a:t>
            </a:r>
            <a:r>
              <a:rPr lang="en-US" sz="1400" dirty="0">
                <a:latin typeface="Arial MT"/>
                <a:cs typeface="Arial MT"/>
              </a:rPr>
              <a:t>is </a:t>
            </a:r>
            <a:r>
              <a:rPr lang="en-US" sz="1400" spc="5" dirty="0">
                <a:latin typeface="Arial MT"/>
                <a:cs typeface="Arial MT"/>
              </a:rPr>
              <a:t>relative </a:t>
            </a:r>
            <a:r>
              <a:rPr lang="en-US" sz="1400" dirty="0">
                <a:latin typeface="Arial MT"/>
                <a:cs typeface="Arial MT"/>
              </a:rPr>
              <a:t>to its </a:t>
            </a:r>
            <a:r>
              <a:rPr lang="en-US" sz="1400" spc="5" dirty="0">
                <a:latin typeface="Arial MT"/>
                <a:cs typeface="Arial MT"/>
              </a:rPr>
              <a:t>parent </a:t>
            </a:r>
            <a:r>
              <a:rPr lang="en-US" sz="1400" dirty="0">
                <a:latin typeface="Arial MT"/>
                <a:cs typeface="Arial MT"/>
              </a:rPr>
              <a:t>in </a:t>
            </a:r>
            <a:r>
              <a:rPr lang="en-US" sz="1400" spc="5" dirty="0">
                <a:latin typeface="Arial MT"/>
                <a:cs typeface="Arial MT"/>
              </a:rPr>
              <a:t>the </a:t>
            </a:r>
            <a:r>
              <a:rPr lang="en-US" sz="1400" spc="10" dirty="0">
                <a:latin typeface="Arial MT"/>
                <a:cs typeface="Arial MT"/>
              </a:rPr>
              <a:t>hierarchy scheme, rather </a:t>
            </a:r>
            <a:r>
              <a:rPr lang="en-US" sz="1400" spc="5" dirty="0">
                <a:latin typeface="Arial MT"/>
                <a:cs typeface="Arial MT"/>
              </a:rPr>
              <a:t>than to the world </a:t>
            </a:r>
            <a:r>
              <a:rPr lang="en-US" sz="1400" spc="10" dirty="0">
                <a:latin typeface="Arial MT"/>
                <a:cs typeface="Arial MT"/>
              </a:rPr>
              <a:t>coordinate system. </a:t>
            </a:r>
            <a:r>
              <a:rPr lang="en-US" sz="1400" spc="5" dirty="0">
                <a:latin typeface="Arial MT"/>
                <a:cs typeface="Arial MT"/>
              </a:rPr>
              <a:t>For </a:t>
            </a:r>
            <a:r>
              <a:rPr lang="en-US" sz="1400" spc="10" dirty="0">
                <a:latin typeface="Arial MT"/>
                <a:cs typeface="Arial MT"/>
              </a:rPr>
              <a:t>example, </a:t>
            </a:r>
            <a:r>
              <a:rPr lang="en-US" sz="1400" spc="-5" dirty="0">
                <a:latin typeface="Arial MT"/>
                <a:cs typeface="Arial MT"/>
              </a:rPr>
              <a:t>a </a:t>
            </a:r>
            <a:r>
              <a:rPr lang="en-US" sz="1400" spc="5" dirty="0">
                <a:latin typeface="Arial MT"/>
                <a:cs typeface="Arial MT"/>
              </a:rPr>
              <a:t>hand </a:t>
            </a:r>
            <a:r>
              <a:rPr lang="en-US" sz="1400" spc="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may be positioned relative to an </a:t>
            </a:r>
            <a:r>
              <a:rPr lang="en-US" sz="1400" dirty="0">
                <a:latin typeface="Arial MT"/>
                <a:cs typeface="Arial MT"/>
              </a:rPr>
              <a:t>arm, and the arm relative to the torso. When the arm moves, the hand moves with it, and when the 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torso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moves,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all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three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objects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move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together.</a:t>
            </a:r>
            <a:endParaRPr lang="en-US"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2BF-BA26-5683-F00F-3B23DDD1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7178"/>
            <a:ext cx="6447501" cy="4953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spc="15" dirty="0">
                <a:solidFill>
                  <a:srgbClr val="C00000"/>
                </a:solidFill>
              </a:rPr>
              <a:t>Other</a:t>
            </a:r>
            <a:r>
              <a:rPr lang="en-IN" b="1" spc="-30" dirty="0">
                <a:solidFill>
                  <a:srgbClr val="C00000"/>
                </a:solidFill>
              </a:rPr>
              <a:t> </a:t>
            </a:r>
            <a:r>
              <a:rPr lang="en-IN" b="1" spc="15" dirty="0">
                <a:solidFill>
                  <a:srgbClr val="C00000"/>
                </a:solidFill>
              </a:rPr>
              <a:t>Coordinate</a:t>
            </a:r>
            <a:r>
              <a:rPr lang="en-IN" b="1" spc="-30" dirty="0">
                <a:solidFill>
                  <a:srgbClr val="C00000"/>
                </a:solidFill>
              </a:rPr>
              <a:t> </a:t>
            </a:r>
            <a:r>
              <a:rPr lang="en-IN" b="1" spc="95" dirty="0">
                <a:solidFill>
                  <a:srgbClr val="C00000"/>
                </a:solidFill>
              </a:rPr>
              <a:t>Systems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BE02-62B2-77D6-80EE-5D5709B8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4800" marR="5080" indent="-292100" algn="just">
              <a:lnSpc>
                <a:spcPct val="114999"/>
              </a:lnSpc>
              <a:spcBef>
                <a:spcPts val="300"/>
              </a:spcBef>
              <a:buFont typeface="Arial MT"/>
              <a:buChar char="●"/>
              <a:tabLst>
                <a:tab pos="304800" algn="l"/>
              </a:tabLst>
            </a:pPr>
            <a:r>
              <a:rPr lang="en-US" sz="1400" b="1" spc="20" dirty="0">
                <a:latin typeface="Arial"/>
                <a:cs typeface="Arial"/>
              </a:rPr>
              <a:t>Viewpoint Coordinate System </a:t>
            </a:r>
            <a:r>
              <a:rPr lang="en-US" sz="1400" spc="-5" dirty="0">
                <a:latin typeface="Arial MT"/>
                <a:cs typeface="Arial MT"/>
              </a:rPr>
              <a:t>- </a:t>
            </a:r>
            <a:r>
              <a:rPr lang="en-US" sz="1400" spc="15" dirty="0">
                <a:latin typeface="Arial MT"/>
                <a:cs typeface="Arial MT"/>
              </a:rPr>
              <a:t>Also </a:t>
            </a:r>
            <a:r>
              <a:rPr lang="en-US" sz="1400" spc="20" dirty="0">
                <a:latin typeface="Arial MT"/>
                <a:cs typeface="Arial MT"/>
              </a:rPr>
              <a:t>known </a:t>
            </a:r>
            <a:r>
              <a:rPr lang="en-US" sz="1400" spc="10" dirty="0">
                <a:latin typeface="Arial MT"/>
                <a:cs typeface="Arial MT"/>
              </a:rPr>
              <a:t>as </a:t>
            </a:r>
            <a:r>
              <a:rPr lang="en-US" sz="1400" spc="15" dirty="0">
                <a:latin typeface="Arial MT"/>
                <a:cs typeface="Arial MT"/>
              </a:rPr>
              <a:t>the </a:t>
            </a:r>
            <a:r>
              <a:rPr lang="en-US" sz="1400" spc="20" dirty="0">
                <a:latin typeface="Arial MT"/>
                <a:cs typeface="Arial MT"/>
              </a:rPr>
              <a:t>"camera" coordinate system. </a:t>
            </a:r>
            <a:r>
              <a:rPr lang="en-US" sz="1400" spc="15" dirty="0">
                <a:latin typeface="Arial MT"/>
                <a:cs typeface="Arial MT"/>
              </a:rPr>
              <a:t>This </a:t>
            </a:r>
            <a:r>
              <a:rPr lang="en-US" sz="1400" spc="25" dirty="0">
                <a:latin typeface="Arial MT"/>
                <a:cs typeface="Arial MT"/>
              </a:rPr>
              <a:t>coordinate system </a:t>
            </a:r>
            <a:r>
              <a:rPr lang="en-US" sz="1400" spc="10" dirty="0">
                <a:latin typeface="Arial MT"/>
                <a:cs typeface="Arial MT"/>
              </a:rPr>
              <a:t>is </a:t>
            </a:r>
            <a:r>
              <a:rPr lang="en-US" sz="1400" spc="25" dirty="0">
                <a:latin typeface="Arial MT"/>
                <a:cs typeface="Arial MT"/>
              </a:rPr>
              <a:t>based </a:t>
            </a:r>
            <a:r>
              <a:rPr lang="en-US" sz="1400" spc="20" dirty="0">
                <a:latin typeface="Arial MT"/>
                <a:cs typeface="Arial MT"/>
              </a:rPr>
              <a:t>upon the </a:t>
            </a:r>
            <a:r>
              <a:rPr lang="en-US" sz="1400" spc="25" dirty="0">
                <a:latin typeface="Arial MT"/>
                <a:cs typeface="Arial MT"/>
              </a:rPr>
              <a:t> </a:t>
            </a:r>
            <a:r>
              <a:rPr lang="en-US" sz="1400" spc="5" dirty="0">
                <a:latin typeface="Arial MT"/>
                <a:cs typeface="Arial MT"/>
              </a:rPr>
              <a:t>viewpoint </a:t>
            </a:r>
            <a:r>
              <a:rPr lang="en-US" sz="1400" dirty="0">
                <a:latin typeface="Arial MT"/>
                <a:cs typeface="Arial MT"/>
              </a:rPr>
              <a:t>of the </a:t>
            </a:r>
            <a:r>
              <a:rPr lang="en-US" sz="1400" spc="5" dirty="0">
                <a:latin typeface="Arial MT"/>
                <a:cs typeface="Arial MT"/>
              </a:rPr>
              <a:t>observer, and </a:t>
            </a:r>
            <a:r>
              <a:rPr lang="en-US" sz="1400" spc="10" dirty="0">
                <a:latin typeface="Arial MT"/>
                <a:cs typeface="Arial MT"/>
              </a:rPr>
              <a:t>changes </a:t>
            </a:r>
            <a:r>
              <a:rPr lang="en-US" sz="1400" dirty="0">
                <a:latin typeface="Arial MT"/>
                <a:cs typeface="Arial MT"/>
              </a:rPr>
              <a:t>as </a:t>
            </a:r>
            <a:r>
              <a:rPr lang="en-US" sz="1400" spc="5" dirty="0">
                <a:latin typeface="Arial MT"/>
                <a:cs typeface="Arial MT"/>
              </a:rPr>
              <a:t>they change their view. Moving </a:t>
            </a:r>
            <a:r>
              <a:rPr lang="en-US" sz="1400" dirty="0">
                <a:latin typeface="Arial MT"/>
                <a:cs typeface="Arial MT"/>
              </a:rPr>
              <a:t>an </a:t>
            </a:r>
            <a:r>
              <a:rPr lang="en-US" sz="1400" spc="5" dirty="0">
                <a:latin typeface="Arial MT"/>
                <a:cs typeface="Arial MT"/>
              </a:rPr>
              <a:t>object </a:t>
            </a:r>
            <a:r>
              <a:rPr lang="en-US" sz="1400" spc="10" dirty="0">
                <a:latin typeface="Arial MT"/>
                <a:cs typeface="Arial MT"/>
              </a:rPr>
              <a:t>"forward" </a:t>
            </a:r>
            <a:r>
              <a:rPr lang="en-US" sz="1400" dirty="0">
                <a:latin typeface="Arial MT"/>
                <a:cs typeface="Arial MT"/>
              </a:rPr>
              <a:t>in </a:t>
            </a:r>
            <a:r>
              <a:rPr lang="en-US" sz="1400" spc="5" dirty="0">
                <a:latin typeface="Arial MT"/>
                <a:cs typeface="Arial MT"/>
              </a:rPr>
              <a:t>this </a:t>
            </a:r>
            <a:r>
              <a:rPr lang="en-US" sz="1400" spc="10" dirty="0">
                <a:latin typeface="Arial MT"/>
                <a:cs typeface="Arial MT"/>
              </a:rPr>
              <a:t>coordinate </a:t>
            </a:r>
            <a:r>
              <a:rPr lang="en-US" sz="1400" spc="5" dirty="0">
                <a:latin typeface="Arial MT"/>
                <a:cs typeface="Arial MT"/>
              </a:rPr>
              <a:t>system </a:t>
            </a:r>
            <a:r>
              <a:rPr lang="en-US" sz="1400" spc="10" dirty="0">
                <a:latin typeface="Arial MT"/>
                <a:cs typeface="Arial MT"/>
              </a:rPr>
              <a:t>moves </a:t>
            </a:r>
            <a:r>
              <a:rPr lang="en-US" sz="1400" dirty="0">
                <a:latin typeface="Arial MT"/>
                <a:cs typeface="Arial MT"/>
              </a:rPr>
              <a:t>it 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along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direction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that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viewer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happens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to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be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looking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time.</a:t>
            </a:r>
            <a:endParaRPr lang="en-US" sz="1400" dirty="0">
              <a:latin typeface="Arial MT"/>
              <a:cs typeface="Arial MT"/>
            </a:endParaRPr>
          </a:p>
          <a:p>
            <a:pPr marL="304800" marR="5080" indent="-292100" algn="just">
              <a:lnSpc>
                <a:spcPct val="114999"/>
              </a:lnSpc>
              <a:spcBef>
                <a:spcPts val="300"/>
              </a:spcBef>
              <a:buFont typeface="Arial MT"/>
              <a:buChar char="●"/>
              <a:tabLst>
                <a:tab pos="304800" algn="l"/>
              </a:tabLst>
            </a:pPr>
            <a:r>
              <a:rPr lang="en-US" sz="1400" b="1" spc="10" dirty="0">
                <a:latin typeface="Arial"/>
                <a:cs typeface="Arial"/>
              </a:rPr>
              <a:t>Model Window Coordinate </a:t>
            </a:r>
            <a:r>
              <a:rPr lang="en-US" sz="1400" b="1" spc="5" dirty="0">
                <a:latin typeface="Arial"/>
                <a:cs typeface="Arial"/>
              </a:rPr>
              <a:t>System </a:t>
            </a:r>
            <a:r>
              <a:rPr lang="en-US" sz="1400" spc="-5" dirty="0">
                <a:latin typeface="Arial MT"/>
                <a:cs typeface="Arial MT"/>
              </a:rPr>
              <a:t>- </a:t>
            </a:r>
            <a:r>
              <a:rPr lang="en-US" sz="1400" spc="5" dirty="0">
                <a:latin typeface="Arial MT"/>
                <a:cs typeface="Arial MT"/>
              </a:rPr>
              <a:t>Not to be </a:t>
            </a:r>
            <a:r>
              <a:rPr lang="en-US" sz="1400" spc="15" dirty="0">
                <a:latin typeface="Arial MT"/>
                <a:cs typeface="Arial MT"/>
              </a:rPr>
              <a:t>confused </a:t>
            </a:r>
            <a:r>
              <a:rPr lang="en-US" sz="1400" spc="10" dirty="0">
                <a:latin typeface="Arial MT"/>
                <a:cs typeface="Arial MT"/>
              </a:rPr>
              <a:t>with desktop windowing </a:t>
            </a:r>
            <a:r>
              <a:rPr lang="en-US" sz="1400" spc="15" dirty="0">
                <a:latin typeface="Arial MT"/>
                <a:cs typeface="Arial MT"/>
              </a:rPr>
              <a:t>systems </a:t>
            </a:r>
            <a:r>
              <a:rPr lang="en-US" sz="1400" spc="-5" dirty="0">
                <a:latin typeface="Arial MT"/>
                <a:cs typeface="Arial MT"/>
              </a:rPr>
              <a:t>( </a:t>
            </a:r>
            <a:r>
              <a:rPr lang="en-US" sz="1400" spc="5" dirty="0">
                <a:latin typeface="Arial MT"/>
                <a:cs typeface="Arial MT"/>
              </a:rPr>
              <a:t>MS </a:t>
            </a:r>
            <a:r>
              <a:rPr lang="en-US" sz="1400" spc="10" dirty="0">
                <a:latin typeface="Arial MT"/>
                <a:cs typeface="Arial MT"/>
              </a:rPr>
              <a:t>Windows </a:t>
            </a:r>
            <a:r>
              <a:rPr lang="en-US" sz="1400" spc="5" dirty="0">
                <a:latin typeface="Arial MT"/>
                <a:cs typeface="Arial MT"/>
              </a:rPr>
              <a:t>or </a:t>
            </a:r>
            <a:r>
              <a:rPr lang="en-US" sz="1400" spc="-5" dirty="0">
                <a:latin typeface="Arial MT"/>
                <a:cs typeface="Arial MT"/>
              </a:rPr>
              <a:t>X </a:t>
            </a:r>
            <a:r>
              <a:rPr lang="en-US" sz="1400" spc="10" dirty="0">
                <a:latin typeface="Arial MT"/>
                <a:cs typeface="Arial MT"/>
              </a:rPr>
              <a:t>Windows </a:t>
            </a:r>
            <a:r>
              <a:rPr lang="en-US" sz="1400" spc="5" dirty="0">
                <a:latin typeface="Arial MT"/>
                <a:cs typeface="Arial MT"/>
              </a:rPr>
              <a:t>), </a:t>
            </a:r>
            <a:r>
              <a:rPr lang="en-US" sz="1400" spc="10" dirty="0">
                <a:latin typeface="Arial MT"/>
                <a:cs typeface="Arial MT"/>
              </a:rPr>
              <a:t>this </a:t>
            </a:r>
            <a:r>
              <a:rPr lang="en-US" sz="1400" spc="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coordinate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system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refers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to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subset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of</a:t>
            </a:r>
            <a:r>
              <a:rPr lang="en-US" sz="1400" spc="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overall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model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world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that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is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to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be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displayed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screen.</a:t>
            </a:r>
            <a:endParaRPr lang="en-US" sz="1400" dirty="0">
              <a:latin typeface="Arial MT"/>
              <a:cs typeface="Arial MT"/>
            </a:endParaRPr>
          </a:p>
          <a:p>
            <a:pPr marL="304800" marR="5080" indent="-292100" algn="just">
              <a:lnSpc>
                <a:spcPct val="114999"/>
              </a:lnSpc>
              <a:spcBef>
                <a:spcPts val="300"/>
              </a:spcBef>
              <a:buFont typeface="Arial MT"/>
              <a:buChar char="●"/>
              <a:tabLst>
                <a:tab pos="304800" algn="l"/>
              </a:tabLst>
            </a:pPr>
            <a:r>
              <a:rPr lang="en-US" sz="1400" b="1" spc="5" dirty="0">
                <a:latin typeface="Arial"/>
                <a:cs typeface="Arial"/>
              </a:rPr>
              <a:t>Screen Coordinate System </a:t>
            </a:r>
            <a:r>
              <a:rPr lang="en-US" sz="1400" spc="-5" dirty="0">
                <a:latin typeface="Arial MT"/>
                <a:cs typeface="Arial MT"/>
              </a:rPr>
              <a:t>- </a:t>
            </a:r>
            <a:r>
              <a:rPr lang="en-US" sz="1400" dirty="0">
                <a:latin typeface="Arial MT"/>
                <a:cs typeface="Arial MT"/>
              </a:rPr>
              <a:t>This 2D </a:t>
            </a:r>
            <a:r>
              <a:rPr lang="en-US" sz="1400" spc="5" dirty="0">
                <a:latin typeface="Arial MT"/>
                <a:cs typeface="Arial MT"/>
              </a:rPr>
              <a:t>coordinate system refers </a:t>
            </a:r>
            <a:r>
              <a:rPr lang="en-US" sz="1400" dirty="0">
                <a:latin typeface="Arial MT"/>
                <a:cs typeface="Arial MT"/>
              </a:rPr>
              <a:t>to the </a:t>
            </a:r>
            <a:r>
              <a:rPr lang="en-US" sz="1400" spc="5" dirty="0">
                <a:latin typeface="Arial MT"/>
                <a:cs typeface="Arial MT"/>
              </a:rPr>
              <a:t>physical coordinates </a:t>
            </a:r>
            <a:r>
              <a:rPr lang="en-US" sz="1400" dirty="0">
                <a:latin typeface="Arial MT"/>
                <a:cs typeface="Arial MT"/>
              </a:rPr>
              <a:t>of the pixels on </a:t>
            </a:r>
            <a:r>
              <a:rPr lang="en-US" sz="1400" spc="5" dirty="0">
                <a:latin typeface="Arial MT"/>
                <a:cs typeface="Arial MT"/>
              </a:rPr>
              <a:t>the </a:t>
            </a:r>
            <a:r>
              <a:rPr lang="en-US" sz="1400" spc="10" dirty="0">
                <a:latin typeface="Arial MT"/>
                <a:cs typeface="Arial MT"/>
              </a:rPr>
              <a:t>computer screen, </a:t>
            </a:r>
            <a:r>
              <a:rPr lang="en-US" sz="1400" spc="1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based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on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current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screen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resolution.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(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E.g.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1024x768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)</a:t>
            </a:r>
            <a:endParaRPr lang="en-US" sz="1400" dirty="0">
              <a:latin typeface="Arial MT"/>
              <a:cs typeface="Arial MT"/>
            </a:endParaRPr>
          </a:p>
          <a:p>
            <a:pPr marL="304800" marR="5080" indent="-292100" algn="just">
              <a:lnSpc>
                <a:spcPct val="114999"/>
              </a:lnSpc>
              <a:spcBef>
                <a:spcPts val="300"/>
              </a:spcBef>
              <a:buFont typeface="Arial MT"/>
              <a:buChar char="●"/>
              <a:tabLst>
                <a:tab pos="304800" algn="l"/>
              </a:tabLst>
            </a:pPr>
            <a:r>
              <a:rPr lang="en-US" sz="1400" b="1" spc="10" dirty="0">
                <a:latin typeface="Arial"/>
                <a:cs typeface="Arial"/>
              </a:rPr>
              <a:t>Viewport Coordinate </a:t>
            </a:r>
            <a:r>
              <a:rPr lang="en-US" sz="1400" b="1" spc="5" dirty="0">
                <a:latin typeface="Arial"/>
                <a:cs typeface="Arial"/>
              </a:rPr>
              <a:t>System </a:t>
            </a:r>
            <a:r>
              <a:rPr lang="en-US" sz="1400" spc="-5" dirty="0">
                <a:latin typeface="Arial MT"/>
                <a:cs typeface="Arial MT"/>
              </a:rPr>
              <a:t>- </a:t>
            </a:r>
            <a:r>
              <a:rPr lang="en-US" sz="1400" spc="5" dirty="0">
                <a:latin typeface="Arial MT"/>
                <a:cs typeface="Arial MT"/>
              </a:rPr>
              <a:t>This </a:t>
            </a:r>
            <a:r>
              <a:rPr lang="en-US" sz="1400" spc="10" dirty="0">
                <a:latin typeface="Arial MT"/>
                <a:cs typeface="Arial MT"/>
              </a:rPr>
              <a:t>coordinate </a:t>
            </a:r>
            <a:r>
              <a:rPr lang="en-US" sz="1400" spc="5" dirty="0">
                <a:latin typeface="Arial MT"/>
                <a:cs typeface="Arial MT"/>
              </a:rPr>
              <a:t>system </a:t>
            </a:r>
            <a:r>
              <a:rPr lang="en-US" sz="1400" spc="10" dirty="0">
                <a:latin typeface="Arial MT"/>
                <a:cs typeface="Arial MT"/>
              </a:rPr>
              <a:t>refers </a:t>
            </a:r>
            <a:r>
              <a:rPr lang="en-US" sz="1400" spc="5" dirty="0">
                <a:latin typeface="Arial MT"/>
                <a:cs typeface="Arial MT"/>
              </a:rPr>
              <a:t>to </a:t>
            </a:r>
            <a:r>
              <a:rPr lang="en-US" sz="1400" spc="-5" dirty="0">
                <a:latin typeface="Arial MT"/>
                <a:cs typeface="Arial MT"/>
              </a:rPr>
              <a:t>a </a:t>
            </a:r>
            <a:r>
              <a:rPr lang="en-US" sz="1400" spc="10" dirty="0">
                <a:latin typeface="Arial MT"/>
                <a:cs typeface="Arial MT"/>
              </a:rPr>
              <a:t>subset </a:t>
            </a:r>
            <a:r>
              <a:rPr lang="en-US" sz="1400" spc="5" dirty="0">
                <a:latin typeface="Arial MT"/>
                <a:cs typeface="Arial MT"/>
              </a:rPr>
              <a:t>of the </a:t>
            </a:r>
            <a:r>
              <a:rPr lang="en-US" sz="1400" spc="10" dirty="0">
                <a:latin typeface="Arial MT"/>
                <a:cs typeface="Arial MT"/>
              </a:rPr>
              <a:t>screen </a:t>
            </a:r>
            <a:r>
              <a:rPr lang="en-US" sz="1400" spc="5" dirty="0">
                <a:latin typeface="Arial MT"/>
                <a:cs typeface="Arial MT"/>
              </a:rPr>
              <a:t>space where the </a:t>
            </a:r>
            <a:r>
              <a:rPr lang="en-US" sz="1400" spc="10" dirty="0">
                <a:latin typeface="Arial MT"/>
                <a:cs typeface="Arial MT"/>
              </a:rPr>
              <a:t>model </a:t>
            </a:r>
            <a:r>
              <a:rPr lang="en-US" sz="1400" spc="5" dirty="0">
                <a:latin typeface="Arial MT"/>
                <a:cs typeface="Arial MT"/>
              </a:rPr>
              <a:t>window </a:t>
            </a:r>
            <a:r>
              <a:rPr lang="en-US" sz="1400" dirty="0">
                <a:latin typeface="Arial MT"/>
                <a:cs typeface="Arial MT"/>
              </a:rPr>
              <a:t>is </a:t>
            </a:r>
            <a:r>
              <a:rPr lang="en-US" sz="1400" spc="5" dirty="0">
                <a:latin typeface="Arial MT"/>
                <a:cs typeface="Arial MT"/>
              </a:rPr>
              <a:t>to be </a:t>
            </a:r>
            <a:r>
              <a:rPr lang="en-US" sz="1400" spc="10" dirty="0">
                <a:latin typeface="Arial MT"/>
                <a:cs typeface="Arial MT"/>
              </a:rPr>
              <a:t> displayed. </a:t>
            </a:r>
            <a:r>
              <a:rPr lang="en-US" sz="1400" spc="5" dirty="0">
                <a:latin typeface="Arial MT"/>
                <a:cs typeface="Arial MT"/>
              </a:rPr>
              <a:t>Typically the </a:t>
            </a:r>
            <a:r>
              <a:rPr lang="en-US" sz="1400" spc="10" dirty="0">
                <a:latin typeface="Arial MT"/>
                <a:cs typeface="Arial MT"/>
              </a:rPr>
              <a:t>viewport </a:t>
            </a:r>
            <a:r>
              <a:rPr lang="en-US" sz="1400" spc="5" dirty="0">
                <a:latin typeface="Arial MT"/>
                <a:cs typeface="Arial MT"/>
              </a:rPr>
              <a:t>will occupy the entire </a:t>
            </a:r>
            <a:r>
              <a:rPr lang="en-US" sz="1400" spc="10" dirty="0">
                <a:latin typeface="Arial MT"/>
                <a:cs typeface="Arial MT"/>
              </a:rPr>
              <a:t>screen </a:t>
            </a:r>
            <a:r>
              <a:rPr lang="en-US" sz="1400" spc="5" dirty="0">
                <a:latin typeface="Arial MT"/>
                <a:cs typeface="Arial MT"/>
              </a:rPr>
              <a:t>window, or even the entire </a:t>
            </a:r>
            <a:r>
              <a:rPr lang="en-US" sz="1400" spc="10" dirty="0">
                <a:latin typeface="Arial MT"/>
                <a:cs typeface="Arial MT"/>
              </a:rPr>
              <a:t>screen, but </a:t>
            </a:r>
            <a:r>
              <a:rPr lang="en-US" sz="1400" spc="5" dirty="0">
                <a:latin typeface="Arial MT"/>
                <a:cs typeface="Arial MT"/>
              </a:rPr>
              <a:t>it is </a:t>
            </a:r>
            <a:r>
              <a:rPr lang="en-US" sz="1400" spc="10" dirty="0">
                <a:latin typeface="Arial MT"/>
                <a:cs typeface="Arial MT"/>
              </a:rPr>
              <a:t>also possible </a:t>
            </a:r>
            <a:r>
              <a:rPr lang="en-US" sz="1400" spc="5" dirty="0">
                <a:latin typeface="Arial MT"/>
                <a:cs typeface="Arial MT"/>
              </a:rPr>
              <a:t>to </a:t>
            </a:r>
            <a:r>
              <a:rPr lang="en-US" sz="1400" spc="10" dirty="0">
                <a:latin typeface="Arial MT"/>
                <a:cs typeface="Arial MT"/>
              </a:rPr>
              <a:t>set </a:t>
            </a:r>
            <a:r>
              <a:rPr lang="en-US" sz="1400" spc="5" dirty="0">
                <a:latin typeface="Arial MT"/>
                <a:cs typeface="Arial MT"/>
              </a:rPr>
              <a:t>up </a:t>
            </a:r>
            <a:r>
              <a:rPr lang="en-US" sz="1400" spc="1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multiple smaller</a:t>
            </a:r>
            <a:r>
              <a:rPr lang="en-US" sz="1400" spc="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viewports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within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a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single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screen</a:t>
            </a:r>
            <a:r>
              <a:rPr lang="en-US" sz="140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window.</a:t>
            </a:r>
            <a:endParaRPr lang="en-US" sz="1400" dirty="0">
              <a:latin typeface="Arial MT"/>
              <a:cs typeface="Arial M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166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632" y="445312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158496"/>
                </a:moveTo>
                <a:lnTo>
                  <a:pt x="308991" y="108673"/>
                </a:lnTo>
                <a:lnTo>
                  <a:pt x="286550" y="65303"/>
                </a:lnTo>
                <a:lnTo>
                  <a:pt x="252247" y="31000"/>
                </a:lnTo>
                <a:lnTo>
                  <a:pt x="208686" y="8356"/>
                </a:lnTo>
                <a:lnTo>
                  <a:pt x="158496" y="0"/>
                </a:lnTo>
                <a:lnTo>
                  <a:pt x="108546" y="8356"/>
                </a:lnTo>
                <a:lnTo>
                  <a:pt x="65125" y="31000"/>
                </a:lnTo>
                <a:lnTo>
                  <a:pt x="30822" y="65303"/>
                </a:lnTo>
                <a:lnTo>
                  <a:pt x="8242" y="108673"/>
                </a:lnTo>
                <a:lnTo>
                  <a:pt x="0" y="158496"/>
                </a:lnTo>
                <a:lnTo>
                  <a:pt x="0" y="507492"/>
                </a:lnTo>
                <a:lnTo>
                  <a:pt x="0" y="688848"/>
                </a:lnTo>
                <a:lnTo>
                  <a:pt x="316992" y="688848"/>
                </a:lnTo>
                <a:lnTo>
                  <a:pt x="316992" y="507492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356" y="4105655"/>
            <a:ext cx="317500" cy="1036319"/>
          </a:xfrm>
          <a:custGeom>
            <a:avLst/>
            <a:gdLst/>
            <a:ahLst/>
            <a:cxnLst/>
            <a:rect l="l" t="t" r="r" b="b"/>
            <a:pathLst>
              <a:path w="317500" h="1036320">
                <a:moveTo>
                  <a:pt x="316992" y="158496"/>
                </a:moveTo>
                <a:lnTo>
                  <a:pt x="308749" y="108407"/>
                </a:lnTo>
                <a:lnTo>
                  <a:pt x="286169" y="64909"/>
                </a:lnTo>
                <a:lnTo>
                  <a:pt x="251866" y="30607"/>
                </a:lnTo>
                <a:lnTo>
                  <a:pt x="208445" y="8102"/>
                </a:lnTo>
                <a:lnTo>
                  <a:pt x="158496" y="0"/>
                </a:lnTo>
                <a:lnTo>
                  <a:pt x="108305" y="8102"/>
                </a:lnTo>
                <a:lnTo>
                  <a:pt x="64757" y="30607"/>
                </a:lnTo>
                <a:lnTo>
                  <a:pt x="30454" y="64909"/>
                </a:lnTo>
                <a:lnTo>
                  <a:pt x="8001" y="108407"/>
                </a:lnTo>
                <a:lnTo>
                  <a:pt x="0" y="158496"/>
                </a:lnTo>
                <a:lnTo>
                  <a:pt x="0" y="505968"/>
                </a:lnTo>
                <a:lnTo>
                  <a:pt x="0" y="854964"/>
                </a:lnTo>
                <a:lnTo>
                  <a:pt x="0" y="1036320"/>
                </a:lnTo>
                <a:lnTo>
                  <a:pt x="316992" y="1036320"/>
                </a:lnTo>
                <a:lnTo>
                  <a:pt x="316992" y="854964"/>
                </a:lnTo>
                <a:lnTo>
                  <a:pt x="316992" y="505968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0080" y="3758183"/>
            <a:ext cx="315595" cy="1384300"/>
          </a:xfrm>
          <a:custGeom>
            <a:avLst/>
            <a:gdLst/>
            <a:ahLst/>
            <a:cxnLst/>
            <a:rect l="l" t="t" r="r" b="b"/>
            <a:pathLst>
              <a:path w="315595" h="1384300">
                <a:moveTo>
                  <a:pt x="315468" y="158496"/>
                </a:moveTo>
                <a:lnTo>
                  <a:pt x="307721" y="108153"/>
                </a:lnTo>
                <a:lnTo>
                  <a:pt x="285470" y="64516"/>
                </a:lnTo>
                <a:lnTo>
                  <a:pt x="251409" y="30213"/>
                </a:lnTo>
                <a:lnTo>
                  <a:pt x="208178" y="7848"/>
                </a:lnTo>
                <a:lnTo>
                  <a:pt x="158496" y="0"/>
                </a:lnTo>
                <a:lnTo>
                  <a:pt x="108064" y="7848"/>
                </a:lnTo>
                <a:lnTo>
                  <a:pt x="64389" y="30213"/>
                </a:lnTo>
                <a:lnTo>
                  <a:pt x="30086" y="64516"/>
                </a:lnTo>
                <a:lnTo>
                  <a:pt x="7747" y="108153"/>
                </a:lnTo>
                <a:lnTo>
                  <a:pt x="0" y="158496"/>
                </a:lnTo>
                <a:lnTo>
                  <a:pt x="0" y="505968"/>
                </a:lnTo>
                <a:lnTo>
                  <a:pt x="0" y="853440"/>
                </a:lnTo>
                <a:lnTo>
                  <a:pt x="0" y="1202436"/>
                </a:lnTo>
                <a:lnTo>
                  <a:pt x="0" y="1383792"/>
                </a:lnTo>
                <a:lnTo>
                  <a:pt x="315468" y="1383792"/>
                </a:lnTo>
                <a:lnTo>
                  <a:pt x="315468" y="1202436"/>
                </a:lnTo>
                <a:lnTo>
                  <a:pt x="315468" y="853440"/>
                </a:lnTo>
                <a:lnTo>
                  <a:pt x="315468" y="505968"/>
                </a:lnTo>
                <a:lnTo>
                  <a:pt x="315468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80" y="3409188"/>
            <a:ext cx="317500" cy="1732914"/>
          </a:xfrm>
          <a:custGeom>
            <a:avLst/>
            <a:gdLst/>
            <a:ahLst/>
            <a:cxnLst/>
            <a:rect l="l" t="t" r="r" b="b"/>
            <a:pathLst>
              <a:path w="317500" h="1732914">
                <a:moveTo>
                  <a:pt x="316992" y="158496"/>
                </a:moveTo>
                <a:lnTo>
                  <a:pt x="308978" y="108623"/>
                </a:lnTo>
                <a:lnTo>
                  <a:pt x="286524" y="65227"/>
                </a:lnTo>
                <a:lnTo>
                  <a:pt x="252222" y="30924"/>
                </a:lnTo>
                <a:lnTo>
                  <a:pt x="208673" y="8318"/>
                </a:lnTo>
                <a:lnTo>
                  <a:pt x="158496" y="0"/>
                </a:lnTo>
                <a:lnTo>
                  <a:pt x="108534" y="8318"/>
                </a:lnTo>
                <a:lnTo>
                  <a:pt x="65112" y="30924"/>
                </a:lnTo>
                <a:lnTo>
                  <a:pt x="30810" y="65227"/>
                </a:lnTo>
                <a:lnTo>
                  <a:pt x="8229" y="108623"/>
                </a:lnTo>
                <a:lnTo>
                  <a:pt x="0" y="158496"/>
                </a:lnTo>
                <a:lnTo>
                  <a:pt x="0" y="507492"/>
                </a:lnTo>
                <a:lnTo>
                  <a:pt x="0" y="854964"/>
                </a:lnTo>
                <a:lnTo>
                  <a:pt x="0" y="1202436"/>
                </a:lnTo>
                <a:lnTo>
                  <a:pt x="0" y="1551432"/>
                </a:lnTo>
                <a:lnTo>
                  <a:pt x="0" y="1732788"/>
                </a:lnTo>
                <a:lnTo>
                  <a:pt x="316992" y="1732788"/>
                </a:lnTo>
                <a:lnTo>
                  <a:pt x="316992" y="1551432"/>
                </a:lnTo>
                <a:lnTo>
                  <a:pt x="316992" y="1202436"/>
                </a:lnTo>
                <a:lnTo>
                  <a:pt x="316992" y="854964"/>
                </a:lnTo>
                <a:lnTo>
                  <a:pt x="316992" y="507492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1247" y="1817776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031" y="396595"/>
                </a:moveTo>
                <a:lnTo>
                  <a:pt x="152561" y="391359"/>
                </a:lnTo>
                <a:lnTo>
                  <a:pt x="110827" y="376445"/>
                </a:lnTo>
                <a:lnTo>
                  <a:pt x="74023" y="353048"/>
                </a:lnTo>
                <a:lnTo>
                  <a:pt x="43344" y="322359"/>
                </a:lnTo>
                <a:lnTo>
                  <a:pt x="19984" y="285572"/>
                </a:lnTo>
                <a:lnTo>
                  <a:pt x="5138" y="243880"/>
                </a:lnTo>
                <a:lnTo>
                  <a:pt x="0" y="198475"/>
                </a:lnTo>
                <a:lnTo>
                  <a:pt x="5138" y="152943"/>
                </a:lnTo>
                <a:lnTo>
                  <a:pt x="19984" y="111158"/>
                </a:lnTo>
                <a:lnTo>
                  <a:pt x="43344" y="74307"/>
                </a:lnTo>
                <a:lnTo>
                  <a:pt x="74023" y="43579"/>
                </a:lnTo>
                <a:lnTo>
                  <a:pt x="110827" y="20160"/>
                </a:lnTo>
                <a:lnTo>
                  <a:pt x="152561" y="5237"/>
                </a:lnTo>
                <a:lnTo>
                  <a:pt x="198031" y="0"/>
                </a:lnTo>
                <a:lnTo>
                  <a:pt x="243497" y="5237"/>
                </a:lnTo>
                <a:lnTo>
                  <a:pt x="285235" y="20156"/>
                </a:lnTo>
                <a:lnTo>
                  <a:pt x="322054" y="43565"/>
                </a:lnTo>
                <a:lnTo>
                  <a:pt x="352763" y="74274"/>
                </a:lnTo>
                <a:lnTo>
                  <a:pt x="376172" y="111093"/>
                </a:lnTo>
                <a:lnTo>
                  <a:pt x="391091" y="152831"/>
                </a:lnTo>
                <a:lnTo>
                  <a:pt x="396328" y="198297"/>
                </a:lnTo>
                <a:lnTo>
                  <a:pt x="391091" y="243768"/>
                </a:lnTo>
                <a:lnTo>
                  <a:pt x="376172" y="285507"/>
                </a:lnTo>
                <a:lnTo>
                  <a:pt x="352763" y="322326"/>
                </a:lnTo>
                <a:lnTo>
                  <a:pt x="322054" y="353034"/>
                </a:lnTo>
                <a:lnTo>
                  <a:pt x="285235" y="376441"/>
                </a:lnTo>
                <a:lnTo>
                  <a:pt x="243497" y="391358"/>
                </a:lnTo>
                <a:lnTo>
                  <a:pt x="198031" y="396595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9839" y="348081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6306" y="319984"/>
                </a:moveTo>
                <a:lnTo>
                  <a:pt x="115441" y="313746"/>
                </a:lnTo>
                <a:lnTo>
                  <a:pt x="69115" y="291824"/>
                </a:lnTo>
                <a:lnTo>
                  <a:pt x="33234" y="257767"/>
                </a:lnTo>
                <a:lnTo>
                  <a:pt x="9595" y="214840"/>
                </a:lnTo>
                <a:lnTo>
                  <a:pt x="0" y="166308"/>
                </a:lnTo>
                <a:lnTo>
                  <a:pt x="6246" y="115436"/>
                </a:lnTo>
                <a:lnTo>
                  <a:pt x="28164" y="69112"/>
                </a:lnTo>
                <a:lnTo>
                  <a:pt x="62219" y="33232"/>
                </a:lnTo>
                <a:lnTo>
                  <a:pt x="105146" y="9596"/>
                </a:lnTo>
                <a:lnTo>
                  <a:pt x="153676" y="0"/>
                </a:lnTo>
                <a:lnTo>
                  <a:pt x="204544" y="6241"/>
                </a:lnTo>
                <a:lnTo>
                  <a:pt x="250867" y="28156"/>
                </a:lnTo>
                <a:lnTo>
                  <a:pt x="286735" y="62194"/>
                </a:lnTo>
                <a:lnTo>
                  <a:pt x="310334" y="105072"/>
                </a:lnTo>
                <a:lnTo>
                  <a:pt x="319855" y="153509"/>
                </a:lnTo>
                <a:lnTo>
                  <a:pt x="313484" y="204221"/>
                </a:lnTo>
                <a:lnTo>
                  <a:pt x="291691" y="250702"/>
                </a:lnTo>
                <a:lnTo>
                  <a:pt x="257710" y="286678"/>
                </a:lnTo>
                <a:lnTo>
                  <a:pt x="214823" y="310367"/>
                </a:lnTo>
                <a:lnTo>
                  <a:pt x="166306" y="319984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13" y="2703575"/>
            <a:ext cx="635635" cy="636270"/>
          </a:xfrm>
          <a:custGeom>
            <a:avLst/>
            <a:gdLst/>
            <a:ahLst/>
            <a:cxnLst/>
            <a:rect l="l" t="t" r="r" b="b"/>
            <a:pathLst>
              <a:path w="635634" h="636270">
                <a:moveTo>
                  <a:pt x="635215" y="318312"/>
                </a:moveTo>
                <a:lnTo>
                  <a:pt x="631761" y="271386"/>
                </a:lnTo>
                <a:lnTo>
                  <a:pt x="621766" y="226593"/>
                </a:lnTo>
                <a:lnTo>
                  <a:pt x="605701" y="184404"/>
                </a:lnTo>
                <a:lnTo>
                  <a:pt x="584060" y="145338"/>
                </a:lnTo>
                <a:lnTo>
                  <a:pt x="557352" y="109880"/>
                </a:lnTo>
                <a:lnTo>
                  <a:pt x="526059" y="78498"/>
                </a:lnTo>
                <a:lnTo>
                  <a:pt x="490677" y="51701"/>
                </a:lnTo>
                <a:lnTo>
                  <a:pt x="451700" y="29959"/>
                </a:lnTo>
                <a:lnTo>
                  <a:pt x="409613" y="13779"/>
                </a:lnTo>
                <a:lnTo>
                  <a:pt x="364934" y="3632"/>
                </a:lnTo>
                <a:lnTo>
                  <a:pt x="318135" y="0"/>
                </a:lnTo>
                <a:lnTo>
                  <a:pt x="271068" y="3632"/>
                </a:lnTo>
                <a:lnTo>
                  <a:pt x="226161" y="13779"/>
                </a:lnTo>
                <a:lnTo>
                  <a:pt x="222580" y="15151"/>
                </a:lnTo>
                <a:lnTo>
                  <a:pt x="221081" y="15735"/>
                </a:lnTo>
                <a:lnTo>
                  <a:pt x="183908" y="29959"/>
                </a:lnTo>
                <a:lnTo>
                  <a:pt x="180835" y="31661"/>
                </a:lnTo>
                <a:lnTo>
                  <a:pt x="179019" y="32385"/>
                </a:lnTo>
                <a:lnTo>
                  <a:pt x="165671" y="40093"/>
                </a:lnTo>
                <a:lnTo>
                  <a:pt x="144792" y="51701"/>
                </a:lnTo>
                <a:lnTo>
                  <a:pt x="142214" y="53657"/>
                </a:lnTo>
                <a:lnTo>
                  <a:pt x="139077" y="55460"/>
                </a:lnTo>
                <a:lnTo>
                  <a:pt x="123761" y="67576"/>
                </a:lnTo>
                <a:lnTo>
                  <a:pt x="109308" y="78498"/>
                </a:lnTo>
                <a:lnTo>
                  <a:pt x="106794" y="81026"/>
                </a:lnTo>
                <a:lnTo>
                  <a:pt x="103251" y="83820"/>
                </a:lnTo>
                <a:lnTo>
                  <a:pt x="103593" y="84213"/>
                </a:lnTo>
                <a:lnTo>
                  <a:pt x="77952" y="109880"/>
                </a:lnTo>
                <a:lnTo>
                  <a:pt x="51193" y="145338"/>
                </a:lnTo>
                <a:lnTo>
                  <a:pt x="29527" y="184404"/>
                </a:lnTo>
                <a:lnTo>
                  <a:pt x="13449" y="226580"/>
                </a:lnTo>
                <a:lnTo>
                  <a:pt x="3441" y="271386"/>
                </a:lnTo>
                <a:lnTo>
                  <a:pt x="0" y="318312"/>
                </a:lnTo>
                <a:lnTo>
                  <a:pt x="3441" y="365252"/>
                </a:lnTo>
                <a:lnTo>
                  <a:pt x="13436" y="410044"/>
                </a:lnTo>
                <a:lnTo>
                  <a:pt x="29514" y="452221"/>
                </a:lnTo>
                <a:lnTo>
                  <a:pt x="51168" y="491261"/>
                </a:lnTo>
                <a:lnTo>
                  <a:pt x="77901" y="526694"/>
                </a:lnTo>
                <a:lnTo>
                  <a:pt x="109232" y="558025"/>
                </a:lnTo>
                <a:lnTo>
                  <a:pt x="144665" y="584758"/>
                </a:lnTo>
                <a:lnTo>
                  <a:pt x="183705" y="606412"/>
                </a:lnTo>
                <a:lnTo>
                  <a:pt x="225882" y="622490"/>
                </a:lnTo>
                <a:lnTo>
                  <a:pt x="270675" y="632485"/>
                </a:lnTo>
                <a:lnTo>
                  <a:pt x="317614" y="635927"/>
                </a:lnTo>
                <a:lnTo>
                  <a:pt x="364540" y="632485"/>
                </a:lnTo>
                <a:lnTo>
                  <a:pt x="409333" y="622490"/>
                </a:lnTo>
                <a:lnTo>
                  <a:pt x="451497" y="606412"/>
                </a:lnTo>
                <a:lnTo>
                  <a:pt x="490537" y="584758"/>
                </a:lnTo>
                <a:lnTo>
                  <a:pt x="525970" y="558025"/>
                </a:lnTo>
                <a:lnTo>
                  <a:pt x="557301" y="526694"/>
                </a:lnTo>
                <a:lnTo>
                  <a:pt x="584034" y="491261"/>
                </a:lnTo>
                <a:lnTo>
                  <a:pt x="605688" y="452221"/>
                </a:lnTo>
                <a:lnTo>
                  <a:pt x="621766" y="410044"/>
                </a:lnTo>
                <a:lnTo>
                  <a:pt x="631761" y="365252"/>
                </a:lnTo>
                <a:lnTo>
                  <a:pt x="634860" y="323088"/>
                </a:lnTo>
                <a:lnTo>
                  <a:pt x="635127" y="323088"/>
                </a:lnTo>
                <a:lnTo>
                  <a:pt x="635215" y="321183"/>
                </a:lnTo>
                <a:lnTo>
                  <a:pt x="635101" y="319709"/>
                </a:lnTo>
                <a:lnTo>
                  <a:pt x="635215" y="318312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68" y="1818132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7" y="396252"/>
                </a:moveTo>
                <a:lnTo>
                  <a:pt x="152831" y="391015"/>
                </a:lnTo>
                <a:lnTo>
                  <a:pt x="111093" y="376096"/>
                </a:lnTo>
                <a:lnTo>
                  <a:pt x="74274" y="352687"/>
                </a:lnTo>
                <a:lnTo>
                  <a:pt x="43565" y="321978"/>
                </a:lnTo>
                <a:lnTo>
                  <a:pt x="20156" y="285159"/>
                </a:lnTo>
                <a:lnTo>
                  <a:pt x="5237" y="243421"/>
                </a:lnTo>
                <a:lnTo>
                  <a:pt x="0" y="197954"/>
                </a:lnTo>
                <a:lnTo>
                  <a:pt x="5237" y="152485"/>
                </a:lnTo>
                <a:lnTo>
                  <a:pt x="20158" y="110753"/>
                </a:lnTo>
                <a:lnTo>
                  <a:pt x="43573" y="73953"/>
                </a:lnTo>
                <a:lnTo>
                  <a:pt x="74293" y="43282"/>
                </a:lnTo>
                <a:lnTo>
                  <a:pt x="111130" y="19935"/>
                </a:lnTo>
                <a:lnTo>
                  <a:pt x="152895" y="5109"/>
                </a:lnTo>
                <a:lnTo>
                  <a:pt x="198399" y="0"/>
                </a:lnTo>
                <a:lnTo>
                  <a:pt x="198399" y="198120"/>
                </a:lnTo>
                <a:lnTo>
                  <a:pt x="356895" y="77724"/>
                </a:lnTo>
                <a:lnTo>
                  <a:pt x="373562" y="104527"/>
                </a:lnTo>
                <a:lnTo>
                  <a:pt x="386046" y="133748"/>
                </a:lnTo>
                <a:lnTo>
                  <a:pt x="393880" y="165015"/>
                </a:lnTo>
                <a:lnTo>
                  <a:pt x="396595" y="197954"/>
                </a:lnTo>
                <a:lnTo>
                  <a:pt x="391358" y="243421"/>
                </a:lnTo>
                <a:lnTo>
                  <a:pt x="376441" y="285159"/>
                </a:lnTo>
                <a:lnTo>
                  <a:pt x="353034" y="321978"/>
                </a:lnTo>
                <a:lnTo>
                  <a:pt x="322326" y="352687"/>
                </a:lnTo>
                <a:lnTo>
                  <a:pt x="285507" y="376096"/>
                </a:lnTo>
                <a:lnTo>
                  <a:pt x="243768" y="391015"/>
                </a:lnTo>
                <a:lnTo>
                  <a:pt x="198297" y="396252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010" y="303478"/>
            <a:ext cx="624840" cy="624840"/>
          </a:xfrm>
          <a:custGeom>
            <a:avLst/>
            <a:gdLst/>
            <a:ahLst/>
            <a:cxnLst/>
            <a:rect l="l" t="t" r="r" b="b"/>
            <a:pathLst>
              <a:path w="624840" h="624840">
                <a:moveTo>
                  <a:pt x="624586" y="328053"/>
                </a:moveTo>
                <a:lnTo>
                  <a:pt x="623709" y="284378"/>
                </a:lnTo>
                <a:lnTo>
                  <a:pt x="616788" y="241312"/>
                </a:lnTo>
                <a:lnTo>
                  <a:pt x="603948" y="199542"/>
                </a:lnTo>
                <a:lnTo>
                  <a:pt x="585279" y="159753"/>
                </a:lnTo>
                <a:lnTo>
                  <a:pt x="560920" y="122605"/>
                </a:lnTo>
                <a:lnTo>
                  <a:pt x="530961" y="88785"/>
                </a:lnTo>
                <a:lnTo>
                  <a:pt x="495515" y="58953"/>
                </a:lnTo>
                <a:lnTo>
                  <a:pt x="456082" y="34632"/>
                </a:lnTo>
                <a:lnTo>
                  <a:pt x="414578" y="16764"/>
                </a:lnTo>
                <a:lnTo>
                  <a:pt x="371678" y="5257"/>
                </a:lnTo>
                <a:lnTo>
                  <a:pt x="328041" y="0"/>
                </a:lnTo>
                <a:lnTo>
                  <a:pt x="284365" y="876"/>
                </a:lnTo>
                <a:lnTo>
                  <a:pt x="241300" y="7785"/>
                </a:lnTo>
                <a:lnTo>
                  <a:pt x="199529" y="20624"/>
                </a:lnTo>
                <a:lnTo>
                  <a:pt x="159740" y="39268"/>
                </a:lnTo>
                <a:lnTo>
                  <a:pt x="122593" y="63627"/>
                </a:lnTo>
                <a:lnTo>
                  <a:pt x="88773" y="93586"/>
                </a:lnTo>
                <a:lnTo>
                  <a:pt x="58953" y="129019"/>
                </a:lnTo>
                <a:lnTo>
                  <a:pt x="34620" y="168440"/>
                </a:lnTo>
                <a:lnTo>
                  <a:pt x="33350" y="171399"/>
                </a:lnTo>
                <a:lnTo>
                  <a:pt x="32016" y="173596"/>
                </a:lnTo>
                <a:lnTo>
                  <a:pt x="27393" y="185216"/>
                </a:lnTo>
                <a:lnTo>
                  <a:pt x="16764" y="209943"/>
                </a:lnTo>
                <a:lnTo>
                  <a:pt x="15049" y="216306"/>
                </a:lnTo>
                <a:lnTo>
                  <a:pt x="13322" y="220675"/>
                </a:lnTo>
                <a:lnTo>
                  <a:pt x="10883" y="231851"/>
                </a:lnTo>
                <a:lnTo>
                  <a:pt x="5257" y="252844"/>
                </a:lnTo>
                <a:lnTo>
                  <a:pt x="3937" y="263740"/>
                </a:lnTo>
                <a:lnTo>
                  <a:pt x="2743" y="269252"/>
                </a:lnTo>
                <a:lnTo>
                  <a:pt x="2324" y="277101"/>
                </a:lnTo>
                <a:lnTo>
                  <a:pt x="0" y="296468"/>
                </a:lnTo>
                <a:lnTo>
                  <a:pt x="368" y="314807"/>
                </a:lnTo>
                <a:lnTo>
                  <a:pt x="190" y="318312"/>
                </a:lnTo>
                <a:lnTo>
                  <a:pt x="431" y="318312"/>
                </a:lnTo>
                <a:lnTo>
                  <a:pt x="889" y="340156"/>
                </a:lnTo>
                <a:lnTo>
                  <a:pt x="7810" y="383222"/>
                </a:lnTo>
                <a:lnTo>
                  <a:pt x="20650" y="424980"/>
                </a:lnTo>
                <a:lnTo>
                  <a:pt x="39306" y="464769"/>
                </a:lnTo>
                <a:lnTo>
                  <a:pt x="63665" y="501916"/>
                </a:lnTo>
                <a:lnTo>
                  <a:pt x="93624" y="535736"/>
                </a:lnTo>
                <a:lnTo>
                  <a:pt x="129082" y="565556"/>
                </a:lnTo>
                <a:lnTo>
                  <a:pt x="168503" y="589889"/>
                </a:lnTo>
                <a:lnTo>
                  <a:pt x="210007" y="607758"/>
                </a:lnTo>
                <a:lnTo>
                  <a:pt x="252907" y="619264"/>
                </a:lnTo>
                <a:lnTo>
                  <a:pt x="296545" y="624509"/>
                </a:lnTo>
                <a:lnTo>
                  <a:pt x="340233" y="623620"/>
                </a:lnTo>
                <a:lnTo>
                  <a:pt x="383286" y="616673"/>
                </a:lnTo>
                <a:lnTo>
                  <a:pt x="425043" y="603808"/>
                </a:lnTo>
                <a:lnTo>
                  <a:pt x="463130" y="585901"/>
                </a:lnTo>
                <a:lnTo>
                  <a:pt x="463486" y="586536"/>
                </a:lnTo>
                <a:lnTo>
                  <a:pt x="491998" y="568452"/>
                </a:lnTo>
                <a:lnTo>
                  <a:pt x="500951" y="561352"/>
                </a:lnTo>
                <a:lnTo>
                  <a:pt x="501967" y="560679"/>
                </a:lnTo>
                <a:lnTo>
                  <a:pt x="503402" y="559409"/>
                </a:lnTo>
                <a:lnTo>
                  <a:pt x="518731" y="547243"/>
                </a:lnTo>
                <a:lnTo>
                  <a:pt x="533565" y="532612"/>
                </a:lnTo>
                <a:lnTo>
                  <a:pt x="535774" y="530644"/>
                </a:lnTo>
                <a:lnTo>
                  <a:pt x="536816" y="529399"/>
                </a:lnTo>
                <a:lnTo>
                  <a:pt x="543382" y="522922"/>
                </a:lnTo>
                <a:lnTo>
                  <a:pt x="565658" y="495490"/>
                </a:lnTo>
                <a:lnTo>
                  <a:pt x="589978" y="456082"/>
                </a:lnTo>
                <a:lnTo>
                  <a:pt x="607834" y="414578"/>
                </a:lnTo>
                <a:lnTo>
                  <a:pt x="619340" y="371678"/>
                </a:lnTo>
                <a:lnTo>
                  <a:pt x="624586" y="328053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532" y="356361"/>
            <a:ext cx="2577465" cy="2577465"/>
            <a:chOff x="5399532" y="356361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532" y="356361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7312" y="1288503"/>
                  </a:moveTo>
                  <a:lnTo>
                    <a:pt x="2576423" y="1240205"/>
                  </a:lnTo>
                  <a:lnTo>
                    <a:pt x="2573769" y="1192352"/>
                  </a:lnTo>
                  <a:lnTo>
                    <a:pt x="2569400" y="1144968"/>
                  </a:lnTo>
                  <a:lnTo>
                    <a:pt x="2563330" y="1098105"/>
                  </a:lnTo>
                  <a:lnTo>
                    <a:pt x="2555608" y="1051775"/>
                  </a:lnTo>
                  <a:lnTo>
                    <a:pt x="2546248" y="1006030"/>
                  </a:lnTo>
                  <a:lnTo>
                    <a:pt x="2535288" y="960882"/>
                  </a:lnTo>
                  <a:lnTo>
                    <a:pt x="2522753" y="916368"/>
                  </a:lnTo>
                  <a:lnTo>
                    <a:pt x="2508681" y="872528"/>
                  </a:lnTo>
                  <a:lnTo>
                    <a:pt x="2493099" y="829386"/>
                  </a:lnTo>
                  <a:lnTo>
                    <a:pt x="2476042" y="786968"/>
                  </a:lnTo>
                  <a:lnTo>
                    <a:pt x="2457551" y="745312"/>
                  </a:lnTo>
                  <a:lnTo>
                    <a:pt x="2437638" y="704443"/>
                  </a:lnTo>
                  <a:lnTo>
                    <a:pt x="2416340" y="664400"/>
                  </a:lnTo>
                  <a:lnTo>
                    <a:pt x="2393683" y="625208"/>
                  </a:lnTo>
                  <a:lnTo>
                    <a:pt x="2369718" y="586905"/>
                  </a:lnTo>
                  <a:lnTo>
                    <a:pt x="2344458" y="549516"/>
                  </a:lnTo>
                  <a:lnTo>
                    <a:pt x="2317940" y="513080"/>
                  </a:lnTo>
                  <a:lnTo>
                    <a:pt x="2290203" y="477608"/>
                  </a:lnTo>
                  <a:lnTo>
                    <a:pt x="2261260" y="443153"/>
                  </a:lnTo>
                  <a:lnTo>
                    <a:pt x="2231148" y="409740"/>
                  </a:lnTo>
                  <a:lnTo>
                    <a:pt x="2199906" y="377405"/>
                  </a:lnTo>
                  <a:lnTo>
                    <a:pt x="2167572" y="346163"/>
                  </a:lnTo>
                  <a:lnTo>
                    <a:pt x="2134158" y="316052"/>
                  </a:lnTo>
                  <a:lnTo>
                    <a:pt x="2099703" y="287108"/>
                  </a:lnTo>
                  <a:lnTo>
                    <a:pt x="2064232" y="259372"/>
                  </a:lnTo>
                  <a:lnTo>
                    <a:pt x="2027796" y="232854"/>
                  </a:lnTo>
                  <a:lnTo>
                    <a:pt x="1990407" y="207594"/>
                  </a:lnTo>
                  <a:lnTo>
                    <a:pt x="1952104" y="183629"/>
                  </a:lnTo>
                  <a:lnTo>
                    <a:pt x="1912912" y="160972"/>
                  </a:lnTo>
                  <a:lnTo>
                    <a:pt x="1872869" y="139674"/>
                  </a:lnTo>
                  <a:lnTo>
                    <a:pt x="1832000" y="119761"/>
                  </a:lnTo>
                  <a:lnTo>
                    <a:pt x="1790344" y="101269"/>
                  </a:lnTo>
                  <a:lnTo>
                    <a:pt x="1747926" y="84213"/>
                  </a:lnTo>
                  <a:lnTo>
                    <a:pt x="1704784" y="68630"/>
                  </a:lnTo>
                  <a:lnTo>
                    <a:pt x="1660944" y="54559"/>
                  </a:lnTo>
                  <a:lnTo>
                    <a:pt x="1616430" y="42024"/>
                  </a:lnTo>
                  <a:lnTo>
                    <a:pt x="1571282" y="31064"/>
                  </a:lnTo>
                  <a:lnTo>
                    <a:pt x="1525536" y="21704"/>
                  </a:lnTo>
                  <a:lnTo>
                    <a:pt x="1479207" y="13982"/>
                  </a:lnTo>
                  <a:lnTo>
                    <a:pt x="1432344" y="7912"/>
                  </a:lnTo>
                  <a:lnTo>
                    <a:pt x="1384960" y="3543"/>
                  </a:lnTo>
                  <a:lnTo>
                    <a:pt x="1337106" y="889"/>
                  </a:lnTo>
                  <a:lnTo>
                    <a:pt x="1288808" y="0"/>
                  </a:lnTo>
                  <a:lnTo>
                    <a:pt x="1240497" y="889"/>
                  </a:lnTo>
                  <a:lnTo>
                    <a:pt x="1192644" y="3543"/>
                  </a:lnTo>
                  <a:lnTo>
                    <a:pt x="1145260" y="7912"/>
                  </a:lnTo>
                  <a:lnTo>
                    <a:pt x="1098397" y="13982"/>
                  </a:lnTo>
                  <a:lnTo>
                    <a:pt x="1052068" y="21704"/>
                  </a:lnTo>
                  <a:lnTo>
                    <a:pt x="1006322" y="31064"/>
                  </a:lnTo>
                  <a:lnTo>
                    <a:pt x="961174" y="42024"/>
                  </a:lnTo>
                  <a:lnTo>
                    <a:pt x="916660" y="54559"/>
                  </a:lnTo>
                  <a:lnTo>
                    <a:pt x="872820" y="68630"/>
                  </a:lnTo>
                  <a:lnTo>
                    <a:pt x="829678" y="84201"/>
                  </a:lnTo>
                  <a:lnTo>
                    <a:pt x="787260" y="101257"/>
                  </a:lnTo>
                  <a:lnTo>
                    <a:pt x="745591" y="119748"/>
                  </a:lnTo>
                  <a:lnTo>
                    <a:pt x="704723" y="139661"/>
                  </a:lnTo>
                  <a:lnTo>
                    <a:pt x="664679" y="160959"/>
                  </a:lnTo>
                  <a:lnTo>
                    <a:pt x="625487" y="183603"/>
                  </a:lnTo>
                  <a:lnTo>
                    <a:pt x="587184" y="207568"/>
                  </a:lnTo>
                  <a:lnTo>
                    <a:pt x="549795" y="232829"/>
                  </a:lnTo>
                  <a:lnTo>
                    <a:pt x="513346" y="259334"/>
                  </a:lnTo>
                  <a:lnTo>
                    <a:pt x="477875" y="287070"/>
                  </a:lnTo>
                  <a:lnTo>
                    <a:pt x="443420" y="316014"/>
                  </a:lnTo>
                  <a:lnTo>
                    <a:pt x="410006" y="346113"/>
                  </a:lnTo>
                  <a:lnTo>
                    <a:pt x="377659" y="377342"/>
                  </a:lnTo>
                  <a:lnTo>
                    <a:pt x="346405" y="409676"/>
                  </a:lnTo>
                  <a:lnTo>
                    <a:pt x="316293" y="443077"/>
                  </a:lnTo>
                  <a:lnTo>
                    <a:pt x="287350" y="477520"/>
                  </a:lnTo>
                  <a:lnTo>
                    <a:pt x="259600" y="512978"/>
                  </a:lnTo>
                  <a:lnTo>
                    <a:pt x="233070" y="549414"/>
                  </a:lnTo>
                  <a:lnTo>
                    <a:pt x="207810" y="586790"/>
                  </a:lnTo>
                  <a:lnTo>
                    <a:pt x="183832" y="625081"/>
                  </a:lnTo>
                  <a:lnTo>
                    <a:pt x="161175" y="664248"/>
                  </a:lnTo>
                  <a:lnTo>
                    <a:pt x="139865" y="704278"/>
                  </a:lnTo>
                  <a:lnTo>
                    <a:pt x="119938" y="745134"/>
                  </a:lnTo>
                  <a:lnTo>
                    <a:pt x="101422" y="786765"/>
                  </a:lnTo>
                  <a:lnTo>
                    <a:pt x="84366" y="829170"/>
                  </a:lnTo>
                  <a:lnTo>
                    <a:pt x="68770" y="872299"/>
                  </a:lnTo>
                  <a:lnTo>
                    <a:pt x="54686" y="916114"/>
                  </a:lnTo>
                  <a:lnTo>
                    <a:pt x="42138" y="960602"/>
                  </a:lnTo>
                  <a:lnTo>
                    <a:pt x="31165" y="1005725"/>
                  </a:lnTo>
                  <a:lnTo>
                    <a:pt x="21780" y="1051458"/>
                  </a:lnTo>
                  <a:lnTo>
                    <a:pt x="14046" y="1097749"/>
                  </a:lnTo>
                  <a:lnTo>
                    <a:pt x="7962" y="1144587"/>
                  </a:lnTo>
                  <a:lnTo>
                    <a:pt x="3568" y="1191933"/>
                  </a:lnTo>
                  <a:lnTo>
                    <a:pt x="901" y="1239761"/>
                  </a:lnTo>
                  <a:lnTo>
                    <a:pt x="0" y="1288034"/>
                  </a:lnTo>
                  <a:lnTo>
                    <a:pt x="901" y="1336382"/>
                  </a:lnTo>
                  <a:lnTo>
                    <a:pt x="3568" y="1384261"/>
                  </a:lnTo>
                  <a:lnTo>
                    <a:pt x="4051" y="1389557"/>
                  </a:lnTo>
                  <a:lnTo>
                    <a:pt x="4432" y="1395831"/>
                  </a:lnTo>
                  <a:lnTo>
                    <a:pt x="7480" y="1426591"/>
                  </a:lnTo>
                  <a:lnTo>
                    <a:pt x="7962" y="1431671"/>
                  </a:lnTo>
                  <a:lnTo>
                    <a:pt x="8102" y="1432814"/>
                  </a:lnTo>
                  <a:lnTo>
                    <a:pt x="16522" y="1497114"/>
                  </a:lnTo>
                  <a:lnTo>
                    <a:pt x="25476" y="1546809"/>
                  </a:lnTo>
                  <a:lnTo>
                    <a:pt x="36296" y="1595831"/>
                  </a:lnTo>
                  <a:lnTo>
                    <a:pt x="48958" y="1644129"/>
                  </a:lnTo>
                  <a:lnTo>
                    <a:pt x="63423" y="1691652"/>
                  </a:lnTo>
                  <a:lnTo>
                    <a:pt x="79654" y="1738388"/>
                  </a:lnTo>
                  <a:lnTo>
                    <a:pt x="97599" y="1784286"/>
                  </a:lnTo>
                  <a:lnTo>
                    <a:pt x="117233" y="1829295"/>
                  </a:lnTo>
                  <a:lnTo>
                    <a:pt x="138518" y="1873389"/>
                  </a:lnTo>
                  <a:lnTo>
                    <a:pt x="161404" y="1916518"/>
                  </a:lnTo>
                  <a:lnTo>
                    <a:pt x="185851" y="1958657"/>
                  </a:lnTo>
                  <a:lnTo>
                    <a:pt x="211836" y="1999742"/>
                  </a:lnTo>
                  <a:lnTo>
                    <a:pt x="213601" y="1998586"/>
                  </a:lnTo>
                  <a:lnTo>
                    <a:pt x="233070" y="2027389"/>
                  </a:lnTo>
                  <a:lnTo>
                    <a:pt x="259600" y="2063851"/>
                  </a:lnTo>
                  <a:lnTo>
                    <a:pt x="287350" y="2099322"/>
                  </a:lnTo>
                  <a:lnTo>
                    <a:pt x="316293" y="2133790"/>
                  </a:lnTo>
                  <a:lnTo>
                    <a:pt x="346405" y="2167204"/>
                  </a:lnTo>
                  <a:lnTo>
                    <a:pt x="377659" y="2199563"/>
                  </a:lnTo>
                  <a:lnTo>
                    <a:pt x="410006" y="2230805"/>
                  </a:lnTo>
                  <a:lnTo>
                    <a:pt x="443420" y="2260917"/>
                  </a:lnTo>
                  <a:lnTo>
                    <a:pt x="477875" y="2289873"/>
                  </a:lnTo>
                  <a:lnTo>
                    <a:pt x="513346" y="2317623"/>
                  </a:lnTo>
                  <a:lnTo>
                    <a:pt x="549795" y="2344140"/>
                  </a:lnTo>
                  <a:lnTo>
                    <a:pt x="587184" y="2369401"/>
                  </a:lnTo>
                  <a:lnTo>
                    <a:pt x="625487" y="2393378"/>
                  </a:lnTo>
                  <a:lnTo>
                    <a:pt x="664679" y="2416035"/>
                  </a:lnTo>
                  <a:lnTo>
                    <a:pt x="704723" y="2437333"/>
                  </a:lnTo>
                  <a:lnTo>
                    <a:pt x="745591" y="2457246"/>
                  </a:lnTo>
                  <a:lnTo>
                    <a:pt x="787260" y="2475750"/>
                  </a:lnTo>
                  <a:lnTo>
                    <a:pt x="829678" y="2492806"/>
                  </a:lnTo>
                  <a:lnTo>
                    <a:pt x="872820" y="2508389"/>
                  </a:lnTo>
                  <a:lnTo>
                    <a:pt x="916660" y="2522461"/>
                  </a:lnTo>
                  <a:lnTo>
                    <a:pt x="961174" y="2534996"/>
                  </a:lnTo>
                  <a:lnTo>
                    <a:pt x="1006322" y="2545956"/>
                  </a:lnTo>
                  <a:lnTo>
                    <a:pt x="1052068" y="2555316"/>
                  </a:lnTo>
                  <a:lnTo>
                    <a:pt x="1098397" y="2563037"/>
                  </a:lnTo>
                  <a:lnTo>
                    <a:pt x="1145260" y="2569108"/>
                  </a:lnTo>
                  <a:lnTo>
                    <a:pt x="1192644" y="2573477"/>
                  </a:lnTo>
                  <a:lnTo>
                    <a:pt x="1240497" y="2576131"/>
                  </a:lnTo>
                  <a:lnTo>
                    <a:pt x="1288808" y="2577007"/>
                  </a:lnTo>
                  <a:lnTo>
                    <a:pt x="1337106" y="2576131"/>
                  </a:lnTo>
                  <a:lnTo>
                    <a:pt x="1384960" y="2573477"/>
                  </a:lnTo>
                  <a:lnTo>
                    <a:pt x="1432344" y="2569108"/>
                  </a:lnTo>
                  <a:lnTo>
                    <a:pt x="1479207" y="2563037"/>
                  </a:lnTo>
                  <a:lnTo>
                    <a:pt x="1525536" y="2555316"/>
                  </a:lnTo>
                  <a:lnTo>
                    <a:pt x="1571282" y="2545956"/>
                  </a:lnTo>
                  <a:lnTo>
                    <a:pt x="1616430" y="2534996"/>
                  </a:lnTo>
                  <a:lnTo>
                    <a:pt x="1660944" y="2522461"/>
                  </a:lnTo>
                  <a:lnTo>
                    <a:pt x="1704784" y="2508389"/>
                  </a:lnTo>
                  <a:lnTo>
                    <a:pt x="1747926" y="2492806"/>
                  </a:lnTo>
                  <a:lnTo>
                    <a:pt x="1790344" y="2475750"/>
                  </a:lnTo>
                  <a:lnTo>
                    <a:pt x="1832000" y="2457259"/>
                  </a:lnTo>
                  <a:lnTo>
                    <a:pt x="1872869" y="2437346"/>
                  </a:lnTo>
                  <a:lnTo>
                    <a:pt x="1912912" y="2416048"/>
                  </a:lnTo>
                  <a:lnTo>
                    <a:pt x="1952104" y="2393391"/>
                  </a:lnTo>
                  <a:lnTo>
                    <a:pt x="1990407" y="2369426"/>
                  </a:lnTo>
                  <a:lnTo>
                    <a:pt x="2027796" y="2344166"/>
                  </a:lnTo>
                  <a:lnTo>
                    <a:pt x="2064232" y="2317648"/>
                  </a:lnTo>
                  <a:lnTo>
                    <a:pt x="2099703" y="2289911"/>
                  </a:lnTo>
                  <a:lnTo>
                    <a:pt x="2134158" y="2260968"/>
                  </a:lnTo>
                  <a:lnTo>
                    <a:pt x="2167572" y="2230856"/>
                  </a:lnTo>
                  <a:lnTo>
                    <a:pt x="2199906" y="2199614"/>
                  </a:lnTo>
                  <a:lnTo>
                    <a:pt x="2231148" y="2167280"/>
                  </a:lnTo>
                  <a:lnTo>
                    <a:pt x="2261260" y="2133866"/>
                  </a:lnTo>
                  <a:lnTo>
                    <a:pt x="2290203" y="2099411"/>
                  </a:lnTo>
                  <a:lnTo>
                    <a:pt x="2317940" y="2063940"/>
                  </a:lnTo>
                  <a:lnTo>
                    <a:pt x="2344458" y="2027504"/>
                  </a:lnTo>
                  <a:lnTo>
                    <a:pt x="2369718" y="1990115"/>
                  </a:lnTo>
                  <a:lnTo>
                    <a:pt x="2393683" y="1951812"/>
                  </a:lnTo>
                  <a:lnTo>
                    <a:pt x="2416340" y="1912620"/>
                  </a:lnTo>
                  <a:lnTo>
                    <a:pt x="2437638" y="1872576"/>
                  </a:lnTo>
                  <a:lnTo>
                    <a:pt x="2457551" y="1831708"/>
                  </a:lnTo>
                  <a:lnTo>
                    <a:pt x="2476042" y="1790052"/>
                  </a:lnTo>
                  <a:lnTo>
                    <a:pt x="2493099" y="1747634"/>
                  </a:lnTo>
                  <a:lnTo>
                    <a:pt x="2508681" y="1704492"/>
                  </a:lnTo>
                  <a:lnTo>
                    <a:pt x="2522753" y="1660652"/>
                  </a:lnTo>
                  <a:lnTo>
                    <a:pt x="2535288" y="1616138"/>
                  </a:lnTo>
                  <a:lnTo>
                    <a:pt x="2546248" y="1570990"/>
                  </a:lnTo>
                  <a:lnTo>
                    <a:pt x="2555608" y="1525244"/>
                  </a:lnTo>
                  <a:lnTo>
                    <a:pt x="2563330" y="1478915"/>
                  </a:lnTo>
                  <a:lnTo>
                    <a:pt x="2569400" y="1432052"/>
                  </a:lnTo>
                  <a:lnTo>
                    <a:pt x="2573769" y="1384668"/>
                  </a:lnTo>
                  <a:lnTo>
                    <a:pt x="2576423" y="1336814"/>
                  </a:lnTo>
                  <a:lnTo>
                    <a:pt x="2577312" y="1288503"/>
                  </a:lnTo>
                  <a:close/>
                </a:path>
              </a:pathLst>
            </a:custGeom>
            <a:solidFill>
              <a:srgbClr val="FFFF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213" y="867705"/>
              <a:ext cx="1555115" cy="1554480"/>
            </a:xfrm>
            <a:custGeom>
              <a:avLst/>
              <a:gdLst/>
              <a:ahLst/>
              <a:cxnLst/>
              <a:rect l="l" t="t" r="r" b="b"/>
              <a:pathLst>
                <a:path w="1555115" h="1554480">
                  <a:moveTo>
                    <a:pt x="770590" y="1554303"/>
                  </a:moveTo>
                  <a:lnTo>
                    <a:pt x="726209" y="1552690"/>
                  </a:lnTo>
                  <a:lnTo>
                    <a:pt x="681864" y="1548527"/>
                  </a:lnTo>
                  <a:lnTo>
                    <a:pt x="637666" y="1541791"/>
                  </a:lnTo>
                  <a:lnTo>
                    <a:pt x="593729" y="1532461"/>
                  </a:lnTo>
                  <a:lnTo>
                    <a:pt x="550165" y="1520515"/>
                  </a:lnTo>
                  <a:lnTo>
                    <a:pt x="507088" y="1505931"/>
                  </a:lnTo>
                  <a:lnTo>
                    <a:pt x="464609" y="1488688"/>
                  </a:lnTo>
                  <a:lnTo>
                    <a:pt x="422843" y="1468763"/>
                  </a:lnTo>
                  <a:lnTo>
                    <a:pt x="381902" y="1446136"/>
                  </a:lnTo>
                  <a:lnTo>
                    <a:pt x="341898" y="1420783"/>
                  </a:lnTo>
                  <a:lnTo>
                    <a:pt x="303483" y="1393083"/>
                  </a:lnTo>
                  <a:lnTo>
                    <a:pt x="267247" y="1363498"/>
                  </a:lnTo>
                  <a:lnTo>
                    <a:pt x="233214" y="1332143"/>
                  </a:lnTo>
                  <a:lnTo>
                    <a:pt x="201404" y="1299129"/>
                  </a:lnTo>
                  <a:lnTo>
                    <a:pt x="171839" y="1264571"/>
                  </a:lnTo>
                  <a:lnTo>
                    <a:pt x="144540" y="1228582"/>
                  </a:lnTo>
                  <a:lnTo>
                    <a:pt x="119529" y="1191273"/>
                  </a:lnTo>
                  <a:lnTo>
                    <a:pt x="96828" y="1152760"/>
                  </a:lnTo>
                  <a:lnTo>
                    <a:pt x="76457" y="1113153"/>
                  </a:lnTo>
                  <a:lnTo>
                    <a:pt x="58440" y="1072568"/>
                  </a:lnTo>
                  <a:lnTo>
                    <a:pt x="42796" y="1031116"/>
                  </a:lnTo>
                  <a:lnTo>
                    <a:pt x="29548" y="988911"/>
                  </a:lnTo>
                  <a:lnTo>
                    <a:pt x="18718" y="946066"/>
                  </a:lnTo>
                  <a:lnTo>
                    <a:pt x="10326" y="902694"/>
                  </a:lnTo>
                  <a:lnTo>
                    <a:pt x="4395" y="858908"/>
                  </a:lnTo>
                  <a:lnTo>
                    <a:pt x="945" y="814821"/>
                  </a:lnTo>
                  <a:lnTo>
                    <a:pt x="0" y="770546"/>
                  </a:lnTo>
                  <a:lnTo>
                    <a:pt x="1579" y="726197"/>
                  </a:lnTo>
                  <a:lnTo>
                    <a:pt x="5704" y="681886"/>
                  </a:lnTo>
                  <a:lnTo>
                    <a:pt x="12398" y="637726"/>
                  </a:lnTo>
                  <a:lnTo>
                    <a:pt x="21681" y="593831"/>
                  </a:lnTo>
                  <a:lnTo>
                    <a:pt x="33576" y="550314"/>
                  </a:lnTo>
                  <a:lnTo>
                    <a:pt x="48103" y="507287"/>
                  </a:lnTo>
                  <a:lnTo>
                    <a:pt x="65284" y="464864"/>
                  </a:lnTo>
                  <a:lnTo>
                    <a:pt x="85142" y="423159"/>
                  </a:lnTo>
                  <a:lnTo>
                    <a:pt x="107697" y="382283"/>
                  </a:lnTo>
                  <a:lnTo>
                    <a:pt x="132970" y="342350"/>
                  </a:lnTo>
                  <a:lnTo>
                    <a:pt x="160750" y="303864"/>
                  </a:lnTo>
                  <a:lnTo>
                    <a:pt x="190407" y="267563"/>
                  </a:lnTo>
                  <a:lnTo>
                    <a:pt x="221831" y="233470"/>
                  </a:lnTo>
                  <a:lnTo>
                    <a:pt x="254907" y="201605"/>
                  </a:lnTo>
                  <a:lnTo>
                    <a:pt x="289523" y="171991"/>
                  </a:lnTo>
                  <a:lnTo>
                    <a:pt x="325568" y="144648"/>
                  </a:lnTo>
                  <a:lnTo>
                    <a:pt x="362927" y="119599"/>
                  </a:lnTo>
                  <a:lnTo>
                    <a:pt x="401489" y="96865"/>
                  </a:lnTo>
                  <a:lnTo>
                    <a:pt x="441140" y="76468"/>
                  </a:lnTo>
                  <a:lnTo>
                    <a:pt x="481769" y="58429"/>
                  </a:lnTo>
                  <a:lnTo>
                    <a:pt x="523262" y="42770"/>
                  </a:lnTo>
                  <a:lnTo>
                    <a:pt x="565507" y="29512"/>
                  </a:lnTo>
                  <a:lnTo>
                    <a:pt x="608391" y="18678"/>
                  </a:lnTo>
                  <a:lnTo>
                    <a:pt x="651801" y="10287"/>
                  </a:lnTo>
                  <a:lnTo>
                    <a:pt x="695626" y="4363"/>
                  </a:lnTo>
                  <a:lnTo>
                    <a:pt x="739752" y="927"/>
                  </a:lnTo>
                  <a:lnTo>
                    <a:pt x="784066" y="0"/>
                  </a:lnTo>
                  <a:lnTo>
                    <a:pt x="828456" y="1603"/>
                  </a:lnTo>
                  <a:lnTo>
                    <a:pt x="872810" y="5759"/>
                  </a:lnTo>
                  <a:lnTo>
                    <a:pt x="917014" y="12489"/>
                  </a:lnTo>
                  <a:lnTo>
                    <a:pt x="960956" y="21815"/>
                  </a:lnTo>
                  <a:lnTo>
                    <a:pt x="1004524" y="33758"/>
                  </a:lnTo>
                  <a:lnTo>
                    <a:pt x="1047605" y="48340"/>
                  </a:lnTo>
                  <a:lnTo>
                    <a:pt x="1090085" y="65582"/>
                  </a:lnTo>
                  <a:lnTo>
                    <a:pt x="1131853" y="85506"/>
                  </a:lnTo>
                  <a:lnTo>
                    <a:pt x="1172796" y="108133"/>
                  </a:lnTo>
                  <a:lnTo>
                    <a:pt x="1212801" y="133486"/>
                  </a:lnTo>
                  <a:lnTo>
                    <a:pt x="1251215" y="161186"/>
                  </a:lnTo>
                  <a:lnTo>
                    <a:pt x="1287449" y="190771"/>
                  </a:lnTo>
                  <a:lnTo>
                    <a:pt x="1321480" y="222127"/>
                  </a:lnTo>
                  <a:lnTo>
                    <a:pt x="1353288" y="255141"/>
                  </a:lnTo>
                  <a:lnTo>
                    <a:pt x="1382851" y="289702"/>
                  </a:lnTo>
                  <a:lnTo>
                    <a:pt x="1410146" y="325694"/>
                  </a:lnTo>
                  <a:lnTo>
                    <a:pt x="1435152" y="363007"/>
                  </a:lnTo>
                  <a:lnTo>
                    <a:pt x="1457846" y="401526"/>
                  </a:lnTo>
                  <a:lnTo>
                    <a:pt x="1478208" y="441140"/>
                  </a:lnTo>
                  <a:lnTo>
                    <a:pt x="1496216" y="481735"/>
                  </a:lnTo>
                  <a:lnTo>
                    <a:pt x="1511847" y="523197"/>
                  </a:lnTo>
                  <a:lnTo>
                    <a:pt x="1525080" y="565416"/>
                  </a:lnTo>
                  <a:lnTo>
                    <a:pt x="1535894" y="608277"/>
                  </a:lnTo>
                  <a:lnTo>
                    <a:pt x="1544265" y="651667"/>
                  </a:lnTo>
                  <a:lnTo>
                    <a:pt x="1550173" y="695474"/>
                  </a:lnTo>
                  <a:lnTo>
                    <a:pt x="1553596" y="739586"/>
                  </a:lnTo>
                  <a:lnTo>
                    <a:pt x="1554512" y="783888"/>
                  </a:lnTo>
                  <a:lnTo>
                    <a:pt x="1552899" y="828268"/>
                  </a:lnTo>
                  <a:lnTo>
                    <a:pt x="1548736" y="872613"/>
                  </a:lnTo>
                  <a:lnTo>
                    <a:pt x="1542000" y="916811"/>
                  </a:lnTo>
                  <a:lnTo>
                    <a:pt x="1532669" y="960748"/>
                  </a:lnTo>
                  <a:lnTo>
                    <a:pt x="1520723" y="1004312"/>
                  </a:lnTo>
                  <a:lnTo>
                    <a:pt x="1506140" y="1047390"/>
                  </a:lnTo>
                  <a:lnTo>
                    <a:pt x="1488896" y="1089868"/>
                  </a:lnTo>
                  <a:lnTo>
                    <a:pt x="1468972" y="1131634"/>
                  </a:lnTo>
                  <a:lnTo>
                    <a:pt x="1446344" y="1172576"/>
                  </a:lnTo>
                  <a:lnTo>
                    <a:pt x="1420992" y="1212579"/>
                  </a:lnTo>
                  <a:lnTo>
                    <a:pt x="1393291" y="1250995"/>
                  </a:lnTo>
                  <a:lnTo>
                    <a:pt x="1363706" y="1287230"/>
                  </a:lnTo>
                  <a:lnTo>
                    <a:pt x="1332350" y="1321263"/>
                  </a:lnTo>
                  <a:lnTo>
                    <a:pt x="1299336" y="1353072"/>
                  </a:lnTo>
                  <a:lnTo>
                    <a:pt x="1264776" y="1382635"/>
                  </a:lnTo>
                  <a:lnTo>
                    <a:pt x="1228783" y="1409931"/>
                  </a:lnTo>
                  <a:lnTo>
                    <a:pt x="1191470" y="1434938"/>
                  </a:lnTo>
                  <a:lnTo>
                    <a:pt x="1152951" y="1457633"/>
                  </a:lnTo>
                  <a:lnTo>
                    <a:pt x="1113337" y="1477996"/>
                  </a:lnTo>
                  <a:lnTo>
                    <a:pt x="1072743" y="1496004"/>
                  </a:lnTo>
                  <a:lnTo>
                    <a:pt x="1031280" y="1511636"/>
                  </a:lnTo>
                  <a:lnTo>
                    <a:pt x="989062" y="1524870"/>
                  </a:lnTo>
                  <a:lnTo>
                    <a:pt x="946201" y="1535683"/>
                  </a:lnTo>
                  <a:lnTo>
                    <a:pt x="902810" y="1544055"/>
                  </a:lnTo>
                  <a:lnTo>
                    <a:pt x="859003" y="1549964"/>
                  </a:lnTo>
                  <a:lnTo>
                    <a:pt x="814892" y="1553387"/>
                  </a:lnTo>
                  <a:lnTo>
                    <a:pt x="770590" y="1554303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4124" y="356615"/>
              <a:ext cx="1125220" cy="1287780"/>
            </a:xfrm>
            <a:custGeom>
              <a:avLst/>
              <a:gdLst/>
              <a:ahLst/>
              <a:cxnLst/>
              <a:rect l="l" t="t" r="r" b="b"/>
              <a:pathLst>
                <a:path w="1125220" h="1287780">
                  <a:moveTo>
                    <a:pt x="1124711" y="1287780"/>
                  </a:moveTo>
                  <a:lnTo>
                    <a:pt x="0" y="658368"/>
                  </a:lnTo>
                  <a:lnTo>
                    <a:pt x="24381" y="616781"/>
                  </a:lnTo>
                  <a:lnTo>
                    <a:pt x="50259" y="576205"/>
                  </a:lnTo>
                  <a:lnTo>
                    <a:pt x="77595" y="536676"/>
                  </a:lnTo>
                  <a:lnTo>
                    <a:pt x="106352" y="498234"/>
                  </a:lnTo>
                  <a:lnTo>
                    <a:pt x="136492" y="460915"/>
                  </a:lnTo>
                  <a:lnTo>
                    <a:pt x="167978" y="424758"/>
                  </a:lnTo>
                  <a:lnTo>
                    <a:pt x="200771" y="389800"/>
                  </a:lnTo>
                  <a:lnTo>
                    <a:pt x="234834" y="356080"/>
                  </a:lnTo>
                  <a:lnTo>
                    <a:pt x="270130" y="323636"/>
                  </a:lnTo>
                  <a:lnTo>
                    <a:pt x="306620" y="292505"/>
                  </a:lnTo>
                  <a:lnTo>
                    <a:pt x="344267" y="262725"/>
                  </a:lnTo>
                  <a:lnTo>
                    <a:pt x="383033" y="234335"/>
                  </a:lnTo>
                  <a:lnTo>
                    <a:pt x="422881" y="207372"/>
                  </a:lnTo>
                  <a:lnTo>
                    <a:pt x="463772" y="181875"/>
                  </a:lnTo>
                  <a:lnTo>
                    <a:pt x="505669" y="157880"/>
                  </a:lnTo>
                  <a:lnTo>
                    <a:pt x="548534" y="135427"/>
                  </a:lnTo>
                  <a:lnTo>
                    <a:pt x="592330" y="114552"/>
                  </a:lnTo>
                  <a:lnTo>
                    <a:pt x="637019" y="95295"/>
                  </a:lnTo>
                  <a:lnTo>
                    <a:pt x="682562" y="77692"/>
                  </a:lnTo>
                  <a:lnTo>
                    <a:pt x="728924" y="61783"/>
                  </a:lnTo>
                  <a:lnTo>
                    <a:pt x="776064" y="47604"/>
                  </a:lnTo>
                  <a:lnTo>
                    <a:pt x="823947" y="35193"/>
                  </a:lnTo>
                  <a:lnTo>
                    <a:pt x="872534" y="24590"/>
                  </a:lnTo>
                  <a:lnTo>
                    <a:pt x="921787" y="15831"/>
                  </a:lnTo>
                  <a:lnTo>
                    <a:pt x="971670" y="8954"/>
                  </a:lnTo>
                  <a:lnTo>
                    <a:pt x="1022143" y="3998"/>
                  </a:lnTo>
                  <a:lnTo>
                    <a:pt x="1073169" y="1001"/>
                  </a:lnTo>
                  <a:lnTo>
                    <a:pt x="1124711" y="0"/>
                  </a:lnTo>
                  <a:lnTo>
                    <a:pt x="1124711" y="1287780"/>
                  </a:lnTo>
                  <a:close/>
                </a:path>
              </a:pathLst>
            </a:custGeom>
            <a:solidFill>
              <a:srgbClr val="FFFF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69870" y="3480798"/>
            <a:ext cx="320040" cy="320675"/>
          </a:xfrm>
          <a:custGeom>
            <a:avLst/>
            <a:gdLst/>
            <a:ahLst/>
            <a:cxnLst/>
            <a:rect l="l" t="t" r="r" b="b"/>
            <a:pathLst>
              <a:path w="320040" h="320675">
                <a:moveTo>
                  <a:pt x="166244" y="320097"/>
                </a:moveTo>
                <a:lnTo>
                  <a:pt x="115333" y="313961"/>
                </a:lnTo>
                <a:lnTo>
                  <a:pt x="159529" y="160037"/>
                </a:lnTo>
                <a:lnTo>
                  <a:pt x="10177" y="216425"/>
                </a:lnTo>
                <a:lnTo>
                  <a:pt x="3170" y="192568"/>
                </a:lnTo>
                <a:lnTo>
                  <a:pt x="0" y="167450"/>
                </a:lnTo>
                <a:lnTo>
                  <a:pt x="928" y="141576"/>
                </a:lnTo>
                <a:lnTo>
                  <a:pt x="28137" y="69122"/>
                </a:lnTo>
                <a:lnTo>
                  <a:pt x="62194" y="33239"/>
                </a:lnTo>
                <a:lnTo>
                  <a:pt x="105121" y="9599"/>
                </a:lnTo>
                <a:lnTo>
                  <a:pt x="153652" y="0"/>
                </a:lnTo>
                <a:lnTo>
                  <a:pt x="204525" y="6240"/>
                </a:lnTo>
                <a:lnTo>
                  <a:pt x="250849" y="28163"/>
                </a:lnTo>
                <a:lnTo>
                  <a:pt x="286728" y="62219"/>
                </a:lnTo>
                <a:lnTo>
                  <a:pt x="310365" y="105146"/>
                </a:lnTo>
                <a:lnTo>
                  <a:pt x="319961" y="153678"/>
                </a:lnTo>
                <a:lnTo>
                  <a:pt x="313720" y="204550"/>
                </a:lnTo>
                <a:lnTo>
                  <a:pt x="291801" y="250876"/>
                </a:lnTo>
                <a:lnTo>
                  <a:pt x="257741" y="286768"/>
                </a:lnTo>
                <a:lnTo>
                  <a:pt x="214801" y="310437"/>
                </a:lnTo>
                <a:lnTo>
                  <a:pt x="166244" y="320097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3257" y="1726996"/>
            <a:ext cx="41986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10" dirty="0">
                <a:solidFill>
                  <a:srgbClr val="FFFFFF"/>
                </a:solidFill>
              </a:rPr>
              <a:t>Scan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85" dirty="0">
                <a:solidFill>
                  <a:srgbClr val="FFFFFF"/>
                </a:solidFill>
              </a:rPr>
              <a:t>Conversions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in </a:t>
            </a:r>
            <a:r>
              <a:rPr sz="3600" spc="-107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Computer</a:t>
            </a:r>
            <a:r>
              <a:rPr sz="3600" spc="-75" dirty="0">
                <a:solidFill>
                  <a:srgbClr val="FFFFFF"/>
                </a:solidFill>
              </a:rPr>
              <a:t> </a:t>
            </a:r>
            <a:r>
              <a:rPr sz="3600" spc="35" dirty="0">
                <a:solidFill>
                  <a:srgbClr val="FFFFFF"/>
                </a:solidFill>
              </a:rPr>
              <a:t>Graphics</a:t>
            </a:r>
            <a:endParaRPr sz="3600"/>
          </a:p>
        </p:txBody>
      </p:sp>
      <p:sp>
        <p:nvSpPr>
          <p:cNvPr id="18" name="object 18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14" y="669696"/>
            <a:ext cx="106299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0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583" y="1974227"/>
            <a:ext cx="3543935" cy="12852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Definition</a:t>
            </a:r>
            <a:r>
              <a:rPr sz="1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scan</a:t>
            </a:r>
            <a:r>
              <a:rPr sz="18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conversion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Advantages</a:t>
            </a:r>
            <a:r>
              <a:rPr sz="18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scan</a:t>
            </a:r>
            <a:r>
              <a:rPr sz="1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conversion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Objects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Pixel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542925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C00000"/>
                </a:solidFill>
              </a:rPr>
              <a:t>Definition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50" dirty="0">
                <a:solidFill>
                  <a:srgbClr val="C00000"/>
                </a:solidFill>
              </a:rPr>
              <a:t>of</a:t>
            </a:r>
            <a:r>
              <a:rPr b="1" spc="-40" dirty="0">
                <a:solidFill>
                  <a:srgbClr val="C00000"/>
                </a:solidFill>
              </a:rPr>
              <a:t> </a:t>
            </a:r>
            <a:r>
              <a:rPr b="1" spc="70" dirty="0">
                <a:solidFill>
                  <a:srgbClr val="C00000"/>
                </a:solidFill>
              </a:rPr>
              <a:t>scan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50" dirty="0">
                <a:solidFill>
                  <a:srgbClr val="C00000"/>
                </a:solidFill>
              </a:rPr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398162"/>
            <a:ext cx="8686800" cy="2844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representing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graphics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sz="2800" spc="1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discrete</a:t>
            </a:r>
            <a:r>
              <a:rPr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pixels</a:t>
            </a:r>
            <a:r>
              <a:rPr lang="en-IN"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 identifying their locations and setting them On </a:t>
            </a:r>
            <a:r>
              <a:rPr sz="2800" spc="1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800" spc="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</a:t>
            </a:r>
            <a:r>
              <a:rPr sz="2800" spc="1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scan</a:t>
            </a:r>
            <a:r>
              <a:rPr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b="1" spc="-5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conversion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ct val="100000"/>
              </a:lnSpc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35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process of deterring which pixels will provide the best approximation to the desired line is properly known as rasterization </a:t>
            </a:r>
          </a:p>
          <a:p>
            <a:pPr marL="285750" indent="-285750">
              <a:spcBef>
                <a:spcPts val="35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14" y="669696"/>
            <a:ext cx="592836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Advantage</a:t>
            </a:r>
            <a:r>
              <a:rPr spc="-35" dirty="0"/>
              <a:t> </a:t>
            </a:r>
            <a:r>
              <a:rPr spc="50" dirty="0"/>
              <a:t>of</a:t>
            </a:r>
            <a:r>
              <a:rPr spc="-30" dirty="0"/>
              <a:t> </a:t>
            </a:r>
            <a:r>
              <a:rPr spc="30" dirty="0"/>
              <a:t>developing</a:t>
            </a:r>
            <a:r>
              <a:rPr spc="-30" dirty="0"/>
              <a:t> </a:t>
            </a:r>
            <a:r>
              <a:rPr spc="30" dirty="0"/>
              <a:t>algorithms </a:t>
            </a:r>
            <a:r>
              <a:rPr spc="-825" dirty="0"/>
              <a:t> </a:t>
            </a:r>
            <a:r>
              <a:rPr spc="25" dirty="0"/>
              <a:t>for</a:t>
            </a:r>
            <a:r>
              <a:rPr spc="-30" dirty="0"/>
              <a:t> </a:t>
            </a:r>
            <a:r>
              <a:rPr spc="70" dirty="0"/>
              <a:t>scan</a:t>
            </a:r>
            <a:r>
              <a:rPr spc="-25" dirty="0"/>
              <a:t> </a:t>
            </a:r>
            <a:r>
              <a:rPr spc="5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949" y="2048979"/>
            <a:ext cx="6628130" cy="23406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3850" indent="-31115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Algorithms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can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generate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graphics objects at a faster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rate.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Using algorithms,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memory can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be used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efficiently.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Algorithms can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develop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higher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level of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graphical objects.</a:t>
            </a:r>
            <a:endParaRPr sz="1300">
              <a:latin typeface="Verdana"/>
              <a:cs typeface="Verdana"/>
            </a:endParaRPr>
          </a:p>
          <a:p>
            <a:pPr marL="323850" marR="53975" indent="-311150">
              <a:lnSpc>
                <a:spcPct val="114700"/>
              </a:lnSpc>
              <a:spcBef>
                <a:spcPts val="11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This scan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conversion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methodology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for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many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purposes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including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TV, </a:t>
            </a:r>
            <a:r>
              <a:rPr sz="1300" spc="-44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card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used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to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capture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video,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LCD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monitor,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projectors used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for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video 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display any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more.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This conversion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technique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has large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many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applications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daily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life.</a:t>
            </a:r>
            <a:endParaRPr sz="1300">
              <a:latin typeface="Verdana"/>
              <a:cs typeface="Verdana"/>
            </a:endParaRPr>
          </a:p>
          <a:p>
            <a:pPr marL="323850" marR="5080" indent="-311150">
              <a:lnSpc>
                <a:spcPct val="114700"/>
              </a:lnSpc>
              <a:buAutoNum type="arabicPeriod"/>
              <a:tabLst>
                <a:tab pos="323215" algn="l"/>
                <a:tab pos="323850" algn="l"/>
              </a:tabLst>
            </a:pPr>
            <a:r>
              <a:rPr sz="1300" dirty="0">
                <a:latin typeface="Verdana"/>
                <a:cs typeface="Verdana"/>
              </a:rPr>
              <a:t>One </a:t>
            </a:r>
            <a:r>
              <a:rPr sz="1300" spc="-5" dirty="0">
                <a:latin typeface="Verdana"/>
                <a:cs typeface="Verdana"/>
              </a:rPr>
              <a:t>can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efficiently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perform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this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scan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conversion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using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high</a:t>
            </a:r>
            <a:r>
              <a:rPr sz="1300" spc="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and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good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speed </a:t>
            </a:r>
            <a:r>
              <a:rPr sz="1300" spc="-44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circuits</a:t>
            </a:r>
            <a:r>
              <a:rPr sz="1300" spc="-1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that are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integrated.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14" y="669696"/>
            <a:ext cx="594487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Objects</a:t>
            </a:r>
            <a:r>
              <a:rPr spc="-35" dirty="0"/>
              <a:t> </a:t>
            </a:r>
            <a:r>
              <a:rPr spc="-10" dirty="0"/>
              <a:t>that</a:t>
            </a:r>
            <a:r>
              <a:rPr spc="-30" dirty="0"/>
              <a:t> </a:t>
            </a:r>
            <a:r>
              <a:rPr spc="45" dirty="0"/>
              <a:t>can</a:t>
            </a:r>
            <a:r>
              <a:rPr spc="-25" dirty="0"/>
              <a:t> </a:t>
            </a:r>
            <a:r>
              <a:rPr spc="15" dirty="0"/>
              <a:t>be</a:t>
            </a:r>
            <a:r>
              <a:rPr spc="-35" dirty="0"/>
              <a:t> </a:t>
            </a:r>
            <a:r>
              <a:rPr spc="165" dirty="0"/>
              <a:t>SCAN</a:t>
            </a:r>
            <a:r>
              <a:rPr spc="-30" dirty="0"/>
              <a:t> </a:t>
            </a:r>
            <a:r>
              <a:rPr spc="30" dirty="0"/>
              <a:t>converted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7949" y="1565808"/>
            <a:ext cx="1477645" cy="28371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23850" indent="-31115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Point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Line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Sector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Arc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Ellipse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Rectangle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Polygon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Characters</a:t>
            </a:r>
            <a:endParaRPr sz="1300">
              <a:latin typeface="Verdana"/>
              <a:cs typeface="Verdana"/>
            </a:endParaRPr>
          </a:p>
          <a:p>
            <a:pPr marL="323850" indent="-311150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323215" algn="l"/>
                <a:tab pos="323850" algn="l"/>
              </a:tabLst>
            </a:pPr>
            <a:r>
              <a:rPr sz="1300" spc="-5" dirty="0">
                <a:latin typeface="Verdana"/>
                <a:cs typeface="Verdana"/>
              </a:rPr>
              <a:t>Filled</a:t>
            </a:r>
            <a:r>
              <a:rPr sz="1300" spc="-6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Regions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09550"/>
            <a:ext cx="2362200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49366"/>
            <a:ext cx="6705600" cy="406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31115" indent="-304800" algn="just">
              <a:lnSpc>
                <a:spcPct val="114900"/>
              </a:lnSpc>
              <a:spcBef>
                <a:spcPts val="100"/>
              </a:spcBef>
              <a:buChar char="●"/>
              <a:tabLst>
                <a:tab pos="317500" algn="l"/>
              </a:tabLst>
            </a:pPr>
            <a:r>
              <a:rPr spc="25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pc="30" dirty="0">
                <a:solidFill>
                  <a:srgbClr val="333333"/>
                </a:solidFill>
                <a:latin typeface="Arial MT"/>
                <a:cs typeface="Arial MT"/>
              </a:rPr>
              <a:t>computer graphics </a:t>
            </a:r>
            <a:r>
              <a:rPr spc="20" dirty="0">
                <a:solidFill>
                  <a:srgbClr val="333333"/>
                </a:solidFill>
                <a:latin typeface="Arial MT"/>
                <a:cs typeface="Arial MT"/>
              </a:rPr>
              <a:t>is </a:t>
            </a:r>
            <a:r>
              <a:rPr spc="25" dirty="0">
                <a:solidFill>
                  <a:srgbClr val="333333"/>
                </a:solidFill>
                <a:latin typeface="Arial MT"/>
                <a:cs typeface="Arial MT"/>
              </a:rPr>
              <a:t>one </a:t>
            </a:r>
            <a:r>
              <a:rPr spc="20" dirty="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spc="25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pc="30" dirty="0">
                <a:solidFill>
                  <a:srgbClr val="333333"/>
                </a:solidFill>
                <a:latin typeface="Arial MT"/>
                <a:cs typeface="Arial MT"/>
              </a:rPr>
              <a:t>most </a:t>
            </a:r>
            <a:r>
              <a:rPr spc="35" dirty="0">
                <a:solidFill>
                  <a:srgbClr val="333333"/>
                </a:solidFill>
                <a:latin typeface="Arial MT"/>
                <a:cs typeface="Arial MT"/>
              </a:rPr>
              <a:t>effective </a:t>
            </a:r>
            <a:r>
              <a:rPr spc="25" dirty="0">
                <a:solidFill>
                  <a:srgbClr val="333333"/>
                </a:solidFill>
                <a:latin typeface="Arial MT"/>
                <a:cs typeface="Arial MT"/>
              </a:rPr>
              <a:t>and </a:t>
            </a:r>
            <a:r>
              <a:rPr spc="35" dirty="0">
                <a:solidFill>
                  <a:srgbClr val="333333"/>
                </a:solidFill>
                <a:latin typeface="Arial MT"/>
                <a:cs typeface="Arial MT"/>
              </a:rPr>
              <a:t>commonly </a:t>
            </a:r>
            <a:r>
              <a:rPr spc="30" dirty="0">
                <a:solidFill>
                  <a:srgbClr val="333333"/>
                </a:solidFill>
                <a:latin typeface="Arial MT"/>
                <a:cs typeface="Arial MT"/>
              </a:rPr>
              <a:t>used </a:t>
            </a:r>
            <a:r>
              <a:rPr spc="25" dirty="0">
                <a:solidFill>
                  <a:srgbClr val="333333"/>
                </a:solidFill>
                <a:latin typeface="Arial MT"/>
                <a:cs typeface="Arial MT"/>
              </a:rPr>
              <a:t>way </a:t>
            </a:r>
            <a:r>
              <a:rPr spc="20" dirty="0">
                <a:solidFill>
                  <a:srgbClr val="333333"/>
                </a:solidFill>
                <a:latin typeface="Arial MT"/>
                <a:cs typeface="Arial MT"/>
              </a:rPr>
              <a:t>to </a:t>
            </a:r>
            <a:r>
              <a:rPr spc="35" dirty="0">
                <a:solidFill>
                  <a:srgbClr val="333333"/>
                </a:solidFill>
                <a:latin typeface="Arial MT"/>
                <a:cs typeface="Arial MT"/>
              </a:rPr>
              <a:t>communicate </a:t>
            </a:r>
            <a:r>
              <a:rPr spc="25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15" dirty="0">
                <a:solidFill>
                  <a:srgbClr val="333333"/>
                </a:solidFill>
                <a:latin typeface="Arial MT"/>
                <a:cs typeface="Arial MT"/>
              </a:rPr>
              <a:t>processed information </a:t>
            </a:r>
            <a:r>
              <a:rPr spc="10" dirty="0">
                <a:solidFill>
                  <a:srgbClr val="333333"/>
                </a:solidFill>
                <a:latin typeface="Arial MT"/>
                <a:cs typeface="Arial MT"/>
              </a:rPr>
              <a:t>to the user. It displays </a:t>
            </a:r>
            <a:r>
              <a:rPr spc="15" dirty="0">
                <a:solidFill>
                  <a:srgbClr val="333333"/>
                </a:solidFill>
                <a:latin typeface="Arial MT"/>
                <a:cs typeface="Arial MT"/>
              </a:rPr>
              <a:t>the </a:t>
            </a:r>
            <a:r>
              <a:rPr spc="20" dirty="0">
                <a:solidFill>
                  <a:srgbClr val="333333"/>
                </a:solidFill>
                <a:latin typeface="Arial MT"/>
                <a:cs typeface="Arial MT"/>
              </a:rPr>
              <a:t>information </a:t>
            </a:r>
            <a:r>
              <a:rPr spc="10" dirty="0">
                <a:solidFill>
                  <a:srgbClr val="333333"/>
                </a:solidFill>
                <a:latin typeface="Arial MT"/>
                <a:cs typeface="Arial MT"/>
              </a:rPr>
              <a:t>in </a:t>
            </a:r>
            <a:r>
              <a:rPr spc="15" dirty="0">
                <a:solidFill>
                  <a:srgbClr val="333333"/>
                </a:solidFill>
                <a:latin typeface="Arial MT"/>
                <a:cs typeface="Arial MT"/>
              </a:rPr>
              <a:t>the form </a:t>
            </a:r>
            <a:r>
              <a:rPr spc="10" dirty="0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spc="15" dirty="0">
                <a:solidFill>
                  <a:srgbClr val="333333"/>
                </a:solidFill>
                <a:latin typeface="Arial MT"/>
                <a:cs typeface="Arial MT"/>
              </a:rPr>
              <a:t>graphics objects such </a:t>
            </a:r>
            <a:r>
              <a:rPr spc="10" dirty="0">
                <a:solidFill>
                  <a:srgbClr val="333333"/>
                </a:solidFill>
                <a:latin typeface="Arial MT"/>
                <a:cs typeface="Arial MT"/>
              </a:rPr>
              <a:t>as </a:t>
            </a:r>
            <a:r>
              <a:rPr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pictures,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charts,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graphs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and diagrams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instead of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simple text.</a:t>
            </a:r>
            <a:endParaRPr lang="en-US" spc="-5" dirty="0">
              <a:solidFill>
                <a:srgbClr val="333333"/>
              </a:solidFill>
              <a:latin typeface="Arial MT"/>
              <a:cs typeface="Arial MT"/>
            </a:endParaRPr>
          </a:p>
          <a:p>
            <a:pPr marL="12700" marR="31115" algn="just">
              <a:lnSpc>
                <a:spcPct val="114900"/>
              </a:lnSpc>
              <a:spcBef>
                <a:spcPts val="100"/>
              </a:spcBef>
              <a:tabLst>
                <a:tab pos="317500" algn="l"/>
              </a:tabLst>
            </a:pPr>
            <a:endParaRPr dirty="0">
              <a:latin typeface="Arial MT"/>
              <a:cs typeface="Arial MT"/>
            </a:endParaRPr>
          </a:p>
          <a:p>
            <a:pPr marL="317500" indent="-304800" algn="just">
              <a:lnSpc>
                <a:spcPct val="100000"/>
              </a:lnSpc>
              <a:spcBef>
                <a:spcPts val="215"/>
              </a:spcBef>
              <a:buChar char="●"/>
              <a:tabLst>
                <a:tab pos="317500" algn="l"/>
              </a:tabLst>
            </a:pP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Computer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Graphics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rendering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(Service)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tool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generation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images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and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manipulation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images.</a:t>
            </a:r>
            <a:endParaRPr lang="en-US" spc="-5" dirty="0">
              <a:solidFill>
                <a:srgbClr val="333333"/>
              </a:solidFill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215"/>
              </a:spcBef>
              <a:tabLst>
                <a:tab pos="317500" algn="l"/>
              </a:tabLst>
            </a:pPr>
            <a:endParaRPr dirty="0">
              <a:latin typeface="Arial MT"/>
              <a:cs typeface="Arial MT"/>
            </a:endParaRPr>
          </a:p>
          <a:p>
            <a:pPr marL="317500" marR="31115" indent="-304800" algn="just">
              <a:lnSpc>
                <a:spcPct val="114900"/>
              </a:lnSpc>
              <a:buChar char="●"/>
              <a:tabLst>
                <a:tab pos="317500" algn="l"/>
              </a:tabLst>
            </a:pP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Computer graphics is 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the technology that 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deals 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with designs 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and 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pictures 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on </a:t>
            </a:r>
            <a:r>
              <a:rPr spc="5" dirty="0">
                <a:solidFill>
                  <a:srgbClr val="333333"/>
                </a:solidFill>
                <a:latin typeface="Arial MT"/>
                <a:cs typeface="Arial MT"/>
              </a:rPr>
              <a:t>computers, which studies </a:t>
            </a:r>
            <a:r>
              <a:rPr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about manipulating visual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content,</a:t>
            </a:r>
            <a:r>
              <a:rPr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33"/>
                </a:solidFill>
                <a:latin typeface="Arial MT"/>
                <a:cs typeface="Arial MT"/>
              </a:rPr>
              <a:t>Synthesizing digitally.</a:t>
            </a:r>
            <a:endParaRPr lang="en-US" spc="-5" dirty="0">
              <a:solidFill>
                <a:srgbClr val="333333"/>
              </a:solidFill>
              <a:latin typeface="Arial MT"/>
              <a:cs typeface="Arial MT"/>
            </a:endParaRPr>
          </a:p>
          <a:p>
            <a:pPr marL="317500" marR="31115" indent="-304800" algn="just">
              <a:lnSpc>
                <a:spcPct val="114900"/>
              </a:lnSpc>
              <a:buChar char="●"/>
              <a:tabLst>
                <a:tab pos="317500" algn="l"/>
              </a:tabLst>
            </a:pP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414" y="636816"/>
            <a:ext cx="1965186" cy="520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P</a:t>
            </a:r>
            <a:r>
              <a:rPr spc="-100" dirty="0"/>
              <a:t>I</a:t>
            </a:r>
            <a:r>
              <a:rPr spc="90" dirty="0"/>
              <a:t>X</a:t>
            </a:r>
            <a:r>
              <a:rPr spc="125" dirty="0"/>
              <a:t>E</a:t>
            </a:r>
            <a:r>
              <a:rPr spc="40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654" y="1905533"/>
            <a:ext cx="8613775" cy="264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pixel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smallest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unit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graphics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referred</a:t>
            </a:r>
            <a:r>
              <a:rPr sz="1200" dirty="0">
                <a:latin typeface="Arial MT"/>
                <a:cs typeface="Arial MT"/>
              </a:rPr>
              <a:t> to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physical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point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a </a:t>
            </a:r>
            <a:r>
              <a:rPr sz="1200" spc="-5" dirty="0">
                <a:latin typeface="Arial MT"/>
                <a:cs typeface="Arial MT"/>
              </a:rPr>
              <a:t>raster.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component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original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graphics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 which provides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even more clear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representation than the original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 MT"/>
              <a:cs typeface="Arial MT"/>
            </a:endParaRPr>
          </a:p>
          <a:p>
            <a:pPr marL="12700" marR="24130">
              <a:lnSpc>
                <a:spcPct val="114900"/>
              </a:lnSpc>
            </a:pP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intensity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each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pixel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may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it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depends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represented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graphics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image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combination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represented by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 three basic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colors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that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 red,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green and blue.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 MT"/>
              <a:cs typeface="Arial MT"/>
            </a:endParaRPr>
          </a:p>
          <a:p>
            <a:pPr marL="12700" marR="699770">
              <a:lnSpc>
                <a:spcPct val="114900"/>
              </a:lnSpc>
            </a:pP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“We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 can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define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a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pixel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as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a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rectangular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dot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centered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at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an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integral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position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on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an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integral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grid.”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It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a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real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point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is </a:t>
            </a:r>
            <a:r>
              <a:rPr sz="1200" spc="-32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addressable.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 pixel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also called “picture element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(Pel).”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pixel</a:t>
            </a:r>
            <a:r>
              <a:rPr sz="1200" spc="-1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includes</a:t>
            </a:r>
            <a:r>
              <a:rPr sz="1200" spc="-1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its</a:t>
            </a:r>
            <a:r>
              <a:rPr sz="1200" spc="-1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own: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Arial MT"/>
              <a:cs typeface="Arial MT"/>
            </a:endParaRPr>
          </a:p>
          <a:p>
            <a:pPr marL="889000" indent="-305435">
              <a:lnSpc>
                <a:spcPct val="100000"/>
              </a:lnSpc>
              <a:buFont typeface="Arial MT"/>
              <a:buChar char="●"/>
              <a:tabLst>
                <a:tab pos="888365" algn="l"/>
                <a:tab pos="889000" algn="l"/>
              </a:tabLst>
            </a:pPr>
            <a:r>
              <a:rPr sz="1200" b="1" spc="-5" dirty="0">
                <a:solidFill>
                  <a:srgbClr val="393939"/>
                </a:solidFill>
                <a:latin typeface="Arial"/>
                <a:cs typeface="Arial"/>
              </a:rPr>
              <a:t>Intensity</a:t>
            </a:r>
            <a:r>
              <a:rPr sz="1200" b="1" dirty="0">
                <a:solidFill>
                  <a:srgbClr val="393939"/>
                </a:solidFill>
                <a:latin typeface="Arial"/>
                <a:cs typeface="Arial"/>
              </a:rPr>
              <a:t> –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intensity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a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pixel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defines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brightness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image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appears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on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screen.</a:t>
            </a:r>
            <a:endParaRPr sz="1200">
              <a:latin typeface="Arial MT"/>
              <a:cs typeface="Arial MT"/>
            </a:endParaRPr>
          </a:p>
          <a:p>
            <a:pPr marL="889000" indent="-305435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888365" algn="l"/>
                <a:tab pos="889000" algn="l"/>
              </a:tabLst>
            </a:pPr>
            <a:r>
              <a:rPr sz="1200" b="1" spc="-5" dirty="0">
                <a:solidFill>
                  <a:srgbClr val="393939"/>
                </a:solidFill>
                <a:latin typeface="Arial"/>
                <a:cs typeface="Arial"/>
              </a:rPr>
              <a:t>Name </a:t>
            </a:r>
            <a:r>
              <a:rPr sz="1200" b="1" dirty="0">
                <a:solidFill>
                  <a:srgbClr val="393939"/>
                </a:solidFill>
                <a:latin typeface="Arial"/>
                <a:cs typeface="Arial"/>
              </a:rPr>
              <a:t>or</a:t>
            </a:r>
            <a:r>
              <a:rPr sz="1200" b="1" spc="-5" dirty="0">
                <a:solidFill>
                  <a:srgbClr val="393939"/>
                </a:solidFill>
                <a:latin typeface="Arial"/>
                <a:cs typeface="Arial"/>
              </a:rPr>
              <a:t> Address-</a:t>
            </a:r>
            <a:r>
              <a:rPr sz="1200" b="1" spc="5" dirty="0">
                <a:solidFill>
                  <a:srgbClr val="39393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 name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or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address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of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a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 pixel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defines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</a:t>
            </a:r>
            <a:r>
              <a:rPr sz="1200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position of</a:t>
            </a:r>
            <a:r>
              <a:rPr sz="1200" spc="5" dirty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93939"/>
                </a:solidFill>
                <a:latin typeface="Arial MT"/>
                <a:cs typeface="Arial MT"/>
              </a:rPr>
              <a:t>the pixel.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1" y="0"/>
            <a:ext cx="9143365" cy="5142865"/>
            <a:chOff x="761" y="0"/>
            <a:chExt cx="9143365" cy="5142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3144" y="0"/>
              <a:ext cx="3800855" cy="19629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2FCF78E-7F5B-A20D-7BF8-6ACA5DCB0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000" y="117475"/>
            <a:ext cx="6446838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5" dirty="0">
                <a:solidFill>
                  <a:srgbClr val="C00000"/>
                </a:solidFill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C6B5-A4C7-F29D-5007-30DC6828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44" y="745330"/>
            <a:ext cx="6858000" cy="4398169"/>
          </a:xfrm>
        </p:spPr>
        <p:txBody>
          <a:bodyPr>
            <a:normAutofit/>
          </a:bodyPr>
          <a:lstStyle/>
          <a:p>
            <a:r>
              <a:rPr lang="en-US" sz="1600" spc="-5" dirty="0">
                <a:solidFill>
                  <a:srgbClr val="444444"/>
                </a:solidFill>
                <a:latin typeface="Arial MT"/>
                <a:cs typeface="Arial MT"/>
              </a:rPr>
              <a:t>Computer graphics </a:t>
            </a:r>
            <a:r>
              <a:rPr lang="en-US" sz="1600" dirty="0">
                <a:solidFill>
                  <a:srgbClr val="444444"/>
                </a:solidFill>
                <a:latin typeface="Arial MT"/>
                <a:cs typeface="Arial MT"/>
              </a:rPr>
              <a:t>started with the display of data on hard copy plotters and cathode ray tube (CRT).</a:t>
            </a:r>
          </a:p>
          <a:p>
            <a:r>
              <a:rPr lang="en-US" sz="1600" dirty="0">
                <a:solidFill>
                  <a:srgbClr val="444444"/>
                </a:solidFill>
                <a:latin typeface="Arial MT"/>
                <a:cs typeface="Arial MT"/>
              </a:rPr>
              <a:t> It </a:t>
            </a:r>
            <a:r>
              <a:rPr lang="en-US" sz="1600" spc="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rgbClr val="444444"/>
                </a:solidFill>
                <a:latin typeface="Arial MT"/>
                <a:cs typeface="Arial MT"/>
              </a:rPr>
              <a:t>has grown to include the creation, storage, and manipulation of </a:t>
            </a:r>
            <a:r>
              <a:rPr lang="en-US" sz="1600" spc="5" dirty="0">
                <a:solidFill>
                  <a:srgbClr val="444444"/>
                </a:solidFill>
                <a:latin typeface="Arial MT"/>
                <a:cs typeface="Arial MT"/>
              </a:rPr>
              <a:t>models </a:t>
            </a:r>
            <a:r>
              <a:rPr lang="en-US" sz="1600" dirty="0">
                <a:solidFill>
                  <a:srgbClr val="444444"/>
                </a:solidFill>
                <a:latin typeface="Arial MT"/>
                <a:cs typeface="Arial MT"/>
              </a:rPr>
              <a:t>and </a:t>
            </a:r>
            <a:r>
              <a:rPr lang="en-US" sz="1600" spc="5" dirty="0">
                <a:solidFill>
                  <a:srgbClr val="444444"/>
                </a:solidFill>
                <a:latin typeface="Arial MT"/>
                <a:cs typeface="Arial MT"/>
              </a:rPr>
              <a:t>images </a:t>
            </a:r>
            <a:r>
              <a:rPr lang="en-US" sz="1600" dirty="0">
                <a:solidFill>
                  <a:srgbClr val="444444"/>
                </a:solidFill>
                <a:latin typeface="Arial MT"/>
                <a:cs typeface="Arial MT"/>
              </a:rPr>
              <a:t>of </a:t>
            </a:r>
            <a:r>
              <a:rPr lang="en-US" sz="1600" spc="5" dirty="0">
                <a:solidFill>
                  <a:srgbClr val="444444"/>
                </a:solidFill>
                <a:latin typeface="Arial MT"/>
                <a:cs typeface="Arial MT"/>
              </a:rPr>
              <a:t>objects. </a:t>
            </a:r>
          </a:p>
          <a:p>
            <a:r>
              <a:rPr lang="en-US" sz="1600" spc="5" dirty="0">
                <a:solidFill>
                  <a:srgbClr val="444444"/>
                </a:solidFill>
                <a:latin typeface="Arial MT"/>
                <a:cs typeface="Arial MT"/>
              </a:rPr>
              <a:t>Today’s </a:t>
            </a:r>
            <a:r>
              <a:rPr lang="en-US" sz="1600" spc="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lang="en-US" sz="1600" dirty="0">
                <a:solidFill>
                  <a:srgbClr val="444444"/>
                </a:solidFill>
                <a:latin typeface="Arial MT"/>
                <a:cs typeface="Arial MT"/>
              </a:rPr>
              <a:t>computers are capable of generating </a:t>
            </a:r>
            <a:r>
              <a:rPr lang="en-US" sz="1600" spc="5" dirty="0">
                <a:solidFill>
                  <a:srgbClr val="444444"/>
                </a:solidFill>
                <a:latin typeface="Arial MT"/>
                <a:cs typeface="Arial MT"/>
              </a:rPr>
              <a:t>lifelike images that are virtually indistinguishable from the images </a:t>
            </a:r>
            <a:r>
              <a:rPr lang="en-US" sz="1600" spc="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lang="en-US" sz="1600" spc="45" dirty="0">
                <a:solidFill>
                  <a:srgbClr val="444444"/>
                </a:solidFill>
                <a:latin typeface="Arial MT"/>
                <a:cs typeface="Arial MT"/>
              </a:rPr>
              <a:t>captured </a:t>
            </a:r>
            <a:r>
              <a:rPr lang="en-US" sz="1600" spc="25" dirty="0">
                <a:solidFill>
                  <a:srgbClr val="444444"/>
                </a:solidFill>
                <a:latin typeface="Arial MT"/>
                <a:cs typeface="Arial MT"/>
              </a:rPr>
              <a:t>in </a:t>
            </a:r>
            <a:r>
              <a:rPr lang="en-US" sz="1600" spc="45" dirty="0">
                <a:solidFill>
                  <a:srgbClr val="444444"/>
                </a:solidFill>
                <a:latin typeface="Arial MT"/>
                <a:cs typeface="Arial MT"/>
              </a:rPr>
              <a:t>photographs.</a:t>
            </a:r>
          </a:p>
        </p:txBody>
      </p:sp>
      <p:pic>
        <p:nvPicPr>
          <p:cNvPr id="1026" name="Picture 2" descr="Video Games Then and Now: What 11 Popular Games Used to Look Like">
            <a:extLst>
              <a:ext uri="{FF2B5EF4-FFF2-40B4-BE49-F238E27FC236}">
                <a16:creationId xmlns:a16="http://schemas.microsoft.com/office/drawing/2014/main" id="{0C2F4D1E-A848-10E7-2775-D13E4366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47950"/>
            <a:ext cx="3062287" cy="229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6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09550"/>
            <a:ext cx="33477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Representative</a:t>
            </a:r>
            <a:r>
              <a:rPr spc="-95" dirty="0"/>
              <a:t> </a:t>
            </a:r>
            <a:r>
              <a:rPr spc="105" dirty="0"/>
              <a:t>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022" y="696561"/>
            <a:ext cx="6746875" cy="445827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385"/>
              </a:spcBef>
              <a:buFont typeface="MS UI Gothic"/>
              <a:buChar char="●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User</a:t>
            </a:r>
            <a:r>
              <a:rPr sz="2000" b="1" spc="-20" dirty="0">
                <a:solidFill>
                  <a:srgbClr val="7030A0"/>
                </a:solidFill>
                <a:latin typeface="Microsoft Sans Serif"/>
                <a:cs typeface="Microsoft Sans Serif"/>
              </a:rPr>
              <a:t> </a:t>
            </a:r>
            <a:r>
              <a:rPr sz="2000" b="1" dirty="0">
                <a:solidFill>
                  <a:srgbClr val="7030A0"/>
                </a:solidFill>
                <a:latin typeface="Microsoft Sans Serif"/>
                <a:cs typeface="Microsoft Sans Serif"/>
              </a:rPr>
              <a:t>interfaces</a:t>
            </a:r>
            <a:r>
              <a:rPr sz="2000" b="1" spc="-15" dirty="0">
                <a:solidFill>
                  <a:srgbClr val="7030A0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20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GUI,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etc.</a:t>
            </a:r>
            <a:endParaRPr sz="2000" dirty="0">
              <a:latin typeface="Microsoft Sans Serif"/>
              <a:cs typeface="Microsoft Sans Serif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MS UI Gothic"/>
              <a:buChar char="●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Business, science and technology</a:t>
            </a:r>
            <a:r>
              <a:rPr sz="20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20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histograms,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bar</a:t>
            </a:r>
            <a:r>
              <a:rPr sz="20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20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24242"/>
                </a:solidFill>
                <a:latin typeface="Microsoft Sans Serif"/>
                <a:cs typeface="Microsoft Sans Serif"/>
              </a:rPr>
              <a:t>pie</a:t>
            </a:r>
            <a:r>
              <a:rPr sz="20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charts,</a:t>
            </a:r>
            <a:r>
              <a:rPr sz="20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2000" dirty="0">
              <a:latin typeface="Microsoft Sans Serif"/>
              <a:cs typeface="Microsoft Sans Serif"/>
            </a:endParaRPr>
          </a:p>
          <a:p>
            <a:pPr marL="342900" marR="5080" indent="-330200">
              <a:lnSpc>
                <a:spcPct val="114799"/>
              </a:lnSpc>
              <a:buFont typeface="MS UI Gothic"/>
              <a:buChar char="●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Office automation and electronic publishing</a:t>
            </a:r>
            <a:r>
              <a:rPr sz="20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:</a:t>
            </a:r>
            <a:r>
              <a:rPr sz="20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text </a:t>
            </a:r>
            <a:r>
              <a:rPr sz="2000" spc="-8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2000" spc="-8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tables, </a:t>
            </a:r>
            <a:r>
              <a:rPr sz="20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graphs, </a:t>
            </a:r>
            <a:r>
              <a:rPr sz="2000" spc="-40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hypermedia</a:t>
            </a:r>
            <a:r>
              <a:rPr sz="20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systems, 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2000" dirty="0">
              <a:latin typeface="Microsoft Sans Serif"/>
              <a:cs typeface="Microsoft Sans Serif"/>
            </a:endParaRPr>
          </a:p>
          <a:p>
            <a:pPr marL="342900" marR="5080" indent="-330200">
              <a:lnSpc>
                <a:spcPct val="114799"/>
              </a:lnSpc>
              <a:buFont typeface="MS UI Gothic"/>
              <a:buChar char="●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Computer-aided design (CAD): </a:t>
            </a:r>
            <a:r>
              <a:rPr sz="2000" spc="65" dirty="0">
                <a:solidFill>
                  <a:srgbClr val="424242"/>
                </a:solidFill>
                <a:latin typeface="Microsoft Sans Serif"/>
                <a:cs typeface="Microsoft Sans Serif"/>
              </a:rPr>
              <a:t>structures</a:t>
            </a:r>
            <a:r>
              <a:rPr sz="2000" spc="1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2000" spc="1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building,</a:t>
            </a:r>
            <a:r>
              <a:rPr sz="2000" spc="1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automobile </a:t>
            </a:r>
            <a:r>
              <a:rPr sz="2000" spc="-40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bodies,</a:t>
            </a:r>
            <a:r>
              <a:rPr sz="20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2000" dirty="0">
              <a:latin typeface="Microsoft Sans Serif"/>
              <a:cs typeface="Microsoft Sans Serif"/>
            </a:endParaRPr>
          </a:p>
          <a:p>
            <a:pPr marL="342900" marR="5080" indent="-330200">
              <a:lnSpc>
                <a:spcPct val="114799"/>
              </a:lnSpc>
              <a:buFont typeface="MS UI Gothic"/>
              <a:buChar char="●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Simulation and animation for scientific visualization and  entertainment: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424242"/>
                </a:solidFill>
                <a:latin typeface="Microsoft Sans Serif"/>
                <a:cs typeface="Microsoft Sans Serif"/>
              </a:rPr>
              <a:t>flight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simulation,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games,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movies,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virtual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reality,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2000" dirty="0">
              <a:latin typeface="Microsoft Sans Serif"/>
              <a:cs typeface="Microsoft Sans Serif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MS UI Gothic"/>
              <a:buChar char="●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Art and commerce : </a:t>
            </a:r>
            <a:r>
              <a:rPr sz="20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terminals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places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such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24242"/>
                </a:solidFill>
                <a:latin typeface="Microsoft Sans Serif"/>
                <a:cs typeface="Microsoft Sans Serif"/>
              </a:rPr>
              <a:t>as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museums,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etc.</a:t>
            </a:r>
            <a:endParaRPr sz="2000" dirty="0">
              <a:latin typeface="Microsoft Sans Serif"/>
              <a:cs typeface="Microsoft Sans Serif"/>
            </a:endParaRPr>
          </a:p>
          <a:p>
            <a:pPr marL="342900" indent="-330200">
              <a:lnSpc>
                <a:spcPct val="100000"/>
              </a:lnSpc>
              <a:spcBef>
                <a:spcPts val="285"/>
              </a:spcBef>
              <a:buFont typeface="MS UI Gothic"/>
              <a:buChar char="●"/>
              <a:tabLst>
                <a:tab pos="342265" algn="l"/>
                <a:tab pos="342900" algn="l"/>
              </a:tabLst>
            </a:pPr>
            <a:r>
              <a:rPr sz="20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Cartography :</a:t>
            </a:r>
            <a:r>
              <a:rPr sz="20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map</a:t>
            </a:r>
            <a:r>
              <a:rPr sz="20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making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5143500"/>
                </a:moveTo>
                <a:lnTo>
                  <a:pt x="0" y="5143500"/>
                </a:lnTo>
                <a:lnTo>
                  <a:pt x="0" y="0"/>
                </a:lnTo>
                <a:lnTo>
                  <a:pt x="9144000" y="0"/>
                </a:lnTo>
                <a:lnTo>
                  <a:pt x="9144000" y="5143500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42632" y="4453127"/>
            <a:ext cx="317500" cy="688975"/>
          </a:xfrm>
          <a:custGeom>
            <a:avLst/>
            <a:gdLst/>
            <a:ahLst/>
            <a:cxnLst/>
            <a:rect l="l" t="t" r="r" b="b"/>
            <a:pathLst>
              <a:path w="317500" h="688975">
                <a:moveTo>
                  <a:pt x="316992" y="158496"/>
                </a:moveTo>
                <a:lnTo>
                  <a:pt x="308991" y="108673"/>
                </a:lnTo>
                <a:lnTo>
                  <a:pt x="286550" y="65303"/>
                </a:lnTo>
                <a:lnTo>
                  <a:pt x="252247" y="31000"/>
                </a:lnTo>
                <a:lnTo>
                  <a:pt x="208686" y="8356"/>
                </a:lnTo>
                <a:lnTo>
                  <a:pt x="158496" y="0"/>
                </a:lnTo>
                <a:lnTo>
                  <a:pt x="108546" y="8356"/>
                </a:lnTo>
                <a:lnTo>
                  <a:pt x="65125" y="31000"/>
                </a:lnTo>
                <a:lnTo>
                  <a:pt x="30822" y="65303"/>
                </a:lnTo>
                <a:lnTo>
                  <a:pt x="8242" y="108673"/>
                </a:lnTo>
                <a:lnTo>
                  <a:pt x="0" y="158496"/>
                </a:lnTo>
                <a:lnTo>
                  <a:pt x="0" y="507492"/>
                </a:lnTo>
                <a:lnTo>
                  <a:pt x="0" y="688848"/>
                </a:lnTo>
                <a:lnTo>
                  <a:pt x="316992" y="688848"/>
                </a:lnTo>
                <a:lnTo>
                  <a:pt x="316992" y="507492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01356" y="4105655"/>
            <a:ext cx="317500" cy="1036319"/>
          </a:xfrm>
          <a:custGeom>
            <a:avLst/>
            <a:gdLst/>
            <a:ahLst/>
            <a:cxnLst/>
            <a:rect l="l" t="t" r="r" b="b"/>
            <a:pathLst>
              <a:path w="317500" h="1036320">
                <a:moveTo>
                  <a:pt x="316992" y="158496"/>
                </a:moveTo>
                <a:lnTo>
                  <a:pt x="308749" y="108407"/>
                </a:lnTo>
                <a:lnTo>
                  <a:pt x="286169" y="64909"/>
                </a:lnTo>
                <a:lnTo>
                  <a:pt x="251866" y="30607"/>
                </a:lnTo>
                <a:lnTo>
                  <a:pt x="208445" y="8102"/>
                </a:lnTo>
                <a:lnTo>
                  <a:pt x="158496" y="0"/>
                </a:lnTo>
                <a:lnTo>
                  <a:pt x="108305" y="8102"/>
                </a:lnTo>
                <a:lnTo>
                  <a:pt x="64757" y="30607"/>
                </a:lnTo>
                <a:lnTo>
                  <a:pt x="30454" y="64909"/>
                </a:lnTo>
                <a:lnTo>
                  <a:pt x="8001" y="108407"/>
                </a:lnTo>
                <a:lnTo>
                  <a:pt x="0" y="158496"/>
                </a:lnTo>
                <a:lnTo>
                  <a:pt x="0" y="505968"/>
                </a:lnTo>
                <a:lnTo>
                  <a:pt x="0" y="854964"/>
                </a:lnTo>
                <a:lnTo>
                  <a:pt x="0" y="1036320"/>
                </a:lnTo>
                <a:lnTo>
                  <a:pt x="316992" y="1036320"/>
                </a:lnTo>
                <a:lnTo>
                  <a:pt x="316992" y="854964"/>
                </a:lnTo>
                <a:lnTo>
                  <a:pt x="316992" y="505968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0080" y="3758183"/>
            <a:ext cx="315595" cy="1384300"/>
          </a:xfrm>
          <a:custGeom>
            <a:avLst/>
            <a:gdLst/>
            <a:ahLst/>
            <a:cxnLst/>
            <a:rect l="l" t="t" r="r" b="b"/>
            <a:pathLst>
              <a:path w="315595" h="1384300">
                <a:moveTo>
                  <a:pt x="315468" y="158496"/>
                </a:moveTo>
                <a:lnTo>
                  <a:pt x="307721" y="108153"/>
                </a:lnTo>
                <a:lnTo>
                  <a:pt x="285470" y="64516"/>
                </a:lnTo>
                <a:lnTo>
                  <a:pt x="251409" y="30213"/>
                </a:lnTo>
                <a:lnTo>
                  <a:pt x="208178" y="7848"/>
                </a:lnTo>
                <a:lnTo>
                  <a:pt x="158496" y="0"/>
                </a:lnTo>
                <a:lnTo>
                  <a:pt x="108064" y="7848"/>
                </a:lnTo>
                <a:lnTo>
                  <a:pt x="64389" y="30213"/>
                </a:lnTo>
                <a:lnTo>
                  <a:pt x="30086" y="64516"/>
                </a:lnTo>
                <a:lnTo>
                  <a:pt x="7747" y="108153"/>
                </a:lnTo>
                <a:lnTo>
                  <a:pt x="0" y="158496"/>
                </a:lnTo>
                <a:lnTo>
                  <a:pt x="0" y="505968"/>
                </a:lnTo>
                <a:lnTo>
                  <a:pt x="0" y="853440"/>
                </a:lnTo>
                <a:lnTo>
                  <a:pt x="0" y="1202436"/>
                </a:lnTo>
                <a:lnTo>
                  <a:pt x="0" y="1383792"/>
                </a:lnTo>
                <a:lnTo>
                  <a:pt x="315468" y="1383792"/>
                </a:lnTo>
                <a:lnTo>
                  <a:pt x="315468" y="1202436"/>
                </a:lnTo>
                <a:lnTo>
                  <a:pt x="315468" y="853440"/>
                </a:lnTo>
                <a:lnTo>
                  <a:pt x="315468" y="505968"/>
                </a:lnTo>
                <a:lnTo>
                  <a:pt x="315468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17280" y="3409188"/>
            <a:ext cx="317500" cy="1732914"/>
          </a:xfrm>
          <a:custGeom>
            <a:avLst/>
            <a:gdLst/>
            <a:ahLst/>
            <a:cxnLst/>
            <a:rect l="l" t="t" r="r" b="b"/>
            <a:pathLst>
              <a:path w="317500" h="1732914">
                <a:moveTo>
                  <a:pt x="316992" y="158496"/>
                </a:moveTo>
                <a:lnTo>
                  <a:pt x="308978" y="108623"/>
                </a:lnTo>
                <a:lnTo>
                  <a:pt x="286524" y="65227"/>
                </a:lnTo>
                <a:lnTo>
                  <a:pt x="252222" y="30924"/>
                </a:lnTo>
                <a:lnTo>
                  <a:pt x="208673" y="8318"/>
                </a:lnTo>
                <a:lnTo>
                  <a:pt x="158496" y="0"/>
                </a:lnTo>
                <a:lnTo>
                  <a:pt x="108534" y="8318"/>
                </a:lnTo>
                <a:lnTo>
                  <a:pt x="65112" y="30924"/>
                </a:lnTo>
                <a:lnTo>
                  <a:pt x="30810" y="65227"/>
                </a:lnTo>
                <a:lnTo>
                  <a:pt x="8229" y="108623"/>
                </a:lnTo>
                <a:lnTo>
                  <a:pt x="0" y="158496"/>
                </a:lnTo>
                <a:lnTo>
                  <a:pt x="0" y="507492"/>
                </a:lnTo>
                <a:lnTo>
                  <a:pt x="0" y="854964"/>
                </a:lnTo>
                <a:lnTo>
                  <a:pt x="0" y="1202436"/>
                </a:lnTo>
                <a:lnTo>
                  <a:pt x="0" y="1551432"/>
                </a:lnTo>
                <a:lnTo>
                  <a:pt x="0" y="1732788"/>
                </a:lnTo>
                <a:lnTo>
                  <a:pt x="316992" y="1732788"/>
                </a:lnTo>
                <a:lnTo>
                  <a:pt x="316992" y="1551432"/>
                </a:lnTo>
                <a:lnTo>
                  <a:pt x="316992" y="1202436"/>
                </a:lnTo>
                <a:lnTo>
                  <a:pt x="316992" y="854964"/>
                </a:lnTo>
                <a:lnTo>
                  <a:pt x="316992" y="507492"/>
                </a:lnTo>
                <a:lnTo>
                  <a:pt x="316992" y="158496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61247" y="1817776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031" y="396595"/>
                </a:moveTo>
                <a:lnTo>
                  <a:pt x="152561" y="391359"/>
                </a:lnTo>
                <a:lnTo>
                  <a:pt x="110827" y="376445"/>
                </a:lnTo>
                <a:lnTo>
                  <a:pt x="74023" y="353048"/>
                </a:lnTo>
                <a:lnTo>
                  <a:pt x="43344" y="322359"/>
                </a:lnTo>
                <a:lnTo>
                  <a:pt x="19984" y="285572"/>
                </a:lnTo>
                <a:lnTo>
                  <a:pt x="5138" y="243880"/>
                </a:lnTo>
                <a:lnTo>
                  <a:pt x="0" y="198475"/>
                </a:lnTo>
                <a:lnTo>
                  <a:pt x="5138" y="152943"/>
                </a:lnTo>
                <a:lnTo>
                  <a:pt x="19984" y="111158"/>
                </a:lnTo>
                <a:lnTo>
                  <a:pt x="43344" y="74307"/>
                </a:lnTo>
                <a:lnTo>
                  <a:pt x="74023" y="43579"/>
                </a:lnTo>
                <a:lnTo>
                  <a:pt x="110827" y="20160"/>
                </a:lnTo>
                <a:lnTo>
                  <a:pt x="152561" y="5237"/>
                </a:lnTo>
                <a:lnTo>
                  <a:pt x="198031" y="0"/>
                </a:lnTo>
                <a:lnTo>
                  <a:pt x="243497" y="5237"/>
                </a:lnTo>
                <a:lnTo>
                  <a:pt x="285235" y="20156"/>
                </a:lnTo>
                <a:lnTo>
                  <a:pt x="322054" y="43565"/>
                </a:lnTo>
                <a:lnTo>
                  <a:pt x="352763" y="74274"/>
                </a:lnTo>
                <a:lnTo>
                  <a:pt x="376172" y="111093"/>
                </a:lnTo>
                <a:lnTo>
                  <a:pt x="391091" y="152831"/>
                </a:lnTo>
                <a:lnTo>
                  <a:pt x="396328" y="198297"/>
                </a:lnTo>
                <a:lnTo>
                  <a:pt x="391091" y="243768"/>
                </a:lnTo>
                <a:lnTo>
                  <a:pt x="376172" y="285507"/>
                </a:lnTo>
                <a:lnTo>
                  <a:pt x="352763" y="322326"/>
                </a:lnTo>
                <a:lnTo>
                  <a:pt x="322054" y="353034"/>
                </a:lnTo>
                <a:lnTo>
                  <a:pt x="285235" y="376441"/>
                </a:lnTo>
                <a:lnTo>
                  <a:pt x="243497" y="391358"/>
                </a:lnTo>
                <a:lnTo>
                  <a:pt x="198031" y="396595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69839" y="3480810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6306" y="319984"/>
                </a:moveTo>
                <a:lnTo>
                  <a:pt x="115441" y="313746"/>
                </a:lnTo>
                <a:lnTo>
                  <a:pt x="69115" y="291824"/>
                </a:lnTo>
                <a:lnTo>
                  <a:pt x="33234" y="257767"/>
                </a:lnTo>
                <a:lnTo>
                  <a:pt x="9595" y="214840"/>
                </a:lnTo>
                <a:lnTo>
                  <a:pt x="0" y="166308"/>
                </a:lnTo>
                <a:lnTo>
                  <a:pt x="6246" y="115436"/>
                </a:lnTo>
                <a:lnTo>
                  <a:pt x="28164" y="69112"/>
                </a:lnTo>
                <a:lnTo>
                  <a:pt x="62219" y="33232"/>
                </a:lnTo>
                <a:lnTo>
                  <a:pt x="105146" y="9596"/>
                </a:lnTo>
                <a:lnTo>
                  <a:pt x="153676" y="0"/>
                </a:lnTo>
                <a:lnTo>
                  <a:pt x="204544" y="6241"/>
                </a:lnTo>
                <a:lnTo>
                  <a:pt x="250867" y="28156"/>
                </a:lnTo>
                <a:lnTo>
                  <a:pt x="286735" y="62194"/>
                </a:lnTo>
                <a:lnTo>
                  <a:pt x="310334" y="105072"/>
                </a:lnTo>
                <a:lnTo>
                  <a:pt x="319855" y="153509"/>
                </a:lnTo>
                <a:lnTo>
                  <a:pt x="313484" y="204221"/>
                </a:lnTo>
                <a:lnTo>
                  <a:pt x="291691" y="250702"/>
                </a:lnTo>
                <a:lnTo>
                  <a:pt x="257710" y="286678"/>
                </a:lnTo>
                <a:lnTo>
                  <a:pt x="214823" y="310367"/>
                </a:lnTo>
                <a:lnTo>
                  <a:pt x="166306" y="319984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7813" y="2703575"/>
            <a:ext cx="635635" cy="636270"/>
          </a:xfrm>
          <a:custGeom>
            <a:avLst/>
            <a:gdLst/>
            <a:ahLst/>
            <a:cxnLst/>
            <a:rect l="l" t="t" r="r" b="b"/>
            <a:pathLst>
              <a:path w="635634" h="636270">
                <a:moveTo>
                  <a:pt x="635215" y="318312"/>
                </a:moveTo>
                <a:lnTo>
                  <a:pt x="631761" y="271386"/>
                </a:lnTo>
                <a:lnTo>
                  <a:pt x="621766" y="226593"/>
                </a:lnTo>
                <a:lnTo>
                  <a:pt x="605701" y="184404"/>
                </a:lnTo>
                <a:lnTo>
                  <a:pt x="584060" y="145338"/>
                </a:lnTo>
                <a:lnTo>
                  <a:pt x="557352" y="109880"/>
                </a:lnTo>
                <a:lnTo>
                  <a:pt x="526059" y="78498"/>
                </a:lnTo>
                <a:lnTo>
                  <a:pt x="490677" y="51701"/>
                </a:lnTo>
                <a:lnTo>
                  <a:pt x="451700" y="29959"/>
                </a:lnTo>
                <a:lnTo>
                  <a:pt x="409613" y="13779"/>
                </a:lnTo>
                <a:lnTo>
                  <a:pt x="364934" y="3632"/>
                </a:lnTo>
                <a:lnTo>
                  <a:pt x="318135" y="0"/>
                </a:lnTo>
                <a:lnTo>
                  <a:pt x="271068" y="3632"/>
                </a:lnTo>
                <a:lnTo>
                  <a:pt x="226161" y="13779"/>
                </a:lnTo>
                <a:lnTo>
                  <a:pt x="222580" y="15151"/>
                </a:lnTo>
                <a:lnTo>
                  <a:pt x="221081" y="15735"/>
                </a:lnTo>
                <a:lnTo>
                  <a:pt x="183908" y="29959"/>
                </a:lnTo>
                <a:lnTo>
                  <a:pt x="180835" y="31661"/>
                </a:lnTo>
                <a:lnTo>
                  <a:pt x="179019" y="32385"/>
                </a:lnTo>
                <a:lnTo>
                  <a:pt x="165671" y="40093"/>
                </a:lnTo>
                <a:lnTo>
                  <a:pt x="144792" y="51701"/>
                </a:lnTo>
                <a:lnTo>
                  <a:pt x="142214" y="53657"/>
                </a:lnTo>
                <a:lnTo>
                  <a:pt x="139077" y="55460"/>
                </a:lnTo>
                <a:lnTo>
                  <a:pt x="123761" y="67576"/>
                </a:lnTo>
                <a:lnTo>
                  <a:pt x="109308" y="78498"/>
                </a:lnTo>
                <a:lnTo>
                  <a:pt x="106794" y="81026"/>
                </a:lnTo>
                <a:lnTo>
                  <a:pt x="103251" y="83820"/>
                </a:lnTo>
                <a:lnTo>
                  <a:pt x="103593" y="84213"/>
                </a:lnTo>
                <a:lnTo>
                  <a:pt x="77952" y="109880"/>
                </a:lnTo>
                <a:lnTo>
                  <a:pt x="51193" y="145338"/>
                </a:lnTo>
                <a:lnTo>
                  <a:pt x="29527" y="184404"/>
                </a:lnTo>
                <a:lnTo>
                  <a:pt x="13449" y="226580"/>
                </a:lnTo>
                <a:lnTo>
                  <a:pt x="3441" y="271386"/>
                </a:lnTo>
                <a:lnTo>
                  <a:pt x="0" y="318312"/>
                </a:lnTo>
                <a:lnTo>
                  <a:pt x="3441" y="365252"/>
                </a:lnTo>
                <a:lnTo>
                  <a:pt x="13436" y="410044"/>
                </a:lnTo>
                <a:lnTo>
                  <a:pt x="29514" y="452221"/>
                </a:lnTo>
                <a:lnTo>
                  <a:pt x="51168" y="491261"/>
                </a:lnTo>
                <a:lnTo>
                  <a:pt x="77901" y="526694"/>
                </a:lnTo>
                <a:lnTo>
                  <a:pt x="109232" y="558025"/>
                </a:lnTo>
                <a:lnTo>
                  <a:pt x="144665" y="584758"/>
                </a:lnTo>
                <a:lnTo>
                  <a:pt x="183705" y="606412"/>
                </a:lnTo>
                <a:lnTo>
                  <a:pt x="225882" y="622490"/>
                </a:lnTo>
                <a:lnTo>
                  <a:pt x="270675" y="632485"/>
                </a:lnTo>
                <a:lnTo>
                  <a:pt x="317614" y="635927"/>
                </a:lnTo>
                <a:lnTo>
                  <a:pt x="364540" y="632485"/>
                </a:lnTo>
                <a:lnTo>
                  <a:pt x="409333" y="622490"/>
                </a:lnTo>
                <a:lnTo>
                  <a:pt x="451497" y="606412"/>
                </a:lnTo>
                <a:lnTo>
                  <a:pt x="490537" y="584758"/>
                </a:lnTo>
                <a:lnTo>
                  <a:pt x="525970" y="558025"/>
                </a:lnTo>
                <a:lnTo>
                  <a:pt x="557301" y="526694"/>
                </a:lnTo>
                <a:lnTo>
                  <a:pt x="584034" y="491261"/>
                </a:lnTo>
                <a:lnTo>
                  <a:pt x="605688" y="452221"/>
                </a:lnTo>
                <a:lnTo>
                  <a:pt x="621766" y="410044"/>
                </a:lnTo>
                <a:lnTo>
                  <a:pt x="631761" y="365252"/>
                </a:lnTo>
                <a:lnTo>
                  <a:pt x="634860" y="323088"/>
                </a:lnTo>
                <a:lnTo>
                  <a:pt x="635127" y="323088"/>
                </a:lnTo>
                <a:lnTo>
                  <a:pt x="635215" y="321183"/>
                </a:lnTo>
                <a:lnTo>
                  <a:pt x="635101" y="319709"/>
                </a:lnTo>
                <a:lnTo>
                  <a:pt x="635215" y="318312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60968" y="1818132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7" y="396252"/>
                </a:moveTo>
                <a:lnTo>
                  <a:pt x="152831" y="391015"/>
                </a:lnTo>
                <a:lnTo>
                  <a:pt x="111093" y="376096"/>
                </a:lnTo>
                <a:lnTo>
                  <a:pt x="74274" y="352687"/>
                </a:lnTo>
                <a:lnTo>
                  <a:pt x="43565" y="321978"/>
                </a:lnTo>
                <a:lnTo>
                  <a:pt x="20156" y="285159"/>
                </a:lnTo>
                <a:lnTo>
                  <a:pt x="5237" y="243421"/>
                </a:lnTo>
                <a:lnTo>
                  <a:pt x="0" y="197954"/>
                </a:lnTo>
                <a:lnTo>
                  <a:pt x="5237" y="152485"/>
                </a:lnTo>
                <a:lnTo>
                  <a:pt x="20158" y="110753"/>
                </a:lnTo>
                <a:lnTo>
                  <a:pt x="43573" y="73953"/>
                </a:lnTo>
                <a:lnTo>
                  <a:pt x="74293" y="43282"/>
                </a:lnTo>
                <a:lnTo>
                  <a:pt x="111130" y="19935"/>
                </a:lnTo>
                <a:lnTo>
                  <a:pt x="152895" y="5109"/>
                </a:lnTo>
                <a:lnTo>
                  <a:pt x="198399" y="0"/>
                </a:lnTo>
                <a:lnTo>
                  <a:pt x="198399" y="198120"/>
                </a:lnTo>
                <a:lnTo>
                  <a:pt x="356895" y="77724"/>
                </a:lnTo>
                <a:lnTo>
                  <a:pt x="373562" y="104527"/>
                </a:lnTo>
                <a:lnTo>
                  <a:pt x="386046" y="133748"/>
                </a:lnTo>
                <a:lnTo>
                  <a:pt x="393880" y="165015"/>
                </a:lnTo>
                <a:lnTo>
                  <a:pt x="396595" y="197954"/>
                </a:lnTo>
                <a:lnTo>
                  <a:pt x="391358" y="243421"/>
                </a:lnTo>
                <a:lnTo>
                  <a:pt x="376441" y="285159"/>
                </a:lnTo>
                <a:lnTo>
                  <a:pt x="353034" y="321978"/>
                </a:lnTo>
                <a:lnTo>
                  <a:pt x="322326" y="352687"/>
                </a:lnTo>
                <a:lnTo>
                  <a:pt x="285507" y="376096"/>
                </a:lnTo>
                <a:lnTo>
                  <a:pt x="243768" y="391015"/>
                </a:lnTo>
                <a:lnTo>
                  <a:pt x="198297" y="396252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77010" y="303478"/>
            <a:ext cx="624840" cy="624840"/>
          </a:xfrm>
          <a:custGeom>
            <a:avLst/>
            <a:gdLst/>
            <a:ahLst/>
            <a:cxnLst/>
            <a:rect l="l" t="t" r="r" b="b"/>
            <a:pathLst>
              <a:path w="624840" h="624840">
                <a:moveTo>
                  <a:pt x="624586" y="328053"/>
                </a:moveTo>
                <a:lnTo>
                  <a:pt x="623709" y="284378"/>
                </a:lnTo>
                <a:lnTo>
                  <a:pt x="616788" y="241312"/>
                </a:lnTo>
                <a:lnTo>
                  <a:pt x="603948" y="199542"/>
                </a:lnTo>
                <a:lnTo>
                  <a:pt x="585279" y="159753"/>
                </a:lnTo>
                <a:lnTo>
                  <a:pt x="560920" y="122605"/>
                </a:lnTo>
                <a:lnTo>
                  <a:pt x="530961" y="88785"/>
                </a:lnTo>
                <a:lnTo>
                  <a:pt x="495515" y="58953"/>
                </a:lnTo>
                <a:lnTo>
                  <a:pt x="456082" y="34632"/>
                </a:lnTo>
                <a:lnTo>
                  <a:pt x="414578" y="16764"/>
                </a:lnTo>
                <a:lnTo>
                  <a:pt x="371678" y="5257"/>
                </a:lnTo>
                <a:lnTo>
                  <a:pt x="328041" y="0"/>
                </a:lnTo>
                <a:lnTo>
                  <a:pt x="284365" y="876"/>
                </a:lnTo>
                <a:lnTo>
                  <a:pt x="241300" y="7785"/>
                </a:lnTo>
                <a:lnTo>
                  <a:pt x="199529" y="20624"/>
                </a:lnTo>
                <a:lnTo>
                  <a:pt x="159740" y="39268"/>
                </a:lnTo>
                <a:lnTo>
                  <a:pt x="122593" y="63627"/>
                </a:lnTo>
                <a:lnTo>
                  <a:pt x="88773" y="93586"/>
                </a:lnTo>
                <a:lnTo>
                  <a:pt x="58953" y="129019"/>
                </a:lnTo>
                <a:lnTo>
                  <a:pt x="34620" y="168440"/>
                </a:lnTo>
                <a:lnTo>
                  <a:pt x="33350" y="171399"/>
                </a:lnTo>
                <a:lnTo>
                  <a:pt x="32016" y="173596"/>
                </a:lnTo>
                <a:lnTo>
                  <a:pt x="27393" y="185216"/>
                </a:lnTo>
                <a:lnTo>
                  <a:pt x="16764" y="209943"/>
                </a:lnTo>
                <a:lnTo>
                  <a:pt x="15049" y="216306"/>
                </a:lnTo>
                <a:lnTo>
                  <a:pt x="13322" y="220675"/>
                </a:lnTo>
                <a:lnTo>
                  <a:pt x="10883" y="231851"/>
                </a:lnTo>
                <a:lnTo>
                  <a:pt x="5257" y="252844"/>
                </a:lnTo>
                <a:lnTo>
                  <a:pt x="3937" y="263740"/>
                </a:lnTo>
                <a:lnTo>
                  <a:pt x="2743" y="269252"/>
                </a:lnTo>
                <a:lnTo>
                  <a:pt x="2324" y="277101"/>
                </a:lnTo>
                <a:lnTo>
                  <a:pt x="0" y="296468"/>
                </a:lnTo>
                <a:lnTo>
                  <a:pt x="368" y="314807"/>
                </a:lnTo>
                <a:lnTo>
                  <a:pt x="190" y="318312"/>
                </a:lnTo>
                <a:lnTo>
                  <a:pt x="431" y="318312"/>
                </a:lnTo>
                <a:lnTo>
                  <a:pt x="889" y="340156"/>
                </a:lnTo>
                <a:lnTo>
                  <a:pt x="7810" y="383222"/>
                </a:lnTo>
                <a:lnTo>
                  <a:pt x="20650" y="424980"/>
                </a:lnTo>
                <a:lnTo>
                  <a:pt x="39306" y="464769"/>
                </a:lnTo>
                <a:lnTo>
                  <a:pt x="63665" y="501916"/>
                </a:lnTo>
                <a:lnTo>
                  <a:pt x="93624" y="535736"/>
                </a:lnTo>
                <a:lnTo>
                  <a:pt x="129082" y="565556"/>
                </a:lnTo>
                <a:lnTo>
                  <a:pt x="168503" y="589889"/>
                </a:lnTo>
                <a:lnTo>
                  <a:pt x="210007" y="607758"/>
                </a:lnTo>
                <a:lnTo>
                  <a:pt x="252907" y="619264"/>
                </a:lnTo>
                <a:lnTo>
                  <a:pt x="296545" y="624509"/>
                </a:lnTo>
                <a:lnTo>
                  <a:pt x="340233" y="623620"/>
                </a:lnTo>
                <a:lnTo>
                  <a:pt x="383286" y="616673"/>
                </a:lnTo>
                <a:lnTo>
                  <a:pt x="425043" y="603808"/>
                </a:lnTo>
                <a:lnTo>
                  <a:pt x="463130" y="585901"/>
                </a:lnTo>
                <a:lnTo>
                  <a:pt x="463486" y="586536"/>
                </a:lnTo>
                <a:lnTo>
                  <a:pt x="491998" y="568452"/>
                </a:lnTo>
                <a:lnTo>
                  <a:pt x="500951" y="561352"/>
                </a:lnTo>
                <a:lnTo>
                  <a:pt x="501967" y="560679"/>
                </a:lnTo>
                <a:lnTo>
                  <a:pt x="503402" y="559409"/>
                </a:lnTo>
                <a:lnTo>
                  <a:pt x="518731" y="547243"/>
                </a:lnTo>
                <a:lnTo>
                  <a:pt x="533565" y="532612"/>
                </a:lnTo>
                <a:lnTo>
                  <a:pt x="535774" y="530644"/>
                </a:lnTo>
                <a:lnTo>
                  <a:pt x="536816" y="529399"/>
                </a:lnTo>
                <a:lnTo>
                  <a:pt x="543382" y="522922"/>
                </a:lnTo>
                <a:lnTo>
                  <a:pt x="565658" y="495490"/>
                </a:lnTo>
                <a:lnTo>
                  <a:pt x="589978" y="456082"/>
                </a:lnTo>
                <a:lnTo>
                  <a:pt x="607834" y="414578"/>
                </a:lnTo>
                <a:lnTo>
                  <a:pt x="619340" y="371678"/>
                </a:lnTo>
                <a:lnTo>
                  <a:pt x="624586" y="328053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399532" y="356361"/>
            <a:ext cx="2577465" cy="2577465"/>
            <a:chOff x="5399532" y="356361"/>
            <a:chExt cx="2577465" cy="2577465"/>
          </a:xfrm>
        </p:grpSpPr>
        <p:sp>
          <p:nvSpPr>
            <p:cNvPr id="13" name="object 13"/>
            <p:cNvSpPr/>
            <p:nvPr/>
          </p:nvSpPr>
          <p:spPr>
            <a:xfrm>
              <a:off x="5399532" y="356361"/>
              <a:ext cx="2577465" cy="2577465"/>
            </a:xfrm>
            <a:custGeom>
              <a:avLst/>
              <a:gdLst/>
              <a:ahLst/>
              <a:cxnLst/>
              <a:rect l="l" t="t" r="r" b="b"/>
              <a:pathLst>
                <a:path w="2577465" h="2577465">
                  <a:moveTo>
                    <a:pt x="2577312" y="1288503"/>
                  </a:moveTo>
                  <a:lnTo>
                    <a:pt x="2576423" y="1240205"/>
                  </a:lnTo>
                  <a:lnTo>
                    <a:pt x="2573769" y="1192352"/>
                  </a:lnTo>
                  <a:lnTo>
                    <a:pt x="2569400" y="1144968"/>
                  </a:lnTo>
                  <a:lnTo>
                    <a:pt x="2563330" y="1098105"/>
                  </a:lnTo>
                  <a:lnTo>
                    <a:pt x="2555608" y="1051775"/>
                  </a:lnTo>
                  <a:lnTo>
                    <a:pt x="2546248" y="1006030"/>
                  </a:lnTo>
                  <a:lnTo>
                    <a:pt x="2535288" y="960882"/>
                  </a:lnTo>
                  <a:lnTo>
                    <a:pt x="2522753" y="916368"/>
                  </a:lnTo>
                  <a:lnTo>
                    <a:pt x="2508681" y="872528"/>
                  </a:lnTo>
                  <a:lnTo>
                    <a:pt x="2493099" y="829386"/>
                  </a:lnTo>
                  <a:lnTo>
                    <a:pt x="2476042" y="786968"/>
                  </a:lnTo>
                  <a:lnTo>
                    <a:pt x="2457551" y="745312"/>
                  </a:lnTo>
                  <a:lnTo>
                    <a:pt x="2437638" y="704443"/>
                  </a:lnTo>
                  <a:lnTo>
                    <a:pt x="2416340" y="664400"/>
                  </a:lnTo>
                  <a:lnTo>
                    <a:pt x="2393683" y="625208"/>
                  </a:lnTo>
                  <a:lnTo>
                    <a:pt x="2369718" y="586905"/>
                  </a:lnTo>
                  <a:lnTo>
                    <a:pt x="2344458" y="549516"/>
                  </a:lnTo>
                  <a:lnTo>
                    <a:pt x="2317940" y="513080"/>
                  </a:lnTo>
                  <a:lnTo>
                    <a:pt x="2290203" y="477608"/>
                  </a:lnTo>
                  <a:lnTo>
                    <a:pt x="2261260" y="443153"/>
                  </a:lnTo>
                  <a:lnTo>
                    <a:pt x="2231148" y="409740"/>
                  </a:lnTo>
                  <a:lnTo>
                    <a:pt x="2199906" y="377405"/>
                  </a:lnTo>
                  <a:lnTo>
                    <a:pt x="2167572" y="346163"/>
                  </a:lnTo>
                  <a:lnTo>
                    <a:pt x="2134158" y="316052"/>
                  </a:lnTo>
                  <a:lnTo>
                    <a:pt x="2099703" y="287108"/>
                  </a:lnTo>
                  <a:lnTo>
                    <a:pt x="2064232" y="259372"/>
                  </a:lnTo>
                  <a:lnTo>
                    <a:pt x="2027796" y="232854"/>
                  </a:lnTo>
                  <a:lnTo>
                    <a:pt x="1990407" y="207594"/>
                  </a:lnTo>
                  <a:lnTo>
                    <a:pt x="1952104" y="183629"/>
                  </a:lnTo>
                  <a:lnTo>
                    <a:pt x="1912912" y="160972"/>
                  </a:lnTo>
                  <a:lnTo>
                    <a:pt x="1872869" y="139674"/>
                  </a:lnTo>
                  <a:lnTo>
                    <a:pt x="1832000" y="119761"/>
                  </a:lnTo>
                  <a:lnTo>
                    <a:pt x="1790344" y="101269"/>
                  </a:lnTo>
                  <a:lnTo>
                    <a:pt x="1747926" y="84213"/>
                  </a:lnTo>
                  <a:lnTo>
                    <a:pt x="1704784" y="68630"/>
                  </a:lnTo>
                  <a:lnTo>
                    <a:pt x="1660944" y="54559"/>
                  </a:lnTo>
                  <a:lnTo>
                    <a:pt x="1616430" y="42024"/>
                  </a:lnTo>
                  <a:lnTo>
                    <a:pt x="1571282" y="31064"/>
                  </a:lnTo>
                  <a:lnTo>
                    <a:pt x="1525536" y="21704"/>
                  </a:lnTo>
                  <a:lnTo>
                    <a:pt x="1479207" y="13982"/>
                  </a:lnTo>
                  <a:lnTo>
                    <a:pt x="1432344" y="7912"/>
                  </a:lnTo>
                  <a:lnTo>
                    <a:pt x="1384960" y="3543"/>
                  </a:lnTo>
                  <a:lnTo>
                    <a:pt x="1337106" y="889"/>
                  </a:lnTo>
                  <a:lnTo>
                    <a:pt x="1288808" y="0"/>
                  </a:lnTo>
                  <a:lnTo>
                    <a:pt x="1240497" y="889"/>
                  </a:lnTo>
                  <a:lnTo>
                    <a:pt x="1192644" y="3543"/>
                  </a:lnTo>
                  <a:lnTo>
                    <a:pt x="1145260" y="7912"/>
                  </a:lnTo>
                  <a:lnTo>
                    <a:pt x="1098397" y="13982"/>
                  </a:lnTo>
                  <a:lnTo>
                    <a:pt x="1052068" y="21704"/>
                  </a:lnTo>
                  <a:lnTo>
                    <a:pt x="1006322" y="31064"/>
                  </a:lnTo>
                  <a:lnTo>
                    <a:pt x="961174" y="42024"/>
                  </a:lnTo>
                  <a:lnTo>
                    <a:pt x="916660" y="54559"/>
                  </a:lnTo>
                  <a:lnTo>
                    <a:pt x="872820" y="68630"/>
                  </a:lnTo>
                  <a:lnTo>
                    <a:pt x="829678" y="84201"/>
                  </a:lnTo>
                  <a:lnTo>
                    <a:pt x="787260" y="101257"/>
                  </a:lnTo>
                  <a:lnTo>
                    <a:pt x="745591" y="119748"/>
                  </a:lnTo>
                  <a:lnTo>
                    <a:pt x="704723" y="139661"/>
                  </a:lnTo>
                  <a:lnTo>
                    <a:pt x="664679" y="160959"/>
                  </a:lnTo>
                  <a:lnTo>
                    <a:pt x="625487" y="183603"/>
                  </a:lnTo>
                  <a:lnTo>
                    <a:pt x="587184" y="207568"/>
                  </a:lnTo>
                  <a:lnTo>
                    <a:pt x="549795" y="232829"/>
                  </a:lnTo>
                  <a:lnTo>
                    <a:pt x="513346" y="259334"/>
                  </a:lnTo>
                  <a:lnTo>
                    <a:pt x="477875" y="287070"/>
                  </a:lnTo>
                  <a:lnTo>
                    <a:pt x="443420" y="316014"/>
                  </a:lnTo>
                  <a:lnTo>
                    <a:pt x="410006" y="346113"/>
                  </a:lnTo>
                  <a:lnTo>
                    <a:pt x="377659" y="377342"/>
                  </a:lnTo>
                  <a:lnTo>
                    <a:pt x="346405" y="409676"/>
                  </a:lnTo>
                  <a:lnTo>
                    <a:pt x="316293" y="443077"/>
                  </a:lnTo>
                  <a:lnTo>
                    <a:pt x="287350" y="477520"/>
                  </a:lnTo>
                  <a:lnTo>
                    <a:pt x="259600" y="512978"/>
                  </a:lnTo>
                  <a:lnTo>
                    <a:pt x="233070" y="549414"/>
                  </a:lnTo>
                  <a:lnTo>
                    <a:pt x="207810" y="586790"/>
                  </a:lnTo>
                  <a:lnTo>
                    <a:pt x="183832" y="625081"/>
                  </a:lnTo>
                  <a:lnTo>
                    <a:pt x="161175" y="664248"/>
                  </a:lnTo>
                  <a:lnTo>
                    <a:pt x="139865" y="704278"/>
                  </a:lnTo>
                  <a:lnTo>
                    <a:pt x="119938" y="745134"/>
                  </a:lnTo>
                  <a:lnTo>
                    <a:pt x="101422" y="786765"/>
                  </a:lnTo>
                  <a:lnTo>
                    <a:pt x="84366" y="829170"/>
                  </a:lnTo>
                  <a:lnTo>
                    <a:pt x="68770" y="872299"/>
                  </a:lnTo>
                  <a:lnTo>
                    <a:pt x="54686" y="916114"/>
                  </a:lnTo>
                  <a:lnTo>
                    <a:pt x="42138" y="960602"/>
                  </a:lnTo>
                  <a:lnTo>
                    <a:pt x="31165" y="1005725"/>
                  </a:lnTo>
                  <a:lnTo>
                    <a:pt x="21780" y="1051458"/>
                  </a:lnTo>
                  <a:lnTo>
                    <a:pt x="14046" y="1097749"/>
                  </a:lnTo>
                  <a:lnTo>
                    <a:pt x="7962" y="1144587"/>
                  </a:lnTo>
                  <a:lnTo>
                    <a:pt x="3568" y="1191933"/>
                  </a:lnTo>
                  <a:lnTo>
                    <a:pt x="901" y="1239761"/>
                  </a:lnTo>
                  <a:lnTo>
                    <a:pt x="0" y="1288034"/>
                  </a:lnTo>
                  <a:lnTo>
                    <a:pt x="901" y="1336382"/>
                  </a:lnTo>
                  <a:lnTo>
                    <a:pt x="3568" y="1384261"/>
                  </a:lnTo>
                  <a:lnTo>
                    <a:pt x="4051" y="1389557"/>
                  </a:lnTo>
                  <a:lnTo>
                    <a:pt x="4432" y="1395831"/>
                  </a:lnTo>
                  <a:lnTo>
                    <a:pt x="7480" y="1426591"/>
                  </a:lnTo>
                  <a:lnTo>
                    <a:pt x="7962" y="1431671"/>
                  </a:lnTo>
                  <a:lnTo>
                    <a:pt x="8102" y="1432814"/>
                  </a:lnTo>
                  <a:lnTo>
                    <a:pt x="16522" y="1497114"/>
                  </a:lnTo>
                  <a:lnTo>
                    <a:pt x="25476" y="1546809"/>
                  </a:lnTo>
                  <a:lnTo>
                    <a:pt x="36296" y="1595831"/>
                  </a:lnTo>
                  <a:lnTo>
                    <a:pt x="48958" y="1644129"/>
                  </a:lnTo>
                  <a:lnTo>
                    <a:pt x="63423" y="1691652"/>
                  </a:lnTo>
                  <a:lnTo>
                    <a:pt x="79654" y="1738388"/>
                  </a:lnTo>
                  <a:lnTo>
                    <a:pt x="97599" y="1784286"/>
                  </a:lnTo>
                  <a:lnTo>
                    <a:pt x="117233" y="1829295"/>
                  </a:lnTo>
                  <a:lnTo>
                    <a:pt x="138518" y="1873389"/>
                  </a:lnTo>
                  <a:lnTo>
                    <a:pt x="161404" y="1916518"/>
                  </a:lnTo>
                  <a:lnTo>
                    <a:pt x="185851" y="1958657"/>
                  </a:lnTo>
                  <a:lnTo>
                    <a:pt x="211836" y="1999742"/>
                  </a:lnTo>
                  <a:lnTo>
                    <a:pt x="213601" y="1998586"/>
                  </a:lnTo>
                  <a:lnTo>
                    <a:pt x="233070" y="2027389"/>
                  </a:lnTo>
                  <a:lnTo>
                    <a:pt x="259600" y="2063851"/>
                  </a:lnTo>
                  <a:lnTo>
                    <a:pt x="287350" y="2099322"/>
                  </a:lnTo>
                  <a:lnTo>
                    <a:pt x="316293" y="2133790"/>
                  </a:lnTo>
                  <a:lnTo>
                    <a:pt x="346405" y="2167204"/>
                  </a:lnTo>
                  <a:lnTo>
                    <a:pt x="377659" y="2199563"/>
                  </a:lnTo>
                  <a:lnTo>
                    <a:pt x="410006" y="2230805"/>
                  </a:lnTo>
                  <a:lnTo>
                    <a:pt x="443420" y="2260917"/>
                  </a:lnTo>
                  <a:lnTo>
                    <a:pt x="477875" y="2289873"/>
                  </a:lnTo>
                  <a:lnTo>
                    <a:pt x="513346" y="2317623"/>
                  </a:lnTo>
                  <a:lnTo>
                    <a:pt x="549795" y="2344140"/>
                  </a:lnTo>
                  <a:lnTo>
                    <a:pt x="587184" y="2369401"/>
                  </a:lnTo>
                  <a:lnTo>
                    <a:pt x="625487" y="2393378"/>
                  </a:lnTo>
                  <a:lnTo>
                    <a:pt x="664679" y="2416035"/>
                  </a:lnTo>
                  <a:lnTo>
                    <a:pt x="704723" y="2437333"/>
                  </a:lnTo>
                  <a:lnTo>
                    <a:pt x="745591" y="2457246"/>
                  </a:lnTo>
                  <a:lnTo>
                    <a:pt x="787260" y="2475750"/>
                  </a:lnTo>
                  <a:lnTo>
                    <a:pt x="829678" y="2492806"/>
                  </a:lnTo>
                  <a:lnTo>
                    <a:pt x="872820" y="2508389"/>
                  </a:lnTo>
                  <a:lnTo>
                    <a:pt x="916660" y="2522461"/>
                  </a:lnTo>
                  <a:lnTo>
                    <a:pt x="961174" y="2534996"/>
                  </a:lnTo>
                  <a:lnTo>
                    <a:pt x="1006322" y="2545956"/>
                  </a:lnTo>
                  <a:lnTo>
                    <a:pt x="1052068" y="2555316"/>
                  </a:lnTo>
                  <a:lnTo>
                    <a:pt x="1098397" y="2563037"/>
                  </a:lnTo>
                  <a:lnTo>
                    <a:pt x="1145260" y="2569108"/>
                  </a:lnTo>
                  <a:lnTo>
                    <a:pt x="1192644" y="2573477"/>
                  </a:lnTo>
                  <a:lnTo>
                    <a:pt x="1240497" y="2576131"/>
                  </a:lnTo>
                  <a:lnTo>
                    <a:pt x="1288808" y="2577007"/>
                  </a:lnTo>
                  <a:lnTo>
                    <a:pt x="1337106" y="2576131"/>
                  </a:lnTo>
                  <a:lnTo>
                    <a:pt x="1384960" y="2573477"/>
                  </a:lnTo>
                  <a:lnTo>
                    <a:pt x="1432344" y="2569108"/>
                  </a:lnTo>
                  <a:lnTo>
                    <a:pt x="1479207" y="2563037"/>
                  </a:lnTo>
                  <a:lnTo>
                    <a:pt x="1525536" y="2555316"/>
                  </a:lnTo>
                  <a:lnTo>
                    <a:pt x="1571282" y="2545956"/>
                  </a:lnTo>
                  <a:lnTo>
                    <a:pt x="1616430" y="2534996"/>
                  </a:lnTo>
                  <a:lnTo>
                    <a:pt x="1660944" y="2522461"/>
                  </a:lnTo>
                  <a:lnTo>
                    <a:pt x="1704784" y="2508389"/>
                  </a:lnTo>
                  <a:lnTo>
                    <a:pt x="1747926" y="2492806"/>
                  </a:lnTo>
                  <a:lnTo>
                    <a:pt x="1790344" y="2475750"/>
                  </a:lnTo>
                  <a:lnTo>
                    <a:pt x="1832000" y="2457259"/>
                  </a:lnTo>
                  <a:lnTo>
                    <a:pt x="1872869" y="2437346"/>
                  </a:lnTo>
                  <a:lnTo>
                    <a:pt x="1912912" y="2416048"/>
                  </a:lnTo>
                  <a:lnTo>
                    <a:pt x="1952104" y="2393391"/>
                  </a:lnTo>
                  <a:lnTo>
                    <a:pt x="1990407" y="2369426"/>
                  </a:lnTo>
                  <a:lnTo>
                    <a:pt x="2027796" y="2344166"/>
                  </a:lnTo>
                  <a:lnTo>
                    <a:pt x="2064232" y="2317648"/>
                  </a:lnTo>
                  <a:lnTo>
                    <a:pt x="2099703" y="2289911"/>
                  </a:lnTo>
                  <a:lnTo>
                    <a:pt x="2134158" y="2260968"/>
                  </a:lnTo>
                  <a:lnTo>
                    <a:pt x="2167572" y="2230856"/>
                  </a:lnTo>
                  <a:lnTo>
                    <a:pt x="2199906" y="2199614"/>
                  </a:lnTo>
                  <a:lnTo>
                    <a:pt x="2231148" y="2167280"/>
                  </a:lnTo>
                  <a:lnTo>
                    <a:pt x="2261260" y="2133866"/>
                  </a:lnTo>
                  <a:lnTo>
                    <a:pt x="2290203" y="2099411"/>
                  </a:lnTo>
                  <a:lnTo>
                    <a:pt x="2317940" y="2063940"/>
                  </a:lnTo>
                  <a:lnTo>
                    <a:pt x="2344458" y="2027504"/>
                  </a:lnTo>
                  <a:lnTo>
                    <a:pt x="2369718" y="1990115"/>
                  </a:lnTo>
                  <a:lnTo>
                    <a:pt x="2393683" y="1951812"/>
                  </a:lnTo>
                  <a:lnTo>
                    <a:pt x="2416340" y="1912620"/>
                  </a:lnTo>
                  <a:lnTo>
                    <a:pt x="2437638" y="1872576"/>
                  </a:lnTo>
                  <a:lnTo>
                    <a:pt x="2457551" y="1831708"/>
                  </a:lnTo>
                  <a:lnTo>
                    <a:pt x="2476042" y="1790052"/>
                  </a:lnTo>
                  <a:lnTo>
                    <a:pt x="2493099" y="1747634"/>
                  </a:lnTo>
                  <a:lnTo>
                    <a:pt x="2508681" y="1704492"/>
                  </a:lnTo>
                  <a:lnTo>
                    <a:pt x="2522753" y="1660652"/>
                  </a:lnTo>
                  <a:lnTo>
                    <a:pt x="2535288" y="1616138"/>
                  </a:lnTo>
                  <a:lnTo>
                    <a:pt x="2546248" y="1570990"/>
                  </a:lnTo>
                  <a:lnTo>
                    <a:pt x="2555608" y="1525244"/>
                  </a:lnTo>
                  <a:lnTo>
                    <a:pt x="2563330" y="1478915"/>
                  </a:lnTo>
                  <a:lnTo>
                    <a:pt x="2569400" y="1432052"/>
                  </a:lnTo>
                  <a:lnTo>
                    <a:pt x="2573769" y="1384668"/>
                  </a:lnTo>
                  <a:lnTo>
                    <a:pt x="2576423" y="1336814"/>
                  </a:lnTo>
                  <a:lnTo>
                    <a:pt x="2577312" y="1288503"/>
                  </a:lnTo>
                  <a:close/>
                </a:path>
              </a:pathLst>
            </a:custGeom>
            <a:solidFill>
              <a:srgbClr val="FFFF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11213" y="867705"/>
              <a:ext cx="1555115" cy="1554480"/>
            </a:xfrm>
            <a:custGeom>
              <a:avLst/>
              <a:gdLst/>
              <a:ahLst/>
              <a:cxnLst/>
              <a:rect l="l" t="t" r="r" b="b"/>
              <a:pathLst>
                <a:path w="1555115" h="1554480">
                  <a:moveTo>
                    <a:pt x="770590" y="1554303"/>
                  </a:moveTo>
                  <a:lnTo>
                    <a:pt x="726209" y="1552690"/>
                  </a:lnTo>
                  <a:lnTo>
                    <a:pt x="681864" y="1548527"/>
                  </a:lnTo>
                  <a:lnTo>
                    <a:pt x="637666" y="1541791"/>
                  </a:lnTo>
                  <a:lnTo>
                    <a:pt x="593729" y="1532461"/>
                  </a:lnTo>
                  <a:lnTo>
                    <a:pt x="550165" y="1520515"/>
                  </a:lnTo>
                  <a:lnTo>
                    <a:pt x="507088" y="1505931"/>
                  </a:lnTo>
                  <a:lnTo>
                    <a:pt x="464609" y="1488688"/>
                  </a:lnTo>
                  <a:lnTo>
                    <a:pt x="422843" y="1468763"/>
                  </a:lnTo>
                  <a:lnTo>
                    <a:pt x="381902" y="1446136"/>
                  </a:lnTo>
                  <a:lnTo>
                    <a:pt x="341898" y="1420783"/>
                  </a:lnTo>
                  <a:lnTo>
                    <a:pt x="303483" y="1393083"/>
                  </a:lnTo>
                  <a:lnTo>
                    <a:pt x="267247" y="1363498"/>
                  </a:lnTo>
                  <a:lnTo>
                    <a:pt x="233214" y="1332143"/>
                  </a:lnTo>
                  <a:lnTo>
                    <a:pt x="201404" y="1299129"/>
                  </a:lnTo>
                  <a:lnTo>
                    <a:pt x="171839" y="1264571"/>
                  </a:lnTo>
                  <a:lnTo>
                    <a:pt x="144540" y="1228582"/>
                  </a:lnTo>
                  <a:lnTo>
                    <a:pt x="119529" y="1191273"/>
                  </a:lnTo>
                  <a:lnTo>
                    <a:pt x="96828" y="1152760"/>
                  </a:lnTo>
                  <a:lnTo>
                    <a:pt x="76457" y="1113153"/>
                  </a:lnTo>
                  <a:lnTo>
                    <a:pt x="58440" y="1072568"/>
                  </a:lnTo>
                  <a:lnTo>
                    <a:pt x="42796" y="1031116"/>
                  </a:lnTo>
                  <a:lnTo>
                    <a:pt x="29548" y="988911"/>
                  </a:lnTo>
                  <a:lnTo>
                    <a:pt x="18718" y="946066"/>
                  </a:lnTo>
                  <a:lnTo>
                    <a:pt x="10326" y="902694"/>
                  </a:lnTo>
                  <a:lnTo>
                    <a:pt x="4395" y="858908"/>
                  </a:lnTo>
                  <a:lnTo>
                    <a:pt x="945" y="814821"/>
                  </a:lnTo>
                  <a:lnTo>
                    <a:pt x="0" y="770546"/>
                  </a:lnTo>
                  <a:lnTo>
                    <a:pt x="1579" y="726197"/>
                  </a:lnTo>
                  <a:lnTo>
                    <a:pt x="5704" y="681886"/>
                  </a:lnTo>
                  <a:lnTo>
                    <a:pt x="12398" y="637726"/>
                  </a:lnTo>
                  <a:lnTo>
                    <a:pt x="21681" y="593831"/>
                  </a:lnTo>
                  <a:lnTo>
                    <a:pt x="33576" y="550314"/>
                  </a:lnTo>
                  <a:lnTo>
                    <a:pt x="48103" y="507287"/>
                  </a:lnTo>
                  <a:lnTo>
                    <a:pt x="65284" y="464864"/>
                  </a:lnTo>
                  <a:lnTo>
                    <a:pt x="85142" y="423159"/>
                  </a:lnTo>
                  <a:lnTo>
                    <a:pt x="107697" y="382283"/>
                  </a:lnTo>
                  <a:lnTo>
                    <a:pt x="132970" y="342350"/>
                  </a:lnTo>
                  <a:lnTo>
                    <a:pt x="160750" y="303864"/>
                  </a:lnTo>
                  <a:lnTo>
                    <a:pt x="190407" y="267563"/>
                  </a:lnTo>
                  <a:lnTo>
                    <a:pt x="221831" y="233470"/>
                  </a:lnTo>
                  <a:lnTo>
                    <a:pt x="254907" y="201605"/>
                  </a:lnTo>
                  <a:lnTo>
                    <a:pt x="289523" y="171991"/>
                  </a:lnTo>
                  <a:lnTo>
                    <a:pt x="325568" y="144648"/>
                  </a:lnTo>
                  <a:lnTo>
                    <a:pt x="362927" y="119599"/>
                  </a:lnTo>
                  <a:lnTo>
                    <a:pt x="401489" y="96865"/>
                  </a:lnTo>
                  <a:lnTo>
                    <a:pt x="441140" y="76468"/>
                  </a:lnTo>
                  <a:lnTo>
                    <a:pt x="481769" y="58429"/>
                  </a:lnTo>
                  <a:lnTo>
                    <a:pt x="523262" y="42770"/>
                  </a:lnTo>
                  <a:lnTo>
                    <a:pt x="565507" y="29512"/>
                  </a:lnTo>
                  <a:lnTo>
                    <a:pt x="608391" y="18678"/>
                  </a:lnTo>
                  <a:lnTo>
                    <a:pt x="651801" y="10287"/>
                  </a:lnTo>
                  <a:lnTo>
                    <a:pt x="695626" y="4363"/>
                  </a:lnTo>
                  <a:lnTo>
                    <a:pt x="739752" y="927"/>
                  </a:lnTo>
                  <a:lnTo>
                    <a:pt x="784066" y="0"/>
                  </a:lnTo>
                  <a:lnTo>
                    <a:pt x="828456" y="1603"/>
                  </a:lnTo>
                  <a:lnTo>
                    <a:pt x="872810" y="5759"/>
                  </a:lnTo>
                  <a:lnTo>
                    <a:pt x="917014" y="12489"/>
                  </a:lnTo>
                  <a:lnTo>
                    <a:pt x="960956" y="21815"/>
                  </a:lnTo>
                  <a:lnTo>
                    <a:pt x="1004524" y="33758"/>
                  </a:lnTo>
                  <a:lnTo>
                    <a:pt x="1047605" y="48340"/>
                  </a:lnTo>
                  <a:lnTo>
                    <a:pt x="1090085" y="65582"/>
                  </a:lnTo>
                  <a:lnTo>
                    <a:pt x="1131853" y="85506"/>
                  </a:lnTo>
                  <a:lnTo>
                    <a:pt x="1172796" y="108133"/>
                  </a:lnTo>
                  <a:lnTo>
                    <a:pt x="1212801" y="133486"/>
                  </a:lnTo>
                  <a:lnTo>
                    <a:pt x="1251215" y="161186"/>
                  </a:lnTo>
                  <a:lnTo>
                    <a:pt x="1287449" y="190771"/>
                  </a:lnTo>
                  <a:lnTo>
                    <a:pt x="1321480" y="222127"/>
                  </a:lnTo>
                  <a:lnTo>
                    <a:pt x="1353288" y="255141"/>
                  </a:lnTo>
                  <a:lnTo>
                    <a:pt x="1382851" y="289702"/>
                  </a:lnTo>
                  <a:lnTo>
                    <a:pt x="1410146" y="325694"/>
                  </a:lnTo>
                  <a:lnTo>
                    <a:pt x="1435152" y="363007"/>
                  </a:lnTo>
                  <a:lnTo>
                    <a:pt x="1457846" y="401526"/>
                  </a:lnTo>
                  <a:lnTo>
                    <a:pt x="1478208" y="441140"/>
                  </a:lnTo>
                  <a:lnTo>
                    <a:pt x="1496216" y="481735"/>
                  </a:lnTo>
                  <a:lnTo>
                    <a:pt x="1511847" y="523197"/>
                  </a:lnTo>
                  <a:lnTo>
                    <a:pt x="1525080" y="565416"/>
                  </a:lnTo>
                  <a:lnTo>
                    <a:pt x="1535894" y="608277"/>
                  </a:lnTo>
                  <a:lnTo>
                    <a:pt x="1544265" y="651667"/>
                  </a:lnTo>
                  <a:lnTo>
                    <a:pt x="1550173" y="695474"/>
                  </a:lnTo>
                  <a:lnTo>
                    <a:pt x="1553596" y="739586"/>
                  </a:lnTo>
                  <a:lnTo>
                    <a:pt x="1554512" y="783888"/>
                  </a:lnTo>
                  <a:lnTo>
                    <a:pt x="1552899" y="828268"/>
                  </a:lnTo>
                  <a:lnTo>
                    <a:pt x="1548736" y="872613"/>
                  </a:lnTo>
                  <a:lnTo>
                    <a:pt x="1542000" y="916811"/>
                  </a:lnTo>
                  <a:lnTo>
                    <a:pt x="1532669" y="960748"/>
                  </a:lnTo>
                  <a:lnTo>
                    <a:pt x="1520723" y="1004312"/>
                  </a:lnTo>
                  <a:lnTo>
                    <a:pt x="1506140" y="1047390"/>
                  </a:lnTo>
                  <a:lnTo>
                    <a:pt x="1488896" y="1089868"/>
                  </a:lnTo>
                  <a:lnTo>
                    <a:pt x="1468972" y="1131634"/>
                  </a:lnTo>
                  <a:lnTo>
                    <a:pt x="1446344" y="1172576"/>
                  </a:lnTo>
                  <a:lnTo>
                    <a:pt x="1420992" y="1212579"/>
                  </a:lnTo>
                  <a:lnTo>
                    <a:pt x="1393291" y="1250995"/>
                  </a:lnTo>
                  <a:lnTo>
                    <a:pt x="1363706" y="1287230"/>
                  </a:lnTo>
                  <a:lnTo>
                    <a:pt x="1332350" y="1321263"/>
                  </a:lnTo>
                  <a:lnTo>
                    <a:pt x="1299336" y="1353072"/>
                  </a:lnTo>
                  <a:lnTo>
                    <a:pt x="1264776" y="1382635"/>
                  </a:lnTo>
                  <a:lnTo>
                    <a:pt x="1228783" y="1409931"/>
                  </a:lnTo>
                  <a:lnTo>
                    <a:pt x="1191470" y="1434938"/>
                  </a:lnTo>
                  <a:lnTo>
                    <a:pt x="1152951" y="1457633"/>
                  </a:lnTo>
                  <a:lnTo>
                    <a:pt x="1113337" y="1477996"/>
                  </a:lnTo>
                  <a:lnTo>
                    <a:pt x="1072743" y="1496004"/>
                  </a:lnTo>
                  <a:lnTo>
                    <a:pt x="1031280" y="1511636"/>
                  </a:lnTo>
                  <a:lnTo>
                    <a:pt x="989062" y="1524870"/>
                  </a:lnTo>
                  <a:lnTo>
                    <a:pt x="946201" y="1535683"/>
                  </a:lnTo>
                  <a:lnTo>
                    <a:pt x="902810" y="1544055"/>
                  </a:lnTo>
                  <a:lnTo>
                    <a:pt x="859003" y="1549964"/>
                  </a:lnTo>
                  <a:lnTo>
                    <a:pt x="814892" y="1553387"/>
                  </a:lnTo>
                  <a:lnTo>
                    <a:pt x="770590" y="1554303"/>
                  </a:lnTo>
                  <a:close/>
                </a:path>
              </a:pathLst>
            </a:custGeom>
            <a:solidFill>
              <a:srgbClr val="58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64124" y="356615"/>
              <a:ext cx="1125220" cy="1287780"/>
            </a:xfrm>
            <a:custGeom>
              <a:avLst/>
              <a:gdLst/>
              <a:ahLst/>
              <a:cxnLst/>
              <a:rect l="l" t="t" r="r" b="b"/>
              <a:pathLst>
                <a:path w="1125220" h="1287780">
                  <a:moveTo>
                    <a:pt x="1124711" y="1287780"/>
                  </a:moveTo>
                  <a:lnTo>
                    <a:pt x="0" y="658368"/>
                  </a:lnTo>
                  <a:lnTo>
                    <a:pt x="24381" y="616781"/>
                  </a:lnTo>
                  <a:lnTo>
                    <a:pt x="50259" y="576205"/>
                  </a:lnTo>
                  <a:lnTo>
                    <a:pt x="77595" y="536676"/>
                  </a:lnTo>
                  <a:lnTo>
                    <a:pt x="106352" y="498234"/>
                  </a:lnTo>
                  <a:lnTo>
                    <a:pt x="136492" y="460915"/>
                  </a:lnTo>
                  <a:lnTo>
                    <a:pt x="167978" y="424758"/>
                  </a:lnTo>
                  <a:lnTo>
                    <a:pt x="200771" y="389800"/>
                  </a:lnTo>
                  <a:lnTo>
                    <a:pt x="234834" y="356080"/>
                  </a:lnTo>
                  <a:lnTo>
                    <a:pt x="270130" y="323636"/>
                  </a:lnTo>
                  <a:lnTo>
                    <a:pt x="306620" y="292505"/>
                  </a:lnTo>
                  <a:lnTo>
                    <a:pt x="344267" y="262725"/>
                  </a:lnTo>
                  <a:lnTo>
                    <a:pt x="383033" y="234335"/>
                  </a:lnTo>
                  <a:lnTo>
                    <a:pt x="422881" y="207372"/>
                  </a:lnTo>
                  <a:lnTo>
                    <a:pt x="463772" y="181875"/>
                  </a:lnTo>
                  <a:lnTo>
                    <a:pt x="505669" y="157880"/>
                  </a:lnTo>
                  <a:lnTo>
                    <a:pt x="548534" y="135427"/>
                  </a:lnTo>
                  <a:lnTo>
                    <a:pt x="592330" y="114552"/>
                  </a:lnTo>
                  <a:lnTo>
                    <a:pt x="637019" y="95295"/>
                  </a:lnTo>
                  <a:lnTo>
                    <a:pt x="682562" y="77692"/>
                  </a:lnTo>
                  <a:lnTo>
                    <a:pt x="728924" y="61783"/>
                  </a:lnTo>
                  <a:lnTo>
                    <a:pt x="776064" y="47604"/>
                  </a:lnTo>
                  <a:lnTo>
                    <a:pt x="823947" y="35193"/>
                  </a:lnTo>
                  <a:lnTo>
                    <a:pt x="872534" y="24590"/>
                  </a:lnTo>
                  <a:lnTo>
                    <a:pt x="921787" y="15831"/>
                  </a:lnTo>
                  <a:lnTo>
                    <a:pt x="971670" y="8954"/>
                  </a:lnTo>
                  <a:lnTo>
                    <a:pt x="1022143" y="3998"/>
                  </a:lnTo>
                  <a:lnTo>
                    <a:pt x="1073169" y="1001"/>
                  </a:lnTo>
                  <a:lnTo>
                    <a:pt x="1124711" y="0"/>
                  </a:lnTo>
                  <a:lnTo>
                    <a:pt x="1124711" y="1287780"/>
                  </a:lnTo>
                  <a:close/>
                </a:path>
              </a:pathLst>
            </a:custGeom>
            <a:solidFill>
              <a:srgbClr val="FFFFFF">
                <a:alpha val="93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6469870" y="3480798"/>
            <a:ext cx="320040" cy="320675"/>
          </a:xfrm>
          <a:custGeom>
            <a:avLst/>
            <a:gdLst/>
            <a:ahLst/>
            <a:cxnLst/>
            <a:rect l="l" t="t" r="r" b="b"/>
            <a:pathLst>
              <a:path w="320040" h="320675">
                <a:moveTo>
                  <a:pt x="166244" y="320097"/>
                </a:moveTo>
                <a:lnTo>
                  <a:pt x="115333" y="313961"/>
                </a:lnTo>
                <a:lnTo>
                  <a:pt x="159529" y="160037"/>
                </a:lnTo>
                <a:lnTo>
                  <a:pt x="10177" y="216425"/>
                </a:lnTo>
                <a:lnTo>
                  <a:pt x="3170" y="192568"/>
                </a:lnTo>
                <a:lnTo>
                  <a:pt x="0" y="167450"/>
                </a:lnTo>
                <a:lnTo>
                  <a:pt x="928" y="141576"/>
                </a:lnTo>
                <a:lnTo>
                  <a:pt x="28137" y="69122"/>
                </a:lnTo>
                <a:lnTo>
                  <a:pt x="62194" y="33239"/>
                </a:lnTo>
                <a:lnTo>
                  <a:pt x="105121" y="9599"/>
                </a:lnTo>
                <a:lnTo>
                  <a:pt x="153652" y="0"/>
                </a:lnTo>
                <a:lnTo>
                  <a:pt x="204525" y="6240"/>
                </a:lnTo>
                <a:lnTo>
                  <a:pt x="250849" y="28163"/>
                </a:lnTo>
                <a:lnTo>
                  <a:pt x="286728" y="62219"/>
                </a:lnTo>
                <a:lnTo>
                  <a:pt x="310365" y="105146"/>
                </a:lnTo>
                <a:lnTo>
                  <a:pt x="319961" y="153678"/>
                </a:lnTo>
                <a:lnTo>
                  <a:pt x="313720" y="204550"/>
                </a:lnTo>
                <a:lnTo>
                  <a:pt x="291801" y="250876"/>
                </a:lnTo>
                <a:lnTo>
                  <a:pt x="257741" y="286768"/>
                </a:lnTo>
                <a:lnTo>
                  <a:pt x="214801" y="310437"/>
                </a:lnTo>
                <a:lnTo>
                  <a:pt x="166244" y="320097"/>
                </a:lnTo>
                <a:close/>
              </a:path>
            </a:pathLst>
          </a:custGeom>
          <a:solidFill>
            <a:srgbClr val="FFFFFF">
              <a:alpha val="93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63257" y="1452676"/>
            <a:ext cx="447929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FFFFFF"/>
                </a:solidFill>
              </a:rPr>
              <a:t>Overview </a:t>
            </a:r>
            <a:r>
              <a:rPr sz="3600" spc="70" dirty="0">
                <a:solidFill>
                  <a:srgbClr val="FFFFFF"/>
                </a:solidFill>
              </a:rPr>
              <a:t>of </a:t>
            </a:r>
            <a:r>
              <a:rPr sz="3600" spc="75" dirty="0">
                <a:solidFill>
                  <a:srgbClr val="FFFFFF"/>
                </a:solidFill>
              </a:rPr>
              <a:t> </a:t>
            </a:r>
            <a:r>
              <a:rPr sz="3600" spc="25" dirty="0">
                <a:solidFill>
                  <a:srgbClr val="FFFFFF"/>
                </a:solidFill>
              </a:rPr>
              <a:t>Coordinate</a:t>
            </a:r>
            <a:r>
              <a:rPr sz="3600" spc="-65" dirty="0">
                <a:solidFill>
                  <a:srgbClr val="FFFFFF"/>
                </a:solidFill>
              </a:rPr>
              <a:t> </a:t>
            </a:r>
            <a:r>
              <a:rPr sz="3600" spc="114" dirty="0">
                <a:solidFill>
                  <a:srgbClr val="FFFFFF"/>
                </a:solidFill>
              </a:rPr>
              <a:t>System</a:t>
            </a:r>
            <a:r>
              <a:rPr sz="3600" spc="-6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in </a:t>
            </a:r>
            <a:r>
              <a:rPr sz="3600" spc="-1070" dirty="0">
                <a:solidFill>
                  <a:srgbClr val="FFFFFF"/>
                </a:solidFill>
              </a:rPr>
              <a:t> </a:t>
            </a:r>
            <a:r>
              <a:rPr sz="3600" spc="50" dirty="0">
                <a:solidFill>
                  <a:srgbClr val="FFFFFF"/>
                </a:solidFill>
              </a:rPr>
              <a:t>Computer</a:t>
            </a:r>
            <a:r>
              <a:rPr sz="3600" spc="-55" dirty="0">
                <a:solidFill>
                  <a:srgbClr val="FFFFFF"/>
                </a:solidFill>
              </a:rPr>
              <a:t> </a:t>
            </a:r>
            <a:r>
              <a:rPr sz="3600" spc="35" dirty="0">
                <a:solidFill>
                  <a:srgbClr val="FFFFFF"/>
                </a:solidFill>
              </a:rPr>
              <a:t>Graphics</a:t>
            </a:r>
            <a:endParaRPr sz="3600"/>
          </a:p>
        </p:txBody>
      </p:sp>
      <p:sp>
        <p:nvSpPr>
          <p:cNvPr id="18" name="object 18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899" y="669696"/>
            <a:ext cx="90043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Topic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583" y="1974227"/>
            <a:ext cx="3492500" cy="1600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Overview</a:t>
            </a:r>
            <a:r>
              <a:rPr sz="18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coordinate</a:t>
            </a:r>
            <a:r>
              <a:rPr sz="18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320"/>
              </a:spcBef>
              <a:buChar char="○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Cartesian</a:t>
            </a:r>
            <a:endParaRPr sz="18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320"/>
              </a:spcBef>
              <a:buChar char="○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Polar</a:t>
            </a:r>
            <a:endParaRPr sz="18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320"/>
              </a:spcBef>
              <a:buChar char="○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World</a:t>
            </a:r>
            <a:endParaRPr sz="1800">
              <a:latin typeface="Arial MT"/>
              <a:cs typeface="Arial MT"/>
            </a:endParaRPr>
          </a:p>
          <a:p>
            <a:pPr marL="812800" lvl="1" indent="-342900">
              <a:lnSpc>
                <a:spcPct val="100000"/>
              </a:lnSpc>
              <a:spcBef>
                <a:spcPts val="320"/>
              </a:spcBef>
              <a:buChar char="○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Others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58732"/>
            <a:ext cx="3259454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Coordinate</a:t>
            </a:r>
            <a:r>
              <a:rPr spc="-50" dirty="0"/>
              <a:t> </a:t>
            </a:r>
            <a:r>
              <a:rPr spc="9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373" y="641976"/>
            <a:ext cx="6536054" cy="43619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9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Basically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2D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424242"/>
                </a:solidFill>
                <a:latin typeface="Microsoft Sans Serif"/>
                <a:cs typeface="Microsoft Sans Serif"/>
              </a:rPr>
              <a:t>sites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are </a:t>
            </a:r>
            <a:r>
              <a:rPr sz="19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divided</a:t>
            </a:r>
            <a:r>
              <a:rPr sz="19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two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basic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systems:</a:t>
            </a:r>
            <a:endParaRPr sz="1900" dirty="0">
              <a:latin typeface="Microsoft Sans Serif"/>
              <a:cs typeface="Microsoft Sans Serif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b="1" spc="-10" dirty="0">
                <a:solidFill>
                  <a:srgbClr val="7030A0"/>
                </a:solidFill>
                <a:latin typeface="Microsoft Sans Serif"/>
                <a:cs typeface="Microsoft Sans Serif"/>
              </a:rPr>
              <a:t>Cartesian</a:t>
            </a:r>
            <a:r>
              <a:rPr sz="1900" b="1" spc="-40" dirty="0">
                <a:solidFill>
                  <a:srgbClr val="7030A0"/>
                </a:solidFill>
                <a:latin typeface="Microsoft Sans Serif"/>
                <a:cs typeface="Microsoft Sans Serif"/>
              </a:rPr>
              <a:t> </a:t>
            </a:r>
            <a:r>
              <a:rPr sz="1900" b="1" dirty="0">
                <a:solidFill>
                  <a:srgbClr val="7030A0"/>
                </a:solidFill>
                <a:latin typeface="Microsoft Sans Serif"/>
                <a:cs typeface="Microsoft Sans Serif"/>
              </a:rPr>
              <a:t>Coordinate</a:t>
            </a: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b="1" spc="5" dirty="0">
                <a:solidFill>
                  <a:srgbClr val="7030A0"/>
                </a:solidFill>
                <a:latin typeface="Microsoft Sans Serif"/>
                <a:cs typeface="Microsoft Sans Serif"/>
              </a:rPr>
              <a:t>Polar</a:t>
            </a:r>
            <a:r>
              <a:rPr sz="1900" b="1" spc="-40" dirty="0">
                <a:solidFill>
                  <a:srgbClr val="7030A0"/>
                </a:solidFill>
                <a:latin typeface="Microsoft Sans Serif"/>
                <a:cs typeface="Microsoft Sans Serif"/>
              </a:rPr>
              <a:t> </a:t>
            </a:r>
            <a:r>
              <a:rPr sz="1900" b="1" dirty="0">
                <a:solidFill>
                  <a:srgbClr val="7030A0"/>
                </a:solidFill>
                <a:latin typeface="Microsoft Sans Serif"/>
                <a:cs typeface="Microsoft Sans Serif"/>
              </a:rPr>
              <a:t>Coordinate</a:t>
            </a:r>
          </a:p>
          <a:p>
            <a:pPr marL="12700" marR="5080" algn="just">
              <a:lnSpc>
                <a:spcPct val="114900"/>
              </a:lnSpc>
              <a:spcBef>
                <a:spcPts val="1595"/>
              </a:spcBef>
            </a:pPr>
            <a:r>
              <a:rPr sz="1900" b="1" spc="10" dirty="0">
                <a:solidFill>
                  <a:srgbClr val="7030A0"/>
                </a:solidFill>
                <a:latin typeface="Microsoft Sans Serif"/>
                <a:cs typeface="Microsoft Sans Serif"/>
              </a:rPr>
              <a:t>Cartesian </a:t>
            </a:r>
            <a:r>
              <a:rPr sz="1900" b="1" spc="25" dirty="0">
                <a:solidFill>
                  <a:srgbClr val="7030A0"/>
                </a:solidFill>
                <a:latin typeface="Microsoft Sans Serif"/>
                <a:cs typeface="Microsoft Sans Serif"/>
              </a:rPr>
              <a:t>coordinate </a:t>
            </a:r>
            <a:r>
              <a:rPr sz="19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 </a:t>
            </a:r>
            <a:r>
              <a:rPr sz="1900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9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used </a:t>
            </a:r>
            <a:r>
              <a:rPr sz="19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by most </a:t>
            </a:r>
            <a:r>
              <a:rPr sz="19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9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9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graphics </a:t>
            </a:r>
            <a:r>
              <a:rPr sz="1900" dirty="0">
                <a:solidFill>
                  <a:srgbClr val="424242"/>
                </a:solidFill>
                <a:latin typeface="Microsoft Sans Serif"/>
                <a:cs typeface="Microsoft Sans Serif"/>
              </a:rPr>
              <a:t>package. </a:t>
            </a:r>
            <a:r>
              <a:rPr sz="19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Basically </a:t>
            </a:r>
            <a:r>
              <a:rPr sz="19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Cartesian </a:t>
            </a:r>
            <a:r>
              <a:rPr sz="19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system </a:t>
            </a:r>
            <a:r>
              <a:rPr sz="19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specifies </a:t>
            </a:r>
            <a:r>
              <a:rPr sz="19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each </a:t>
            </a:r>
            <a:r>
              <a:rPr sz="1900" spc="105" dirty="0">
                <a:solidFill>
                  <a:srgbClr val="424242"/>
                </a:solidFill>
                <a:latin typeface="Microsoft Sans Serif"/>
                <a:cs typeface="Microsoft Sans Serif"/>
              </a:rPr>
              <a:t>point </a:t>
            </a:r>
            <a:r>
              <a:rPr sz="1900" spc="100" dirty="0">
                <a:solidFill>
                  <a:srgbClr val="424242"/>
                </a:solidFill>
                <a:latin typeface="Microsoft Sans Serif"/>
                <a:cs typeface="Microsoft Sans Serif"/>
              </a:rPr>
              <a:t>uniquely </a:t>
            </a:r>
            <a:r>
              <a:rPr sz="19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19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9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plane </a:t>
            </a:r>
            <a:r>
              <a:rPr sz="19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by </a:t>
            </a:r>
            <a:r>
              <a:rPr sz="19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9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pair </a:t>
            </a:r>
            <a:r>
              <a:rPr sz="19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of </a:t>
            </a:r>
            <a:r>
              <a:rPr sz="1900" spc="90" dirty="0">
                <a:solidFill>
                  <a:srgbClr val="424242"/>
                </a:solidFill>
                <a:latin typeface="Microsoft Sans Serif"/>
                <a:cs typeface="Microsoft Sans Serif"/>
              </a:rPr>
              <a:t>numerical </a:t>
            </a:r>
            <a:r>
              <a:rPr sz="1900" spc="9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coordinates.</a:t>
            </a:r>
            <a:endParaRPr sz="19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14900"/>
              </a:lnSpc>
              <a:spcBef>
                <a:spcPts val="1600"/>
              </a:spcBef>
            </a:pPr>
            <a:r>
              <a:rPr sz="19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In </a:t>
            </a:r>
            <a:r>
              <a:rPr sz="2000" b="1" spc="40" dirty="0">
                <a:solidFill>
                  <a:srgbClr val="7030A0"/>
                </a:solidFill>
                <a:latin typeface="Microsoft Sans Serif"/>
                <a:cs typeface="Microsoft Sans Serif"/>
              </a:rPr>
              <a:t>polar </a:t>
            </a:r>
            <a:r>
              <a:rPr sz="2000" b="1" spc="15" dirty="0">
                <a:solidFill>
                  <a:srgbClr val="7030A0"/>
                </a:solidFill>
                <a:latin typeface="Microsoft Sans Serif"/>
                <a:cs typeface="Microsoft Sans Serif"/>
              </a:rPr>
              <a:t>Coordinate</a:t>
            </a:r>
            <a:r>
              <a:rPr sz="19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, </a:t>
            </a:r>
            <a:r>
              <a:rPr sz="19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system </a:t>
            </a:r>
            <a:r>
              <a:rPr sz="1900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9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specified </a:t>
            </a:r>
            <a:r>
              <a:rPr sz="1900" spc="85" dirty="0">
                <a:solidFill>
                  <a:srgbClr val="424242"/>
                </a:solidFill>
                <a:latin typeface="Microsoft Sans Serif"/>
                <a:cs typeface="Microsoft Sans Serif"/>
              </a:rPr>
              <a:t>with </a:t>
            </a:r>
            <a:r>
              <a:rPr sz="19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a </a:t>
            </a:r>
            <a:r>
              <a:rPr sz="19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radial </a:t>
            </a:r>
            <a:r>
              <a:rPr sz="19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distance </a:t>
            </a:r>
            <a:r>
              <a:rPr sz="19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 </a:t>
            </a:r>
            <a:r>
              <a:rPr sz="1900" spc="5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 </a:t>
            </a:r>
            <a:r>
              <a:rPr sz="19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the </a:t>
            </a:r>
            <a:r>
              <a:rPr sz="19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coordinate </a:t>
            </a:r>
            <a:r>
              <a:rPr sz="19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origin </a:t>
            </a:r>
            <a:r>
              <a:rPr sz="19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9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an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angular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displacement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horizontal.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The </a:t>
            </a:r>
            <a:r>
              <a:rPr sz="19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angle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is </a:t>
            </a:r>
            <a:r>
              <a:rPr sz="19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measured</a:t>
            </a:r>
            <a:r>
              <a:rPr sz="19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in</a:t>
            </a:r>
            <a:r>
              <a:rPr sz="19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424242"/>
                </a:solidFill>
                <a:latin typeface="Microsoft Sans Serif"/>
                <a:cs typeface="Microsoft Sans Serif"/>
              </a:rPr>
              <a:t>degree</a:t>
            </a:r>
            <a:endParaRPr sz="19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9142730" cy="5142230"/>
          </a:xfrm>
          <a:custGeom>
            <a:avLst/>
            <a:gdLst/>
            <a:ahLst/>
            <a:cxnLst/>
            <a:rect l="l" t="t" r="r" b="b"/>
            <a:pathLst>
              <a:path w="9142730" h="5142230">
                <a:moveTo>
                  <a:pt x="0" y="0"/>
                </a:moveTo>
                <a:lnTo>
                  <a:pt x="9142476" y="0"/>
                </a:lnTo>
                <a:lnTo>
                  <a:pt x="9142476" y="5141976"/>
                </a:lnTo>
                <a:lnTo>
                  <a:pt x="0" y="51419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85750"/>
            <a:ext cx="4727575" cy="427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20" dirty="0">
                <a:solidFill>
                  <a:srgbClr val="C00000"/>
                </a:solidFill>
              </a:rPr>
              <a:t>Cartesian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15" dirty="0">
                <a:solidFill>
                  <a:srgbClr val="C00000"/>
                </a:solidFill>
              </a:rPr>
              <a:t>Coordinate</a:t>
            </a:r>
            <a:r>
              <a:rPr b="1" spc="-40" dirty="0">
                <a:solidFill>
                  <a:srgbClr val="C00000"/>
                </a:solidFill>
              </a:rPr>
              <a:t> </a:t>
            </a:r>
            <a:r>
              <a:rPr b="1" spc="90" dirty="0">
                <a:solidFill>
                  <a:srgbClr val="C00000"/>
                </a:solidFill>
              </a:rPr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0" y="0"/>
            <a:ext cx="9142730" cy="5142230"/>
            <a:chOff x="761" y="761"/>
            <a:chExt cx="9142730" cy="5142230"/>
          </a:xfrm>
        </p:grpSpPr>
        <p:pic>
          <p:nvPicPr>
            <p:cNvPr id="4" name="object 4"/>
            <p:cNvPicPr/>
            <p:nvPr/>
          </p:nvPicPr>
          <p:blipFill rotWithShape="1">
            <a:blip r:embed="rId2" cstate="print"/>
            <a:srcRect t="-198" r="-1155"/>
            <a:stretch/>
          </p:blipFill>
          <p:spPr>
            <a:xfrm>
              <a:off x="2839451" y="1200911"/>
              <a:ext cx="4627640" cy="38541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1" y="761"/>
              <a:ext cx="9142730" cy="5142230"/>
            </a:xfrm>
            <a:custGeom>
              <a:avLst/>
              <a:gdLst/>
              <a:ahLst/>
              <a:cxnLst/>
              <a:rect l="l" t="t" r="r" b="b"/>
              <a:pathLst>
                <a:path w="9142730" h="5142230">
                  <a:moveTo>
                    <a:pt x="0" y="0"/>
                  </a:moveTo>
                  <a:lnTo>
                    <a:pt x="9142476" y="0"/>
                  </a:lnTo>
                  <a:lnTo>
                    <a:pt x="9142476" y="5141976"/>
                  </a:lnTo>
                  <a:lnTo>
                    <a:pt x="0" y="51419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1720</Words>
  <Application>Microsoft Office PowerPoint</Application>
  <PresentationFormat>On-screen Show (16:9)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MS UI Gothic</vt:lpstr>
      <vt:lpstr>Arial</vt:lpstr>
      <vt:lpstr>Arial MT</vt:lpstr>
      <vt:lpstr>Calibri</vt:lpstr>
      <vt:lpstr>Calibri Light</vt:lpstr>
      <vt:lpstr>Microsoft Sans Serif</vt:lpstr>
      <vt:lpstr>Trebuchet MS</vt:lpstr>
      <vt:lpstr>Verdana</vt:lpstr>
      <vt:lpstr>Wingdings</vt:lpstr>
      <vt:lpstr>Office Theme</vt:lpstr>
      <vt:lpstr>Module 1: Introduction and  Overview of Graphics System</vt:lpstr>
      <vt:lpstr>Topics</vt:lpstr>
      <vt:lpstr>Definitions</vt:lpstr>
      <vt:lpstr>Definitions</vt:lpstr>
      <vt:lpstr>Representative Uses</vt:lpstr>
      <vt:lpstr>Overview of  Coordinate System in  Computer Graphics</vt:lpstr>
      <vt:lpstr>Topic</vt:lpstr>
      <vt:lpstr>Coordinate Systems</vt:lpstr>
      <vt:lpstr>Cartesian Coordinate System</vt:lpstr>
      <vt:lpstr>Basic Graphics (history) - 2D Plane</vt:lpstr>
      <vt:lpstr>Art in 2D Plane</vt:lpstr>
      <vt:lpstr>Advancements in 2D Plane</vt:lpstr>
      <vt:lpstr>Advancements in 2D Plane</vt:lpstr>
      <vt:lpstr>Advancements in 2D Plane</vt:lpstr>
      <vt:lpstr>How Coordinate System was designed  before</vt:lpstr>
      <vt:lpstr>PowerPoint Presentation</vt:lpstr>
      <vt:lpstr>Polar Coordinate System</vt:lpstr>
      <vt:lpstr>World Coordinate System</vt:lpstr>
      <vt:lpstr>Right Handed and Left  Handed Coordinate System</vt:lpstr>
      <vt:lpstr>Right Handed and Left  Handed Coordinate System</vt:lpstr>
      <vt:lpstr>Spherical Coordinate System</vt:lpstr>
      <vt:lpstr>Cylindrical Coordinate System</vt:lpstr>
      <vt:lpstr>Other Coordinate Systems</vt:lpstr>
      <vt:lpstr>Other Coordinate Systems</vt:lpstr>
      <vt:lpstr>Scan Conversions in  Computer Graphics</vt:lpstr>
      <vt:lpstr>Topics</vt:lpstr>
      <vt:lpstr>Definition of scan conversion</vt:lpstr>
      <vt:lpstr>Advantage of developing algorithms  for scan conversion</vt:lpstr>
      <vt:lpstr>Objects that can be SCAN converted</vt:lpstr>
      <vt:lpstr>PIXEL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Introduction and  Overview of Graphics System</dc:title>
  <cp:lastModifiedBy>Poonam Pangarkar</cp:lastModifiedBy>
  <cp:revision>7</cp:revision>
  <dcterms:created xsi:type="dcterms:W3CDTF">2022-07-26T04:28:16Z</dcterms:created>
  <dcterms:modified xsi:type="dcterms:W3CDTF">2022-08-01T19:11:19Z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2021-09-01T00:00:00Z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2022-07-26T00:00:00Z</vt:filetime>
  </property>
</Properties>
</file>