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6" y="2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7023" y="1589639"/>
            <a:ext cx="734995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5752" y="3769143"/>
            <a:ext cx="735249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03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36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4911" y="521625"/>
            <a:ext cx="745417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061" y="2023953"/>
            <a:ext cx="7133876" cy="223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72" y="69119"/>
                </a:lnTo>
                <a:lnTo>
                  <a:pt x="61732" y="33239"/>
                </a:lnTo>
                <a:lnTo>
                  <a:pt x="104657" y="9599"/>
                </a:lnTo>
                <a:lnTo>
                  <a:pt x="153182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00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03" y="317627"/>
                </a:moveTo>
                <a:lnTo>
                  <a:pt x="633564" y="295325"/>
                </a:lnTo>
                <a:lnTo>
                  <a:pt x="632333" y="274955"/>
                </a:lnTo>
                <a:lnTo>
                  <a:pt x="631926" y="273075"/>
                </a:lnTo>
                <a:lnTo>
                  <a:pt x="631761" y="270687"/>
                </a:lnTo>
                <a:lnTo>
                  <a:pt x="626110" y="245414"/>
                </a:lnTo>
                <a:lnTo>
                  <a:pt x="622808" y="229704"/>
                </a:lnTo>
                <a:lnTo>
                  <a:pt x="622287" y="228307"/>
                </a:lnTo>
                <a:lnTo>
                  <a:pt x="621753" y="225894"/>
                </a:lnTo>
                <a:lnTo>
                  <a:pt x="611289" y="198450"/>
                </a:lnTo>
                <a:lnTo>
                  <a:pt x="606983" y="186728"/>
                </a:lnTo>
                <a:lnTo>
                  <a:pt x="606475" y="185813"/>
                </a:lnTo>
                <a:lnTo>
                  <a:pt x="605688" y="183718"/>
                </a:lnTo>
                <a:lnTo>
                  <a:pt x="590765" y="156832"/>
                </a:lnTo>
                <a:lnTo>
                  <a:pt x="585254" y="146646"/>
                </a:lnTo>
                <a:lnTo>
                  <a:pt x="584746" y="145986"/>
                </a:lnTo>
                <a:lnTo>
                  <a:pt x="584034" y="144678"/>
                </a:lnTo>
                <a:lnTo>
                  <a:pt x="564451" y="118732"/>
                </a:lnTo>
                <a:lnTo>
                  <a:pt x="558025" y="110083"/>
                </a:lnTo>
                <a:lnTo>
                  <a:pt x="557682" y="109753"/>
                </a:lnTo>
                <a:lnTo>
                  <a:pt x="557301" y="109232"/>
                </a:lnTo>
                <a:lnTo>
                  <a:pt x="525970" y="77901"/>
                </a:lnTo>
                <a:lnTo>
                  <a:pt x="525691" y="77647"/>
                </a:lnTo>
                <a:lnTo>
                  <a:pt x="520103" y="73482"/>
                </a:lnTo>
                <a:lnTo>
                  <a:pt x="490537" y="51168"/>
                </a:lnTo>
                <a:lnTo>
                  <a:pt x="489343" y="50520"/>
                </a:lnTo>
                <a:lnTo>
                  <a:pt x="488632" y="49974"/>
                </a:lnTo>
                <a:lnTo>
                  <a:pt x="479640" y="45135"/>
                </a:lnTo>
                <a:lnTo>
                  <a:pt x="451497" y="29527"/>
                </a:lnTo>
                <a:lnTo>
                  <a:pt x="448754" y="28486"/>
                </a:lnTo>
                <a:lnTo>
                  <a:pt x="447255" y="27673"/>
                </a:lnTo>
                <a:lnTo>
                  <a:pt x="435610" y="23469"/>
                </a:lnTo>
                <a:lnTo>
                  <a:pt x="409333" y="13449"/>
                </a:lnTo>
                <a:lnTo>
                  <a:pt x="405447" y="12585"/>
                </a:lnTo>
                <a:lnTo>
                  <a:pt x="403034" y="11709"/>
                </a:lnTo>
                <a:lnTo>
                  <a:pt x="387261" y="8521"/>
                </a:lnTo>
                <a:lnTo>
                  <a:pt x="364528" y="3441"/>
                </a:lnTo>
                <a:lnTo>
                  <a:pt x="360794" y="3175"/>
                </a:lnTo>
                <a:lnTo>
                  <a:pt x="357695" y="2540"/>
                </a:lnTo>
                <a:lnTo>
                  <a:pt x="336816" y="1409"/>
                </a:lnTo>
                <a:lnTo>
                  <a:pt x="317601" y="0"/>
                </a:lnTo>
                <a:lnTo>
                  <a:pt x="314706" y="215"/>
                </a:lnTo>
                <a:lnTo>
                  <a:pt x="311962" y="63"/>
                </a:lnTo>
                <a:lnTo>
                  <a:pt x="290703" y="1981"/>
                </a:lnTo>
                <a:lnTo>
                  <a:pt x="270662" y="3441"/>
                </a:lnTo>
                <a:lnTo>
                  <a:pt x="268185" y="4000"/>
                </a:lnTo>
                <a:lnTo>
                  <a:pt x="266560" y="4140"/>
                </a:lnTo>
                <a:lnTo>
                  <a:pt x="251206" y="7797"/>
                </a:lnTo>
                <a:lnTo>
                  <a:pt x="225869" y="13449"/>
                </a:lnTo>
                <a:lnTo>
                  <a:pt x="223354" y="14414"/>
                </a:lnTo>
                <a:lnTo>
                  <a:pt x="222199" y="14681"/>
                </a:lnTo>
                <a:lnTo>
                  <a:pt x="210578" y="19278"/>
                </a:lnTo>
                <a:lnTo>
                  <a:pt x="183705" y="29527"/>
                </a:lnTo>
                <a:lnTo>
                  <a:pt x="181254" y="30886"/>
                </a:lnTo>
                <a:lnTo>
                  <a:pt x="179616" y="31534"/>
                </a:lnTo>
                <a:lnTo>
                  <a:pt x="167589" y="38468"/>
                </a:lnTo>
                <a:lnTo>
                  <a:pt x="144653" y="51168"/>
                </a:lnTo>
                <a:lnTo>
                  <a:pt x="141871" y="53263"/>
                </a:lnTo>
                <a:lnTo>
                  <a:pt x="139534" y="54610"/>
                </a:lnTo>
                <a:lnTo>
                  <a:pt x="128193" y="63588"/>
                </a:lnTo>
                <a:lnTo>
                  <a:pt x="109220" y="77901"/>
                </a:lnTo>
                <a:lnTo>
                  <a:pt x="105841" y="81280"/>
                </a:lnTo>
                <a:lnTo>
                  <a:pt x="102679" y="83781"/>
                </a:lnTo>
                <a:lnTo>
                  <a:pt x="102984" y="84137"/>
                </a:lnTo>
                <a:lnTo>
                  <a:pt x="77901" y="109232"/>
                </a:lnTo>
                <a:lnTo>
                  <a:pt x="51168" y="144678"/>
                </a:lnTo>
                <a:lnTo>
                  <a:pt x="29514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14" y="451510"/>
                </a:lnTo>
                <a:lnTo>
                  <a:pt x="51168" y="490562"/>
                </a:lnTo>
                <a:lnTo>
                  <a:pt x="77901" y="525995"/>
                </a:lnTo>
                <a:lnTo>
                  <a:pt x="109220" y="557326"/>
                </a:lnTo>
                <a:lnTo>
                  <a:pt x="144653" y="584060"/>
                </a:lnTo>
                <a:lnTo>
                  <a:pt x="183705" y="605701"/>
                </a:lnTo>
                <a:lnTo>
                  <a:pt x="225869" y="621779"/>
                </a:lnTo>
                <a:lnTo>
                  <a:pt x="270662" y="631786"/>
                </a:lnTo>
                <a:lnTo>
                  <a:pt x="317601" y="635228"/>
                </a:lnTo>
                <a:lnTo>
                  <a:pt x="367588" y="631266"/>
                </a:lnTo>
                <a:lnTo>
                  <a:pt x="415886" y="619633"/>
                </a:lnTo>
                <a:lnTo>
                  <a:pt x="461657" y="600684"/>
                </a:lnTo>
                <a:lnTo>
                  <a:pt x="504037" y="574751"/>
                </a:lnTo>
                <a:lnTo>
                  <a:pt x="542175" y="542201"/>
                </a:lnTo>
                <a:lnTo>
                  <a:pt x="574725" y="504063"/>
                </a:lnTo>
                <a:lnTo>
                  <a:pt x="600659" y="461683"/>
                </a:lnTo>
                <a:lnTo>
                  <a:pt x="619620" y="415912"/>
                </a:lnTo>
                <a:lnTo>
                  <a:pt x="631240" y="367601"/>
                </a:lnTo>
                <a:lnTo>
                  <a:pt x="634860" y="321881"/>
                </a:lnTo>
                <a:lnTo>
                  <a:pt x="635177" y="321881"/>
                </a:lnTo>
                <a:lnTo>
                  <a:pt x="635038" y="319659"/>
                </a:lnTo>
                <a:lnTo>
                  <a:pt x="635203" y="31762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499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67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67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102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79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5"/>
                  </a:moveTo>
                  <a:lnTo>
                    <a:pt x="726033" y="1552712"/>
                  </a:lnTo>
                  <a:lnTo>
                    <a:pt x="681687" y="1548549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2"/>
                  </a:lnTo>
                  <a:lnTo>
                    <a:pt x="1332167" y="1321294"/>
                  </a:lnTo>
                  <a:lnTo>
                    <a:pt x="1299153" y="1353102"/>
                  </a:lnTo>
                  <a:lnTo>
                    <a:pt x="1264594" y="1382665"/>
                  </a:lnTo>
                  <a:lnTo>
                    <a:pt x="1228603" y="1409960"/>
                  </a:lnTo>
                  <a:lnTo>
                    <a:pt x="1191291" y="1434965"/>
                  </a:lnTo>
                  <a:lnTo>
                    <a:pt x="1152773" y="1457660"/>
                  </a:lnTo>
                  <a:lnTo>
                    <a:pt x="1113160" y="1478022"/>
                  </a:lnTo>
                  <a:lnTo>
                    <a:pt x="1072566" y="1496029"/>
                  </a:lnTo>
                  <a:lnTo>
                    <a:pt x="1031104" y="1511660"/>
                  </a:lnTo>
                  <a:lnTo>
                    <a:pt x="988886" y="1524893"/>
                  </a:lnTo>
                  <a:lnTo>
                    <a:pt x="946025" y="1535707"/>
                  </a:lnTo>
                  <a:lnTo>
                    <a:pt x="902635" y="1544078"/>
                  </a:lnTo>
                  <a:lnTo>
                    <a:pt x="858828" y="1549986"/>
                  </a:lnTo>
                  <a:lnTo>
                    <a:pt x="814716" y="1553409"/>
                  </a:lnTo>
                  <a:lnTo>
                    <a:pt x="770414" y="1554325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3"/>
                  </a:lnTo>
                  <a:lnTo>
                    <a:pt x="25176" y="616186"/>
                  </a:lnTo>
                  <a:lnTo>
                    <a:pt x="51854" y="574381"/>
                  </a:lnTo>
                  <a:lnTo>
                    <a:pt x="79989" y="533815"/>
                  </a:lnTo>
                  <a:lnTo>
                    <a:pt x="109536" y="494515"/>
                  </a:lnTo>
                  <a:lnTo>
                    <a:pt x="140450" y="456506"/>
                  </a:lnTo>
                  <a:lnTo>
                    <a:pt x="172684" y="419816"/>
                  </a:lnTo>
                  <a:lnTo>
                    <a:pt x="206195" y="384471"/>
                  </a:lnTo>
                  <a:lnTo>
                    <a:pt x="240936" y="350498"/>
                  </a:lnTo>
                  <a:lnTo>
                    <a:pt x="276862" y="317923"/>
                  </a:lnTo>
                  <a:lnTo>
                    <a:pt x="313927" y="286773"/>
                  </a:lnTo>
                  <a:lnTo>
                    <a:pt x="352088" y="257074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1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Module </a:t>
            </a:r>
            <a:r>
              <a:rPr spc="75" dirty="0"/>
              <a:t>2 </a:t>
            </a:r>
            <a:r>
              <a:rPr spc="345" dirty="0"/>
              <a:t>- </a:t>
            </a:r>
            <a:r>
              <a:rPr spc="60" dirty="0"/>
              <a:t>Output </a:t>
            </a:r>
            <a:r>
              <a:rPr spc="75" dirty="0"/>
              <a:t>Primitives </a:t>
            </a:r>
            <a:r>
              <a:rPr spc="80" dirty="0"/>
              <a:t> </a:t>
            </a:r>
            <a:r>
              <a:rPr spc="-25" dirty="0"/>
              <a:t>Topic:</a:t>
            </a:r>
            <a:r>
              <a:rPr spc="-95" dirty="0"/>
              <a:t> </a:t>
            </a:r>
            <a:r>
              <a:rPr spc="95" dirty="0"/>
              <a:t>Aliasing</a:t>
            </a:r>
            <a:r>
              <a:rPr spc="-95" dirty="0"/>
              <a:t> </a:t>
            </a:r>
            <a:r>
              <a:rPr spc="100" dirty="0"/>
              <a:t>and</a:t>
            </a:r>
            <a:r>
              <a:rPr spc="-95" dirty="0"/>
              <a:t> </a:t>
            </a:r>
            <a:r>
              <a:rPr spc="105" dirty="0"/>
              <a:t>Anti-Aliasing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5752" y="3769143"/>
            <a:ext cx="34512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lang="en-US"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Poonam Pangarkar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Department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lang="en-IN"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CSE Data Science </a:t>
            </a:r>
            <a:r>
              <a:rPr lang="en-IN"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IN"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IN"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APSIT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Super-Sampling</a:t>
            </a:r>
            <a:r>
              <a:rPr spc="-80" dirty="0"/>
              <a:t> </a:t>
            </a:r>
            <a:r>
              <a:rPr spc="110" dirty="0"/>
              <a:t>a</a:t>
            </a:r>
            <a:r>
              <a:rPr spc="-75" dirty="0"/>
              <a:t> </a:t>
            </a:r>
            <a:r>
              <a:rPr spc="-5" dirty="0"/>
              <a:t>Line</a:t>
            </a:r>
            <a:r>
              <a:rPr spc="-75" dirty="0"/>
              <a:t> </a:t>
            </a:r>
            <a:r>
              <a:rPr spc="45" dirty="0"/>
              <a:t>with</a:t>
            </a:r>
            <a:r>
              <a:rPr spc="-75" dirty="0"/>
              <a:t> </a:t>
            </a:r>
            <a:r>
              <a:rPr spc="-10" dirty="0"/>
              <a:t>Finite</a:t>
            </a:r>
            <a:r>
              <a:rPr spc="-75" dirty="0"/>
              <a:t> </a:t>
            </a:r>
            <a:r>
              <a:rPr spc="95" dirty="0"/>
              <a:t>Width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288" y="1375605"/>
            <a:ext cx="6770169" cy="35265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51" y="729624"/>
            <a:ext cx="5603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Disadvantages</a:t>
            </a:r>
            <a:r>
              <a:rPr spc="-95" dirty="0"/>
              <a:t> </a:t>
            </a:r>
            <a:r>
              <a:rPr spc="45" dirty="0"/>
              <a:t>with</a:t>
            </a:r>
            <a:r>
              <a:rPr spc="-90" dirty="0"/>
              <a:t> </a:t>
            </a:r>
            <a:r>
              <a:rPr spc="-10" dirty="0"/>
              <a:t>Finite</a:t>
            </a:r>
            <a:r>
              <a:rPr spc="-90" dirty="0"/>
              <a:t> </a:t>
            </a:r>
            <a:r>
              <a:rPr spc="95" dirty="0"/>
              <a:t>Width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220" y="1607836"/>
            <a:ext cx="6279512" cy="3141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3580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Pixel</a:t>
            </a:r>
            <a:r>
              <a:rPr spc="-110" dirty="0"/>
              <a:t> </a:t>
            </a:r>
            <a:r>
              <a:rPr spc="65" dirty="0"/>
              <a:t>Weighted</a:t>
            </a:r>
            <a:r>
              <a:rPr spc="-110" dirty="0"/>
              <a:t> </a:t>
            </a:r>
            <a:r>
              <a:rPr spc="160" dirty="0"/>
              <a:t>Mask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733" y="1694196"/>
            <a:ext cx="5381392" cy="2985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49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Area</a:t>
            </a:r>
            <a:r>
              <a:rPr spc="-145" dirty="0"/>
              <a:t> </a:t>
            </a:r>
            <a:r>
              <a:rPr spc="90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469" y="1448724"/>
            <a:ext cx="7506970" cy="18878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09575" marR="5080" indent="-397510" algn="just">
              <a:lnSpc>
                <a:spcPts val="2380"/>
              </a:lnSpc>
              <a:spcBef>
                <a:spcPts val="395"/>
              </a:spcBef>
              <a:buChar char="●"/>
              <a:tabLst>
                <a:tab pos="410209" algn="l"/>
              </a:tabLst>
            </a:pPr>
            <a:r>
              <a:rPr sz="2200" spc="-5" dirty="0">
                <a:latin typeface="Arial MT"/>
                <a:cs typeface="Arial MT"/>
              </a:rPr>
              <a:t>Central idea is to </a:t>
            </a:r>
            <a:r>
              <a:rPr sz="2200" dirty="0">
                <a:latin typeface="Arial MT"/>
                <a:cs typeface="Arial MT"/>
              </a:rPr>
              <a:t>consider </a:t>
            </a:r>
            <a:r>
              <a:rPr sz="2200" spc="-5" dirty="0">
                <a:latin typeface="Arial MT"/>
                <a:cs typeface="Arial MT"/>
              </a:rPr>
              <a:t>the pixel as an area, not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calculate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pixel</a:t>
            </a:r>
            <a:r>
              <a:rPr sz="2200" dirty="0">
                <a:latin typeface="Arial MT"/>
                <a:cs typeface="Arial MT"/>
              </a:rPr>
              <a:t> colour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weighted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colours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inside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area.</a:t>
            </a:r>
            <a:endParaRPr sz="2200">
              <a:latin typeface="Arial MT"/>
              <a:cs typeface="Arial MT"/>
            </a:endParaRPr>
          </a:p>
          <a:p>
            <a:pPr marL="866775" marR="10160" lvl="1" indent="-397510" algn="just">
              <a:lnSpc>
                <a:spcPct val="92000"/>
              </a:lnSpc>
              <a:spcBef>
                <a:spcPts val="1265"/>
              </a:spcBef>
              <a:buSzPct val="122222"/>
              <a:buChar char="○"/>
              <a:tabLst>
                <a:tab pos="867410" algn="l"/>
              </a:tabLst>
            </a:pPr>
            <a:r>
              <a:rPr sz="1800" spc="-5" dirty="0">
                <a:latin typeface="Arial MT"/>
                <a:cs typeface="Arial MT"/>
              </a:rPr>
              <a:t>e.g. In line-drawing, think of the line as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long </a:t>
            </a:r>
            <a:r>
              <a:rPr sz="1800" dirty="0">
                <a:latin typeface="Arial MT"/>
                <a:cs typeface="Arial MT"/>
              </a:rPr>
              <a:t>rectangle, </a:t>
            </a:r>
            <a:r>
              <a:rPr sz="1800" spc="-5" dirty="0">
                <a:latin typeface="Arial MT"/>
                <a:cs typeface="Arial MT"/>
              </a:rPr>
              <a:t>not the </a:t>
            </a:r>
            <a:r>
              <a:rPr sz="1800" dirty="0">
                <a:latin typeface="Arial MT"/>
                <a:cs typeface="Arial MT"/>
              </a:rPr>
              <a:t> minimal </a:t>
            </a:r>
            <a:r>
              <a:rPr sz="1800" spc="-5" dirty="0">
                <a:latin typeface="Arial MT"/>
                <a:cs typeface="Arial MT"/>
              </a:rPr>
              <a:t>line of pixels found by </a:t>
            </a:r>
            <a:r>
              <a:rPr sz="1800" spc="-10" dirty="0">
                <a:latin typeface="Arial MT"/>
                <a:cs typeface="Arial MT"/>
              </a:rPr>
              <a:t>Bresenham’s </a:t>
            </a:r>
            <a:r>
              <a:rPr sz="1800" dirty="0">
                <a:latin typeface="Arial MT"/>
                <a:cs typeface="Arial MT"/>
              </a:rPr>
              <a:t>method. </a:t>
            </a:r>
            <a:r>
              <a:rPr sz="1800" spc="-5" dirty="0">
                <a:latin typeface="Arial MT"/>
                <a:cs typeface="Arial MT"/>
              </a:rPr>
              <a:t>Pixels partly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covered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rectangle</a:t>
            </a:r>
            <a:r>
              <a:rPr sz="1800" spc="-5" dirty="0">
                <a:latin typeface="Arial MT"/>
                <a:cs typeface="Arial MT"/>
              </a:rPr>
              <a:t> would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shaded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49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Area</a:t>
            </a:r>
            <a:r>
              <a:rPr spc="-145" dirty="0"/>
              <a:t> </a:t>
            </a:r>
            <a:r>
              <a:rPr spc="90" dirty="0"/>
              <a:t>Sampling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078" y="1483139"/>
            <a:ext cx="6326151" cy="34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051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Jagged</a:t>
            </a:r>
            <a:r>
              <a:rPr spc="-155" dirty="0"/>
              <a:t> </a:t>
            </a:r>
            <a:r>
              <a:rPr spc="-5" dirty="0"/>
              <a:t>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388" y="1528373"/>
            <a:ext cx="4486779" cy="3110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730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What</a:t>
            </a:r>
            <a:r>
              <a:rPr spc="-120" dirty="0"/>
              <a:t> </a:t>
            </a:r>
            <a:r>
              <a:rPr spc="50" dirty="0"/>
              <a:t>is</a:t>
            </a:r>
            <a:r>
              <a:rPr spc="-114" dirty="0"/>
              <a:t> </a:t>
            </a:r>
            <a:r>
              <a:rPr spc="70" dirty="0"/>
              <a:t>aliasing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73" y="1450400"/>
            <a:ext cx="8030845" cy="149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computer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graphics, the process by which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smooth curves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and other lines become jagged because the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 resolution</a:t>
            </a:r>
            <a:r>
              <a:rPr sz="13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of the graphics device or</a:t>
            </a:r>
            <a:r>
              <a:rPr sz="13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file is not high enough to</a:t>
            </a:r>
            <a:r>
              <a:rPr sz="13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represent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smooth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curve.</a:t>
            </a:r>
            <a:endParaRPr sz="1300">
              <a:latin typeface="Arial MT"/>
              <a:cs typeface="Arial MT"/>
            </a:endParaRPr>
          </a:p>
          <a:p>
            <a:pPr marL="12700" marR="9525" algn="just">
              <a:lnSpc>
                <a:spcPct val="114999"/>
              </a:lnSpc>
              <a:spcBef>
                <a:spcPts val="800"/>
              </a:spcBef>
            </a:pP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sz="13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line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drawing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algorithms,</a:t>
            </a:r>
            <a:r>
              <a:rPr sz="13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we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have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seen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all</a:t>
            </a:r>
            <a:r>
              <a:rPr sz="13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rasterized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locations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do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match</a:t>
            </a:r>
            <a:r>
              <a:rPr sz="13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true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line</a:t>
            </a:r>
            <a:r>
              <a:rPr sz="13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and </a:t>
            </a:r>
            <a:r>
              <a:rPr sz="1300" spc="-3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we have to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select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the optimum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raster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locations to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represent a straight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line. This problem is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severe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in low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 resolution screens.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such screens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line appears like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a stair-step,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as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shown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in the figure </a:t>
            </a:r>
            <a:r>
              <a:rPr sz="1300" spc="-20" dirty="0">
                <a:solidFill>
                  <a:srgbClr val="333333"/>
                </a:solidFill>
                <a:latin typeface="Arial MT"/>
                <a:cs typeface="Arial MT"/>
              </a:rPr>
              <a:t>below.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This </a:t>
            </a:r>
            <a:r>
              <a:rPr sz="1300" spc="-10" dirty="0">
                <a:solidFill>
                  <a:srgbClr val="333333"/>
                </a:solidFill>
                <a:latin typeface="Arial MT"/>
                <a:cs typeface="Arial MT"/>
              </a:rPr>
              <a:t>effect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is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 known</a:t>
            </a:r>
            <a:r>
              <a:rPr sz="13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as </a:t>
            </a:r>
            <a:r>
              <a:rPr sz="1300" b="1" spc="-5" dirty="0">
                <a:solidFill>
                  <a:srgbClr val="333333"/>
                </a:solidFill>
                <a:latin typeface="Arial"/>
                <a:cs typeface="Arial"/>
              </a:rPr>
              <a:t>aliasing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. It is dominant for lines</a:t>
            </a:r>
            <a:r>
              <a:rPr sz="13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having gentle and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sharp</a:t>
            </a:r>
            <a:r>
              <a:rPr sz="13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33333"/>
                </a:solidFill>
                <a:latin typeface="Arial MT"/>
                <a:cs typeface="Arial MT"/>
              </a:rPr>
              <a:t>slopes.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743" y="3234480"/>
            <a:ext cx="3038468" cy="1768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44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Anti</a:t>
            </a:r>
            <a:r>
              <a:rPr spc="-114" dirty="0"/>
              <a:t> </a:t>
            </a:r>
            <a:r>
              <a:rPr spc="270" dirty="0"/>
              <a:t>-</a:t>
            </a:r>
            <a:r>
              <a:rPr spc="-114" dirty="0"/>
              <a:t> </a:t>
            </a:r>
            <a:r>
              <a:rPr spc="75" dirty="0"/>
              <a:t>Aliasing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1676321"/>
            <a:ext cx="8210533" cy="2752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290" y="1553771"/>
            <a:ext cx="1536700" cy="658495"/>
          </a:xfrm>
          <a:prstGeom prst="rect">
            <a:avLst/>
          </a:prstGeom>
          <a:solidFill>
            <a:srgbClr val="8DD7D2"/>
          </a:solidFill>
          <a:ln w="9524">
            <a:solidFill>
              <a:srgbClr val="424242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402590" marR="220979" indent="-174625">
              <a:lnSpc>
                <a:spcPts val="1650"/>
              </a:lnSpc>
              <a:spcBef>
                <a:spcPts val="965"/>
              </a:spcBef>
            </a:pPr>
            <a:r>
              <a:rPr sz="1400" b="1" spc="-5" dirty="0">
                <a:latin typeface="Arial"/>
                <a:cs typeface="Arial"/>
              </a:rPr>
              <a:t>Ant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Aliasing  </a:t>
            </a:r>
            <a:r>
              <a:rPr sz="1400" b="1" dirty="0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948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Super</a:t>
            </a:r>
            <a:r>
              <a:rPr spc="-114" dirty="0"/>
              <a:t> </a:t>
            </a:r>
            <a:r>
              <a:rPr spc="270" dirty="0"/>
              <a:t>-</a:t>
            </a:r>
            <a:r>
              <a:rPr spc="-110" dirty="0"/>
              <a:t> </a:t>
            </a:r>
            <a:r>
              <a:rPr spc="90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0" y="1580476"/>
            <a:ext cx="6873875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•Post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Filtering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first</a:t>
            </a:r>
            <a:r>
              <a:rPr sz="2100" dirty="0">
                <a:latin typeface="Arial MT"/>
                <a:cs typeface="Arial MT"/>
              </a:rPr>
              <a:t> super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samples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signal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its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unfiltered form and then filters out the high frequency from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supersamples.</a:t>
            </a:r>
            <a:endParaRPr sz="2100">
              <a:latin typeface="Arial MT"/>
              <a:cs typeface="Arial MT"/>
            </a:endParaRPr>
          </a:p>
          <a:p>
            <a:pPr marL="12700" marR="6350" algn="just">
              <a:lnSpc>
                <a:spcPct val="114999"/>
              </a:lnSpc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•Increase the </a:t>
            </a:r>
            <a:r>
              <a:rPr sz="2100" dirty="0">
                <a:latin typeface="Arial MT"/>
                <a:cs typeface="Arial MT"/>
              </a:rPr>
              <a:t>sampling rate </a:t>
            </a:r>
            <a:r>
              <a:rPr sz="2100" spc="-5" dirty="0">
                <a:latin typeface="Arial MT"/>
                <a:cs typeface="Arial MT"/>
              </a:rPr>
              <a:t>by treating the </a:t>
            </a:r>
            <a:r>
              <a:rPr sz="2100" dirty="0">
                <a:latin typeface="Arial MT"/>
                <a:cs typeface="Arial MT"/>
              </a:rPr>
              <a:t>screen </a:t>
            </a:r>
            <a:r>
              <a:rPr sz="2100" spc="-5" dirty="0">
                <a:latin typeface="Arial MT"/>
                <a:cs typeface="Arial MT"/>
              </a:rPr>
              <a:t>as if it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had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finer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grid </a:t>
            </a:r>
            <a:r>
              <a:rPr sz="2100" dirty="0">
                <a:latin typeface="Arial MT"/>
                <a:cs typeface="Arial MT"/>
              </a:rPr>
              <a:t>resolution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than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 actually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available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948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Super</a:t>
            </a:r>
            <a:r>
              <a:rPr spc="-114" dirty="0"/>
              <a:t> </a:t>
            </a:r>
            <a:r>
              <a:rPr spc="270" dirty="0"/>
              <a:t>-</a:t>
            </a:r>
            <a:r>
              <a:rPr spc="-110" dirty="0"/>
              <a:t> </a:t>
            </a:r>
            <a:r>
              <a:rPr spc="90" dirty="0"/>
              <a:t>Sampling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659" y="1425960"/>
            <a:ext cx="6145613" cy="3513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296425"/>
            <a:ext cx="5953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Super-Sampling</a:t>
            </a:r>
            <a:r>
              <a:rPr spc="-90" dirty="0"/>
              <a:t> </a:t>
            </a:r>
            <a:r>
              <a:rPr spc="110" dirty="0"/>
              <a:t>a</a:t>
            </a:r>
            <a:r>
              <a:rPr spc="-85" dirty="0"/>
              <a:t> </a:t>
            </a:r>
            <a:r>
              <a:rPr spc="95" dirty="0"/>
              <a:t>Zero-Width</a:t>
            </a:r>
            <a:r>
              <a:rPr spc="-85" dirty="0"/>
              <a:t> </a:t>
            </a:r>
            <a:r>
              <a:rPr spc="-5" dirty="0"/>
              <a:t>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155" y="892875"/>
            <a:ext cx="6294053" cy="4193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296425"/>
            <a:ext cx="5953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Super-Sampling</a:t>
            </a:r>
            <a:r>
              <a:rPr spc="-90" dirty="0"/>
              <a:t> </a:t>
            </a:r>
            <a:r>
              <a:rPr spc="110" dirty="0"/>
              <a:t>a</a:t>
            </a:r>
            <a:r>
              <a:rPr spc="-85" dirty="0"/>
              <a:t> </a:t>
            </a:r>
            <a:r>
              <a:rPr spc="95" dirty="0"/>
              <a:t>Zero-Width</a:t>
            </a:r>
            <a:r>
              <a:rPr spc="-85" dirty="0"/>
              <a:t> </a:t>
            </a:r>
            <a:r>
              <a:rPr spc="-5" dirty="0"/>
              <a:t>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739" y="1092389"/>
            <a:ext cx="7135482" cy="3800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793" y="266350"/>
            <a:ext cx="7593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Super-Sampling</a:t>
            </a:r>
            <a:r>
              <a:rPr spc="-75" dirty="0"/>
              <a:t> </a:t>
            </a:r>
            <a:r>
              <a:rPr spc="110" dirty="0"/>
              <a:t>a</a:t>
            </a:r>
            <a:r>
              <a:rPr spc="-75" dirty="0"/>
              <a:t> </a:t>
            </a:r>
            <a:r>
              <a:rPr spc="-5" dirty="0"/>
              <a:t>Line</a:t>
            </a:r>
            <a:r>
              <a:rPr spc="-75" dirty="0"/>
              <a:t> </a:t>
            </a:r>
            <a:r>
              <a:rPr spc="45" dirty="0"/>
              <a:t>with</a:t>
            </a:r>
            <a:r>
              <a:rPr spc="-75" dirty="0"/>
              <a:t> </a:t>
            </a:r>
            <a:r>
              <a:rPr spc="90" dirty="0"/>
              <a:t>Non-Zero</a:t>
            </a:r>
            <a:r>
              <a:rPr spc="-75" dirty="0"/>
              <a:t> </a:t>
            </a:r>
            <a:r>
              <a:rPr spc="95" dirty="0"/>
              <a:t>Width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372" y="973157"/>
            <a:ext cx="6528885" cy="4115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293</Words>
  <Application>Microsoft Office PowerPoint</Application>
  <PresentationFormat>On-screen Show (16:9)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Microsoft Sans Serif</vt:lpstr>
      <vt:lpstr>Trebuchet MS</vt:lpstr>
      <vt:lpstr>Office Theme</vt:lpstr>
      <vt:lpstr>Module 2 - Output Primitives  Topic: Aliasing and Anti-Aliasing</vt:lpstr>
      <vt:lpstr>Jagged Line</vt:lpstr>
      <vt:lpstr>What is aliasing</vt:lpstr>
      <vt:lpstr>Anti - Aliasing</vt:lpstr>
      <vt:lpstr>Super - Sampling</vt:lpstr>
      <vt:lpstr>Super - Sampling</vt:lpstr>
      <vt:lpstr>Super-Sampling a Zero-Width Line</vt:lpstr>
      <vt:lpstr>Super-Sampling a Zero-Width Line</vt:lpstr>
      <vt:lpstr>Super-Sampling a Line with Non-Zero Width</vt:lpstr>
      <vt:lpstr>Super-Sampling a Line with Finite Width</vt:lpstr>
      <vt:lpstr>Disadvantages with Finite Width</vt:lpstr>
      <vt:lpstr>Pixel Weighted Mask</vt:lpstr>
      <vt:lpstr>Area Sampling</vt:lpstr>
      <vt:lpstr>Area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Aliasing and Anti-Aliasing.pptx</dc:title>
  <cp:lastModifiedBy>Poonam Pangarkar</cp:lastModifiedBy>
  <cp:revision>4</cp:revision>
  <dcterms:created xsi:type="dcterms:W3CDTF">2022-08-23T09:40:21Z</dcterms:created>
  <dcterms:modified xsi:type="dcterms:W3CDTF">2022-10-03T06:04:46Z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2022-08-23T00:00:00Z</vt:filetime>
  </property>
</Properties>
</file>