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58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342975" y="4453699"/>
            <a:ext cx="316865" cy="688975"/>
          </a:xfrm>
          <a:custGeom>
            <a:avLst/>
            <a:gdLst/>
            <a:ahLst/>
            <a:cxnLst/>
            <a:rect l="l" t="t" r="r" b="b"/>
            <a:pathLst>
              <a:path w="316865" h="688975">
                <a:moveTo>
                  <a:pt x="316801" y="158394"/>
                </a:moveTo>
                <a:lnTo>
                  <a:pt x="304749" y="97790"/>
                </a:lnTo>
                <a:lnTo>
                  <a:pt x="270408" y="46393"/>
                </a:lnTo>
                <a:lnTo>
                  <a:pt x="219024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56"/>
                </a:lnTo>
                <a:lnTo>
                  <a:pt x="30568" y="64846"/>
                </a:lnTo>
                <a:lnTo>
                  <a:pt x="8077" y="108331"/>
                </a:lnTo>
                <a:lnTo>
                  <a:pt x="0" y="158394"/>
                </a:lnTo>
                <a:lnTo>
                  <a:pt x="0" y="506425"/>
                </a:lnTo>
                <a:lnTo>
                  <a:pt x="0" y="688492"/>
                </a:lnTo>
                <a:lnTo>
                  <a:pt x="316801" y="688517"/>
                </a:lnTo>
                <a:lnTo>
                  <a:pt x="316801" y="506425"/>
                </a:lnTo>
                <a:lnTo>
                  <a:pt x="316801" y="15839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01178" y="4105693"/>
            <a:ext cx="316865" cy="1036955"/>
          </a:xfrm>
          <a:custGeom>
            <a:avLst/>
            <a:gdLst/>
            <a:ahLst/>
            <a:cxnLst/>
            <a:rect l="l" t="t" r="r" b="b"/>
            <a:pathLst>
              <a:path w="316865" h="1036954">
                <a:moveTo>
                  <a:pt x="316801" y="158407"/>
                </a:moveTo>
                <a:lnTo>
                  <a:pt x="304749" y="97790"/>
                </a:lnTo>
                <a:lnTo>
                  <a:pt x="270421" y="46405"/>
                </a:lnTo>
                <a:lnTo>
                  <a:pt x="219024" y="12065"/>
                </a:lnTo>
                <a:lnTo>
                  <a:pt x="158394" y="0"/>
                </a:lnTo>
                <a:lnTo>
                  <a:pt x="108331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399"/>
                </a:lnTo>
                <a:lnTo>
                  <a:pt x="0" y="854430"/>
                </a:lnTo>
                <a:lnTo>
                  <a:pt x="0" y="1036497"/>
                </a:lnTo>
                <a:lnTo>
                  <a:pt x="316801" y="1036523"/>
                </a:lnTo>
                <a:lnTo>
                  <a:pt x="316801" y="854430"/>
                </a:lnTo>
                <a:lnTo>
                  <a:pt x="316801" y="506399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259407" y="3757701"/>
            <a:ext cx="316865" cy="1384935"/>
          </a:xfrm>
          <a:custGeom>
            <a:avLst/>
            <a:gdLst/>
            <a:ahLst/>
            <a:cxnLst/>
            <a:rect l="l" t="t" r="r" b="b"/>
            <a:pathLst>
              <a:path w="316865" h="1384935">
                <a:moveTo>
                  <a:pt x="316788" y="158394"/>
                </a:moveTo>
                <a:lnTo>
                  <a:pt x="304736" y="97777"/>
                </a:lnTo>
                <a:lnTo>
                  <a:pt x="270395" y="46367"/>
                </a:lnTo>
                <a:lnTo>
                  <a:pt x="219011" y="12052"/>
                </a:lnTo>
                <a:lnTo>
                  <a:pt x="158394" y="0"/>
                </a:lnTo>
                <a:lnTo>
                  <a:pt x="108318" y="8077"/>
                </a:lnTo>
                <a:lnTo>
                  <a:pt x="64833" y="30556"/>
                </a:lnTo>
                <a:lnTo>
                  <a:pt x="30556" y="64846"/>
                </a:lnTo>
                <a:lnTo>
                  <a:pt x="8064" y="108318"/>
                </a:lnTo>
                <a:lnTo>
                  <a:pt x="0" y="158394"/>
                </a:lnTo>
                <a:lnTo>
                  <a:pt x="0" y="506399"/>
                </a:lnTo>
                <a:lnTo>
                  <a:pt x="0" y="854392"/>
                </a:lnTo>
                <a:lnTo>
                  <a:pt x="0" y="1202423"/>
                </a:lnTo>
                <a:lnTo>
                  <a:pt x="0" y="1384490"/>
                </a:lnTo>
                <a:lnTo>
                  <a:pt x="316788" y="1384515"/>
                </a:lnTo>
                <a:lnTo>
                  <a:pt x="316788" y="1202423"/>
                </a:lnTo>
                <a:lnTo>
                  <a:pt x="316788" y="854392"/>
                </a:lnTo>
                <a:lnTo>
                  <a:pt x="316788" y="506399"/>
                </a:lnTo>
                <a:lnTo>
                  <a:pt x="316788" y="15839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717598" y="3409670"/>
            <a:ext cx="316865" cy="1732914"/>
          </a:xfrm>
          <a:custGeom>
            <a:avLst/>
            <a:gdLst/>
            <a:ahLst/>
            <a:cxnLst/>
            <a:rect l="l" t="t" r="r" b="b"/>
            <a:pathLst>
              <a:path w="316865" h="1732914">
                <a:moveTo>
                  <a:pt x="316801" y="158407"/>
                </a:moveTo>
                <a:lnTo>
                  <a:pt x="304736" y="97790"/>
                </a:lnTo>
                <a:lnTo>
                  <a:pt x="270408" y="46405"/>
                </a:lnTo>
                <a:lnTo>
                  <a:pt x="219011" y="12065"/>
                </a:lnTo>
                <a:lnTo>
                  <a:pt x="158407" y="0"/>
                </a:lnTo>
                <a:lnTo>
                  <a:pt x="108343" y="8077"/>
                </a:lnTo>
                <a:lnTo>
                  <a:pt x="64858" y="30568"/>
                </a:lnTo>
                <a:lnTo>
                  <a:pt x="30568" y="64858"/>
                </a:lnTo>
                <a:lnTo>
                  <a:pt x="8077" y="108343"/>
                </a:lnTo>
                <a:lnTo>
                  <a:pt x="0" y="158407"/>
                </a:lnTo>
                <a:lnTo>
                  <a:pt x="0" y="506425"/>
                </a:lnTo>
                <a:lnTo>
                  <a:pt x="0" y="854430"/>
                </a:lnTo>
                <a:lnTo>
                  <a:pt x="0" y="1732546"/>
                </a:lnTo>
                <a:lnTo>
                  <a:pt x="316801" y="1732546"/>
                </a:lnTo>
                <a:lnTo>
                  <a:pt x="316801" y="506425"/>
                </a:lnTo>
                <a:lnTo>
                  <a:pt x="316801" y="15840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60957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8299" y="396599"/>
                </a:moveTo>
                <a:lnTo>
                  <a:pt x="152829" y="391361"/>
                </a:lnTo>
                <a:lnTo>
                  <a:pt x="111089" y="376443"/>
                </a:lnTo>
                <a:lnTo>
                  <a:pt x="74270" y="353034"/>
                </a:lnTo>
                <a:lnTo>
                  <a:pt x="43562" y="322325"/>
                </a:lnTo>
                <a:lnTo>
                  <a:pt x="20154" y="285506"/>
                </a:lnTo>
                <a:lnTo>
                  <a:pt x="5236" y="243767"/>
                </a:lnTo>
                <a:lnTo>
                  <a:pt x="0" y="198299"/>
                </a:lnTo>
                <a:lnTo>
                  <a:pt x="5236" y="152831"/>
                </a:lnTo>
                <a:lnTo>
                  <a:pt x="20154" y="111092"/>
                </a:lnTo>
                <a:lnTo>
                  <a:pt x="43562" y="74273"/>
                </a:lnTo>
                <a:lnTo>
                  <a:pt x="74270" y="43564"/>
                </a:lnTo>
                <a:lnTo>
                  <a:pt x="111089" y="20155"/>
                </a:lnTo>
                <a:lnTo>
                  <a:pt x="152829" y="5237"/>
                </a:lnTo>
                <a:lnTo>
                  <a:pt x="198299" y="0"/>
                </a:lnTo>
                <a:lnTo>
                  <a:pt x="237169" y="3845"/>
                </a:lnTo>
                <a:lnTo>
                  <a:pt x="274186" y="15094"/>
                </a:lnTo>
                <a:lnTo>
                  <a:pt x="308317" y="33316"/>
                </a:lnTo>
                <a:lnTo>
                  <a:pt x="338524" y="58079"/>
                </a:lnTo>
                <a:lnTo>
                  <a:pt x="363281" y="88282"/>
                </a:lnTo>
                <a:lnTo>
                  <a:pt x="381502" y="122413"/>
                </a:lnTo>
                <a:lnTo>
                  <a:pt x="392752" y="159432"/>
                </a:lnTo>
                <a:lnTo>
                  <a:pt x="396599" y="198299"/>
                </a:lnTo>
                <a:lnTo>
                  <a:pt x="391362" y="243767"/>
                </a:lnTo>
                <a:lnTo>
                  <a:pt x="376445" y="285506"/>
                </a:lnTo>
                <a:lnTo>
                  <a:pt x="353037" y="322325"/>
                </a:lnTo>
                <a:lnTo>
                  <a:pt x="322328" y="353034"/>
                </a:lnTo>
                <a:lnTo>
                  <a:pt x="285509" y="376443"/>
                </a:lnTo>
                <a:lnTo>
                  <a:pt x="243770" y="391361"/>
                </a:lnTo>
                <a:lnTo>
                  <a:pt x="198299" y="396599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470318" y="3480803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65816" y="319981"/>
                </a:moveTo>
                <a:lnTo>
                  <a:pt x="114943" y="313739"/>
                </a:lnTo>
                <a:lnTo>
                  <a:pt x="59506" y="284983"/>
                </a:lnTo>
                <a:lnTo>
                  <a:pt x="19293" y="237214"/>
                </a:lnTo>
                <a:lnTo>
                  <a:pt x="406" y="177667"/>
                </a:lnTo>
                <a:lnTo>
                  <a:pt x="0" y="146437"/>
                </a:lnTo>
                <a:lnTo>
                  <a:pt x="5743" y="115439"/>
                </a:lnTo>
                <a:lnTo>
                  <a:pt x="27672" y="69119"/>
                </a:lnTo>
                <a:lnTo>
                  <a:pt x="61732" y="33239"/>
                </a:lnTo>
                <a:lnTo>
                  <a:pt x="104657" y="9599"/>
                </a:lnTo>
                <a:lnTo>
                  <a:pt x="153182" y="0"/>
                </a:lnTo>
                <a:lnTo>
                  <a:pt x="204043" y="6239"/>
                </a:lnTo>
                <a:lnTo>
                  <a:pt x="250372" y="28159"/>
                </a:lnTo>
                <a:lnTo>
                  <a:pt x="286253" y="62217"/>
                </a:lnTo>
                <a:lnTo>
                  <a:pt x="309890" y="105146"/>
                </a:lnTo>
                <a:lnTo>
                  <a:pt x="319485" y="153676"/>
                </a:lnTo>
                <a:lnTo>
                  <a:pt x="313243" y="204539"/>
                </a:lnTo>
                <a:lnTo>
                  <a:pt x="291326" y="250869"/>
                </a:lnTo>
                <a:lnTo>
                  <a:pt x="257272" y="286750"/>
                </a:lnTo>
                <a:lnTo>
                  <a:pt x="214347" y="310386"/>
                </a:lnTo>
                <a:lnTo>
                  <a:pt x="165816" y="319981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647800" y="2704274"/>
            <a:ext cx="635635" cy="635635"/>
          </a:xfrm>
          <a:custGeom>
            <a:avLst/>
            <a:gdLst/>
            <a:ahLst/>
            <a:cxnLst/>
            <a:rect l="l" t="t" r="r" b="b"/>
            <a:pathLst>
              <a:path w="635634" h="635635">
                <a:moveTo>
                  <a:pt x="635203" y="317627"/>
                </a:moveTo>
                <a:lnTo>
                  <a:pt x="633564" y="295325"/>
                </a:lnTo>
                <a:lnTo>
                  <a:pt x="632333" y="274955"/>
                </a:lnTo>
                <a:lnTo>
                  <a:pt x="631926" y="273075"/>
                </a:lnTo>
                <a:lnTo>
                  <a:pt x="631761" y="270687"/>
                </a:lnTo>
                <a:lnTo>
                  <a:pt x="626110" y="245414"/>
                </a:lnTo>
                <a:lnTo>
                  <a:pt x="622808" y="229704"/>
                </a:lnTo>
                <a:lnTo>
                  <a:pt x="622287" y="228307"/>
                </a:lnTo>
                <a:lnTo>
                  <a:pt x="621753" y="225894"/>
                </a:lnTo>
                <a:lnTo>
                  <a:pt x="611289" y="198450"/>
                </a:lnTo>
                <a:lnTo>
                  <a:pt x="606983" y="186728"/>
                </a:lnTo>
                <a:lnTo>
                  <a:pt x="606475" y="185813"/>
                </a:lnTo>
                <a:lnTo>
                  <a:pt x="605688" y="183718"/>
                </a:lnTo>
                <a:lnTo>
                  <a:pt x="590765" y="156832"/>
                </a:lnTo>
                <a:lnTo>
                  <a:pt x="585254" y="146646"/>
                </a:lnTo>
                <a:lnTo>
                  <a:pt x="584746" y="145986"/>
                </a:lnTo>
                <a:lnTo>
                  <a:pt x="584034" y="144678"/>
                </a:lnTo>
                <a:lnTo>
                  <a:pt x="564451" y="118732"/>
                </a:lnTo>
                <a:lnTo>
                  <a:pt x="558025" y="110083"/>
                </a:lnTo>
                <a:lnTo>
                  <a:pt x="557682" y="109753"/>
                </a:lnTo>
                <a:lnTo>
                  <a:pt x="557301" y="109232"/>
                </a:lnTo>
                <a:lnTo>
                  <a:pt x="525970" y="77901"/>
                </a:lnTo>
                <a:lnTo>
                  <a:pt x="525691" y="77647"/>
                </a:lnTo>
                <a:lnTo>
                  <a:pt x="520103" y="73482"/>
                </a:lnTo>
                <a:lnTo>
                  <a:pt x="490537" y="51168"/>
                </a:lnTo>
                <a:lnTo>
                  <a:pt x="489343" y="50520"/>
                </a:lnTo>
                <a:lnTo>
                  <a:pt x="488632" y="49974"/>
                </a:lnTo>
                <a:lnTo>
                  <a:pt x="479640" y="45135"/>
                </a:lnTo>
                <a:lnTo>
                  <a:pt x="451497" y="29527"/>
                </a:lnTo>
                <a:lnTo>
                  <a:pt x="448754" y="28486"/>
                </a:lnTo>
                <a:lnTo>
                  <a:pt x="447255" y="27673"/>
                </a:lnTo>
                <a:lnTo>
                  <a:pt x="435610" y="23469"/>
                </a:lnTo>
                <a:lnTo>
                  <a:pt x="409333" y="13449"/>
                </a:lnTo>
                <a:lnTo>
                  <a:pt x="405447" y="12585"/>
                </a:lnTo>
                <a:lnTo>
                  <a:pt x="403034" y="11709"/>
                </a:lnTo>
                <a:lnTo>
                  <a:pt x="387261" y="8521"/>
                </a:lnTo>
                <a:lnTo>
                  <a:pt x="364528" y="3441"/>
                </a:lnTo>
                <a:lnTo>
                  <a:pt x="360794" y="3175"/>
                </a:lnTo>
                <a:lnTo>
                  <a:pt x="357695" y="2540"/>
                </a:lnTo>
                <a:lnTo>
                  <a:pt x="336816" y="1409"/>
                </a:lnTo>
                <a:lnTo>
                  <a:pt x="317601" y="0"/>
                </a:lnTo>
                <a:lnTo>
                  <a:pt x="314706" y="215"/>
                </a:lnTo>
                <a:lnTo>
                  <a:pt x="311962" y="63"/>
                </a:lnTo>
                <a:lnTo>
                  <a:pt x="290703" y="1981"/>
                </a:lnTo>
                <a:lnTo>
                  <a:pt x="270662" y="3441"/>
                </a:lnTo>
                <a:lnTo>
                  <a:pt x="268185" y="4000"/>
                </a:lnTo>
                <a:lnTo>
                  <a:pt x="266560" y="4140"/>
                </a:lnTo>
                <a:lnTo>
                  <a:pt x="251206" y="7797"/>
                </a:lnTo>
                <a:lnTo>
                  <a:pt x="225869" y="13449"/>
                </a:lnTo>
                <a:lnTo>
                  <a:pt x="223354" y="14414"/>
                </a:lnTo>
                <a:lnTo>
                  <a:pt x="222199" y="14681"/>
                </a:lnTo>
                <a:lnTo>
                  <a:pt x="210578" y="19278"/>
                </a:lnTo>
                <a:lnTo>
                  <a:pt x="183705" y="29527"/>
                </a:lnTo>
                <a:lnTo>
                  <a:pt x="181254" y="30886"/>
                </a:lnTo>
                <a:lnTo>
                  <a:pt x="179616" y="31534"/>
                </a:lnTo>
                <a:lnTo>
                  <a:pt x="167589" y="38468"/>
                </a:lnTo>
                <a:lnTo>
                  <a:pt x="144653" y="51168"/>
                </a:lnTo>
                <a:lnTo>
                  <a:pt x="141871" y="53263"/>
                </a:lnTo>
                <a:lnTo>
                  <a:pt x="139534" y="54610"/>
                </a:lnTo>
                <a:lnTo>
                  <a:pt x="128193" y="63588"/>
                </a:lnTo>
                <a:lnTo>
                  <a:pt x="109220" y="77901"/>
                </a:lnTo>
                <a:lnTo>
                  <a:pt x="105841" y="81280"/>
                </a:lnTo>
                <a:lnTo>
                  <a:pt x="102679" y="83781"/>
                </a:lnTo>
                <a:lnTo>
                  <a:pt x="102984" y="84137"/>
                </a:lnTo>
                <a:lnTo>
                  <a:pt x="77901" y="109232"/>
                </a:lnTo>
                <a:lnTo>
                  <a:pt x="51168" y="144678"/>
                </a:lnTo>
                <a:lnTo>
                  <a:pt x="29514" y="183718"/>
                </a:lnTo>
                <a:lnTo>
                  <a:pt x="13449" y="225894"/>
                </a:lnTo>
                <a:lnTo>
                  <a:pt x="3441" y="270687"/>
                </a:lnTo>
                <a:lnTo>
                  <a:pt x="0" y="317627"/>
                </a:lnTo>
                <a:lnTo>
                  <a:pt x="3441" y="364553"/>
                </a:lnTo>
                <a:lnTo>
                  <a:pt x="13449" y="409346"/>
                </a:lnTo>
                <a:lnTo>
                  <a:pt x="29514" y="451510"/>
                </a:lnTo>
                <a:lnTo>
                  <a:pt x="51168" y="490562"/>
                </a:lnTo>
                <a:lnTo>
                  <a:pt x="77901" y="525995"/>
                </a:lnTo>
                <a:lnTo>
                  <a:pt x="109220" y="557326"/>
                </a:lnTo>
                <a:lnTo>
                  <a:pt x="144653" y="584060"/>
                </a:lnTo>
                <a:lnTo>
                  <a:pt x="183705" y="605701"/>
                </a:lnTo>
                <a:lnTo>
                  <a:pt x="225869" y="621779"/>
                </a:lnTo>
                <a:lnTo>
                  <a:pt x="270662" y="631786"/>
                </a:lnTo>
                <a:lnTo>
                  <a:pt x="317601" y="635228"/>
                </a:lnTo>
                <a:lnTo>
                  <a:pt x="367588" y="631266"/>
                </a:lnTo>
                <a:lnTo>
                  <a:pt x="415886" y="619633"/>
                </a:lnTo>
                <a:lnTo>
                  <a:pt x="461657" y="600684"/>
                </a:lnTo>
                <a:lnTo>
                  <a:pt x="504037" y="574751"/>
                </a:lnTo>
                <a:lnTo>
                  <a:pt x="542175" y="542201"/>
                </a:lnTo>
                <a:lnTo>
                  <a:pt x="574725" y="504063"/>
                </a:lnTo>
                <a:lnTo>
                  <a:pt x="600659" y="461683"/>
                </a:lnTo>
                <a:lnTo>
                  <a:pt x="619620" y="415912"/>
                </a:lnTo>
                <a:lnTo>
                  <a:pt x="631240" y="367601"/>
                </a:lnTo>
                <a:lnTo>
                  <a:pt x="634860" y="321881"/>
                </a:lnTo>
                <a:lnTo>
                  <a:pt x="635177" y="321881"/>
                </a:lnTo>
                <a:lnTo>
                  <a:pt x="635038" y="319659"/>
                </a:lnTo>
                <a:lnTo>
                  <a:pt x="635203" y="31762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460944" y="1817771"/>
            <a:ext cx="396875" cy="396875"/>
          </a:xfrm>
          <a:custGeom>
            <a:avLst/>
            <a:gdLst/>
            <a:ahLst/>
            <a:cxnLst/>
            <a:rect l="l" t="t" r="r" b="b"/>
            <a:pathLst>
              <a:path w="396875" h="396875">
                <a:moveTo>
                  <a:pt x="195925" y="396596"/>
                </a:moveTo>
                <a:lnTo>
                  <a:pt x="152280" y="391201"/>
                </a:lnTo>
                <a:lnTo>
                  <a:pt x="109912" y="375804"/>
                </a:lnTo>
                <a:lnTo>
                  <a:pt x="72097" y="351269"/>
                </a:lnTo>
                <a:lnTo>
                  <a:pt x="41493" y="319687"/>
                </a:lnTo>
                <a:lnTo>
                  <a:pt x="18806" y="282558"/>
                </a:lnTo>
                <a:lnTo>
                  <a:pt x="4740" y="241383"/>
                </a:lnTo>
                <a:lnTo>
                  <a:pt x="0" y="197661"/>
                </a:lnTo>
                <a:lnTo>
                  <a:pt x="5288" y="152894"/>
                </a:lnTo>
                <a:lnTo>
                  <a:pt x="20513" y="110464"/>
                </a:lnTo>
                <a:lnTo>
                  <a:pt x="44248" y="73440"/>
                </a:lnTo>
                <a:lnTo>
                  <a:pt x="75194" y="42853"/>
                </a:lnTo>
                <a:lnTo>
                  <a:pt x="112052" y="19732"/>
                </a:lnTo>
                <a:lnTo>
                  <a:pt x="153525" y="5104"/>
                </a:lnTo>
                <a:lnTo>
                  <a:pt x="198312" y="0"/>
                </a:lnTo>
                <a:lnTo>
                  <a:pt x="198312" y="198299"/>
                </a:lnTo>
                <a:lnTo>
                  <a:pt x="356562" y="78814"/>
                </a:lnTo>
                <a:lnTo>
                  <a:pt x="379477" y="117635"/>
                </a:lnTo>
                <a:lnTo>
                  <a:pt x="392795" y="159549"/>
                </a:lnTo>
                <a:lnTo>
                  <a:pt x="396556" y="202899"/>
                </a:lnTo>
                <a:lnTo>
                  <a:pt x="390795" y="246027"/>
                </a:lnTo>
                <a:lnTo>
                  <a:pt x="375552" y="287278"/>
                </a:lnTo>
                <a:lnTo>
                  <a:pt x="350862" y="324994"/>
                </a:lnTo>
                <a:lnTo>
                  <a:pt x="318318" y="356188"/>
                </a:lnTo>
                <a:lnTo>
                  <a:pt x="280566" y="378748"/>
                </a:lnTo>
                <a:lnTo>
                  <a:pt x="239228" y="392331"/>
                </a:lnTo>
                <a:lnTo>
                  <a:pt x="195925" y="396596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076616" y="303174"/>
            <a:ext cx="625475" cy="624840"/>
          </a:xfrm>
          <a:custGeom>
            <a:avLst/>
            <a:gdLst/>
            <a:ahLst/>
            <a:cxnLst/>
            <a:rect l="l" t="t" r="r" b="b"/>
            <a:pathLst>
              <a:path w="625475" h="624840">
                <a:moveTo>
                  <a:pt x="625284" y="304914"/>
                </a:moveTo>
                <a:lnTo>
                  <a:pt x="624293" y="295440"/>
                </a:lnTo>
                <a:lnTo>
                  <a:pt x="624078" y="284657"/>
                </a:lnTo>
                <a:lnTo>
                  <a:pt x="621499" y="268655"/>
                </a:lnTo>
                <a:lnTo>
                  <a:pt x="620191" y="255993"/>
                </a:lnTo>
                <a:lnTo>
                  <a:pt x="618413" y="249440"/>
                </a:lnTo>
                <a:lnTo>
                  <a:pt x="617169" y="241604"/>
                </a:lnTo>
                <a:lnTo>
                  <a:pt x="610285" y="219252"/>
                </a:lnTo>
                <a:lnTo>
                  <a:pt x="607110" y="207416"/>
                </a:lnTo>
                <a:lnTo>
                  <a:pt x="605688" y="204266"/>
                </a:lnTo>
                <a:lnTo>
                  <a:pt x="604329" y="199834"/>
                </a:lnTo>
                <a:lnTo>
                  <a:pt x="588365" y="165798"/>
                </a:lnTo>
                <a:lnTo>
                  <a:pt x="586460" y="161556"/>
                </a:lnTo>
                <a:lnTo>
                  <a:pt x="586181" y="161150"/>
                </a:lnTo>
                <a:lnTo>
                  <a:pt x="585673" y="160045"/>
                </a:lnTo>
                <a:lnTo>
                  <a:pt x="561314" y="122910"/>
                </a:lnTo>
                <a:lnTo>
                  <a:pt x="560057" y="121513"/>
                </a:lnTo>
                <a:lnTo>
                  <a:pt x="559396" y="120484"/>
                </a:lnTo>
                <a:lnTo>
                  <a:pt x="551561" y="111912"/>
                </a:lnTo>
                <a:lnTo>
                  <a:pt x="531355" y="89090"/>
                </a:lnTo>
                <a:lnTo>
                  <a:pt x="528701" y="86868"/>
                </a:lnTo>
                <a:lnTo>
                  <a:pt x="526694" y="84658"/>
                </a:lnTo>
                <a:lnTo>
                  <a:pt x="513435" y="74028"/>
                </a:lnTo>
                <a:lnTo>
                  <a:pt x="495909" y="59270"/>
                </a:lnTo>
                <a:lnTo>
                  <a:pt x="492264" y="57035"/>
                </a:lnTo>
                <a:lnTo>
                  <a:pt x="489165" y="54533"/>
                </a:lnTo>
                <a:lnTo>
                  <a:pt x="474967" y="46367"/>
                </a:lnTo>
                <a:lnTo>
                  <a:pt x="456488" y="34950"/>
                </a:lnTo>
                <a:lnTo>
                  <a:pt x="451332" y="32740"/>
                </a:lnTo>
                <a:lnTo>
                  <a:pt x="447560" y="30556"/>
                </a:lnTo>
                <a:lnTo>
                  <a:pt x="434809" y="25628"/>
                </a:lnTo>
                <a:lnTo>
                  <a:pt x="414985" y="17081"/>
                </a:lnTo>
                <a:lnTo>
                  <a:pt x="407822" y="15176"/>
                </a:lnTo>
                <a:lnTo>
                  <a:pt x="402678" y="13169"/>
                </a:lnTo>
                <a:lnTo>
                  <a:pt x="390347" y="10490"/>
                </a:lnTo>
                <a:lnTo>
                  <a:pt x="372071" y="5588"/>
                </a:lnTo>
                <a:lnTo>
                  <a:pt x="362699" y="4470"/>
                </a:lnTo>
                <a:lnTo>
                  <a:pt x="355295" y="2844"/>
                </a:lnTo>
                <a:lnTo>
                  <a:pt x="343750" y="2184"/>
                </a:lnTo>
                <a:lnTo>
                  <a:pt x="328434" y="330"/>
                </a:lnTo>
                <a:lnTo>
                  <a:pt x="316141" y="584"/>
                </a:lnTo>
                <a:lnTo>
                  <a:pt x="306184" y="0"/>
                </a:lnTo>
                <a:lnTo>
                  <a:pt x="296735" y="977"/>
                </a:lnTo>
                <a:lnTo>
                  <a:pt x="284746" y="1206"/>
                </a:lnTo>
                <a:lnTo>
                  <a:pt x="267881" y="3924"/>
                </a:lnTo>
                <a:lnTo>
                  <a:pt x="256133" y="5118"/>
                </a:lnTo>
                <a:lnTo>
                  <a:pt x="249720" y="6845"/>
                </a:lnTo>
                <a:lnTo>
                  <a:pt x="241681" y="8128"/>
                </a:lnTo>
                <a:lnTo>
                  <a:pt x="219671" y="14884"/>
                </a:lnTo>
                <a:lnTo>
                  <a:pt x="207543" y="18135"/>
                </a:lnTo>
                <a:lnTo>
                  <a:pt x="204152" y="19659"/>
                </a:lnTo>
                <a:lnTo>
                  <a:pt x="199910" y="20955"/>
                </a:lnTo>
                <a:lnTo>
                  <a:pt x="171297" y="34366"/>
                </a:lnTo>
                <a:lnTo>
                  <a:pt x="162648" y="38239"/>
                </a:lnTo>
                <a:lnTo>
                  <a:pt x="161658" y="38887"/>
                </a:lnTo>
                <a:lnTo>
                  <a:pt x="160108" y="39611"/>
                </a:lnTo>
                <a:lnTo>
                  <a:pt x="122961" y="63969"/>
                </a:lnTo>
                <a:lnTo>
                  <a:pt x="122174" y="64668"/>
                </a:lnTo>
                <a:lnTo>
                  <a:pt x="122034" y="64757"/>
                </a:lnTo>
                <a:lnTo>
                  <a:pt x="119761" y="66814"/>
                </a:lnTo>
                <a:lnTo>
                  <a:pt x="89141" y="93916"/>
                </a:lnTo>
                <a:lnTo>
                  <a:pt x="87566" y="95783"/>
                </a:lnTo>
                <a:lnTo>
                  <a:pt x="86271" y="96951"/>
                </a:lnTo>
                <a:lnTo>
                  <a:pt x="76339" y="109131"/>
                </a:lnTo>
                <a:lnTo>
                  <a:pt x="59309" y="129362"/>
                </a:lnTo>
                <a:lnTo>
                  <a:pt x="57759" y="131914"/>
                </a:lnTo>
                <a:lnTo>
                  <a:pt x="55918" y="134162"/>
                </a:lnTo>
                <a:lnTo>
                  <a:pt x="43472" y="155359"/>
                </a:lnTo>
                <a:lnTo>
                  <a:pt x="33629" y="171513"/>
                </a:lnTo>
                <a:lnTo>
                  <a:pt x="32791" y="173532"/>
                </a:lnTo>
                <a:lnTo>
                  <a:pt x="31546" y="175666"/>
                </a:lnTo>
                <a:lnTo>
                  <a:pt x="22072" y="199644"/>
                </a:lnTo>
                <a:lnTo>
                  <a:pt x="15049" y="216750"/>
                </a:lnTo>
                <a:lnTo>
                  <a:pt x="14630" y="218465"/>
                </a:lnTo>
                <a:lnTo>
                  <a:pt x="13728" y="220776"/>
                </a:lnTo>
                <a:lnTo>
                  <a:pt x="8420" y="244602"/>
                </a:lnTo>
                <a:lnTo>
                  <a:pt x="3771" y="264185"/>
                </a:lnTo>
                <a:lnTo>
                  <a:pt x="3606" y="266255"/>
                </a:lnTo>
                <a:lnTo>
                  <a:pt x="3048" y="268782"/>
                </a:lnTo>
                <a:lnTo>
                  <a:pt x="1816" y="289344"/>
                </a:lnTo>
                <a:lnTo>
                  <a:pt x="0" y="312940"/>
                </a:lnTo>
                <a:lnTo>
                  <a:pt x="241" y="315963"/>
                </a:lnTo>
                <a:lnTo>
                  <a:pt x="63" y="318985"/>
                </a:lnTo>
                <a:lnTo>
                  <a:pt x="482" y="318985"/>
                </a:lnTo>
                <a:lnTo>
                  <a:pt x="3962" y="362127"/>
                </a:lnTo>
                <a:lnTo>
                  <a:pt x="15608" y="410095"/>
                </a:lnTo>
                <a:lnTo>
                  <a:pt x="34455" y="455218"/>
                </a:lnTo>
                <a:lnTo>
                  <a:pt x="60020" y="496735"/>
                </a:lnTo>
                <a:lnTo>
                  <a:pt x="91846" y="533882"/>
                </a:lnTo>
                <a:lnTo>
                  <a:pt x="129438" y="565861"/>
                </a:lnTo>
                <a:lnTo>
                  <a:pt x="168859" y="590194"/>
                </a:lnTo>
                <a:lnTo>
                  <a:pt x="210362" y="608050"/>
                </a:lnTo>
                <a:lnTo>
                  <a:pt x="253263" y="619556"/>
                </a:lnTo>
                <a:lnTo>
                  <a:pt x="296900" y="624814"/>
                </a:lnTo>
                <a:lnTo>
                  <a:pt x="340588" y="623938"/>
                </a:lnTo>
                <a:lnTo>
                  <a:pt x="383654" y="617016"/>
                </a:lnTo>
                <a:lnTo>
                  <a:pt x="425411" y="604177"/>
                </a:lnTo>
                <a:lnTo>
                  <a:pt x="463715" y="586232"/>
                </a:lnTo>
                <a:lnTo>
                  <a:pt x="463905" y="586143"/>
                </a:lnTo>
                <a:lnTo>
                  <a:pt x="465213" y="585533"/>
                </a:lnTo>
                <a:lnTo>
                  <a:pt x="502361" y="561174"/>
                </a:lnTo>
                <a:lnTo>
                  <a:pt x="504393" y="559371"/>
                </a:lnTo>
                <a:lnTo>
                  <a:pt x="505701" y="558507"/>
                </a:lnTo>
                <a:lnTo>
                  <a:pt x="514324" y="550583"/>
                </a:lnTo>
                <a:lnTo>
                  <a:pt x="536181" y="531215"/>
                </a:lnTo>
                <a:lnTo>
                  <a:pt x="538924" y="527951"/>
                </a:lnTo>
                <a:lnTo>
                  <a:pt x="541909" y="525208"/>
                </a:lnTo>
                <a:lnTo>
                  <a:pt x="552665" y="511632"/>
                </a:lnTo>
                <a:lnTo>
                  <a:pt x="566013" y="495769"/>
                </a:lnTo>
                <a:lnTo>
                  <a:pt x="568782" y="491286"/>
                </a:lnTo>
                <a:lnTo>
                  <a:pt x="572020" y="487197"/>
                </a:lnTo>
                <a:lnTo>
                  <a:pt x="579958" y="473176"/>
                </a:lnTo>
                <a:lnTo>
                  <a:pt x="590346" y="456361"/>
                </a:lnTo>
                <a:lnTo>
                  <a:pt x="593039" y="450088"/>
                </a:lnTo>
                <a:lnTo>
                  <a:pt x="595744" y="445325"/>
                </a:lnTo>
                <a:lnTo>
                  <a:pt x="600481" y="432803"/>
                </a:lnTo>
                <a:lnTo>
                  <a:pt x="608203" y="414858"/>
                </a:lnTo>
                <a:lnTo>
                  <a:pt x="610463" y="406412"/>
                </a:lnTo>
                <a:lnTo>
                  <a:pt x="612736" y="400418"/>
                </a:lnTo>
                <a:lnTo>
                  <a:pt x="615188" y="388823"/>
                </a:lnTo>
                <a:lnTo>
                  <a:pt x="619709" y="371970"/>
                </a:lnTo>
                <a:lnTo>
                  <a:pt x="620966" y="361454"/>
                </a:lnTo>
                <a:lnTo>
                  <a:pt x="622693" y="353326"/>
                </a:lnTo>
                <a:lnTo>
                  <a:pt x="623277" y="342315"/>
                </a:lnTo>
                <a:lnTo>
                  <a:pt x="624967" y="328333"/>
                </a:lnTo>
                <a:lnTo>
                  <a:pt x="624700" y="315671"/>
                </a:lnTo>
                <a:lnTo>
                  <a:pt x="625284" y="304914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99837" y="356374"/>
            <a:ext cx="2577465" cy="2577465"/>
          </a:xfrm>
          <a:custGeom>
            <a:avLst/>
            <a:gdLst/>
            <a:ahLst/>
            <a:cxnLst/>
            <a:rect l="l" t="t" r="r" b="b"/>
            <a:pathLst>
              <a:path w="2577465" h="2577465">
                <a:moveTo>
                  <a:pt x="2576995" y="1288491"/>
                </a:moveTo>
                <a:lnTo>
                  <a:pt x="2575979" y="1237348"/>
                </a:lnTo>
                <a:lnTo>
                  <a:pt x="2572943" y="1186472"/>
                </a:lnTo>
                <a:lnTo>
                  <a:pt x="2567927" y="1135900"/>
                </a:lnTo>
                <a:lnTo>
                  <a:pt x="2560942" y="1085710"/>
                </a:lnTo>
                <a:lnTo>
                  <a:pt x="2552001" y="1035951"/>
                </a:lnTo>
                <a:lnTo>
                  <a:pt x="2541143" y="986663"/>
                </a:lnTo>
                <a:lnTo>
                  <a:pt x="2528379" y="937907"/>
                </a:lnTo>
                <a:lnTo>
                  <a:pt x="2513736" y="889749"/>
                </a:lnTo>
                <a:lnTo>
                  <a:pt x="2497239" y="842225"/>
                </a:lnTo>
                <a:lnTo>
                  <a:pt x="2478913" y="795401"/>
                </a:lnTo>
                <a:lnTo>
                  <a:pt x="2458770" y="749338"/>
                </a:lnTo>
                <a:lnTo>
                  <a:pt x="2436825" y="704062"/>
                </a:lnTo>
                <a:lnTo>
                  <a:pt x="2413127" y="659663"/>
                </a:lnTo>
                <a:lnTo>
                  <a:pt x="2387676" y="616165"/>
                </a:lnTo>
                <a:lnTo>
                  <a:pt x="2360511" y="573633"/>
                </a:lnTo>
                <a:lnTo>
                  <a:pt x="2331631" y="532130"/>
                </a:lnTo>
                <a:lnTo>
                  <a:pt x="2301087" y="491693"/>
                </a:lnTo>
                <a:lnTo>
                  <a:pt x="2268880" y="452386"/>
                </a:lnTo>
                <a:lnTo>
                  <a:pt x="2235047" y="414274"/>
                </a:lnTo>
                <a:lnTo>
                  <a:pt x="2199589" y="377393"/>
                </a:lnTo>
                <a:lnTo>
                  <a:pt x="2162708" y="341934"/>
                </a:lnTo>
                <a:lnTo>
                  <a:pt x="2124583" y="308102"/>
                </a:lnTo>
                <a:lnTo>
                  <a:pt x="2085276" y="275894"/>
                </a:lnTo>
                <a:lnTo>
                  <a:pt x="2044852" y="245351"/>
                </a:lnTo>
                <a:lnTo>
                  <a:pt x="2003336" y="216484"/>
                </a:lnTo>
                <a:lnTo>
                  <a:pt x="1960816" y="189306"/>
                </a:lnTo>
                <a:lnTo>
                  <a:pt x="1917319" y="163855"/>
                </a:lnTo>
                <a:lnTo>
                  <a:pt x="1872907" y="140157"/>
                </a:lnTo>
                <a:lnTo>
                  <a:pt x="1827644" y="118224"/>
                </a:lnTo>
                <a:lnTo>
                  <a:pt x="1781568" y="98082"/>
                </a:lnTo>
                <a:lnTo>
                  <a:pt x="1734743" y="79743"/>
                </a:lnTo>
                <a:lnTo>
                  <a:pt x="1687233" y="63246"/>
                </a:lnTo>
                <a:lnTo>
                  <a:pt x="1639074" y="48602"/>
                </a:lnTo>
                <a:lnTo>
                  <a:pt x="1590319" y="35839"/>
                </a:lnTo>
                <a:lnTo>
                  <a:pt x="1541030" y="24980"/>
                </a:lnTo>
                <a:lnTo>
                  <a:pt x="1491272" y="16052"/>
                </a:lnTo>
                <a:lnTo>
                  <a:pt x="1441081" y="9055"/>
                </a:lnTo>
                <a:lnTo>
                  <a:pt x="1390523" y="4038"/>
                </a:lnTo>
                <a:lnTo>
                  <a:pt x="1339634" y="1016"/>
                </a:lnTo>
                <a:lnTo>
                  <a:pt x="1288491" y="0"/>
                </a:lnTo>
                <a:lnTo>
                  <a:pt x="1240193" y="889"/>
                </a:lnTo>
                <a:lnTo>
                  <a:pt x="1192326" y="3530"/>
                </a:lnTo>
                <a:lnTo>
                  <a:pt x="1144955" y="7899"/>
                </a:lnTo>
                <a:lnTo>
                  <a:pt x="1098092" y="13970"/>
                </a:lnTo>
                <a:lnTo>
                  <a:pt x="1051763" y="21691"/>
                </a:lnTo>
                <a:lnTo>
                  <a:pt x="1006017" y="31051"/>
                </a:lnTo>
                <a:lnTo>
                  <a:pt x="960869" y="42011"/>
                </a:lnTo>
                <a:lnTo>
                  <a:pt x="916355" y="54546"/>
                </a:lnTo>
                <a:lnTo>
                  <a:pt x="872515" y="68618"/>
                </a:lnTo>
                <a:lnTo>
                  <a:pt x="829360" y="84201"/>
                </a:lnTo>
                <a:lnTo>
                  <a:pt x="786955" y="101257"/>
                </a:lnTo>
                <a:lnTo>
                  <a:pt x="745286" y="119748"/>
                </a:lnTo>
                <a:lnTo>
                  <a:pt x="704430" y="139661"/>
                </a:lnTo>
                <a:lnTo>
                  <a:pt x="664387" y="160959"/>
                </a:lnTo>
                <a:lnTo>
                  <a:pt x="625195" y="183616"/>
                </a:lnTo>
                <a:lnTo>
                  <a:pt x="586892" y="207581"/>
                </a:lnTo>
                <a:lnTo>
                  <a:pt x="549503" y="232841"/>
                </a:lnTo>
                <a:lnTo>
                  <a:pt x="513054" y="259359"/>
                </a:lnTo>
                <a:lnTo>
                  <a:pt x="477596" y="287096"/>
                </a:lnTo>
                <a:lnTo>
                  <a:pt x="443141" y="316039"/>
                </a:lnTo>
                <a:lnTo>
                  <a:pt x="409727" y="346151"/>
                </a:lnTo>
                <a:lnTo>
                  <a:pt x="377380" y="377393"/>
                </a:lnTo>
                <a:lnTo>
                  <a:pt x="346151" y="409727"/>
                </a:lnTo>
                <a:lnTo>
                  <a:pt x="316039" y="443141"/>
                </a:lnTo>
                <a:lnTo>
                  <a:pt x="287096" y="477596"/>
                </a:lnTo>
                <a:lnTo>
                  <a:pt x="259359" y="513067"/>
                </a:lnTo>
                <a:lnTo>
                  <a:pt x="232841" y="549503"/>
                </a:lnTo>
                <a:lnTo>
                  <a:pt x="207581" y="586892"/>
                </a:lnTo>
                <a:lnTo>
                  <a:pt x="183616" y="625195"/>
                </a:lnTo>
                <a:lnTo>
                  <a:pt x="160959" y="664387"/>
                </a:lnTo>
                <a:lnTo>
                  <a:pt x="139661" y="704430"/>
                </a:lnTo>
                <a:lnTo>
                  <a:pt x="119748" y="745299"/>
                </a:lnTo>
                <a:lnTo>
                  <a:pt x="101257" y="786955"/>
                </a:lnTo>
                <a:lnTo>
                  <a:pt x="84201" y="829373"/>
                </a:lnTo>
                <a:lnTo>
                  <a:pt x="68618" y="872515"/>
                </a:lnTo>
                <a:lnTo>
                  <a:pt x="54546" y="916355"/>
                </a:lnTo>
                <a:lnTo>
                  <a:pt x="42011" y="960869"/>
                </a:lnTo>
                <a:lnTo>
                  <a:pt x="31051" y="1006017"/>
                </a:lnTo>
                <a:lnTo>
                  <a:pt x="21691" y="1051763"/>
                </a:lnTo>
                <a:lnTo>
                  <a:pt x="13970" y="1098092"/>
                </a:lnTo>
                <a:lnTo>
                  <a:pt x="7899" y="1144955"/>
                </a:lnTo>
                <a:lnTo>
                  <a:pt x="3530" y="1192326"/>
                </a:lnTo>
                <a:lnTo>
                  <a:pt x="1485" y="1229283"/>
                </a:lnTo>
                <a:lnTo>
                  <a:pt x="1435" y="1230122"/>
                </a:lnTo>
                <a:lnTo>
                  <a:pt x="1422" y="1230515"/>
                </a:lnTo>
                <a:lnTo>
                  <a:pt x="889" y="1240193"/>
                </a:lnTo>
                <a:lnTo>
                  <a:pt x="482" y="1261732"/>
                </a:lnTo>
                <a:lnTo>
                  <a:pt x="25" y="1277391"/>
                </a:lnTo>
                <a:lnTo>
                  <a:pt x="63" y="1284516"/>
                </a:lnTo>
                <a:lnTo>
                  <a:pt x="0" y="1288491"/>
                </a:lnTo>
                <a:lnTo>
                  <a:pt x="152" y="1297051"/>
                </a:lnTo>
                <a:lnTo>
                  <a:pt x="342" y="1324660"/>
                </a:lnTo>
                <a:lnTo>
                  <a:pt x="2387" y="1371892"/>
                </a:lnTo>
                <a:lnTo>
                  <a:pt x="6172" y="1419009"/>
                </a:lnTo>
                <a:lnTo>
                  <a:pt x="11671" y="1465986"/>
                </a:lnTo>
                <a:lnTo>
                  <a:pt x="18910" y="1512760"/>
                </a:lnTo>
                <a:lnTo>
                  <a:pt x="27863" y="1559293"/>
                </a:lnTo>
                <a:lnTo>
                  <a:pt x="38531" y="1605521"/>
                </a:lnTo>
                <a:lnTo>
                  <a:pt x="50927" y="1651406"/>
                </a:lnTo>
                <a:lnTo>
                  <a:pt x="65036" y="1696897"/>
                </a:lnTo>
                <a:lnTo>
                  <a:pt x="80860" y="1741944"/>
                </a:lnTo>
                <a:lnTo>
                  <a:pt x="98399" y="1786483"/>
                </a:lnTo>
                <a:lnTo>
                  <a:pt x="117640" y="1830489"/>
                </a:lnTo>
                <a:lnTo>
                  <a:pt x="138595" y="1873910"/>
                </a:lnTo>
                <a:lnTo>
                  <a:pt x="161251" y="1916671"/>
                </a:lnTo>
                <a:lnTo>
                  <a:pt x="185610" y="1958746"/>
                </a:lnTo>
                <a:lnTo>
                  <a:pt x="211670" y="2000084"/>
                </a:lnTo>
                <a:lnTo>
                  <a:pt x="213499" y="1998878"/>
                </a:lnTo>
                <a:lnTo>
                  <a:pt x="232841" y="2027491"/>
                </a:lnTo>
                <a:lnTo>
                  <a:pt x="259359" y="2063927"/>
                </a:lnTo>
                <a:lnTo>
                  <a:pt x="287096" y="2099386"/>
                </a:lnTo>
                <a:lnTo>
                  <a:pt x="316039" y="2133841"/>
                </a:lnTo>
                <a:lnTo>
                  <a:pt x="346151" y="2167267"/>
                </a:lnTo>
                <a:lnTo>
                  <a:pt x="377380" y="2199602"/>
                </a:lnTo>
                <a:lnTo>
                  <a:pt x="409727" y="2230844"/>
                </a:lnTo>
                <a:lnTo>
                  <a:pt x="443141" y="2260955"/>
                </a:lnTo>
                <a:lnTo>
                  <a:pt x="477596" y="2289886"/>
                </a:lnTo>
                <a:lnTo>
                  <a:pt x="513054" y="2317635"/>
                </a:lnTo>
                <a:lnTo>
                  <a:pt x="549503" y="2344153"/>
                </a:lnTo>
                <a:lnTo>
                  <a:pt x="586892" y="2369413"/>
                </a:lnTo>
                <a:lnTo>
                  <a:pt x="625195" y="2393378"/>
                </a:lnTo>
                <a:lnTo>
                  <a:pt x="664387" y="2416035"/>
                </a:lnTo>
                <a:lnTo>
                  <a:pt x="704430" y="2437333"/>
                </a:lnTo>
                <a:lnTo>
                  <a:pt x="745286" y="2457246"/>
                </a:lnTo>
                <a:lnTo>
                  <a:pt x="786955" y="2475738"/>
                </a:lnTo>
                <a:lnTo>
                  <a:pt x="829360" y="2492794"/>
                </a:lnTo>
                <a:lnTo>
                  <a:pt x="872515" y="2508377"/>
                </a:lnTo>
                <a:lnTo>
                  <a:pt x="916355" y="2522448"/>
                </a:lnTo>
                <a:lnTo>
                  <a:pt x="960869" y="2534983"/>
                </a:lnTo>
                <a:lnTo>
                  <a:pt x="1006017" y="2545943"/>
                </a:lnTo>
                <a:lnTo>
                  <a:pt x="1051763" y="2555303"/>
                </a:lnTo>
                <a:lnTo>
                  <a:pt x="1098092" y="2563025"/>
                </a:lnTo>
                <a:lnTo>
                  <a:pt x="1144955" y="2569095"/>
                </a:lnTo>
                <a:lnTo>
                  <a:pt x="1192326" y="2573464"/>
                </a:lnTo>
                <a:lnTo>
                  <a:pt x="1240193" y="2576106"/>
                </a:lnTo>
                <a:lnTo>
                  <a:pt x="1288491" y="2576995"/>
                </a:lnTo>
                <a:lnTo>
                  <a:pt x="1336802" y="2576106"/>
                </a:lnTo>
                <a:lnTo>
                  <a:pt x="1384655" y="2573464"/>
                </a:lnTo>
                <a:lnTo>
                  <a:pt x="1432026" y="2569095"/>
                </a:lnTo>
                <a:lnTo>
                  <a:pt x="1478889" y="2563025"/>
                </a:lnTo>
                <a:lnTo>
                  <a:pt x="1525219" y="2555303"/>
                </a:lnTo>
                <a:lnTo>
                  <a:pt x="1570964" y="2545943"/>
                </a:lnTo>
                <a:lnTo>
                  <a:pt x="1616113" y="2534983"/>
                </a:lnTo>
                <a:lnTo>
                  <a:pt x="1660626" y="2522448"/>
                </a:lnTo>
                <a:lnTo>
                  <a:pt x="1704467" y="2508377"/>
                </a:lnTo>
                <a:lnTo>
                  <a:pt x="1747608" y="2492794"/>
                </a:lnTo>
                <a:lnTo>
                  <a:pt x="1790026" y="2475738"/>
                </a:lnTo>
                <a:lnTo>
                  <a:pt x="1831682" y="2457246"/>
                </a:lnTo>
                <a:lnTo>
                  <a:pt x="1872551" y="2437333"/>
                </a:lnTo>
                <a:lnTo>
                  <a:pt x="1912594" y="2416035"/>
                </a:lnTo>
                <a:lnTo>
                  <a:pt x="1951786" y="2393378"/>
                </a:lnTo>
                <a:lnTo>
                  <a:pt x="1990090" y="2369413"/>
                </a:lnTo>
                <a:lnTo>
                  <a:pt x="2027478" y="2344153"/>
                </a:lnTo>
                <a:lnTo>
                  <a:pt x="2063915" y="2317635"/>
                </a:lnTo>
                <a:lnTo>
                  <a:pt x="2099386" y="2289886"/>
                </a:lnTo>
                <a:lnTo>
                  <a:pt x="2133841" y="2260955"/>
                </a:lnTo>
                <a:lnTo>
                  <a:pt x="2167255" y="2230844"/>
                </a:lnTo>
                <a:lnTo>
                  <a:pt x="2199589" y="2199602"/>
                </a:lnTo>
                <a:lnTo>
                  <a:pt x="2230831" y="2167267"/>
                </a:lnTo>
                <a:lnTo>
                  <a:pt x="2260943" y="2133841"/>
                </a:lnTo>
                <a:lnTo>
                  <a:pt x="2289873" y="2099386"/>
                </a:lnTo>
                <a:lnTo>
                  <a:pt x="2317623" y="2063927"/>
                </a:lnTo>
                <a:lnTo>
                  <a:pt x="2344140" y="2027491"/>
                </a:lnTo>
                <a:lnTo>
                  <a:pt x="2369401" y="1990102"/>
                </a:lnTo>
                <a:lnTo>
                  <a:pt x="2393365" y="1951786"/>
                </a:lnTo>
                <a:lnTo>
                  <a:pt x="2416022" y="1912607"/>
                </a:lnTo>
                <a:lnTo>
                  <a:pt x="2437320" y="1872564"/>
                </a:lnTo>
                <a:lnTo>
                  <a:pt x="2457234" y="1831695"/>
                </a:lnTo>
                <a:lnTo>
                  <a:pt x="2475738" y="1790039"/>
                </a:lnTo>
                <a:lnTo>
                  <a:pt x="2492781" y="1747621"/>
                </a:lnTo>
                <a:lnTo>
                  <a:pt x="2508364" y="1704479"/>
                </a:lnTo>
                <a:lnTo>
                  <a:pt x="2522436" y="1660626"/>
                </a:lnTo>
                <a:lnTo>
                  <a:pt x="2534970" y="1616113"/>
                </a:lnTo>
                <a:lnTo>
                  <a:pt x="2545931" y="1570977"/>
                </a:lnTo>
                <a:lnTo>
                  <a:pt x="2555290" y="1525219"/>
                </a:lnTo>
                <a:lnTo>
                  <a:pt x="2563025" y="1478902"/>
                </a:lnTo>
                <a:lnTo>
                  <a:pt x="2569083" y="1432026"/>
                </a:lnTo>
                <a:lnTo>
                  <a:pt x="2573451" y="1384655"/>
                </a:lnTo>
                <a:lnTo>
                  <a:pt x="2576106" y="1336802"/>
                </a:lnTo>
                <a:lnTo>
                  <a:pt x="2576995" y="1288491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911381" y="867672"/>
            <a:ext cx="1554480" cy="1554480"/>
          </a:xfrm>
          <a:custGeom>
            <a:avLst/>
            <a:gdLst/>
            <a:ahLst/>
            <a:cxnLst/>
            <a:rect l="l" t="t" r="r" b="b"/>
            <a:pathLst>
              <a:path w="1554479" h="1554480">
                <a:moveTo>
                  <a:pt x="770414" y="1554325"/>
                </a:moveTo>
                <a:lnTo>
                  <a:pt x="726033" y="1552712"/>
                </a:lnTo>
                <a:lnTo>
                  <a:pt x="681687" y="1548549"/>
                </a:lnTo>
                <a:lnTo>
                  <a:pt x="637488" y="1541813"/>
                </a:lnTo>
                <a:lnTo>
                  <a:pt x="593549" y="1532483"/>
                </a:lnTo>
                <a:lnTo>
                  <a:pt x="549984" y="1520538"/>
                </a:lnTo>
                <a:lnTo>
                  <a:pt x="506905" y="1505955"/>
                </a:lnTo>
                <a:lnTo>
                  <a:pt x="464425" y="1488713"/>
                </a:lnTo>
                <a:lnTo>
                  <a:pt x="422656" y="1468789"/>
                </a:lnTo>
                <a:lnTo>
                  <a:pt x="381712" y="1446163"/>
                </a:lnTo>
                <a:lnTo>
                  <a:pt x="341706" y="1420812"/>
                </a:lnTo>
                <a:lnTo>
                  <a:pt x="303292" y="1393111"/>
                </a:lnTo>
                <a:lnTo>
                  <a:pt x="267058" y="1363526"/>
                </a:lnTo>
                <a:lnTo>
                  <a:pt x="233026" y="1332170"/>
                </a:lnTo>
                <a:lnTo>
                  <a:pt x="201219" y="1299155"/>
                </a:lnTo>
                <a:lnTo>
                  <a:pt x="171657" y="1264594"/>
                </a:lnTo>
                <a:lnTo>
                  <a:pt x="144362" y="1228601"/>
                </a:lnTo>
                <a:lnTo>
                  <a:pt x="119357" y="1191289"/>
                </a:lnTo>
                <a:lnTo>
                  <a:pt x="96662" y="1152769"/>
                </a:lnTo>
                <a:lnTo>
                  <a:pt x="76301" y="1113156"/>
                </a:lnTo>
                <a:lnTo>
                  <a:pt x="58294" y="1072561"/>
                </a:lnTo>
                <a:lnTo>
                  <a:pt x="42663" y="1031098"/>
                </a:lnTo>
                <a:lnTo>
                  <a:pt x="29430" y="988879"/>
                </a:lnTo>
                <a:lnTo>
                  <a:pt x="18618" y="946019"/>
                </a:lnTo>
                <a:lnTo>
                  <a:pt x="10246" y="902628"/>
                </a:lnTo>
                <a:lnTo>
                  <a:pt x="4338" y="858821"/>
                </a:lnTo>
                <a:lnTo>
                  <a:pt x="915" y="814710"/>
                </a:lnTo>
                <a:lnTo>
                  <a:pt x="0" y="770408"/>
                </a:lnTo>
                <a:lnTo>
                  <a:pt x="1612" y="726027"/>
                </a:lnTo>
                <a:lnTo>
                  <a:pt x="5775" y="681682"/>
                </a:lnTo>
                <a:lnTo>
                  <a:pt x="12511" y="637484"/>
                </a:lnTo>
                <a:lnTo>
                  <a:pt x="21840" y="593547"/>
                </a:lnTo>
                <a:lnTo>
                  <a:pt x="33785" y="549983"/>
                </a:lnTo>
                <a:lnTo>
                  <a:pt x="48367" y="506905"/>
                </a:lnTo>
                <a:lnTo>
                  <a:pt x="65609" y="464426"/>
                </a:lnTo>
                <a:lnTo>
                  <a:pt x="85531" y="422660"/>
                </a:lnTo>
                <a:lnTo>
                  <a:pt x="108156" y="381718"/>
                </a:lnTo>
                <a:lnTo>
                  <a:pt x="133506" y="341714"/>
                </a:lnTo>
                <a:lnTo>
                  <a:pt x="161208" y="303300"/>
                </a:lnTo>
                <a:lnTo>
                  <a:pt x="190794" y="267066"/>
                </a:lnTo>
                <a:lnTo>
                  <a:pt x="222151" y="233033"/>
                </a:lnTo>
                <a:lnTo>
                  <a:pt x="255166" y="201225"/>
                </a:lnTo>
                <a:lnTo>
                  <a:pt x="289727" y="171663"/>
                </a:lnTo>
                <a:lnTo>
                  <a:pt x="325720" y="144367"/>
                </a:lnTo>
                <a:lnTo>
                  <a:pt x="363033" y="119361"/>
                </a:lnTo>
                <a:lnTo>
                  <a:pt x="401553" y="96666"/>
                </a:lnTo>
                <a:lnTo>
                  <a:pt x="441167" y="76304"/>
                </a:lnTo>
                <a:lnTo>
                  <a:pt x="481762" y="58297"/>
                </a:lnTo>
                <a:lnTo>
                  <a:pt x="523225" y="42665"/>
                </a:lnTo>
                <a:lnTo>
                  <a:pt x="565443" y="29432"/>
                </a:lnTo>
                <a:lnTo>
                  <a:pt x="608304" y="18619"/>
                </a:lnTo>
                <a:lnTo>
                  <a:pt x="651694" y="10247"/>
                </a:lnTo>
                <a:lnTo>
                  <a:pt x="695501" y="4339"/>
                </a:lnTo>
                <a:lnTo>
                  <a:pt x="739612" y="916"/>
                </a:lnTo>
                <a:lnTo>
                  <a:pt x="783914" y="0"/>
                </a:lnTo>
                <a:lnTo>
                  <a:pt x="828294" y="1612"/>
                </a:lnTo>
                <a:lnTo>
                  <a:pt x="872639" y="5775"/>
                </a:lnTo>
                <a:lnTo>
                  <a:pt x="916837" y="12511"/>
                </a:lnTo>
                <a:lnTo>
                  <a:pt x="960774" y="21841"/>
                </a:lnTo>
                <a:lnTo>
                  <a:pt x="1004337" y="33786"/>
                </a:lnTo>
                <a:lnTo>
                  <a:pt x="1047415" y="48370"/>
                </a:lnTo>
                <a:lnTo>
                  <a:pt x="1089893" y="65612"/>
                </a:lnTo>
                <a:lnTo>
                  <a:pt x="1131659" y="85536"/>
                </a:lnTo>
                <a:lnTo>
                  <a:pt x="1172601" y="108163"/>
                </a:lnTo>
                <a:lnTo>
                  <a:pt x="1212604" y="133515"/>
                </a:lnTo>
                <a:lnTo>
                  <a:pt x="1254168" y="163679"/>
                </a:lnTo>
                <a:lnTo>
                  <a:pt x="1293438" y="196334"/>
                </a:lnTo>
                <a:lnTo>
                  <a:pt x="1330325" y="231346"/>
                </a:lnTo>
                <a:lnTo>
                  <a:pt x="1364737" y="268576"/>
                </a:lnTo>
                <a:lnTo>
                  <a:pt x="1396586" y="307890"/>
                </a:lnTo>
                <a:lnTo>
                  <a:pt x="1425782" y="349149"/>
                </a:lnTo>
                <a:lnTo>
                  <a:pt x="1452234" y="392219"/>
                </a:lnTo>
                <a:lnTo>
                  <a:pt x="1475854" y="436962"/>
                </a:lnTo>
                <a:lnTo>
                  <a:pt x="1496550" y="483243"/>
                </a:lnTo>
                <a:lnTo>
                  <a:pt x="1514234" y="530924"/>
                </a:lnTo>
                <a:lnTo>
                  <a:pt x="1528815" y="579870"/>
                </a:lnTo>
                <a:lnTo>
                  <a:pt x="1540204" y="629944"/>
                </a:lnTo>
                <a:lnTo>
                  <a:pt x="1548263" y="680660"/>
                </a:lnTo>
                <a:lnTo>
                  <a:pt x="1552939" y="731518"/>
                </a:lnTo>
                <a:lnTo>
                  <a:pt x="1554264" y="782356"/>
                </a:lnTo>
                <a:lnTo>
                  <a:pt x="1552270" y="833015"/>
                </a:lnTo>
                <a:lnTo>
                  <a:pt x="1546991" y="883334"/>
                </a:lnTo>
                <a:lnTo>
                  <a:pt x="1538460" y="933153"/>
                </a:lnTo>
                <a:lnTo>
                  <a:pt x="1526709" y="982313"/>
                </a:lnTo>
                <a:lnTo>
                  <a:pt x="1511770" y="1030653"/>
                </a:lnTo>
                <a:lnTo>
                  <a:pt x="1493678" y="1078013"/>
                </a:lnTo>
                <a:lnTo>
                  <a:pt x="1472464" y="1124233"/>
                </a:lnTo>
                <a:lnTo>
                  <a:pt x="1448162" y="1169153"/>
                </a:lnTo>
                <a:lnTo>
                  <a:pt x="1420804" y="1212613"/>
                </a:lnTo>
                <a:lnTo>
                  <a:pt x="1393105" y="1251027"/>
                </a:lnTo>
                <a:lnTo>
                  <a:pt x="1363521" y="1287262"/>
                </a:lnTo>
                <a:lnTo>
                  <a:pt x="1332167" y="1321294"/>
                </a:lnTo>
                <a:lnTo>
                  <a:pt x="1299153" y="1353102"/>
                </a:lnTo>
                <a:lnTo>
                  <a:pt x="1264594" y="1382665"/>
                </a:lnTo>
                <a:lnTo>
                  <a:pt x="1228603" y="1409960"/>
                </a:lnTo>
                <a:lnTo>
                  <a:pt x="1191291" y="1434965"/>
                </a:lnTo>
                <a:lnTo>
                  <a:pt x="1152773" y="1457660"/>
                </a:lnTo>
                <a:lnTo>
                  <a:pt x="1113160" y="1478022"/>
                </a:lnTo>
                <a:lnTo>
                  <a:pt x="1072566" y="1496029"/>
                </a:lnTo>
                <a:lnTo>
                  <a:pt x="1031104" y="1511660"/>
                </a:lnTo>
                <a:lnTo>
                  <a:pt x="988886" y="1524893"/>
                </a:lnTo>
                <a:lnTo>
                  <a:pt x="946025" y="1535707"/>
                </a:lnTo>
                <a:lnTo>
                  <a:pt x="902635" y="1544078"/>
                </a:lnTo>
                <a:lnTo>
                  <a:pt x="858828" y="1549986"/>
                </a:lnTo>
                <a:lnTo>
                  <a:pt x="814716" y="1553409"/>
                </a:lnTo>
                <a:lnTo>
                  <a:pt x="770414" y="1554325"/>
                </a:lnTo>
                <a:close/>
              </a:path>
            </a:pathLst>
          </a:custGeom>
          <a:solidFill>
            <a:srgbClr val="5891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563913" y="356356"/>
            <a:ext cx="1124585" cy="1289050"/>
          </a:xfrm>
          <a:custGeom>
            <a:avLst/>
            <a:gdLst/>
            <a:ahLst/>
            <a:cxnLst/>
            <a:rect l="l" t="t" r="r" b="b"/>
            <a:pathLst>
              <a:path w="1124584" h="1289050">
                <a:moveTo>
                  <a:pt x="1124372" y="1288497"/>
                </a:moveTo>
                <a:lnTo>
                  <a:pt x="0" y="659203"/>
                </a:lnTo>
                <a:lnTo>
                  <a:pt x="25176" y="616186"/>
                </a:lnTo>
                <a:lnTo>
                  <a:pt x="51854" y="574381"/>
                </a:lnTo>
                <a:lnTo>
                  <a:pt x="79989" y="533815"/>
                </a:lnTo>
                <a:lnTo>
                  <a:pt x="109536" y="494515"/>
                </a:lnTo>
                <a:lnTo>
                  <a:pt x="140450" y="456506"/>
                </a:lnTo>
                <a:lnTo>
                  <a:pt x="172684" y="419816"/>
                </a:lnTo>
                <a:lnTo>
                  <a:pt x="206195" y="384471"/>
                </a:lnTo>
                <a:lnTo>
                  <a:pt x="240936" y="350498"/>
                </a:lnTo>
                <a:lnTo>
                  <a:pt x="276862" y="317923"/>
                </a:lnTo>
                <a:lnTo>
                  <a:pt x="313927" y="286773"/>
                </a:lnTo>
                <a:lnTo>
                  <a:pt x="352088" y="257074"/>
                </a:lnTo>
                <a:lnTo>
                  <a:pt x="391297" y="228853"/>
                </a:lnTo>
                <a:lnTo>
                  <a:pt x="431511" y="202137"/>
                </a:lnTo>
                <a:lnTo>
                  <a:pt x="472683" y="176951"/>
                </a:lnTo>
                <a:lnTo>
                  <a:pt x="514768" y="153324"/>
                </a:lnTo>
                <a:lnTo>
                  <a:pt x="557722" y="131280"/>
                </a:lnTo>
                <a:lnTo>
                  <a:pt x="601498" y="110848"/>
                </a:lnTo>
                <a:lnTo>
                  <a:pt x="646051" y="92052"/>
                </a:lnTo>
                <a:lnTo>
                  <a:pt x="691337" y="74921"/>
                </a:lnTo>
                <a:lnTo>
                  <a:pt x="737309" y="59480"/>
                </a:lnTo>
                <a:lnTo>
                  <a:pt x="783923" y="45756"/>
                </a:lnTo>
                <a:lnTo>
                  <a:pt x="831132" y="33776"/>
                </a:lnTo>
                <a:lnTo>
                  <a:pt x="878893" y="23566"/>
                </a:lnTo>
                <a:lnTo>
                  <a:pt x="927159" y="15153"/>
                </a:lnTo>
                <a:lnTo>
                  <a:pt x="975885" y="8563"/>
                </a:lnTo>
                <a:lnTo>
                  <a:pt x="1025026" y="3823"/>
                </a:lnTo>
                <a:lnTo>
                  <a:pt x="1074537" y="960"/>
                </a:lnTo>
                <a:lnTo>
                  <a:pt x="1124372" y="0"/>
                </a:lnTo>
                <a:lnTo>
                  <a:pt x="1124372" y="1288497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6470405" y="3480986"/>
            <a:ext cx="320040" cy="320040"/>
          </a:xfrm>
          <a:custGeom>
            <a:avLst/>
            <a:gdLst/>
            <a:ahLst/>
            <a:cxnLst/>
            <a:rect l="l" t="t" r="r" b="b"/>
            <a:pathLst>
              <a:path w="320040" h="320039">
                <a:moveTo>
                  <a:pt x="157891" y="319890"/>
                </a:moveTo>
                <a:lnTo>
                  <a:pt x="114856" y="313556"/>
                </a:lnTo>
                <a:lnTo>
                  <a:pt x="159406" y="159806"/>
                </a:lnTo>
                <a:lnTo>
                  <a:pt x="9856" y="216906"/>
                </a:lnTo>
                <a:lnTo>
                  <a:pt x="0" y="174529"/>
                </a:lnTo>
                <a:lnTo>
                  <a:pt x="1739" y="132178"/>
                </a:lnTo>
                <a:lnTo>
                  <a:pt x="14381" y="92055"/>
                </a:lnTo>
                <a:lnTo>
                  <a:pt x="37234" y="56363"/>
                </a:lnTo>
                <a:lnTo>
                  <a:pt x="69606" y="27306"/>
                </a:lnTo>
                <a:lnTo>
                  <a:pt x="108581" y="8006"/>
                </a:lnTo>
                <a:lnTo>
                  <a:pt x="150199" y="0"/>
                </a:lnTo>
                <a:lnTo>
                  <a:pt x="192151" y="3116"/>
                </a:lnTo>
                <a:lnTo>
                  <a:pt x="232131" y="17184"/>
                </a:lnTo>
                <a:lnTo>
                  <a:pt x="267830" y="42031"/>
                </a:lnTo>
                <a:lnTo>
                  <a:pt x="295544" y="75563"/>
                </a:lnTo>
                <a:lnTo>
                  <a:pt x="312866" y="114246"/>
                </a:lnTo>
                <a:lnTo>
                  <a:pt x="319436" y="155798"/>
                </a:lnTo>
                <a:lnTo>
                  <a:pt x="314894" y="197937"/>
                </a:lnTo>
                <a:lnTo>
                  <a:pt x="298880" y="238381"/>
                </a:lnTo>
                <a:lnTo>
                  <a:pt x="272585" y="273038"/>
                </a:lnTo>
                <a:lnTo>
                  <a:pt x="238895" y="298758"/>
                </a:lnTo>
                <a:lnTo>
                  <a:pt x="199951" y="314666"/>
                </a:lnTo>
                <a:lnTo>
                  <a:pt x="157891" y="319890"/>
                </a:lnTo>
                <a:close/>
              </a:path>
            </a:pathLst>
          </a:custGeom>
          <a:solidFill>
            <a:srgbClr val="FFFFFF">
              <a:alpha val="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7252" y="1615881"/>
            <a:ext cx="7349494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24352" y="3616743"/>
            <a:ext cx="689529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25957" y="799033"/>
            <a:ext cx="501015" cy="499745"/>
          </a:xfrm>
          <a:custGeom>
            <a:avLst/>
            <a:gdLst/>
            <a:ahLst/>
            <a:cxnLst/>
            <a:rect l="l" t="t" r="r" b="b"/>
            <a:pathLst>
              <a:path w="501015" h="499744">
                <a:moveTo>
                  <a:pt x="500697" y="499656"/>
                </a:moveTo>
                <a:lnTo>
                  <a:pt x="500265" y="297014"/>
                </a:lnTo>
                <a:lnTo>
                  <a:pt x="499668" y="0"/>
                </a:lnTo>
                <a:lnTo>
                  <a:pt x="202641" y="0"/>
                </a:lnTo>
                <a:lnTo>
                  <a:pt x="0" y="0"/>
                </a:lnTo>
                <a:lnTo>
                  <a:pt x="2451" y="49453"/>
                </a:lnTo>
                <a:lnTo>
                  <a:pt x="9715" y="98069"/>
                </a:lnTo>
                <a:lnTo>
                  <a:pt x="21653" y="145503"/>
                </a:lnTo>
                <a:lnTo>
                  <a:pt x="38138" y="191452"/>
                </a:lnTo>
                <a:lnTo>
                  <a:pt x="59016" y="235572"/>
                </a:lnTo>
                <a:lnTo>
                  <a:pt x="84162" y="277533"/>
                </a:lnTo>
                <a:lnTo>
                  <a:pt x="113436" y="317017"/>
                </a:lnTo>
                <a:lnTo>
                  <a:pt x="146710" y="353682"/>
                </a:lnTo>
                <a:lnTo>
                  <a:pt x="183451" y="386880"/>
                </a:lnTo>
                <a:lnTo>
                  <a:pt x="222986" y="416077"/>
                </a:lnTo>
                <a:lnTo>
                  <a:pt x="265010" y="441134"/>
                </a:lnTo>
                <a:lnTo>
                  <a:pt x="309168" y="461924"/>
                </a:lnTo>
                <a:lnTo>
                  <a:pt x="355142" y="478307"/>
                </a:lnTo>
                <a:lnTo>
                  <a:pt x="402615" y="490143"/>
                </a:lnTo>
                <a:lnTo>
                  <a:pt x="451243" y="497306"/>
                </a:lnTo>
                <a:lnTo>
                  <a:pt x="500697" y="499656"/>
                </a:lnTo>
                <a:close/>
              </a:path>
            </a:pathLst>
          </a:custGeom>
          <a:solidFill>
            <a:srgbClr val="42424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6823" y="657374"/>
            <a:ext cx="6390353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4242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7757" y="1664036"/>
            <a:ext cx="8268485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2" y="1615881"/>
            <a:ext cx="650430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b="1" spc="80" dirty="0">
                <a:solidFill>
                  <a:srgbClr val="FFFFFF"/>
                </a:solidFill>
                <a:latin typeface="Trebuchet MS"/>
                <a:cs typeface="Trebuchet MS"/>
              </a:rPr>
              <a:t>Module</a:t>
            </a:r>
            <a:r>
              <a:rPr sz="36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36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34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600" b="1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6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r>
              <a:rPr sz="3600" b="1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75" dirty="0">
                <a:solidFill>
                  <a:srgbClr val="FFFFFF"/>
                </a:solidFill>
                <a:latin typeface="Trebuchet MS"/>
                <a:cs typeface="Trebuchet MS"/>
              </a:rPr>
              <a:t>Primitives </a:t>
            </a:r>
            <a:r>
              <a:rPr sz="3600" b="1" spc="-10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25" dirty="0">
                <a:solidFill>
                  <a:srgbClr val="FFFFFF"/>
                </a:solidFill>
                <a:latin typeface="Trebuchet MS"/>
                <a:cs typeface="Trebuchet MS"/>
              </a:rPr>
              <a:t>Topic:</a:t>
            </a:r>
            <a:r>
              <a:rPr sz="36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80" dirty="0">
                <a:solidFill>
                  <a:srgbClr val="FFFFFF"/>
                </a:solidFill>
                <a:latin typeface="Trebuchet MS"/>
                <a:cs typeface="Trebuchet MS"/>
              </a:rPr>
              <a:t>Midpoint</a:t>
            </a:r>
            <a:r>
              <a:rPr sz="36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95" dirty="0">
                <a:solidFill>
                  <a:srgbClr val="FFFFFF"/>
                </a:solidFill>
                <a:latin typeface="Trebuchet MS"/>
                <a:cs typeface="Trebuchet MS"/>
              </a:rPr>
              <a:t>Algorithm</a:t>
            </a:r>
            <a:r>
              <a:rPr sz="36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3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3600" b="1" spc="-10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600" b="1" spc="-30" dirty="0">
                <a:solidFill>
                  <a:srgbClr val="FFFFFF"/>
                </a:solidFill>
                <a:latin typeface="Trebuchet MS"/>
                <a:cs typeface="Trebuchet MS"/>
              </a:rPr>
              <a:t>Circle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1924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Re</a:t>
            </a:r>
            <a:r>
              <a:rPr spc="20" dirty="0"/>
              <a:t>f</a:t>
            </a:r>
            <a:r>
              <a:rPr spc="-20" dirty="0"/>
              <a:t>e</a:t>
            </a:r>
            <a:r>
              <a:rPr spc="-65" dirty="0"/>
              <a:t>r</a:t>
            </a:r>
            <a:r>
              <a:rPr spc="15" dirty="0"/>
              <a:t>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7347" y="2012777"/>
            <a:ext cx="647255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Font typeface="Tahoma"/>
              <a:buChar char="●"/>
              <a:tabLst>
                <a:tab pos="379095" algn="l"/>
                <a:tab pos="379730" algn="l"/>
              </a:tabLst>
            </a:pPr>
            <a:r>
              <a:rPr sz="18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Hearn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&amp; </a:t>
            </a:r>
            <a:r>
              <a:rPr sz="1800" spc="-35" dirty="0">
                <a:solidFill>
                  <a:srgbClr val="424242"/>
                </a:solidFill>
                <a:latin typeface="Microsoft Sans Serif"/>
                <a:cs typeface="Microsoft Sans Serif"/>
              </a:rPr>
              <a:t>Baker, </a:t>
            </a:r>
            <a:r>
              <a:rPr sz="18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“Computer 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Graphics </a:t>
            </a:r>
            <a:r>
              <a:rPr sz="1800" spc="-90" dirty="0">
                <a:solidFill>
                  <a:srgbClr val="424242"/>
                </a:solidFill>
                <a:latin typeface="Microsoft Sans Serif"/>
                <a:cs typeface="Microsoft Sans Serif"/>
              </a:rPr>
              <a:t>C </a:t>
            </a:r>
            <a:r>
              <a:rPr sz="18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version”, </a:t>
            </a:r>
            <a:r>
              <a:rPr sz="1800" spc="45" dirty="0">
                <a:solidFill>
                  <a:srgbClr val="424242"/>
                </a:solidFill>
                <a:latin typeface="Microsoft Sans Serif"/>
                <a:cs typeface="Microsoft Sans Serif"/>
              </a:rPr>
              <a:t>2nd </a:t>
            </a:r>
            <a:r>
              <a:rPr sz="18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Edition, </a:t>
            </a:r>
            <a:r>
              <a:rPr sz="1800" spc="-46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Pearson</a:t>
            </a:r>
            <a:r>
              <a:rPr sz="18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Publication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975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Ci</a:t>
            </a:r>
            <a:r>
              <a:rPr spc="-45" dirty="0"/>
              <a:t>r</a:t>
            </a:r>
            <a:r>
              <a:rPr spc="-35" dirty="0"/>
              <a:t>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93" y="1629809"/>
            <a:ext cx="4626610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 marR="55880" indent="-33655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86080" algn="l"/>
                <a:tab pos="387350" algn="l"/>
              </a:tabLst>
            </a:pPr>
            <a:r>
              <a:rPr sz="1400" spc="85" dirty="0">
                <a:latin typeface="Microsoft Sans Serif"/>
                <a:cs typeface="Microsoft Sans Serif"/>
              </a:rPr>
              <a:t>A</a:t>
            </a:r>
            <a:r>
              <a:rPr sz="1400" spc="46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Circle</a:t>
            </a:r>
            <a:r>
              <a:rPr sz="1400" spc="11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is</a:t>
            </a:r>
            <a:r>
              <a:rPr sz="1400" spc="114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a</a:t>
            </a:r>
            <a:r>
              <a:rPr sz="1400" spc="14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set</a:t>
            </a:r>
            <a:r>
              <a:rPr sz="1400" spc="9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of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points</a:t>
            </a:r>
            <a:r>
              <a:rPr sz="1400" spc="8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that</a:t>
            </a:r>
            <a:r>
              <a:rPr sz="1400" spc="5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lie</a:t>
            </a:r>
            <a:r>
              <a:rPr sz="1400" spc="8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at</a:t>
            </a:r>
            <a:r>
              <a:rPr sz="1400" spc="7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an</a:t>
            </a:r>
            <a:r>
              <a:rPr sz="1400" spc="11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equal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distance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from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center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which</a:t>
            </a:r>
            <a:r>
              <a:rPr sz="1400" spc="-15" dirty="0">
                <a:latin typeface="Microsoft Sans Serif"/>
                <a:cs typeface="Microsoft Sans Serif"/>
              </a:rPr>
              <a:t> is </a:t>
            </a:r>
            <a:r>
              <a:rPr sz="1400" spc="-40" dirty="0">
                <a:latin typeface="Microsoft Sans Serif"/>
                <a:cs typeface="Microsoft Sans Serif"/>
              </a:rPr>
              <a:t>a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fixed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point</a:t>
            </a:r>
            <a:endParaRPr sz="1400">
              <a:latin typeface="Microsoft Sans Serif"/>
              <a:cs typeface="Microsoft Sans Serif"/>
            </a:endParaRPr>
          </a:p>
          <a:p>
            <a:pPr marL="386715" indent="-336550">
              <a:lnSpc>
                <a:spcPct val="100000"/>
              </a:lnSpc>
              <a:spcBef>
                <a:spcPts val="1000"/>
              </a:spcBef>
              <a:buFont typeface="Tahoma"/>
              <a:buChar char="●"/>
              <a:tabLst>
                <a:tab pos="386080" algn="l"/>
                <a:tab pos="38735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Equal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Distance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-20" dirty="0">
                <a:latin typeface="Microsoft Sans Serif"/>
                <a:cs typeface="Microsoft Sans Serif"/>
              </a:rPr>
              <a:t> Radius</a:t>
            </a:r>
            <a:endParaRPr sz="1400">
              <a:latin typeface="Microsoft Sans Serif"/>
              <a:cs typeface="Microsoft Sans Serif"/>
            </a:endParaRPr>
          </a:p>
          <a:p>
            <a:pPr marL="386715" indent="-336550">
              <a:lnSpc>
                <a:spcPct val="100000"/>
              </a:lnSpc>
              <a:spcBef>
                <a:spcPts val="1000"/>
              </a:spcBef>
              <a:buFont typeface="Tahoma"/>
              <a:buChar char="●"/>
              <a:tabLst>
                <a:tab pos="386080" algn="l"/>
                <a:tab pos="38735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Circle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is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a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Symmetric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Figure</a:t>
            </a:r>
            <a:endParaRPr sz="1400">
              <a:latin typeface="Microsoft Sans Serif"/>
              <a:cs typeface="Microsoft Sans Serif"/>
            </a:endParaRPr>
          </a:p>
          <a:p>
            <a:pPr marL="386715" indent="-336550">
              <a:lnSpc>
                <a:spcPct val="100000"/>
              </a:lnSpc>
              <a:spcBef>
                <a:spcPts val="1000"/>
              </a:spcBef>
              <a:buFont typeface="Tahoma"/>
              <a:buChar char="●"/>
              <a:tabLst>
                <a:tab pos="386080" algn="l"/>
                <a:tab pos="387350" algn="l"/>
              </a:tabLst>
            </a:pPr>
            <a:r>
              <a:rPr sz="1400" spc="60" dirty="0">
                <a:latin typeface="Microsoft Sans Serif"/>
                <a:cs typeface="Microsoft Sans Serif"/>
              </a:rPr>
              <a:t>8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25" dirty="0">
                <a:latin typeface="Microsoft Sans Serif"/>
                <a:cs typeface="Microsoft Sans Serif"/>
              </a:rPr>
              <a:t>-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way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symmetry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in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circle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which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gives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us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8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octants</a:t>
            </a:r>
            <a:endParaRPr sz="1400">
              <a:latin typeface="Microsoft Sans Serif"/>
              <a:cs typeface="Microsoft Sans Serif"/>
            </a:endParaRPr>
          </a:p>
          <a:p>
            <a:pPr marL="386715" marR="60325" indent="-336550">
              <a:lnSpc>
                <a:spcPct val="100000"/>
              </a:lnSpc>
              <a:spcBef>
                <a:spcPts val="1000"/>
              </a:spcBef>
              <a:buFont typeface="Tahoma"/>
              <a:buChar char="●"/>
              <a:tabLst>
                <a:tab pos="386080" algn="l"/>
                <a:tab pos="387350" algn="l"/>
              </a:tabLst>
            </a:pPr>
            <a:r>
              <a:rPr sz="1400" spc="-25" dirty="0">
                <a:latin typeface="Microsoft Sans Serif"/>
                <a:cs typeface="Microsoft Sans Serif"/>
              </a:rPr>
              <a:t>Eqn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Circle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: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x</a:t>
            </a:r>
            <a:r>
              <a:rPr sz="1350" spc="60" baseline="30864" dirty="0">
                <a:latin typeface="Microsoft Sans Serif"/>
                <a:cs typeface="Microsoft Sans Serif"/>
              </a:rPr>
              <a:t>2</a:t>
            </a:r>
            <a:r>
              <a:rPr sz="1350" spc="209" baseline="30864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+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y</a:t>
            </a:r>
            <a:r>
              <a:rPr sz="1350" spc="52" baseline="30864" dirty="0">
                <a:latin typeface="Microsoft Sans Serif"/>
                <a:cs typeface="Microsoft Sans Serif"/>
              </a:rPr>
              <a:t>2</a:t>
            </a:r>
            <a:r>
              <a:rPr sz="1350" spc="202" baseline="30864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=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r</a:t>
            </a:r>
            <a:r>
              <a:rPr sz="1350" spc="67" baseline="30864" dirty="0">
                <a:latin typeface="Microsoft Sans Serif"/>
                <a:cs typeface="Microsoft Sans Serif"/>
              </a:rPr>
              <a:t>2</a:t>
            </a:r>
            <a:r>
              <a:rPr sz="1350" spc="202" baseline="30864" dirty="0">
                <a:latin typeface="Microsoft Sans Serif"/>
                <a:cs typeface="Microsoft Sans Serif"/>
              </a:rPr>
              <a:t> </a:t>
            </a:r>
            <a:r>
              <a:rPr sz="1400" spc="65" dirty="0">
                <a:latin typeface="Microsoft Sans Serif"/>
                <a:cs typeface="Microsoft Sans Serif"/>
              </a:rPr>
              <a:t>[with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center </a:t>
            </a:r>
            <a:r>
              <a:rPr sz="1400" spc="-15" dirty="0">
                <a:latin typeface="Microsoft Sans Serif"/>
                <a:cs typeface="Microsoft Sans Serif"/>
              </a:rPr>
              <a:t>is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origin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(0,0)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]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93" y="3758328"/>
            <a:ext cx="46145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 marR="43180" indent="-336550" algn="just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87350" algn="l"/>
              </a:tabLst>
            </a:pPr>
            <a:r>
              <a:rPr sz="1400" spc="20" dirty="0">
                <a:latin typeface="Microsoft Sans Serif"/>
                <a:cs typeface="Microsoft Sans Serif"/>
              </a:rPr>
              <a:t>If</a:t>
            </a:r>
            <a:r>
              <a:rPr sz="1400" spc="25" dirty="0">
                <a:latin typeface="Microsoft Sans Serif"/>
                <a:cs typeface="Microsoft Sans Serif"/>
              </a:rPr>
              <a:t> the </a:t>
            </a:r>
            <a:r>
              <a:rPr sz="1400" spc="-5" dirty="0">
                <a:latin typeface="Microsoft Sans Serif"/>
                <a:cs typeface="Microsoft Sans Serif"/>
              </a:rPr>
              <a:t>circle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is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centered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at </a:t>
            </a:r>
            <a:r>
              <a:rPr sz="1400" spc="15" dirty="0">
                <a:latin typeface="Microsoft Sans Serif"/>
                <a:cs typeface="Microsoft Sans Serif"/>
              </a:rPr>
              <a:t>[x</a:t>
            </a:r>
            <a:r>
              <a:rPr sz="1350" spc="22" baseline="-30864" dirty="0">
                <a:latin typeface="Microsoft Sans Serif"/>
                <a:cs typeface="Microsoft Sans Serif"/>
              </a:rPr>
              <a:t>c</a:t>
            </a:r>
            <a:r>
              <a:rPr sz="1350" spc="30" baseline="-30864" dirty="0">
                <a:latin typeface="Microsoft Sans Serif"/>
                <a:cs typeface="Microsoft Sans Serif"/>
              </a:rPr>
              <a:t> </a:t>
            </a:r>
            <a:r>
              <a:rPr sz="1400" spc="-70" dirty="0">
                <a:latin typeface="Microsoft Sans Serif"/>
                <a:cs typeface="Microsoft Sans Serif"/>
              </a:rPr>
              <a:t>,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y</a:t>
            </a:r>
            <a:r>
              <a:rPr sz="1350" spc="-15" baseline="-30864" dirty="0">
                <a:latin typeface="Microsoft Sans Serif"/>
                <a:cs typeface="Microsoft Sans Serif"/>
              </a:rPr>
              <a:t>c</a:t>
            </a:r>
            <a:r>
              <a:rPr sz="1400" spc="-10" dirty="0">
                <a:latin typeface="Microsoft Sans Serif"/>
                <a:cs typeface="Microsoft Sans Serif"/>
              </a:rPr>
              <a:t>],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50" dirty="0">
                <a:latin typeface="Microsoft Sans Serif"/>
                <a:cs typeface="Microsoft Sans Serif"/>
              </a:rPr>
              <a:t>it </a:t>
            </a:r>
            <a:r>
              <a:rPr sz="1400" spc="15" dirty="0">
                <a:latin typeface="Microsoft Sans Serif"/>
                <a:cs typeface="Microsoft Sans Serif"/>
              </a:rPr>
              <a:t>should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be 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translated </a:t>
            </a:r>
            <a:r>
              <a:rPr sz="1400" spc="45" dirty="0">
                <a:latin typeface="Microsoft Sans Serif"/>
                <a:cs typeface="Microsoft Sans Serif"/>
              </a:rPr>
              <a:t>to </a:t>
            </a:r>
            <a:r>
              <a:rPr sz="1400" spc="15" dirty="0">
                <a:latin typeface="Microsoft Sans Serif"/>
                <a:cs typeface="Microsoft Sans Serif"/>
              </a:rPr>
              <a:t>origin </a:t>
            </a:r>
            <a:r>
              <a:rPr sz="1400" spc="45" dirty="0">
                <a:latin typeface="Microsoft Sans Serif"/>
                <a:cs typeface="Microsoft Sans Serif"/>
              </a:rPr>
              <a:t>to </a:t>
            </a:r>
            <a:r>
              <a:rPr sz="1400" spc="50" dirty="0">
                <a:latin typeface="Microsoft Sans Serif"/>
                <a:cs typeface="Microsoft Sans Serif"/>
              </a:rPr>
              <a:t>plot </a:t>
            </a:r>
            <a:r>
              <a:rPr sz="1400" spc="25" dirty="0">
                <a:latin typeface="Microsoft Sans Serif"/>
                <a:cs typeface="Microsoft Sans Serif"/>
              </a:rPr>
              <a:t>the </a:t>
            </a:r>
            <a:r>
              <a:rPr sz="1400" spc="-15" dirty="0">
                <a:latin typeface="Microsoft Sans Serif"/>
                <a:cs typeface="Microsoft Sans Serif"/>
              </a:rPr>
              <a:t>circle.</a:t>
            </a:r>
            <a:r>
              <a:rPr sz="1400" spc="3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 </a:t>
            </a:r>
            <a:r>
              <a:rPr sz="1400" spc="10" dirty="0">
                <a:latin typeface="Microsoft Sans Serif"/>
                <a:cs typeface="Microsoft Sans Serif"/>
              </a:rPr>
              <a:t>equation 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of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circle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10" dirty="0">
                <a:latin typeface="Microsoft Sans Serif"/>
                <a:cs typeface="Microsoft Sans Serif"/>
              </a:rPr>
              <a:t>in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this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40" dirty="0">
                <a:latin typeface="Microsoft Sans Serif"/>
                <a:cs typeface="Microsoft Sans Serif"/>
              </a:rPr>
              <a:t>case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5" dirty="0">
                <a:latin typeface="Microsoft Sans Serif"/>
                <a:cs typeface="Microsoft Sans Serif"/>
              </a:rPr>
              <a:t>would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be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(x-x</a:t>
            </a:r>
            <a:r>
              <a:rPr sz="1350" spc="7" baseline="-30864" dirty="0">
                <a:latin typeface="Microsoft Sans Serif"/>
                <a:cs typeface="Microsoft Sans Serif"/>
              </a:rPr>
              <a:t>c</a:t>
            </a:r>
            <a:r>
              <a:rPr sz="1350" spc="179" baseline="-30864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)</a:t>
            </a:r>
            <a:r>
              <a:rPr sz="1350" spc="22" baseline="30864" dirty="0">
                <a:latin typeface="Microsoft Sans Serif"/>
                <a:cs typeface="Microsoft Sans Serif"/>
              </a:rPr>
              <a:t>2</a:t>
            </a:r>
            <a:r>
              <a:rPr sz="1400" spc="15" dirty="0">
                <a:latin typeface="Microsoft Sans Serif"/>
                <a:cs typeface="Microsoft Sans Serif"/>
              </a:rPr>
              <a:t>+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30" dirty="0">
                <a:latin typeface="Microsoft Sans Serif"/>
                <a:cs typeface="Microsoft Sans Serif"/>
              </a:rPr>
              <a:t>(y-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y</a:t>
            </a:r>
            <a:r>
              <a:rPr sz="1350" spc="-7" baseline="-30864" dirty="0">
                <a:latin typeface="Microsoft Sans Serif"/>
                <a:cs typeface="Microsoft Sans Serif"/>
              </a:rPr>
              <a:t>c</a:t>
            </a:r>
            <a:r>
              <a:rPr sz="1350" baseline="-30864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)</a:t>
            </a:r>
            <a:r>
              <a:rPr sz="1350" spc="22" baseline="30864" dirty="0">
                <a:latin typeface="Microsoft Sans Serif"/>
                <a:cs typeface="Microsoft Sans Serif"/>
              </a:rPr>
              <a:t>2</a:t>
            </a:r>
            <a:r>
              <a:rPr sz="1350" spc="179" baseline="30864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=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40" dirty="0">
                <a:latin typeface="Microsoft Sans Serif"/>
                <a:cs typeface="Microsoft Sans Serif"/>
              </a:rPr>
              <a:t>r</a:t>
            </a:r>
            <a:r>
              <a:rPr sz="1350" spc="60" baseline="30864" dirty="0">
                <a:latin typeface="Microsoft Sans Serif"/>
                <a:cs typeface="Microsoft Sans Serif"/>
              </a:rPr>
              <a:t>2</a:t>
            </a:r>
            <a:endParaRPr sz="1350" baseline="30864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1693" y="282414"/>
            <a:ext cx="4302288" cy="363198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671378" y="1008879"/>
            <a:ext cx="866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235" algn="l"/>
              </a:tabLst>
            </a:pPr>
            <a:r>
              <a:rPr sz="1400" spc="20" dirty="0">
                <a:latin typeface="Microsoft Sans Serif"/>
                <a:cs typeface="Microsoft Sans Serif"/>
              </a:rPr>
              <a:t>O8	O1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71378" y="2810507"/>
            <a:ext cx="8667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235" algn="l"/>
              </a:tabLst>
            </a:pPr>
            <a:r>
              <a:rPr sz="1400" spc="20" dirty="0">
                <a:latin typeface="Microsoft Sans Serif"/>
                <a:cs typeface="Microsoft Sans Serif"/>
              </a:rPr>
              <a:t>O5	O4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30795" y="1550266"/>
            <a:ext cx="268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Microsoft Sans Serif"/>
                <a:cs typeface="Microsoft Sans Serif"/>
              </a:rPr>
              <a:t>O7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66783" y="1550266"/>
            <a:ext cx="268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Microsoft Sans Serif"/>
                <a:cs typeface="Microsoft Sans Serif"/>
              </a:rPr>
              <a:t>O2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66783" y="2212814"/>
            <a:ext cx="268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Microsoft Sans Serif"/>
                <a:cs typeface="Microsoft Sans Serif"/>
              </a:rPr>
              <a:t>O3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0795" y="2212814"/>
            <a:ext cx="2686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Microsoft Sans Serif"/>
                <a:cs typeface="Microsoft Sans Serif"/>
              </a:rPr>
              <a:t>O6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04666" y="1751262"/>
            <a:ext cx="304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Microsoft Sans Serif"/>
                <a:cs typeface="Microsoft Sans Serif"/>
              </a:rPr>
              <a:t>45°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49390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Understanding</a:t>
            </a:r>
            <a:r>
              <a:rPr spc="-95" dirty="0"/>
              <a:t> </a:t>
            </a:r>
            <a:r>
              <a:rPr spc="20" dirty="0"/>
              <a:t>the</a:t>
            </a:r>
            <a:r>
              <a:rPr spc="-95" dirty="0"/>
              <a:t> </a:t>
            </a:r>
            <a:r>
              <a:rPr spc="105" dirty="0"/>
              <a:t>Mid</a:t>
            </a:r>
            <a:r>
              <a:rPr spc="-90" dirty="0"/>
              <a:t> </a:t>
            </a:r>
            <a:r>
              <a:rPr spc="65" dirty="0"/>
              <a:t>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757" y="1664036"/>
            <a:ext cx="4763135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 indent="-328930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86080" algn="l"/>
                <a:tab pos="387350" algn="l"/>
              </a:tabLst>
            </a:pPr>
            <a:r>
              <a:rPr sz="1300" spc="-25" dirty="0">
                <a:latin typeface="Microsoft Sans Serif"/>
                <a:cs typeface="Microsoft Sans Serif"/>
              </a:rPr>
              <a:t>Eqn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of</a:t>
            </a:r>
            <a:r>
              <a:rPr sz="1300" spc="-10" dirty="0">
                <a:latin typeface="Microsoft Sans Serif"/>
                <a:cs typeface="Microsoft Sans Serif"/>
              </a:rPr>
              <a:t> Circle is </a:t>
            </a:r>
            <a:r>
              <a:rPr sz="1300" spc="-65" dirty="0">
                <a:latin typeface="Microsoft Sans Serif"/>
                <a:cs typeface="Microsoft Sans Serif"/>
              </a:rPr>
              <a:t>: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35" dirty="0">
                <a:latin typeface="Microsoft Sans Serif"/>
                <a:cs typeface="Microsoft Sans Serif"/>
              </a:rPr>
              <a:t>x</a:t>
            </a:r>
            <a:r>
              <a:rPr sz="1275" spc="52" baseline="32679" dirty="0">
                <a:latin typeface="Microsoft Sans Serif"/>
                <a:cs typeface="Microsoft Sans Serif"/>
              </a:rPr>
              <a:t>2</a:t>
            </a:r>
            <a:r>
              <a:rPr sz="1275" spc="157" baseline="32679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+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y</a:t>
            </a:r>
            <a:r>
              <a:rPr sz="1275" spc="44" baseline="32679" dirty="0">
                <a:latin typeface="Microsoft Sans Serif"/>
                <a:cs typeface="Microsoft Sans Serif"/>
              </a:rPr>
              <a:t>2</a:t>
            </a:r>
            <a:r>
              <a:rPr sz="1275" spc="157" baseline="32679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=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35" dirty="0">
                <a:latin typeface="Microsoft Sans Serif"/>
                <a:cs typeface="Microsoft Sans Serif"/>
              </a:rPr>
              <a:t>r</a:t>
            </a:r>
            <a:r>
              <a:rPr sz="1275" spc="52" baseline="32679" dirty="0">
                <a:latin typeface="Microsoft Sans Serif"/>
                <a:cs typeface="Microsoft Sans Serif"/>
              </a:rPr>
              <a:t>2</a:t>
            </a:r>
            <a:r>
              <a:rPr sz="1275" spc="157" baseline="32679" dirty="0">
                <a:latin typeface="Microsoft Sans Serif"/>
                <a:cs typeface="Microsoft Sans Serif"/>
              </a:rPr>
              <a:t> </a:t>
            </a:r>
            <a:r>
              <a:rPr sz="1300" spc="60" dirty="0">
                <a:latin typeface="Microsoft Sans Serif"/>
                <a:cs typeface="Microsoft Sans Serif"/>
              </a:rPr>
              <a:t>[with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center</a:t>
            </a:r>
            <a:r>
              <a:rPr sz="1300" spc="-10" dirty="0">
                <a:latin typeface="Microsoft Sans Serif"/>
                <a:cs typeface="Microsoft Sans Serif"/>
              </a:rPr>
              <a:t> is </a:t>
            </a:r>
            <a:r>
              <a:rPr sz="1300" spc="25" dirty="0">
                <a:latin typeface="Microsoft Sans Serif"/>
                <a:cs typeface="Microsoft Sans Serif"/>
              </a:rPr>
              <a:t>the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15" dirty="0">
                <a:latin typeface="Microsoft Sans Serif"/>
                <a:cs typeface="Microsoft Sans Serif"/>
              </a:rPr>
              <a:t>origin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dirty="0">
                <a:latin typeface="Microsoft Sans Serif"/>
                <a:cs typeface="Microsoft Sans Serif"/>
              </a:rPr>
              <a:t>(0,0)</a:t>
            </a:r>
            <a:r>
              <a:rPr sz="1300" spc="-10" dirty="0">
                <a:latin typeface="Microsoft Sans Serif"/>
                <a:cs typeface="Microsoft Sans Serif"/>
              </a:rPr>
              <a:t> </a:t>
            </a:r>
            <a:r>
              <a:rPr sz="1300" spc="45" dirty="0">
                <a:latin typeface="Microsoft Sans Serif"/>
                <a:cs typeface="Microsoft Sans Serif"/>
              </a:rPr>
              <a:t>]</a:t>
            </a:r>
            <a:endParaRPr sz="1300">
              <a:latin typeface="Microsoft Sans Serif"/>
              <a:cs typeface="Microsoft Sans Serif"/>
            </a:endParaRPr>
          </a:p>
          <a:p>
            <a:pPr marL="386715" indent="-336550">
              <a:lnSpc>
                <a:spcPct val="100000"/>
              </a:lnSpc>
              <a:spcBef>
                <a:spcPts val="1095"/>
              </a:spcBef>
              <a:buSzPct val="107692"/>
              <a:buFont typeface="Tahoma"/>
              <a:buChar char="●"/>
              <a:tabLst>
                <a:tab pos="386080" algn="l"/>
                <a:tab pos="387350" algn="l"/>
              </a:tabLst>
            </a:pPr>
            <a:r>
              <a:rPr sz="1300" spc="35" dirty="0">
                <a:latin typeface="Microsoft Sans Serif"/>
                <a:cs typeface="Microsoft Sans Serif"/>
              </a:rPr>
              <a:t>x</a:t>
            </a:r>
            <a:r>
              <a:rPr sz="1275" spc="52" baseline="32679" dirty="0">
                <a:latin typeface="Microsoft Sans Serif"/>
                <a:cs typeface="Microsoft Sans Serif"/>
              </a:rPr>
              <a:t>2</a:t>
            </a:r>
            <a:r>
              <a:rPr sz="1275" spc="142" baseline="32679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+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y</a:t>
            </a:r>
            <a:r>
              <a:rPr sz="1275" spc="44" baseline="32679" dirty="0">
                <a:latin typeface="Microsoft Sans Serif"/>
                <a:cs typeface="Microsoft Sans Serif"/>
              </a:rPr>
              <a:t>2</a:t>
            </a:r>
            <a:r>
              <a:rPr sz="1275" spc="150" baseline="32679" dirty="0">
                <a:latin typeface="Microsoft Sans Serif"/>
                <a:cs typeface="Microsoft Sans Serif"/>
              </a:rPr>
              <a:t> </a:t>
            </a:r>
            <a:r>
              <a:rPr sz="1300" spc="114" dirty="0">
                <a:latin typeface="Microsoft Sans Serif"/>
                <a:cs typeface="Microsoft Sans Serif"/>
              </a:rPr>
              <a:t>-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35" dirty="0">
                <a:latin typeface="Microsoft Sans Serif"/>
                <a:cs typeface="Microsoft Sans Serif"/>
              </a:rPr>
              <a:t>r</a:t>
            </a:r>
            <a:r>
              <a:rPr sz="1275" spc="52" baseline="32679" dirty="0">
                <a:latin typeface="Microsoft Sans Serif"/>
                <a:cs typeface="Microsoft Sans Serif"/>
              </a:rPr>
              <a:t>2</a:t>
            </a:r>
            <a:r>
              <a:rPr sz="1275" spc="150" baseline="32679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=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-5" dirty="0">
                <a:latin typeface="Microsoft Sans Serif"/>
                <a:cs typeface="Microsoft Sans Serif"/>
              </a:rPr>
              <a:t>0,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20" dirty="0">
                <a:latin typeface="Microsoft Sans Serif"/>
                <a:cs typeface="Microsoft Sans Serif"/>
              </a:rPr>
              <a:t>insert</a:t>
            </a:r>
            <a:r>
              <a:rPr sz="1300" spc="-15" dirty="0">
                <a:latin typeface="Microsoft Sans Serif"/>
                <a:cs typeface="Microsoft Sans Serif"/>
              </a:rPr>
              <a:t> x, </a:t>
            </a:r>
            <a:r>
              <a:rPr sz="1300" spc="15" dirty="0">
                <a:latin typeface="Microsoft Sans Serif"/>
                <a:cs typeface="Microsoft Sans Serif"/>
              </a:rPr>
              <a:t>y</a:t>
            </a:r>
            <a:r>
              <a:rPr sz="1300" spc="-15" dirty="0">
                <a:latin typeface="Microsoft Sans Serif"/>
                <a:cs typeface="Microsoft Sans Serif"/>
              </a:rPr>
              <a:t> </a:t>
            </a:r>
            <a:r>
              <a:rPr sz="1300" spc="5" dirty="0">
                <a:latin typeface="Microsoft Sans Serif"/>
                <a:cs typeface="Microsoft Sans Serif"/>
              </a:rPr>
              <a:t>and</a:t>
            </a:r>
            <a:r>
              <a:rPr sz="1300" spc="-20" dirty="0">
                <a:latin typeface="Microsoft Sans Serif"/>
                <a:cs typeface="Microsoft Sans Serif"/>
              </a:rPr>
              <a:t> </a:t>
            </a:r>
            <a:r>
              <a:rPr sz="1300" spc="30" dirty="0">
                <a:latin typeface="Microsoft Sans Serif"/>
                <a:cs typeface="Microsoft Sans Serif"/>
              </a:rPr>
              <a:t>r</a:t>
            </a:r>
            <a:endParaRPr sz="1300">
              <a:latin typeface="Microsoft Sans Serif"/>
              <a:cs typeface="Microsoft Sans Serif"/>
            </a:endParaRPr>
          </a:p>
          <a:p>
            <a:pPr marL="843915" lvl="1" indent="-337185">
              <a:lnSpc>
                <a:spcPct val="100000"/>
              </a:lnSpc>
              <a:spcBef>
                <a:spcPts val="1320"/>
              </a:spcBef>
              <a:buSzPct val="127272"/>
              <a:buFont typeface="Tahoma"/>
              <a:buChar char="○"/>
              <a:tabLst>
                <a:tab pos="843280" algn="l"/>
                <a:tab pos="844550" algn="l"/>
              </a:tabLst>
            </a:pPr>
            <a:r>
              <a:rPr sz="1100" spc="15" dirty="0">
                <a:latin typeface="Microsoft Sans Serif"/>
                <a:cs typeface="Microsoft Sans Serif"/>
              </a:rPr>
              <a:t>If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=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0,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Point</a:t>
            </a:r>
            <a:r>
              <a:rPr sz="1100" spc="-15" dirty="0">
                <a:latin typeface="Microsoft Sans Serif"/>
                <a:cs typeface="Microsoft Sans Serif"/>
              </a:rPr>
              <a:t> Lies </a:t>
            </a:r>
            <a:r>
              <a:rPr sz="1100" spc="5" dirty="0">
                <a:latin typeface="Microsoft Sans Serif"/>
                <a:cs typeface="Microsoft Sans Serif"/>
              </a:rPr>
              <a:t>on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Circle</a:t>
            </a:r>
            <a:endParaRPr sz="1100">
              <a:latin typeface="Microsoft Sans Serif"/>
              <a:cs typeface="Microsoft Sans Serif"/>
            </a:endParaRPr>
          </a:p>
          <a:p>
            <a:pPr marL="843915" lvl="1" indent="-337185">
              <a:lnSpc>
                <a:spcPct val="100000"/>
              </a:lnSpc>
              <a:spcBef>
                <a:spcPts val="1360"/>
              </a:spcBef>
              <a:buSzPct val="127272"/>
              <a:buFont typeface="Tahoma"/>
              <a:buChar char="○"/>
              <a:tabLst>
                <a:tab pos="843280" algn="l"/>
                <a:tab pos="844550" algn="l"/>
              </a:tabLst>
            </a:pPr>
            <a:r>
              <a:rPr sz="1100" spc="15" dirty="0">
                <a:latin typeface="Microsoft Sans Serif"/>
                <a:cs typeface="Microsoft Sans Serif"/>
              </a:rPr>
              <a:t>If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&lt;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0,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Point</a:t>
            </a:r>
            <a:r>
              <a:rPr sz="1100" spc="-15" dirty="0">
                <a:latin typeface="Microsoft Sans Serif"/>
                <a:cs typeface="Microsoft Sans Serif"/>
              </a:rPr>
              <a:t> Lies </a:t>
            </a:r>
            <a:r>
              <a:rPr sz="1100" dirty="0">
                <a:latin typeface="Microsoft Sans Serif"/>
                <a:cs typeface="Microsoft Sans Serif"/>
              </a:rPr>
              <a:t>inside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the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Circle</a:t>
            </a:r>
            <a:endParaRPr sz="1100">
              <a:latin typeface="Microsoft Sans Serif"/>
              <a:cs typeface="Microsoft Sans Serif"/>
            </a:endParaRPr>
          </a:p>
          <a:p>
            <a:pPr marL="843915" lvl="1" indent="-337185">
              <a:lnSpc>
                <a:spcPct val="100000"/>
              </a:lnSpc>
              <a:spcBef>
                <a:spcPts val="1360"/>
              </a:spcBef>
              <a:buSzPct val="127272"/>
              <a:buFont typeface="Tahoma"/>
              <a:buChar char="○"/>
              <a:tabLst>
                <a:tab pos="843280" algn="l"/>
                <a:tab pos="844550" algn="l"/>
              </a:tabLst>
            </a:pPr>
            <a:r>
              <a:rPr sz="1100" spc="15" dirty="0">
                <a:latin typeface="Microsoft Sans Serif"/>
                <a:cs typeface="Microsoft Sans Serif"/>
              </a:rPr>
              <a:t>If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15" dirty="0">
                <a:latin typeface="Microsoft Sans Serif"/>
                <a:cs typeface="Microsoft Sans Serif"/>
              </a:rPr>
              <a:t>&gt;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0,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Point</a:t>
            </a:r>
            <a:r>
              <a:rPr sz="1100" spc="-15" dirty="0">
                <a:latin typeface="Microsoft Sans Serif"/>
                <a:cs typeface="Microsoft Sans Serif"/>
              </a:rPr>
              <a:t> Lies </a:t>
            </a:r>
            <a:r>
              <a:rPr sz="1100" spc="10" dirty="0">
                <a:latin typeface="Microsoft Sans Serif"/>
                <a:cs typeface="Microsoft Sans Serif"/>
              </a:rPr>
              <a:t>outside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the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Circle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4188" y="3496896"/>
            <a:ext cx="633730" cy="16764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20" dirty="0">
                <a:latin typeface="Microsoft Sans Serif"/>
                <a:cs typeface="Microsoft Sans Serif"/>
              </a:rPr>
              <a:t>X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k+1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,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Yk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6085" y="3496896"/>
            <a:ext cx="845185" cy="16764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ts val="1275"/>
              </a:lnSpc>
            </a:pPr>
            <a:r>
              <a:rPr sz="1100" spc="-20" dirty="0">
                <a:latin typeface="Microsoft Sans Serif"/>
                <a:cs typeface="Microsoft Sans Serif"/>
              </a:rPr>
              <a:t>X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k+1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,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k</a:t>
            </a:r>
            <a:r>
              <a:rPr sz="1100" spc="70" dirty="0">
                <a:latin typeface="Microsoft Sans Serif"/>
                <a:cs typeface="Microsoft Sans Serif"/>
              </a:rPr>
              <a:t>-1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4188" y="3918539"/>
            <a:ext cx="633730" cy="167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20" dirty="0">
                <a:latin typeface="Microsoft Sans Serif"/>
                <a:cs typeface="Microsoft Sans Serif"/>
              </a:rPr>
              <a:t>X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k+2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,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Yk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96085" y="3918539"/>
            <a:ext cx="808990" cy="167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20" dirty="0">
                <a:latin typeface="Microsoft Sans Serif"/>
                <a:cs typeface="Microsoft Sans Serif"/>
              </a:rPr>
              <a:t>X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k+2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,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k</a:t>
            </a:r>
            <a:r>
              <a:rPr sz="1100" spc="70" dirty="0">
                <a:latin typeface="Microsoft Sans Serif"/>
                <a:cs typeface="Microsoft Sans Serif"/>
              </a:rPr>
              <a:t>-1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4188" y="4340171"/>
            <a:ext cx="772795" cy="167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20" dirty="0">
                <a:latin typeface="Microsoft Sans Serif"/>
                <a:cs typeface="Microsoft Sans Serif"/>
              </a:rPr>
              <a:t>X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k+2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,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Y</a:t>
            </a:r>
            <a:r>
              <a:rPr sz="1100" spc="-70" dirty="0">
                <a:latin typeface="Microsoft Sans Serif"/>
                <a:cs typeface="Microsoft Sans Serif"/>
              </a:rPr>
              <a:t>k</a:t>
            </a:r>
            <a:r>
              <a:rPr sz="1100" spc="70" dirty="0">
                <a:latin typeface="Microsoft Sans Serif"/>
                <a:cs typeface="Microsoft Sans Serif"/>
              </a:rPr>
              <a:t>-1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6085" y="4340171"/>
            <a:ext cx="772795" cy="167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20" dirty="0">
                <a:latin typeface="Microsoft Sans Serif"/>
                <a:cs typeface="Microsoft Sans Serif"/>
              </a:rPr>
              <a:t>X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k+2,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k</a:t>
            </a:r>
            <a:r>
              <a:rPr sz="1100" spc="70" dirty="0">
                <a:latin typeface="Microsoft Sans Serif"/>
                <a:cs typeface="Microsoft Sans Serif"/>
              </a:rPr>
              <a:t>-2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4188" y="4761814"/>
            <a:ext cx="895985" cy="167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20" dirty="0">
                <a:latin typeface="Microsoft Sans Serif"/>
                <a:cs typeface="Microsoft Sans Serif"/>
              </a:rPr>
              <a:t>X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k+2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,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Y</a:t>
            </a:r>
            <a:r>
              <a:rPr sz="1100" spc="-70" dirty="0">
                <a:latin typeface="Microsoft Sans Serif"/>
                <a:cs typeface="Microsoft Sans Serif"/>
              </a:rPr>
              <a:t>k</a:t>
            </a:r>
            <a:r>
              <a:rPr sz="1100" spc="50" dirty="0">
                <a:latin typeface="Microsoft Sans Serif"/>
                <a:cs typeface="Microsoft Sans Serif"/>
              </a:rPr>
              <a:t>-1/2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3284" y="4761814"/>
            <a:ext cx="935990" cy="167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-20" dirty="0">
                <a:latin typeface="Microsoft Sans Serif"/>
                <a:cs typeface="Microsoft Sans Serif"/>
              </a:rPr>
              <a:t>X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k+2,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Yk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100" dirty="0">
                <a:latin typeface="Microsoft Sans Serif"/>
                <a:cs typeface="Microsoft Sans Serif"/>
              </a:rPr>
              <a:t>-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30" dirty="0">
                <a:latin typeface="Microsoft Sans Serif"/>
                <a:cs typeface="Microsoft Sans Serif"/>
              </a:rPr>
              <a:t>3/2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1535" y="1150772"/>
            <a:ext cx="3812446" cy="25415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4068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Derivation</a:t>
            </a:r>
            <a:r>
              <a:rPr spc="-110" dirty="0"/>
              <a:t> </a:t>
            </a:r>
            <a:r>
              <a:rPr spc="30" dirty="0"/>
              <a:t>Continued….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906" y="1484576"/>
            <a:ext cx="4434840" cy="4813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66395" indent="-328295">
              <a:lnSpc>
                <a:spcPct val="100000"/>
              </a:lnSpc>
              <a:spcBef>
                <a:spcPts val="330"/>
              </a:spcBef>
              <a:buFont typeface="Tahoma"/>
              <a:buChar char="●"/>
              <a:tabLst>
                <a:tab pos="365760" algn="l"/>
                <a:tab pos="366395" algn="l"/>
              </a:tabLst>
            </a:pPr>
            <a:r>
              <a:rPr sz="13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Now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points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to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decide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from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(x</a:t>
            </a:r>
            <a:r>
              <a:rPr sz="1275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k</a:t>
            </a:r>
            <a:r>
              <a:rPr sz="1275" spc="150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+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1,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275" spc="-7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k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)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(x</a:t>
            </a:r>
            <a:r>
              <a:rPr sz="1275" spc="7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k</a:t>
            </a:r>
            <a:r>
              <a:rPr sz="1275" spc="157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+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1,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275" spc="44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k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-1)</a:t>
            </a:r>
            <a:endParaRPr sz="1300">
              <a:latin typeface="Microsoft Sans Serif"/>
              <a:cs typeface="Microsoft Sans Serif"/>
            </a:endParaRPr>
          </a:p>
          <a:p>
            <a:pPr marL="366395" indent="-328295">
              <a:lnSpc>
                <a:spcPct val="100000"/>
              </a:lnSpc>
              <a:spcBef>
                <a:spcPts val="235"/>
              </a:spcBef>
              <a:buFont typeface="Tahoma"/>
              <a:buChar char="●"/>
              <a:tabLst>
                <a:tab pos="365760" algn="l"/>
                <a:tab pos="366395" algn="l"/>
              </a:tabLst>
            </a:pP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Midpoint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of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these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two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points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80" dirty="0">
                <a:solidFill>
                  <a:srgbClr val="424242"/>
                </a:solidFill>
                <a:latin typeface="Microsoft Sans Serif"/>
                <a:cs typeface="Microsoft Sans Serif"/>
              </a:rPr>
              <a:t>will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dirty="0">
                <a:solidFill>
                  <a:srgbClr val="424242"/>
                </a:solidFill>
                <a:latin typeface="Microsoft Sans Serif"/>
                <a:cs typeface="Microsoft Sans Serif"/>
              </a:rPr>
              <a:t>be</a:t>
            </a:r>
            <a:endParaRPr sz="13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751" y="2363449"/>
            <a:ext cx="4501512" cy="4831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723" y="3015761"/>
            <a:ext cx="4942412" cy="4077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607" y="3688008"/>
            <a:ext cx="3858646" cy="4564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8036" y="4417305"/>
            <a:ext cx="8024324" cy="431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4068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Derivation</a:t>
            </a:r>
            <a:r>
              <a:rPr spc="-110" dirty="0"/>
              <a:t> </a:t>
            </a:r>
            <a:r>
              <a:rPr spc="30" dirty="0"/>
              <a:t>Continued….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8598" y="2457578"/>
            <a:ext cx="24441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Microsoft Sans Serif"/>
                <a:cs typeface="Microsoft Sans Serif"/>
              </a:rPr>
              <a:t>If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P</a:t>
            </a:r>
            <a:r>
              <a:rPr sz="1350" spc="-30" baseline="-30864" dirty="0">
                <a:latin typeface="Microsoft Sans Serif"/>
                <a:cs typeface="Microsoft Sans Serif"/>
              </a:rPr>
              <a:t>k</a:t>
            </a:r>
            <a:r>
              <a:rPr sz="1350" spc="172" baseline="-30864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&lt;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0,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then</a:t>
            </a:r>
            <a:r>
              <a:rPr sz="1400" spc="-20" dirty="0">
                <a:latin typeface="Microsoft Sans Serif"/>
                <a:cs typeface="Microsoft Sans Serif"/>
              </a:rPr>
              <a:t> choose </a:t>
            </a:r>
            <a:r>
              <a:rPr sz="1400" spc="30" dirty="0">
                <a:latin typeface="Microsoft Sans Serif"/>
                <a:cs typeface="Microsoft Sans Serif"/>
              </a:rPr>
              <a:t>y</a:t>
            </a:r>
            <a:r>
              <a:rPr sz="1350" spc="44" baseline="-30864" dirty="0">
                <a:latin typeface="Microsoft Sans Serif"/>
                <a:cs typeface="Microsoft Sans Serif"/>
              </a:rPr>
              <a:t>k+1</a:t>
            </a:r>
            <a:r>
              <a:rPr sz="1350" spc="165" baseline="-30864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=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y</a:t>
            </a:r>
            <a:r>
              <a:rPr sz="1350" spc="22" baseline="-30864" dirty="0">
                <a:latin typeface="Microsoft Sans Serif"/>
                <a:cs typeface="Microsoft Sans Serif"/>
              </a:rPr>
              <a:t>k</a:t>
            </a:r>
            <a:endParaRPr sz="1350" baseline="-30864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206" y="3081732"/>
            <a:ext cx="2038576" cy="2999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8598" y="3638875"/>
            <a:ext cx="2809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20" dirty="0">
                <a:latin typeface="Microsoft Sans Serif"/>
                <a:cs typeface="Microsoft Sans Serif"/>
              </a:rPr>
              <a:t>If</a:t>
            </a:r>
            <a:r>
              <a:rPr sz="1400" spc="-20" dirty="0">
                <a:latin typeface="Microsoft Sans Serif"/>
                <a:cs typeface="Microsoft Sans Serif"/>
              </a:rPr>
              <a:t> P</a:t>
            </a:r>
            <a:r>
              <a:rPr sz="1350" spc="-30" baseline="-30864" dirty="0">
                <a:latin typeface="Microsoft Sans Serif"/>
                <a:cs typeface="Microsoft Sans Serif"/>
              </a:rPr>
              <a:t>k</a:t>
            </a:r>
            <a:r>
              <a:rPr sz="1350" spc="172" baseline="-30864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&gt;=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0,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then</a:t>
            </a:r>
            <a:r>
              <a:rPr sz="1400" spc="-20" dirty="0">
                <a:latin typeface="Microsoft Sans Serif"/>
                <a:cs typeface="Microsoft Sans Serif"/>
              </a:rPr>
              <a:t> choose </a:t>
            </a:r>
            <a:r>
              <a:rPr sz="1400" spc="30" dirty="0">
                <a:latin typeface="Microsoft Sans Serif"/>
                <a:cs typeface="Microsoft Sans Serif"/>
              </a:rPr>
              <a:t>y</a:t>
            </a:r>
            <a:r>
              <a:rPr sz="1350" spc="44" baseline="-30864" dirty="0">
                <a:latin typeface="Microsoft Sans Serif"/>
                <a:cs typeface="Microsoft Sans Serif"/>
              </a:rPr>
              <a:t>k+1</a:t>
            </a:r>
            <a:r>
              <a:rPr sz="1350" spc="172" baseline="-30864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=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y</a:t>
            </a:r>
            <a:r>
              <a:rPr sz="1350" spc="22" baseline="-30864" dirty="0">
                <a:latin typeface="Microsoft Sans Serif"/>
                <a:cs typeface="Microsoft Sans Serif"/>
              </a:rPr>
              <a:t>k</a:t>
            </a:r>
            <a:r>
              <a:rPr sz="1350" baseline="-30864" dirty="0">
                <a:latin typeface="Microsoft Sans Serif"/>
                <a:cs typeface="Microsoft Sans Serif"/>
              </a:rPr>
              <a:t> </a:t>
            </a:r>
            <a:r>
              <a:rPr sz="1400" spc="125" dirty="0">
                <a:latin typeface="Microsoft Sans Serif"/>
                <a:cs typeface="Microsoft Sans Serif"/>
              </a:rPr>
              <a:t>-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1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7848" y="4246742"/>
            <a:ext cx="2536579" cy="25275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1711" y="1761897"/>
            <a:ext cx="5023112" cy="3538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423" y="657374"/>
            <a:ext cx="1546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Initial</a:t>
            </a:r>
            <a:r>
              <a:rPr spc="-130" dirty="0"/>
              <a:t> </a:t>
            </a:r>
            <a:r>
              <a:rPr spc="185" dirty="0"/>
              <a:t>P</a:t>
            </a:r>
            <a:r>
              <a:rPr sz="2775" spc="277" baseline="-31531" dirty="0"/>
              <a:t>0</a:t>
            </a:r>
            <a:endParaRPr sz="2775" baseline="-31531"/>
          </a:p>
        </p:txBody>
      </p:sp>
      <p:sp>
        <p:nvSpPr>
          <p:cNvPr id="3" name="object 3"/>
          <p:cNvSpPr txBox="1"/>
          <p:nvPr/>
        </p:nvSpPr>
        <p:spPr>
          <a:xfrm>
            <a:off x="1480331" y="1664293"/>
            <a:ext cx="21577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 indent="-32829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65760" algn="l"/>
                <a:tab pos="366395" algn="l"/>
              </a:tabLst>
            </a:pP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Initially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275" spc="22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k</a:t>
            </a:r>
            <a:r>
              <a:rPr sz="1275" spc="142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=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0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275" spc="15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k</a:t>
            </a:r>
            <a:r>
              <a:rPr sz="1275" spc="142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=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423" y="2957405"/>
            <a:ext cx="155003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=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1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+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275" spc="52" baseline="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2 </a:t>
            </a:r>
            <a:r>
              <a:rPr sz="1275" spc="240" baseline="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-r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+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40" dirty="0">
                <a:solidFill>
                  <a:srgbClr val="424242"/>
                </a:solidFill>
                <a:latin typeface="Microsoft Sans Serif"/>
                <a:cs typeface="Microsoft Sans Serif"/>
              </a:rPr>
              <a:t>1/4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-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5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r>
              <a:rPr sz="1275" spc="52" baseline="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2</a:t>
            </a:r>
            <a:endParaRPr sz="1275" baseline="32679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8622" y="3789764"/>
            <a:ext cx="6379210" cy="48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4999"/>
              </a:lnSpc>
              <a:spcBef>
                <a:spcPts val="100"/>
              </a:spcBef>
            </a:pPr>
            <a:r>
              <a:rPr sz="1300" b="1" spc="10" dirty="0">
                <a:solidFill>
                  <a:srgbClr val="303030"/>
                </a:solidFill>
                <a:latin typeface="Arial"/>
                <a:cs typeface="Arial"/>
              </a:rPr>
              <a:t>P</a:t>
            </a:r>
            <a:r>
              <a:rPr sz="1275" b="1" spc="15" baseline="-32679" dirty="0">
                <a:solidFill>
                  <a:srgbClr val="303030"/>
                </a:solidFill>
                <a:latin typeface="Arial"/>
                <a:cs typeface="Arial"/>
              </a:rPr>
              <a:t>0</a:t>
            </a:r>
            <a:r>
              <a:rPr sz="1275" b="1" spc="172" baseline="-32679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1300" b="1" spc="20" dirty="0">
                <a:solidFill>
                  <a:srgbClr val="303030"/>
                </a:solidFill>
                <a:latin typeface="Arial"/>
                <a:cs typeface="Arial"/>
              </a:rPr>
              <a:t>=</a:t>
            </a:r>
            <a:r>
              <a:rPr sz="1300" b="1" spc="-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1300" b="1" spc="55" dirty="0">
                <a:solidFill>
                  <a:srgbClr val="303030"/>
                </a:solidFill>
                <a:latin typeface="Arial"/>
                <a:cs typeface="Arial"/>
              </a:rPr>
              <a:t>1</a:t>
            </a:r>
            <a:r>
              <a:rPr sz="1300" b="1" spc="-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1300" b="1" spc="130" dirty="0">
                <a:solidFill>
                  <a:srgbClr val="303030"/>
                </a:solidFill>
                <a:latin typeface="Arial"/>
                <a:cs typeface="Arial"/>
              </a:rPr>
              <a:t>-</a:t>
            </a:r>
            <a:r>
              <a:rPr sz="1300" b="1" spc="-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1300" b="1" dirty="0">
                <a:solidFill>
                  <a:srgbClr val="303030"/>
                </a:solidFill>
                <a:latin typeface="Arial"/>
                <a:cs typeface="Arial"/>
              </a:rPr>
              <a:t>r</a:t>
            </a:r>
            <a:r>
              <a:rPr sz="1300" b="1" spc="-15" dirty="0">
                <a:solidFill>
                  <a:srgbClr val="303030"/>
                </a:solidFill>
                <a:latin typeface="Arial"/>
                <a:cs typeface="Arial"/>
              </a:rPr>
              <a:t> </a:t>
            </a:r>
            <a:r>
              <a:rPr sz="1300" spc="35" dirty="0">
                <a:solidFill>
                  <a:srgbClr val="303030"/>
                </a:solidFill>
                <a:latin typeface="Microsoft Sans Serif"/>
                <a:cs typeface="Microsoft Sans Serif"/>
              </a:rPr>
              <a:t>(We</a:t>
            </a:r>
            <a:r>
              <a:rPr sz="1300" spc="-5" dirty="0">
                <a:solidFill>
                  <a:srgbClr val="303030"/>
                </a:solidFill>
                <a:latin typeface="Microsoft Sans Serif"/>
                <a:cs typeface="Microsoft Sans Serif"/>
              </a:rPr>
              <a:t> </a:t>
            </a:r>
            <a:r>
              <a:rPr sz="1300" spc="-15" dirty="0">
                <a:solidFill>
                  <a:srgbClr val="303030"/>
                </a:solidFill>
                <a:latin typeface="Microsoft Sans Serif"/>
                <a:cs typeface="Microsoft Sans Serif"/>
              </a:rPr>
              <a:t>are</a:t>
            </a:r>
            <a:r>
              <a:rPr sz="1300" spc="-5" dirty="0">
                <a:solidFill>
                  <a:srgbClr val="303030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303030"/>
                </a:solidFill>
                <a:latin typeface="Microsoft Sans Serif"/>
                <a:cs typeface="Microsoft Sans Serif"/>
              </a:rPr>
              <a:t>interested</a:t>
            </a:r>
            <a:r>
              <a:rPr sz="1300" spc="-5" dirty="0">
                <a:solidFill>
                  <a:srgbClr val="303030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303030"/>
                </a:solidFill>
                <a:latin typeface="Microsoft Sans Serif"/>
                <a:cs typeface="Microsoft Sans Serif"/>
              </a:rPr>
              <a:t>in</a:t>
            </a:r>
            <a:r>
              <a:rPr sz="1300" spc="-10" dirty="0">
                <a:solidFill>
                  <a:srgbClr val="303030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303030"/>
                </a:solidFill>
                <a:latin typeface="Microsoft Sans Serif"/>
                <a:cs typeface="Microsoft Sans Serif"/>
              </a:rPr>
              <a:t>sign</a:t>
            </a:r>
            <a:r>
              <a:rPr sz="1300" spc="-5" dirty="0">
                <a:solidFill>
                  <a:srgbClr val="303030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303030"/>
                </a:solidFill>
                <a:latin typeface="Microsoft Sans Serif"/>
                <a:cs typeface="Microsoft Sans Serif"/>
              </a:rPr>
              <a:t>and</a:t>
            </a:r>
            <a:r>
              <a:rPr sz="1300" spc="-5" dirty="0">
                <a:solidFill>
                  <a:srgbClr val="303030"/>
                </a:solidFill>
                <a:latin typeface="Microsoft Sans Serif"/>
                <a:cs typeface="Microsoft Sans Serif"/>
              </a:rPr>
              <a:t> </a:t>
            </a:r>
            <a:r>
              <a:rPr sz="1300" spc="30" dirty="0">
                <a:solidFill>
                  <a:srgbClr val="303030"/>
                </a:solidFill>
                <a:latin typeface="Microsoft Sans Serif"/>
                <a:cs typeface="Microsoft Sans Serif"/>
              </a:rPr>
              <a:t>not</a:t>
            </a:r>
            <a:r>
              <a:rPr sz="1300" spc="-5" dirty="0">
                <a:solidFill>
                  <a:srgbClr val="303030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303030"/>
                </a:solidFill>
                <a:latin typeface="Microsoft Sans Serif"/>
                <a:cs typeface="Microsoft Sans Serif"/>
              </a:rPr>
              <a:t>magnitude,</a:t>
            </a:r>
            <a:r>
              <a:rPr sz="1300" spc="-10" dirty="0">
                <a:solidFill>
                  <a:srgbClr val="303030"/>
                </a:solidFill>
                <a:latin typeface="Microsoft Sans Serif"/>
                <a:cs typeface="Microsoft Sans Serif"/>
              </a:rPr>
              <a:t> </a:t>
            </a:r>
            <a:r>
              <a:rPr sz="1300" spc="-15" dirty="0">
                <a:solidFill>
                  <a:srgbClr val="303030"/>
                </a:solidFill>
                <a:latin typeface="Microsoft Sans Serif"/>
                <a:cs typeface="Microsoft Sans Serif"/>
              </a:rPr>
              <a:t>so</a:t>
            </a:r>
            <a:r>
              <a:rPr sz="1300" spc="-5" dirty="0">
                <a:solidFill>
                  <a:srgbClr val="303030"/>
                </a:solidFill>
                <a:latin typeface="Microsoft Sans Serif"/>
                <a:cs typeface="Microsoft Sans Serif"/>
              </a:rPr>
              <a:t> </a:t>
            </a:r>
            <a:r>
              <a:rPr sz="1300" spc="-15" dirty="0">
                <a:solidFill>
                  <a:srgbClr val="303030"/>
                </a:solidFill>
                <a:latin typeface="Microsoft Sans Serif"/>
                <a:cs typeface="Microsoft Sans Serif"/>
              </a:rPr>
              <a:t>make</a:t>
            </a:r>
            <a:r>
              <a:rPr sz="1300" spc="-5" dirty="0">
                <a:solidFill>
                  <a:srgbClr val="303030"/>
                </a:solidFill>
                <a:latin typeface="Microsoft Sans Serif"/>
                <a:cs typeface="Microsoft Sans Serif"/>
              </a:rPr>
              <a:t> </a:t>
            </a:r>
            <a:r>
              <a:rPr sz="1300" spc="-35" dirty="0">
                <a:solidFill>
                  <a:srgbClr val="303030"/>
                </a:solidFill>
                <a:latin typeface="Microsoft Sans Serif"/>
                <a:cs typeface="Microsoft Sans Serif"/>
              </a:rPr>
              <a:t>a</a:t>
            </a:r>
            <a:r>
              <a:rPr sz="1300" spc="-5" dirty="0">
                <a:solidFill>
                  <a:srgbClr val="303030"/>
                </a:solidFill>
                <a:latin typeface="Microsoft Sans Serif"/>
                <a:cs typeface="Microsoft Sans Serif"/>
              </a:rPr>
              <a:t> </a:t>
            </a:r>
            <a:r>
              <a:rPr sz="1300" spc="35" dirty="0">
                <a:solidFill>
                  <a:srgbClr val="303030"/>
                </a:solidFill>
                <a:latin typeface="Microsoft Sans Serif"/>
                <a:cs typeface="Microsoft Sans Serif"/>
              </a:rPr>
              <a:t>slight</a:t>
            </a:r>
            <a:r>
              <a:rPr sz="1300" spc="-10" dirty="0">
                <a:solidFill>
                  <a:srgbClr val="303030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303030"/>
                </a:solidFill>
                <a:latin typeface="Microsoft Sans Serif"/>
                <a:cs typeface="Microsoft Sans Serif"/>
              </a:rPr>
              <a:t>modification </a:t>
            </a:r>
            <a:r>
              <a:rPr sz="1300" spc="-330" dirty="0">
                <a:solidFill>
                  <a:srgbClr val="303030"/>
                </a:solidFill>
                <a:latin typeface="Microsoft Sans Serif"/>
                <a:cs typeface="Microsoft Sans Serif"/>
              </a:rPr>
              <a:t> </a:t>
            </a:r>
            <a:r>
              <a:rPr sz="1300" spc="40" dirty="0">
                <a:solidFill>
                  <a:srgbClr val="303030"/>
                </a:solidFill>
                <a:latin typeface="Microsoft Sans Serif"/>
                <a:cs typeface="Microsoft Sans Serif"/>
              </a:rPr>
              <a:t>to</a:t>
            </a:r>
            <a:r>
              <a:rPr sz="1300" spc="-15" dirty="0">
                <a:solidFill>
                  <a:srgbClr val="303030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303030"/>
                </a:solidFill>
                <a:latin typeface="Microsoft Sans Serif"/>
                <a:cs typeface="Microsoft Sans Serif"/>
              </a:rPr>
              <a:t>the</a:t>
            </a:r>
            <a:r>
              <a:rPr sz="1300" spc="-10" dirty="0">
                <a:solidFill>
                  <a:srgbClr val="303030"/>
                </a:solidFill>
                <a:latin typeface="Microsoft Sans Serif"/>
                <a:cs typeface="Microsoft Sans Serif"/>
              </a:rPr>
              <a:t> above </a:t>
            </a:r>
            <a:r>
              <a:rPr sz="1300" spc="5" dirty="0">
                <a:solidFill>
                  <a:srgbClr val="303030"/>
                </a:solidFill>
                <a:latin typeface="Microsoft Sans Serif"/>
                <a:cs typeface="Microsoft Sans Serif"/>
              </a:rPr>
              <a:t>equation)</a:t>
            </a:r>
            <a:endParaRPr sz="13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883" y="2095113"/>
            <a:ext cx="4942424" cy="4077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7926" y="3311016"/>
            <a:ext cx="961695" cy="283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364005"/>
            <a:ext cx="4815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Let’s</a:t>
            </a:r>
            <a:r>
              <a:rPr spc="-85" dirty="0"/>
              <a:t> </a:t>
            </a:r>
            <a:r>
              <a:rPr spc="70" dirty="0"/>
              <a:t>Plot</a:t>
            </a:r>
            <a:r>
              <a:rPr spc="-85" dirty="0"/>
              <a:t> </a:t>
            </a:r>
            <a:r>
              <a:rPr spc="20" dirty="0"/>
              <a:t>the</a:t>
            </a:r>
            <a:r>
              <a:rPr spc="-80" dirty="0"/>
              <a:t> </a:t>
            </a:r>
            <a:r>
              <a:rPr spc="75" dirty="0"/>
              <a:t>ﬁrst</a:t>
            </a:r>
            <a:r>
              <a:rPr spc="-85" dirty="0"/>
              <a:t> </a:t>
            </a:r>
            <a:r>
              <a:rPr spc="60" dirty="0"/>
              <a:t>Quadrant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3237" y="1107663"/>
            <a:ext cx="3536950" cy="57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indent="-3657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90525" algn="l"/>
                <a:tab pos="391160" algn="l"/>
              </a:tabLst>
            </a:pP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Plot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initial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(x</a:t>
            </a:r>
            <a:r>
              <a:rPr sz="1275" spc="7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k</a:t>
            </a:r>
            <a:r>
              <a:rPr sz="1275" spc="157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65" dirty="0">
                <a:solidFill>
                  <a:srgbClr val="424242"/>
                </a:solidFill>
                <a:latin typeface="Microsoft Sans Serif"/>
                <a:cs typeface="Microsoft Sans Serif"/>
              </a:rPr>
              <a:t>,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275" spc="15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k</a:t>
            </a:r>
            <a:r>
              <a:rPr sz="1275" spc="150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)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50" dirty="0">
                <a:solidFill>
                  <a:srgbClr val="424242"/>
                </a:solidFill>
                <a:latin typeface="Microsoft Sans Serif"/>
                <a:cs typeface="Microsoft Sans Serif"/>
              </a:rPr>
              <a:t>i.e.</a:t>
            </a:r>
            <a:r>
              <a:rPr sz="1300" spc="3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275" spc="22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k</a:t>
            </a:r>
            <a:r>
              <a:rPr sz="1275" spc="157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=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0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424242"/>
                </a:solidFill>
                <a:latin typeface="Microsoft Sans Serif"/>
                <a:cs typeface="Microsoft Sans Serif"/>
              </a:rPr>
              <a:t>and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275" spc="15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k</a:t>
            </a:r>
            <a:r>
              <a:rPr sz="1275" spc="150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=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30" dirty="0">
                <a:solidFill>
                  <a:srgbClr val="424242"/>
                </a:solidFill>
                <a:latin typeface="Microsoft Sans Serif"/>
                <a:cs typeface="Microsoft Sans Serif"/>
              </a:rPr>
              <a:t>r</a:t>
            </a:r>
            <a:endParaRPr sz="1300">
              <a:latin typeface="Microsoft Sans Serif"/>
              <a:cs typeface="Microsoft Sans Serif"/>
            </a:endParaRPr>
          </a:p>
          <a:p>
            <a:pPr marL="390525" indent="-365760">
              <a:lnSpc>
                <a:spcPct val="100000"/>
              </a:lnSpc>
              <a:spcBef>
                <a:spcPts val="1230"/>
              </a:spcBef>
              <a:buAutoNum type="arabicPeriod"/>
              <a:tabLst>
                <a:tab pos="390525" algn="l"/>
                <a:tab pos="391160" algn="l"/>
              </a:tabLst>
            </a:pP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Find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the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Initial</a:t>
            </a:r>
            <a:r>
              <a:rPr sz="1300" spc="-2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10" dirty="0">
                <a:solidFill>
                  <a:srgbClr val="424242"/>
                </a:solidFill>
                <a:latin typeface="Microsoft Sans Serif"/>
                <a:cs typeface="Microsoft Sans Serif"/>
              </a:rPr>
              <a:t>Decision</a:t>
            </a:r>
            <a:r>
              <a:rPr sz="1300" spc="-1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-5" dirty="0">
                <a:solidFill>
                  <a:srgbClr val="424242"/>
                </a:solidFill>
                <a:latin typeface="Microsoft Sans Serif"/>
                <a:cs typeface="Microsoft Sans Serif"/>
              </a:rPr>
              <a:t>Parameter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0047" y="2171666"/>
            <a:ext cx="2527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9490" algn="l"/>
              </a:tabLst>
            </a:pPr>
            <a:r>
              <a:rPr sz="1400" spc="-5" dirty="0">
                <a:latin typeface="Microsoft Sans Serif"/>
                <a:cs typeface="Microsoft Sans Serif"/>
              </a:rPr>
              <a:t>3.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If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P</a:t>
            </a:r>
            <a:r>
              <a:rPr sz="1400" spc="465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&lt;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0,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then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choose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y	</a:t>
            </a:r>
            <a:r>
              <a:rPr sz="1400" spc="20" dirty="0">
                <a:latin typeface="Microsoft Sans Serif"/>
                <a:cs typeface="Microsoft Sans Serif"/>
              </a:rPr>
              <a:t>=</a:t>
            </a:r>
            <a:r>
              <a:rPr sz="1400" spc="-85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y</a:t>
            </a:r>
            <a:endParaRPr sz="14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0253" y="2297608"/>
            <a:ext cx="57594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03555" algn="l"/>
              </a:tabLst>
            </a:pPr>
            <a:r>
              <a:rPr sz="900" spc="35" dirty="0">
                <a:latin typeface="Microsoft Sans Serif"/>
                <a:cs typeface="Microsoft Sans Serif"/>
              </a:rPr>
              <a:t>k+1	</a:t>
            </a:r>
            <a:r>
              <a:rPr sz="900" spc="15" dirty="0">
                <a:latin typeface="Microsoft Sans Serif"/>
                <a:cs typeface="Microsoft Sans Serif"/>
              </a:rPr>
              <a:t>k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0077" y="2222447"/>
            <a:ext cx="1271905" cy="5461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725"/>
              </a:spcBef>
            </a:pPr>
            <a:r>
              <a:rPr sz="900" spc="15" dirty="0">
                <a:latin typeface="Microsoft Sans Serif"/>
                <a:cs typeface="Microsoft Sans Serif"/>
              </a:rPr>
              <a:t>k</a:t>
            </a:r>
            <a:endParaRPr sz="900">
              <a:latin typeface="Microsoft Sans Serif"/>
              <a:cs typeface="Microsoft Sans Serif"/>
            </a:endParaRPr>
          </a:p>
          <a:p>
            <a:pPr marL="350520" indent="-313055">
              <a:lnSpc>
                <a:spcPct val="100000"/>
              </a:lnSpc>
              <a:spcBef>
                <a:spcPts val="830"/>
              </a:spcBef>
              <a:buSzPct val="84615"/>
              <a:buFont typeface="Tahoma"/>
              <a:buChar char="○"/>
              <a:tabLst>
                <a:tab pos="350520" algn="l"/>
                <a:tab pos="351155" algn="l"/>
              </a:tabLst>
            </a:pP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275" spc="37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k+1</a:t>
            </a:r>
            <a:r>
              <a:rPr sz="1275" spc="127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=</a:t>
            </a:r>
            <a:r>
              <a:rPr sz="13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275" spc="22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k</a:t>
            </a:r>
            <a:r>
              <a:rPr sz="1275" spc="127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+</a:t>
            </a:r>
            <a:r>
              <a:rPr sz="1300" spc="-2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1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0105" y="2899379"/>
            <a:ext cx="1257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424242"/>
                </a:solidFill>
                <a:latin typeface="Tahoma"/>
                <a:cs typeface="Tahoma"/>
              </a:rPr>
              <a:t>○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2996" y="2961291"/>
            <a:ext cx="6724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30" baseline="21367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85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k+1</a:t>
            </a:r>
            <a:r>
              <a:rPr sz="850" spc="75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50" spc="30" baseline="21367" dirty="0">
                <a:solidFill>
                  <a:srgbClr val="424242"/>
                </a:solidFill>
                <a:latin typeface="Microsoft Sans Serif"/>
                <a:cs typeface="Microsoft Sans Serif"/>
              </a:rPr>
              <a:t>=</a:t>
            </a:r>
            <a:r>
              <a:rPr sz="1950" spc="-60" baseline="21367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950" spc="15" baseline="21367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85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k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4647" y="3254213"/>
            <a:ext cx="30480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424242"/>
                </a:solidFill>
                <a:latin typeface="Tahoma"/>
                <a:cs typeface="Tahoma"/>
              </a:rPr>
              <a:t>○</a:t>
            </a:r>
            <a:endParaRPr sz="1300">
              <a:latin typeface="Tahoma"/>
              <a:cs typeface="Tahoma"/>
            </a:endParaRPr>
          </a:p>
          <a:p>
            <a:pPr marL="231140" indent="-193675">
              <a:lnSpc>
                <a:spcPct val="100000"/>
              </a:lnSpc>
              <a:spcBef>
                <a:spcPts val="1230"/>
              </a:spcBef>
              <a:buAutoNum type="arabicPeriod" startAt="4"/>
              <a:tabLst>
                <a:tab pos="231775" algn="l"/>
              </a:tabLst>
            </a:pPr>
            <a:r>
              <a:rPr sz="1400" spc="20" dirty="0">
                <a:latin typeface="Microsoft Sans Serif"/>
                <a:cs typeface="Microsoft Sans Serif"/>
              </a:rPr>
              <a:t>If</a:t>
            </a:r>
            <a:r>
              <a:rPr sz="1400" spc="-20" dirty="0">
                <a:latin typeface="Microsoft Sans Serif"/>
                <a:cs typeface="Microsoft Sans Serif"/>
              </a:rPr>
              <a:t> P</a:t>
            </a:r>
            <a:r>
              <a:rPr sz="1350" spc="-30" baseline="-30864" dirty="0">
                <a:latin typeface="Microsoft Sans Serif"/>
                <a:cs typeface="Microsoft Sans Serif"/>
              </a:rPr>
              <a:t>k</a:t>
            </a:r>
            <a:r>
              <a:rPr sz="1350" spc="172" baseline="-30864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&gt;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=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0,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then</a:t>
            </a:r>
            <a:r>
              <a:rPr sz="1400" spc="-20" dirty="0">
                <a:latin typeface="Microsoft Sans Serif"/>
                <a:cs typeface="Microsoft Sans Serif"/>
              </a:rPr>
              <a:t> choose </a:t>
            </a:r>
            <a:r>
              <a:rPr sz="1400" spc="30" dirty="0">
                <a:latin typeface="Microsoft Sans Serif"/>
                <a:cs typeface="Microsoft Sans Serif"/>
              </a:rPr>
              <a:t>y</a:t>
            </a:r>
            <a:r>
              <a:rPr sz="1350" spc="44" baseline="-30864" dirty="0">
                <a:latin typeface="Microsoft Sans Serif"/>
                <a:cs typeface="Microsoft Sans Serif"/>
              </a:rPr>
              <a:t>k+1</a:t>
            </a:r>
            <a:r>
              <a:rPr sz="1350" spc="172" baseline="-30864" dirty="0">
                <a:latin typeface="Microsoft Sans Serif"/>
                <a:cs typeface="Microsoft Sans Serif"/>
              </a:rPr>
              <a:t> </a:t>
            </a:r>
            <a:r>
              <a:rPr sz="1400" spc="20" dirty="0">
                <a:latin typeface="Microsoft Sans Serif"/>
                <a:cs typeface="Microsoft Sans Serif"/>
              </a:rPr>
              <a:t>=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y</a:t>
            </a:r>
            <a:r>
              <a:rPr sz="1350" spc="22" baseline="-30864" dirty="0">
                <a:latin typeface="Microsoft Sans Serif"/>
                <a:cs typeface="Microsoft Sans Serif"/>
              </a:rPr>
              <a:t>k</a:t>
            </a:r>
            <a:r>
              <a:rPr sz="1350" baseline="-30864" dirty="0">
                <a:latin typeface="Microsoft Sans Serif"/>
                <a:cs typeface="Microsoft Sans Serif"/>
              </a:rPr>
              <a:t> </a:t>
            </a:r>
            <a:r>
              <a:rPr sz="1400" spc="125" dirty="0">
                <a:latin typeface="Microsoft Sans Serif"/>
                <a:cs typeface="Microsoft Sans Serif"/>
              </a:rPr>
              <a:t>-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1</a:t>
            </a:r>
            <a:endParaRPr sz="1400">
              <a:latin typeface="Microsoft Sans Serif"/>
              <a:cs typeface="Microsoft Sans Serif"/>
            </a:endParaRPr>
          </a:p>
          <a:p>
            <a:pPr marL="806450" lvl="1" indent="-313055">
              <a:lnSpc>
                <a:spcPct val="100000"/>
              </a:lnSpc>
              <a:spcBef>
                <a:spcPts val="1255"/>
              </a:spcBef>
              <a:buSzPct val="84615"/>
              <a:buFont typeface="Tahoma"/>
              <a:buChar char="○"/>
              <a:tabLst>
                <a:tab pos="805815" algn="l"/>
                <a:tab pos="806450" algn="l"/>
              </a:tabLst>
            </a:pPr>
            <a:r>
              <a:rPr sz="1300" spc="25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275" spc="37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k+1</a:t>
            </a:r>
            <a:r>
              <a:rPr sz="1275" spc="120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=</a:t>
            </a:r>
            <a:r>
              <a:rPr sz="13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5" dirty="0">
                <a:solidFill>
                  <a:srgbClr val="424242"/>
                </a:solidFill>
                <a:latin typeface="Microsoft Sans Serif"/>
                <a:cs typeface="Microsoft Sans Serif"/>
              </a:rPr>
              <a:t>x</a:t>
            </a:r>
            <a:r>
              <a:rPr sz="1275" spc="22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k</a:t>
            </a:r>
            <a:r>
              <a:rPr sz="1275" spc="127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+</a:t>
            </a:r>
            <a:r>
              <a:rPr sz="13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1</a:t>
            </a:r>
            <a:endParaRPr sz="1300">
              <a:latin typeface="Microsoft Sans Serif"/>
              <a:cs typeface="Microsoft Sans Serif"/>
            </a:endParaRPr>
          </a:p>
          <a:p>
            <a:pPr marL="806450" lvl="1" indent="-328295">
              <a:lnSpc>
                <a:spcPct val="100000"/>
              </a:lnSpc>
              <a:spcBef>
                <a:spcPts val="1235"/>
              </a:spcBef>
              <a:buFont typeface="Tahoma"/>
              <a:buChar char="○"/>
              <a:tabLst>
                <a:tab pos="805815" algn="l"/>
                <a:tab pos="806450" algn="l"/>
              </a:tabLst>
            </a:pP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275" spc="30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k+1</a:t>
            </a:r>
            <a:r>
              <a:rPr sz="1275" spc="127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20" dirty="0">
                <a:solidFill>
                  <a:srgbClr val="424242"/>
                </a:solidFill>
                <a:latin typeface="Microsoft Sans Serif"/>
                <a:cs typeface="Microsoft Sans Serif"/>
              </a:rPr>
              <a:t>=</a:t>
            </a:r>
            <a:r>
              <a:rPr sz="13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0" dirty="0">
                <a:solidFill>
                  <a:srgbClr val="424242"/>
                </a:solidFill>
                <a:latin typeface="Microsoft Sans Serif"/>
                <a:cs typeface="Microsoft Sans Serif"/>
              </a:rPr>
              <a:t>y</a:t>
            </a:r>
            <a:r>
              <a:rPr sz="1275" spc="15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k</a:t>
            </a:r>
            <a:r>
              <a:rPr sz="1275" spc="127" baseline="-32679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114" dirty="0">
                <a:solidFill>
                  <a:srgbClr val="424242"/>
                </a:solidFill>
                <a:latin typeface="Microsoft Sans Serif"/>
                <a:cs typeface="Microsoft Sans Serif"/>
              </a:rPr>
              <a:t>-</a:t>
            </a:r>
            <a:r>
              <a:rPr sz="1300" spc="-30" dirty="0">
                <a:solidFill>
                  <a:srgbClr val="424242"/>
                </a:solidFill>
                <a:latin typeface="Microsoft Sans Serif"/>
                <a:cs typeface="Microsoft Sans Serif"/>
              </a:rPr>
              <a:t> </a:t>
            </a:r>
            <a:r>
              <a:rPr sz="1300" spc="55" dirty="0">
                <a:solidFill>
                  <a:srgbClr val="424242"/>
                </a:solidFill>
                <a:latin typeface="Microsoft Sans Serif"/>
                <a:cs typeface="Microsoft Sans Serif"/>
              </a:rPr>
              <a:t>1</a:t>
            </a:r>
            <a:endParaRPr sz="13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887" y="1862987"/>
            <a:ext cx="961687" cy="2833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0978" y="3299693"/>
            <a:ext cx="1397462" cy="20496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8783" y="4665528"/>
            <a:ext cx="2024438" cy="19652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743508" y="2074464"/>
            <a:ext cx="28479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indent="-336550" algn="just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349250" algn="l"/>
              </a:tabLst>
            </a:pPr>
            <a:r>
              <a:rPr sz="1400" spc="-10" dirty="0">
                <a:latin typeface="Microsoft Sans Serif"/>
                <a:cs typeface="Microsoft Sans Serif"/>
              </a:rPr>
              <a:t>Repeat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3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5" dirty="0">
                <a:latin typeface="Microsoft Sans Serif"/>
                <a:cs typeface="Microsoft Sans Serif"/>
              </a:rPr>
              <a:t>and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60" dirty="0">
                <a:latin typeface="Microsoft Sans Serif"/>
                <a:cs typeface="Microsoft Sans Serif"/>
              </a:rPr>
              <a:t>4</a:t>
            </a:r>
            <a:r>
              <a:rPr sz="1400" spc="65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until</a:t>
            </a:r>
            <a:r>
              <a:rPr sz="1400" spc="50" dirty="0">
                <a:latin typeface="Microsoft Sans Serif"/>
                <a:cs typeface="Microsoft Sans Serif"/>
              </a:rPr>
              <a:t> </a:t>
            </a:r>
            <a:r>
              <a:rPr sz="1400" spc="35" dirty="0">
                <a:latin typeface="Microsoft Sans Serif"/>
                <a:cs typeface="Microsoft Sans Serif"/>
              </a:rPr>
              <a:t>x </a:t>
            </a:r>
            <a:r>
              <a:rPr sz="1400" spc="4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becomes </a:t>
            </a:r>
            <a:r>
              <a:rPr sz="1400" spc="10" dirty="0">
                <a:latin typeface="Microsoft Sans Serif"/>
                <a:cs typeface="Microsoft Sans Serif"/>
              </a:rPr>
              <a:t>greater </a:t>
            </a:r>
            <a:r>
              <a:rPr sz="1400" spc="25" dirty="0">
                <a:latin typeface="Microsoft Sans Serif"/>
                <a:cs typeface="Microsoft Sans Serif"/>
              </a:rPr>
              <a:t>than </a:t>
            </a:r>
            <a:r>
              <a:rPr sz="1400" spc="15" dirty="0">
                <a:latin typeface="Microsoft Sans Serif"/>
                <a:cs typeface="Microsoft Sans Serif"/>
              </a:rPr>
              <a:t>or </a:t>
            </a:r>
            <a:r>
              <a:rPr sz="1400" spc="10" dirty="0">
                <a:latin typeface="Microsoft Sans Serif"/>
                <a:cs typeface="Microsoft Sans Serif"/>
              </a:rPr>
              <a:t>equal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45" dirty="0">
                <a:latin typeface="Microsoft Sans Serif"/>
                <a:cs typeface="Microsoft Sans Serif"/>
              </a:rPr>
              <a:t>to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15" dirty="0">
                <a:latin typeface="Microsoft Sans Serif"/>
                <a:cs typeface="Microsoft Sans Serif"/>
              </a:rPr>
              <a:t>y</a:t>
            </a:r>
            <a:endParaRPr sz="1400">
              <a:latin typeface="Microsoft Sans Serif"/>
              <a:cs typeface="Microsoft Sans Serif"/>
            </a:endParaRPr>
          </a:p>
          <a:p>
            <a:pPr marL="348615" marR="17780" indent="-336550" algn="just">
              <a:lnSpc>
                <a:spcPct val="100000"/>
              </a:lnSpc>
              <a:spcBef>
                <a:spcPts val="1680"/>
              </a:spcBef>
              <a:buFont typeface="Tahoma"/>
              <a:buChar char="●"/>
              <a:tabLst>
                <a:tab pos="349250" algn="l"/>
              </a:tabLst>
            </a:pPr>
            <a:r>
              <a:rPr sz="1400" spc="-65" dirty="0">
                <a:latin typeface="Microsoft Sans Serif"/>
                <a:cs typeface="Microsoft Sans Serif"/>
              </a:rPr>
              <a:t>To </a:t>
            </a:r>
            <a:r>
              <a:rPr sz="1400" spc="50" dirty="0">
                <a:latin typeface="Microsoft Sans Serif"/>
                <a:cs typeface="Microsoft Sans Serif"/>
              </a:rPr>
              <a:t>plot </a:t>
            </a:r>
            <a:r>
              <a:rPr sz="1400" spc="25" dirty="0">
                <a:latin typeface="Microsoft Sans Serif"/>
                <a:cs typeface="Microsoft Sans Serif"/>
              </a:rPr>
              <a:t>the </a:t>
            </a:r>
            <a:r>
              <a:rPr sz="1400" spc="10" dirty="0">
                <a:latin typeface="Microsoft Sans Serif"/>
                <a:cs typeface="Microsoft Sans Serif"/>
              </a:rPr>
              <a:t>entire </a:t>
            </a:r>
            <a:r>
              <a:rPr sz="1400" spc="-5" dirty="0">
                <a:latin typeface="Microsoft Sans Serif"/>
                <a:cs typeface="Microsoft Sans Serif"/>
              </a:rPr>
              <a:t>circle </a:t>
            </a:r>
            <a:r>
              <a:rPr sz="1400" spc="-20" dirty="0">
                <a:latin typeface="Microsoft Sans Serif"/>
                <a:cs typeface="Microsoft Sans Serif"/>
              </a:rPr>
              <a:t>use </a:t>
            </a:r>
            <a:r>
              <a:rPr sz="1400" spc="25" dirty="0">
                <a:latin typeface="Microsoft Sans Serif"/>
                <a:cs typeface="Microsoft Sans Serif"/>
              </a:rPr>
              <a:t>the </a:t>
            </a:r>
            <a:r>
              <a:rPr sz="1400" spc="-360" dirty="0">
                <a:latin typeface="Microsoft Sans Serif"/>
                <a:cs typeface="Microsoft Sans Serif"/>
              </a:rPr>
              <a:t> </a:t>
            </a:r>
            <a:r>
              <a:rPr sz="1400" spc="55" dirty="0">
                <a:latin typeface="Microsoft Sans Serif"/>
                <a:cs typeface="Microsoft Sans Serif"/>
              </a:rPr>
              <a:t>8-way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25" dirty="0">
                <a:latin typeface="Microsoft Sans Serif"/>
                <a:cs typeface="Microsoft Sans Serif"/>
              </a:rPr>
              <a:t>symmetry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1490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1231" y="1027267"/>
            <a:ext cx="3201212" cy="35535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6823" y="657374"/>
            <a:ext cx="27984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Oct</a:t>
            </a:r>
            <a:r>
              <a:rPr spc="-95" dirty="0"/>
              <a:t> </a:t>
            </a:r>
            <a:r>
              <a:rPr spc="60" dirty="0"/>
              <a:t>2</a:t>
            </a:r>
            <a:r>
              <a:rPr spc="-95" dirty="0"/>
              <a:t> </a:t>
            </a:r>
            <a:r>
              <a:rPr spc="60" dirty="0"/>
              <a:t>from</a:t>
            </a:r>
            <a:r>
              <a:rPr spc="-90" dirty="0"/>
              <a:t> </a:t>
            </a:r>
            <a:r>
              <a:rPr spc="35" dirty="0"/>
              <a:t>Oct</a:t>
            </a:r>
            <a:r>
              <a:rPr spc="-95" dirty="0"/>
              <a:t> </a:t>
            </a:r>
            <a:r>
              <a:rPr spc="-325"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4109" y="1346471"/>
            <a:ext cx="3664839" cy="3538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486</Words>
  <Application>Microsoft Office PowerPoint</Application>
  <PresentationFormat>On-screen Show (16:9)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Microsoft Sans Serif</vt:lpstr>
      <vt:lpstr>Tahoma</vt:lpstr>
      <vt:lpstr>Trebuchet MS</vt:lpstr>
      <vt:lpstr>Office Theme</vt:lpstr>
      <vt:lpstr>PowerPoint Presentation</vt:lpstr>
      <vt:lpstr>Circle</vt:lpstr>
      <vt:lpstr>Understanding the Mid Point</vt:lpstr>
      <vt:lpstr>Derivation Continued….</vt:lpstr>
      <vt:lpstr>Derivation Continued….</vt:lpstr>
      <vt:lpstr>Initial P0</vt:lpstr>
      <vt:lpstr>Let’s Plot the ﬁrst Quadrant</vt:lpstr>
      <vt:lpstr>Example</vt:lpstr>
      <vt:lpstr>Oct 2 from Oct 1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Midpoint Algorithm for Circle.pptx</dc:title>
  <cp:lastModifiedBy>Poonam Pangarkar</cp:lastModifiedBy>
  <cp:revision>1</cp:revision>
  <dcterms:created xsi:type="dcterms:W3CDTF">2022-08-10T05:47:40Z</dcterms:created>
  <dcterms:modified xsi:type="dcterms:W3CDTF">2022-08-10T05:48:13Z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2022-08-10T00:00:00Z</vt:filetime>
  </property>
</Properties>
</file>