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6" autoAdjust="0"/>
    <p:restoredTop sz="94660"/>
  </p:normalViewPr>
  <p:slideViewPr>
    <p:cSldViewPr>
      <p:cViewPr varScale="1">
        <p:scale>
          <a:sx n="71" d="100"/>
          <a:sy n="71" d="100"/>
        </p:scale>
        <p:origin x="72" y="5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0710" y="503825"/>
            <a:ext cx="194257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02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626" y="1374972"/>
            <a:ext cx="7888746" cy="179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62" y="69119"/>
                </a:lnTo>
                <a:lnTo>
                  <a:pt x="61721" y="33239"/>
                </a:lnTo>
                <a:lnTo>
                  <a:pt x="104649" y="9599"/>
                </a:lnTo>
                <a:lnTo>
                  <a:pt x="153180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00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03" y="317627"/>
                </a:moveTo>
                <a:lnTo>
                  <a:pt x="633564" y="295325"/>
                </a:lnTo>
                <a:lnTo>
                  <a:pt x="632333" y="274955"/>
                </a:lnTo>
                <a:lnTo>
                  <a:pt x="631926" y="273075"/>
                </a:lnTo>
                <a:lnTo>
                  <a:pt x="631761" y="270687"/>
                </a:lnTo>
                <a:lnTo>
                  <a:pt x="626110" y="245414"/>
                </a:lnTo>
                <a:lnTo>
                  <a:pt x="622808" y="229704"/>
                </a:lnTo>
                <a:lnTo>
                  <a:pt x="622287" y="228307"/>
                </a:lnTo>
                <a:lnTo>
                  <a:pt x="621753" y="225894"/>
                </a:lnTo>
                <a:lnTo>
                  <a:pt x="611289" y="198450"/>
                </a:lnTo>
                <a:lnTo>
                  <a:pt x="606983" y="186728"/>
                </a:lnTo>
                <a:lnTo>
                  <a:pt x="606475" y="185813"/>
                </a:lnTo>
                <a:lnTo>
                  <a:pt x="605688" y="183718"/>
                </a:lnTo>
                <a:lnTo>
                  <a:pt x="590765" y="156832"/>
                </a:lnTo>
                <a:lnTo>
                  <a:pt x="585254" y="146646"/>
                </a:lnTo>
                <a:lnTo>
                  <a:pt x="584746" y="145986"/>
                </a:lnTo>
                <a:lnTo>
                  <a:pt x="584034" y="144678"/>
                </a:lnTo>
                <a:lnTo>
                  <a:pt x="564451" y="118732"/>
                </a:lnTo>
                <a:lnTo>
                  <a:pt x="558025" y="110083"/>
                </a:lnTo>
                <a:lnTo>
                  <a:pt x="557682" y="109753"/>
                </a:lnTo>
                <a:lnTo>
                  <a:pt x="557301" y="109232"/>
                </a:lnTo>
                <a:lnTo>
                  <a:pt x="525970" y="77901"/>
                </a:lnTo>
                <a:lnTo>
                  <a:pt x="525691" y="77647"/>
                </a:lnTo>
                <a:lnTo>
                  <a:pt x="520103" y="73482"/>
                </a:lnTo>
                <a:lnTo>
                  <a:pt x="490537" y="51168"/>
                </a:lnTo>
                <a:lnTo>
                  <a:pt x="489343" y="50520"/>
                </a:lnTo>
                <a:lnTo>
                  <a:pt x="488632" y="49974"/>
                </a:lnTo>
                <a:lnTo>
                  <a:pt x="479640" y="45135"/>
                </a:lnTo>
                <a:lnTo>
                  <a:pt x="451497" y="29527"/>
                </a:lnTo>
                <a:lnTo>
                  <a:pt x="448754" y="28486"/>
                </a:lnTo>
                <a:lnTo>
                  <a:pt x="447255" y="27673"/>
                </a:lnTo>
                <a:lnTo>
                  <a:pt x="435546" y="23456"/>
                </a:lnTo>
                <a:lnTo>
                  <a:pt x="409333" y="13449"/>
                </a:lnTo>
                <a:lnTo>
                  <a:pt x="405472" y="12598"/>
                </a:lnTo>
                <a:lnTo>
                  <a:pt x="403047" y="11709"/>
                </a:lnTo>
                <a:lnTo>
                  <a:pt x="387134" y="8496"/>
                </a:lnTo>
                <a:lnTo>
                  <a:pt x="364528" y="3441"/>
                </a:lnTo>
                <a:lnTo>
                  <a:pt x="360819" y="3175"/>
                </a:lnTo>
                <a:lnTo>
                  <a:pt x="357708" y="2540"/>
                </a:lnTo>
                <a:lnTo>
                  <a:pt x="336778" y="1409"/>
                </a:lnTo>
                <a:lnTo>
                  <a:pt x="317601" y="0"/>
                </a:lnTo>
                <a:lnTo>
                  <a:pt x="314706" y="215"/>
                </a:lnTo>
                <a:lnTo>
                  <a:pt x="311975" y="63"/>
                </a:lnTo>
                <a:lnTo>
                  <a:pt x="290715" y="1981"/>
                </a:lnTo>
                <a:lnTo>
                  <a:pt x="270675" y="3441"/>
                </a:lnTo>
                <a:lnTo>
                  <a:pt x="268211" y="4000"/>
                </a:lnTo>
                <a:lnTo>
                  <a:pt x="266560" y="4140"/>
                </a:lnTo>
                <a:lnTo>
                  <a:pt x="251079" y="7823"/>
                </a:lnTo>
                <a:lnTo>
                  <a:pt x="225882" y="13449"/>
                </a:lnTo>
                <a:lnTo>
                  <a:pt x="223367" y="14414"/>
                </a:lnTo>
                <a:lnTo>
                  <a:pt x="222211" y="14681"/>
                </a:lnTo>
                <a:lnTo>
                  <a:pt x="210502" y="19316"/>
                </a:lnTo>
                <a:lnTo>
                  <a:pt x="183718" y="29527"/>
                </a:lnTo>
                <a:lnTo>
                  <a:pt x="181292" y="30873"/>
                </a:lnTo>
                <a:lnTo>
                  <a:pt x="179616" y="31534"/>
                </a:lnTo>
                <a:lnTo>
                  <a:pt x="167259" y="38646"/>
                </a:lnTo>
                <a:lnTo>
                  <a:pt x="144665" y="51168"/>
                </a:lnTo>
                <a:lnTo>
                  <a:pt x="141935" y="53238"/>
                </a:lnTo>
                <a:lnTo>
                  <a:pt x="139534" y="54610"/>
                </a:lnTo>
                <a:lnTo>
                  <a:pt x="127939" y="63792"/>
                </a:lnTo>
                <a:lnTo>
                  <a:pt x="109232" y="77901"/>
                </a:lnTo>
                <a:lnTo>
                  <a:pt x="105905" y="81229"/>
                </a:lnTo>
                <a:lnTo>
                  <a:pt x="102679" y="83781"/>
                </a:lnTo>
                <a:lnTo>
                  <a:pt x="102997" y="84137"/>
                </a:lnTo>
                <a:lnTo>
                  <a:pt x="77901" y="109232"/>
                </a:lnTo>
                <a:lnTo>
                  <a:pt x="51168" y="144678"/>
                </a:lnTo>
                <a:lnTo>
                  <a:pt x="29527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27" y="451510"/>
                </a:lnTo>
                <a:lnTo>
                  <a:pt x="51168" y="490562"/>
                </a:lnTo>
                <a:lnTo>
                  <a:pt x="77901" y="525995"/>
                </a:lnTo>
                <a:lnTo>
                  <a:pt x="109232" y="557326"/>
                </a:lnTo>
                <a:lnTo>
                  <a:pt x="144665" y="584060"/>
                </a:lnTo>
                <a:lnTo>
                  <a:pt x="183718" y="605701"/>
                </a:lnTo>
                <a:lnTo>
                  <a:pt x="225882" y="621779"/>
                </a:lnTo>
                <a:lnTo>
                  <a:pt x="270675" y="631786"/>
                </a:lnTo>
                <a:lnTo>
                  <a:pt x="317601" y="635228"/>
                </a:lnTo>
                <a:lnTo>
                  <a:pt x="367588" y="631266"/>
                </a:lnTo>
                <a:lnTo>
                  <a:pt x="415886" y="619633"/>
                </a:lnTo>
                <a:lnTo>
                  <a:pt x="461657" y="600684"/>
                </a:lnTo>
                <a:lnTo>
                  <a:pt x="504037" y="574751"/>
                </a:lnTo>
                <a:lnTo>
                  <a:pt x="542175" y="542201"/>
                </a:lnTo>
                <a:lnTo>
                  <a:pt x="574725" y="504063"/>
                </a:lnTo>
                <a:lnTo>
                  <a:pt x="600659" y="461683"/>
                </a:lnTo>
                <a:lnTo>
                  <a:pt x="619620" y="415912"/>
                </a:lnTo>
                <a:lnTo>
                  <a:pt x="631240" y="367601"/>
                </a:lnTo>
                <a:lnTo>
                  <a:pt x="634860" y="321881"/>
                </a:lnTo>
                <a:lnTo>
                  <a:pt x="635177" y="321881"/>
                </a:lnTo>
                <a:lnTo>
                  <a:pt x="635038" y="319659"/>
                </a:lnTo>
                <a:lnTo>
                  <a:pt x="635203" y="31762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43"/>
                </a:lnTo>
                <a:lnTo>
                  <a:pt x="620191" y="255993"/>
                </a:lnTo>
                <a:lnTo>
                  <a:pt x="618426" y="249453"/>
                </a:lnTo>
                <a:lnTo>
                  <a:pt x="617169" y="241592"/>
                </a:lnTo>
                <a:lnTo>
                  <a:pt x="610273" y="21920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09" y="15163"/>
                </a:lnTo>
                <a:lnTo>
                  <a:pt x="402678" y="13169"/>
                </a:lnTo>
                <a:lnTo>
                  <a:pt x="390423" y="10502"/>
                </a:lnTo>
                <a:lnTo>
                  <a:pt x="372071" y="5575"/>
                </a:lnTo>
                <a:lnTo>
                  <a:pt x="362712" y="4457"/>
                </a:lnTo>
                <a:lnTo>
                  <a:pt x="355295" y="2832"/>
                </a:lnTo>
                <a:lnTo>
                  <a:pt x="343662" y="2171"/>
                </a:lnTo>
                <a:lnTo>
                  <a:pt x="328434" y="330"/>
                </a:lnTo>
                <a:lnTo>
                  <a:pt x="316166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792" y="3937"/>
                </a:lnTo>
                <a:lnTo>
                  <a:pt x="256133" y="5118"/>
                </a:lnTo>
                <a:lnTo>
                  <a:pt x="249809" y="6819"/>
                </a:lnTo>
                <a:lnTo>
                  <a:pt x="241681" y="8115"/>
                </a:lnTo>
                <a:lnTo>
                  <a:pt x="219519" y="14935"/>
                </a:lnTo>
                <a:lnTo>
                  <a:pt x="207543" y="18135"/>
                </a:lnTo>
                <a:lnTo>
                  <a:pt x="204165" y="19646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85" y="199605"/>
                </a:lnTo>
                <a:lnTo>
                  <a:pt x="15049" y="216738"/>
                </a:lnTo>
                <a:lnTo>
                  <a:pt x="14630" y="218452"/>
                </a:lnTo>
                <a:lnTo>
                  <a:pt x="13728" y="220764"/>
                </a:lnTo>
                <a:lnTo>
                  <a:pt x="8420" y="244614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83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33" y="533882"/>
                </a:lnTo>
                <a:lnTo>
                  <a:pt x="129413" y="565861"/>
                </a:lnTo>
                <a:lnTo>
                  <a:pt x="168833" y="590194"/>
                </a:lnTo>
                <a:lnTo>
                  <a:pt x="210337" y="608050"/>
                </a:lnTo>
                <a:lnTo>
                  <a:pt x="253250" y="619556"/>
                </a:lnTo>
                <a:lnTo>
                  <a:pt x="296887" y="624814"/>
                </a:lnTo>
                <a:lnTo>
                  <a:pt x="340575" y="623938"/>
                </a:lnTo>
                <a:lnTo>
                  <a:pt x="383641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25"/>
                </a:lnTo>
                <a:lnTo>
                  <a:pt x="612736" y="400418"/>
                </a:lnTo>
                <a:lnTo>
                  <a:pt x="615188" y="388785"/>
                </a:lnTo>
                <a:lnTo>
                  <a:pt x="619709" y="371957"/>
                </a:lnTo>
                <a:lnTo>
                  <a:pt x="620966" y="361467"/>
                </a:lnTo>
                <a:lnTo>
                  <a:pt x="622693" y="353326"/>
                </a:lnTo>
                <a:lnTo>
                  <a:pt x="623277" y="342303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839" y="356356"/>
            <a:ext cx="2577465" cy="2577465"/>
            <a:chOff x="5399839" y="356356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837" y="356374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6995" y="1288491"/>
                  </a:moveTo>
                  <a:lnTo>
                    <a:pt x="2575979" y="1237348"/>
                  </a:lnTo>
                  <a:lnTo>
                    <a:pt x="2572943" y="1186472"/>
                  </a:lnTo>
                  <a:lnTo>
                    <a:pt x="2567927" y="1135900"/>
                  </a:lnTo>
                  <a:lnTo>
                    <a:pt x="2560942" y="1085710"/>
                  </a:lnTo>
                  <a:lnTo>
                    <a:pt x="2552001" y="1035951"/>
                  </a:lnTo>
                  <a:lnTo>
                    <a:pt x="2541143" y="986663"/>
                  </a:lnTo>
                  <a:lnTo>
                    <a:pt x="2528379" y="937907"/>
                  </a:lnTo>
                  <a:lnTo>
                    <a:pt x="2513736" y="889749"/>
                  </a:lnTo>
                  <a:lnTo>
                    <a:pt x="2497239" y="842225"/>
                  </a:lnTo>
                  <a:lnTo>
                    <a:pt x="2478913" y="795401"/>
                  </a:lnTo>
                  <a:lnTo>
                    <a:pt x="2458770" y="749338"/>
                  </a:lnTo>
                  <a:lnTo>
                    <a:pt x="2436825" y="704062"/>
                  </a:lnTo>
                  <a:lnTo>
                    <a:pt x="2413127" y="659663"/>
                  </a:lnTo>
                  <a:lnTo>
                    <a:pt x="2387676" y="616165"/>
                  </a:lnTo>
                  <a:lnTo>
                    <a:pt x="2360511" y="573633"/>
                  </a:lnTo>
                  <a:lnTo>
                    <a:pt x="2331631" y="532130"/>
                  </a:lnTo>
                  <a:lnTo>
                    <a:pt x="2301087" y="491693"/>
                  </a:lnTo>
                  <a:lnTo>
                    <a:pt x="2268880" y="452386"/>
                  </a:lnTo>
                  <a:lnTo>
                    <a:pt x="2235047" y="414274"/>
                  </a:lnTo>
                  <a:lnTo>
                    <a:pt x="2199589" y="377393"/>
                  </a:lnTo>
                  <a:lnTo>
                    <a:pt x="2162708" y="341934"/>
                  </a:lnTo>
                  <a:lnTo>
                    <a:pt x="2124583" y="308102"/>
                  </a:lnTo>
                  <a:lnTo>
                    <a:pt x="2085276" y="275894"/>
                  </a:lnTo>
                  <a:lnTo>
                    <a:pt x="2044852" y="245351"/>
                  </a:lnTo>
                  <a:lnTo>
                    <a:pt x="2003336" y="216484"/>
                  </a:lnTo>
                  <a:lnTo>
                    <a:pt x="1960816" y="189306"/>
                  </a:lnTo>
                  <a:lnTo>
                    <a:pt x="1917319" y="163855"/>
                  </a:lnTo>
                  <a:lnTo>
                    <a:pt x="1872907" y="140157"/>
                  </a:lnTo>
                  <a:lnTo>
                    <a:pt x="1827644" y="118224"/>
                  </a:lnTo>
                  <a:lnTo>
                    <a:pt x="1781568" y="98082"/>
                  </a:lnTo>
                  <a:lnTo>
                    <a:pt x="1734743" y="79743"/>
                  </a:lnTo>
                  <a:lnTo>
                    <a:pt x="1687233" y="63246"/>
                  </a:lnTo>
                  <a:lnTo>
                    <a:pt x="1639074" y="48602"/>
                  </a:lnTo>
                  <a:lnTo>
                    <a:pt x="1590319" y="35839"/>
                  </a:lnTo>
                  <a:lnTo>
                    <a:pt x="1541030" y="24980"/>
                  </a:lnTo>
                  <a:lnTo>
                    <a:pt x="1491272" y="16052"/>
                  </a:lnTo>
                  <a:lnTo>
                    <a:pt x="1441081" y="9055"/>
                  </a:lnTo>
                  <a:lnTo>
                    <a:pt x="1390523" y="4038"/>
                  </a:lnTo>
                  <a:lnTo>
                    <a:pt x="1339634" y="1016"/>
                  </a:lnTo>
                  <a:lnTo>
                    <a:pt x="1288491" y="0"/>
                  </a:lnTo>
                  <a:lnTo>
                    <a:pt x="1240193" y="889"/>
                  </a:lnTo>
                  <a:lnTo>
                    <a:pt x="1192326" y="3530"/>
                  </a:lnTo>
                  <a:lnTo>
                    <a:pt x="1144955" y="7899"/>
                  </a:lnTo>
                  <a:lnTo>
                    <a:pt x="1098092" y="13970"/>
                  </a:lnTo>
                  <a:lnTo>
                    <a:pt x="1051763" y="21691"/>
                  </a:lnTo>
                  <a:lnTo>
                    <a:pt x="1006017" y="31051"/>
                  </a:lnTo>
                  <a:lnTo>
                    <a:pt x="960869" y="42011"/>
                  </a:lnTo>
                  <a:lnTo>
                    <a:pt x="916355" y="54546"/>
                  </a:lnTo>
                  <a:lnTo>
                    <a:pt x="872515" y="68618"/>
                  </a:lnTo>
                  <a:lnTo>
                    <a:pt x="829360" y="84201"/>
                  </a:lnTo>
                  <a:lnTo>
                    <a:pt x="786955" y="101257"/>
                  </a:lnTo>
                  <a:lnTo>
                    <a:pt x="745286" y="119748"/>
                  </a:lnTo>
                  <a:lnTo>
                    <a:pt x="704430" y="139661"/>
                  </a:lnTo>
                  <a:lnTo>
                    <a:pt x="664387" y="160959"/>
                  </a:lnTo>
                  <a:lnTo>
                    <a:pt x="625195" y="183616"/>
                  </a:lnTo>
                  <a:lnTo>
                    <a:pt x="586892" y="207581"/>
                  </a:lnTo>
                  <a:lnTo>
                    <a:pt x="549503" y="232841"/>
                  </a:lnTo>
                  <a:lnTo>
                    <a:pt x="513054" y="259359"/>
                  </a:lnTo>
                  <a:lnTo>
                    <a:pt x="477596" y="287096"/>
                  </a:lnTo>
                  <a:lnTo>
                    <a:pt x="443141" y="316039"/>
                  </a:lnTo>
                  <a:lnTo>
                    <a:pt x="409727" y="346151"/>
                  </a:lnTo>
                  <a:lnTo>
                    <a:pt x="377380" y="377393"/>
                  </a:lnTo>
                  <a:lnTo>
                    <a:pt x="346151" y="409727"/>
                  </a:lnTo>
                  <a:lnTo>
                    <a:pt x="316039" y="443141"/>
                  </a:lnTo>
                  <a:lnTo>
                    <a:pt x="287096" y="477596"/>
                  </a:lnTo>
                  <a:lnTo>
                    <a:pt x="259359" y="513067"/>
                  </a:lnTo>
                  <a:lnTo>
                    <a:pt x="232841" y="549503"/>
                  </a:lnTo>
                  <a:lnTo>
                    <a:pt x="207581" y="586892"/>
                  </a:lnTo>
                  <a:lnTo>
                    <a:pt x="183616" y="625195"/>
                  </a:lnTo>
                  <a:lnTo>
                    <a:pt x="160959" y="664387"/>
                  </a:lnTo>
                  <a:lnTo>
                    <a:pt x="139661" y="704430"/>
                  </a:lnTo>
                  <a:lnTo>
                    <a:pt x="119748" y="745299"/>
                  </a:lnTo>
                  <a:lnTo>
                    <a:pt x="101257" y="786955"/>
                  </a:lnTo>
                  <a:lnTo>
                    <a:pt x="84201" y="829373"/>
                  </a:lnTo>
                  <a:lnTo>
                    <a:pt x="68618" y="872515"/>
                  </a:lnTo>
                  <a:lnTo>
                    <a:pt x="54546" y="916355"/>
                  </a:lnTo>
                  <a:lnTo>
                    <a:pt x="42011" y="960869"/>
                  </a:lnTo>
                  <a:lnTo>
                    <a:pt x="31051" y="1006017"/>
                  </a:lnTo>
                  <a:lnTo>
                    <a:pt x="21691" y="1051763"/>
                  </a:lnTo>
                  <a:lnTo>
                    <a:pt x="13970" y="1098092"/>
                  </a:lnTo>
                  <a:lnTo>
                    <a:pt x="7899" y="1144955"/>
                  </a:lnTo>
                  <a:lnTo>
                    <a:pt x="3530" y="1192326"/>
                  </a:lnTo>
                  <a:lnTo>
                    <a:pt x="1485" y="1229283"/>
                  </a:lnTo>
                  <a:lnTo>
                    <a:pt x="1435" y="1230122"/>
                  </a:lnTo>
                  <a:lnTo>
                    <a:pt x="1422" y="1230515"/>
                  </a:lnTo>
                  <a:lnTo>
                    <a:pt x="889" y="1240193"/>
                  </a:lnTo>
                  <a:lnTo>
                    <a:pt x="482" y="1261732"/>
                  </a:lnTo>
                  <a:lnTo>
                    <a:pt x="25" y="1277391"/>
                  </a:lnTo>
                  <a:lnTo>
                    <a:pt x="63" y="1284516"/>
                  </a:lnTo>
                  <a:lnTo>
                    <a:pt x="0" y="1288491"/>
                  </a:lnTo>
                  <a:lnTo>
                    <a:pt x="152" y="1297051"/>
                  </a:lnTo>
                  <a:lnTo>
                    <a:pt x="342" y="1324660"/>
                  </a:lnTo>
                  <a:lnTo>
                    <a:pt x="2387" y="1371892"/>
                  </a:lnTo>
                  <a:lnTo>
                    <a:pt x="6172" y="1419009"/>
                  </a:lnTo>
                  <a:lnTo>
                    <a:pt x="11671" y="1465986"/>
                  </a:lnTo>
                  <a:lnTo>
                    <a:pt x="18910" y="1512760"/>
                  </a:lnTo>
                  <a:lnTo>
                    <a:pt x="27863" y="1559293"/>
                  </a:lnTo>
                  <a:lnTo>
                    <a:pt x="38531" y="1605521"/>
                  </a:lnTo>
                  <a:lnTo>
                    <a:pt x="50927" y="1651406"/>
                  </a:lnTo>
                  <a:lnTo>
                    <a:pt x="65036" y="1696897"/>
                  </a:lnTo>
                  <a:lnTo>
                    <a:pt x="80860" y="1741944"/>
                  </a:lnTo>
                  <a:lnTo>
                    <a:pt x="98399" y="1786483"/>
                  </a:lnTo>
                  <a:lnTo>
                    <a:pt x="117640" y="1830489"/>
                  </a:lnTo>
                  <a:lnTo>
                    <a:pt x="138595" y="1873910"/>
                  </a:lnTo>
                  <a:lnTo>
                    <a:pt x="161251" y="1916671"/>
                  </a:lnTo>
                  <a:lnTo>
                    <a:pt x="185610" y="1958746"/>
                  </a:lnTo>
                  <a:lnTo>
                    <a:pt x="211670" y="2000084"/>
                  </a:lnTo>
                  <a:lnTo>
                    <a:pt x="213499" y="1998878"/>
                  </a:lnTo>
                  <a:lnTo>
                    <a:pt x="232841" y="2027491"/>
                  </a:lnTo>
                  <a:lnTo>
                    <a:pt x="259359" y="2063927"/>
                  </a:lnTo>
                  <a:lnTo>
                    <a:pt x="287096" y="2099386"/>
                  </a:lnTo>
                  <a:lnTo>
                    <a:pt x="316039" y="2133841"/>
                  </a:lnTo>
                  <a:lnTo>
                    <a:pt x="346151" y="2167267"/>
                  </a:lnTo>
                  <a:lnTo>
                    <a:pt x="377380" y="2199602"/>
                  </a:lnTo>
                  <a:lnTo>
                    <a:pt x="409727" y="2230844"/>
                  </a:lnTo>
                  <a:lnTo>
                    <a:pt x="443141" y="2260955"/>
                  </a:lnTo>
                  <a:lnTo>
                    <a:pt x="477596" y="2289886"/>
                  </a:lnTo>
                  <a:lnTo>
                    <a:pt x="513054" y="2317635"/>
                  </a:lnTo>
                  <a:lnTo>
                    <a:pt x="549503" y="2344153"/>
                  </a:lnTo>
                  <a:lnTo>
                    <a:pt x="586892" y="2369413"/>
                  </a:lnTo>
                  <a:lnTo>
                    <a:pt x="625195" y="2393378"/>
                  </a:lnTo>
                  <a:lnTo>
                    <a:pt x="664387" y="2416035"/>
                  </a:lnTo>
                  <a:lnTo>
                    <a:pt x="704430" y="2437333"/>
                  </a:lnTo>
                  <a:lnTo>
                    <a:pt x="745286" y="2457246"/>
                  </a:lnTo>
                  <a:lnTo>
                    <a:pt x="786955" y="2475738"/>
                  </a:lnTo>
                  <a:lnTo>
                    <a:pt x="829360" y="2492794"/>
                  </a:lnTo>
                  <a:lnTo>
                    <a:pt x="872515" y="2508377"/>
                  </a:lnTo>
                  <a:lnTo>
                    <a:pt x="916355" y="2522448"/>
                  </a:lnTo>
                  <a:lnTo>
                    <a:pt x="960869" y="2534983"/>
                  </a:lnTo>
                  <a:lnTo>
                    <a:pt x="1006017" y="2545943"/>
                  </a:lnTo>
                  <a:lnTo>
                    <a:pt x="1051763" y="2555303"/>
                  </a:lnTo>
                  <a:lnTo>
                    <a:pt x="1098092" y="2563025"/>
                  </a:lnTo>
                  <a:lnTo>
                    <a:pt x="1144955" y="2569095"/>
                  </a:lnTo>
                  <a:lnTo>
                    <a:pt x="1192326" y="2573464"/>
                  </a:lnTo>
                  <a:lnTo>
                    <a:pt x="1240193" y="2576106"/>
                  </a:lnTo>
                  <a:lnTo>
                    <a:pt x="1288491" y="2576995"/>
                  </a:lnTo>
                  <a:lnTo>
                    <a:pt x="1336802" y="2576106"/>
                  </a:lnTo>
                  <a:lnTo>
                    <a:pt x="1384655" y="2573464"/>
                  </a:lnTo>
                  <a:lnTo>
                    <a:pt x="1432026" y="2569095"/>
                  </a:lnTo>
                  <a:lnTo>
                    <a:pt x="1478889" y="2563025"/>
                  </a:lnTo>
                  <a:lnTo>
                    <a:pt x="1525219" y="2555303"/>
                  </a:lnTo>
                  <a:lnTo>
                    <a:pt x="1570964" y="2545943"/>
                  </a:lnTo>
                  <a:lnTo>
                    <a:pt x="1616113" y="2534983"/>
                  </a:lnTo>
                  <a:lnTo>
                    <a:pt x="1660626" y="2522448"/>
                  </a:lnTo>
                  <a:lnTo>
                    <a:pt x="1704467" y="2508377"/>
                  </a:lnTo>
                  <a:lnTo>
                    <a:pt x="1747608" y="2492794"/>
                  </a:lnTo>
                  <a:lnTo>
                    <a:pt x="1790026" y="2475738"/>
                  </a:lnTo>
                  <a:lnTo>
                    <a:pt x="1831682" y="2457246"/>
                  </a:lnTo>
                  <a:lnTo>
                    <a:pt x="1872551" y="2437333"/>
                  </a:lnTo>
                  <a:lnTo>
                    <a:pt x="1912594" y="2416035"/>
                  </a:lnTo>
                  <a:lnTo>
                    <a:pt x="1951786" y="2393378"/>
                  </a:lnTo>
                  <a:lnTo>
                    <a:pt x="1990090" y="2369413"/>
                  </a:lnTo>
                  <a:lnTo>
                    <a:pt x="2027478" y="2344153"/>
                  </a:lnTo>
                  <a:lnTo>
                    <a:pt x="2063915" y="2317635"/>
                  </a:lnTo>
                  <a:lnTo>
                    <a:pt x="2099386" y="2289886"/>
                  </a:lnTo>
                  <a:lnTo>
                    <a:pt x="2133841" y="2260955"/>
                  </a:lnTo>
                  <a:lnTo>
                    <a:pt x="2167255" y="2230844"/>
                  </a:lnTo>
                  <a:lnTo>
                    <a:pt x="2199589" y="2199602"/>
                  </a:lnTo>
                  <a:lnTo>
                    <a:pt x="2230831" y="2167267"/>
                  </a:lnTo>
                  <a:lnTo>
                    <a:pt x="2260943" y="2133841"/>
                  </a:lnTo>
                  <a:lnTo>
                    <a:pt x="2289873" y="2099386"/>
                  </a:lnTo>
                  <a:lnTo>
                    <a:pt x="2317623" y="2063927"/>
                  </a:lnTo>
                  <a:lnTo>
                    <a:pt x="2344140" y="2027491"/>
                  </a:lnTo>
                  <a:lnTo>
                    <a:pt x="2369401" y="1990102"/>
                  </a:lnTo>
                  <a:lnTo>
                    <a:pt x="2393365" y="1951786"/>
                  </a:lnTo>
                  <a:lnTo>
                    <a:pt x="2416022" y="1912607"/>
                  </a:lnTo>
                  <a:lnTo>
                    <a:pt x="2437320" y="1872564"/>
                  </a:lnTo>
                  <a:lnTo>
                    <a:pt x="2457234" y="1831695"/>
                  </a:lnTo>
                  <a:lnTo>
                    <a:pt x="2475738" y="1790039"/>
                  </a:lnTo>
                  <a:lnTo>
                    <a:pt x="2492781" y="1747621"/>
                  </a:lnTo>
                  <a:lnTo>
                    <a:pt x="2508364" y="1704479"/>
                  </a:lnTo>
                  <a:lnTo>
                    <a:pt x="2522436" y="1660626"/>
                  </a:lnTo>
                  <a:lnTo>
                    <a:pt x="2534970" y="1616113"/>
                  </a:lnTo>
                  <a:lnTo>
                    <a:pt x="2545931" y="1570977"/>
                  </a:lnTo>
                  <a:lnTo>
                    <a:pt x="2555290" y="1525219"/>
                  </a:lnTo>
                  <a:lnTo>
                    <a:pt x="2563025" y="1478902"/>
                  </a:lnTo>
                  <a:lnTo>
                    <a:pt x="2569083" y="1432026"/>
                  </a:lnTo>
                  <a:lnTo>
                    <a:pt x="2573451" y="1384655"/>
                  </a:lnTo>
                  <a:lnTo>
                    <a:pt x="2576106" y="1336802"/>
                  </a:lnTo>
                  <a:lnTo>
                    <a:pt x="2576995" y="128849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381" y="867672"/>
              <a:ext cx="1554480" cy="1554480"/>
            </a:xfrm>
            <a:custGeom>
              <a:avLst/>
              <a:gdLst/>
              <a:ahLst/>
              <a:cxnLst/>
              <a:rect l="l" t="t" r="r" b="b"/>
              <a:pathLst>
                <a:path w="1554479" h="1554480">
                  <a:moveTo>
                    <a:pt x="770414" y="1554324"/>
                  </a:moveTo>
                  <a:lnTo>
                    <a:pt x="726033" y="1552711"/>
                  </a:lnTo>
                  <a:lnTo>
                    <a:pt x="681687" y="1548548"/>
                  </a:lnTo>
                  <a:lnTo>
                    <a:pt x="637488" y="1541813"/>
                  </a:lnTo>
                  <a:lnTo>
                    <a:pt x="593549" y="1532483"/>
                  </a:lnTo>
                  <a:lnTo>
                    <a:pt x="549984" y="1520538"/>
                  </a:lnTo>
                  <a:lnTo>
                    <a:pt x="506905" y="1505955"/>
                  </a:lnTo>
                  <a:lnTo>
                    <a:pt x="464425" y="1488713"/>
                  </a:lnTo>
                  <a:lnTo>
                    <a:pt x="422656" y="1468789"/>
                  </a:lnTo>
                  <a:lnTo>
                    <a:pt x="381712" y="1446163"/>
                  </a:lnTo>
                  <a:lnTo>
                    <a:pt x="341706" y="1420812"/>
                  </a:lnTo>
                  <a:lnTo>
                    <a:pt x="303292" y="1393111"/>
                  </a:lnTo>
                  <a:lnTo>
                    <a:pt x="267058" y="1363526"/>
                  </a:lnTo>
                  <a:lnTo>
                    <a:pt x="233026" y="1332170"/>
                  </a:lnTo>
                  <a:lnTo>
                    <a:pt x="201219" y="1299155"/>
                  </a:lnTo>
                  <a:lnTo>
                    <a:pt x="171657" y="1264594"/>
                  </a:lnTo>
                  <a:lnTo>
                    <a:pt x="144362" y="1228601"/>
                  </a:lnTo>
                  <a:lnTo>
                    <a:pt x="119357" y="1191289"/>
                  </a:lnTo>
                  <a:lnTo>
                    <a:pt x="96662" y="1152769"/>
                  </a:lnTo>
                  <a:lnTo>
                    <a:pt x="76301" y="1113156"/>
                  </a:lnTo>
                  <a:lnTo>
                    <a:pt x="58294" y="1072561"/>
                  </a:lnTo>
                  <a:lnTo>
                    <a:pt x="42663" y="1031098"/>
                  </a:lnTo>
                  <a:lnTo>
                    <a:pt x="29430" y="988879"/>
                  </a:lnTo>
                  <a:lnTo>
                    <a:pt x="18618" y="946019"/>
                  </a:lnTo>
                  <a:lnTo>
                    <a:pt x="10246" y="902628"/>
                  </a:lnTo>
                  <a:lnTo>
                    <a:pt x="4338" y="858821"/>
                  </a:lnTo>
                  <a:lnTo>
                    <a:pt x="915" y="814710"/>
                  </a:lnTo>
                  <a:lnTo>
                    <a:pt x="0" y="770408"/>
                  </a:lnTo>
                  <a:lnTo>
                    <a:pt x="1612" y="726027"/>
                  </a:lnTo>
                  <a:lnTo>
                    <a:pt x="5775" y="681682"/>
                  </a:lnTo>
                  <a:lnTo>
                    <a:pt x="12511" y="637484"/>
                  </a:lnTo>
                  <a:lnTo>
                    <a:pt x="21840" y="593547"/>
                  </a:lnTo>
                  <a:lnTo>
                    <a:pt x="33785" y="549983"/>
                  </a:lnTo>
                  <a:lnTo>
                    <a:pt x="48367" y="506905"/>
                  </a:lnTo>
                  <a:lnTo>
                    <a:pt x="65609" y="464426"/>
                  </a:lnTo>
                  <a:lnTo>
                    <a:pt x="85531" y="422660"/>
                  </a:lnTo>
                  <a:lnTo>
                    <a:pt x="108156" y="381718"/>
                  </a:lnTo>
                  <a:lnTo>
                    <a:pt x="133506" y="341714"/>
                  </a:lnTo>
                  <a:lnTo>
                    <a:pt x="161208" y="303300"/>
                  </a:lnTo>
                  <a:lnTo>
                    <a:pt x="190794" y="267066"/>
                  </a:lnTo>
                  <a:lnTo>
                    <a:pt x="222151" y="233033"/>
                  </a:lnTo>
                  <a:lnTo>
                    <a:pt x="255166" y="201225"/>
                  </a:lnTo>
                  <a:lnTo>
                    <a:pt x="289727" y="171663"/>
                  </a:lnTo>
                  <a:lnTo>
                    <a:pt x="325720" y="144367"/>
                  </a:lnTo>
                  <a:lnTo>
                    <a:pt x="363033" y="119361"/>
                  </a:lnTo>
                  <a:lnTo>
                    <a:pt x="401553" y="96666"/>
                  </a:lnTo>
                  <a:lnTo>
                    <a:pt x="441167" y="76304"/>
                  </a:lnTo>
                  <a:lnTo>
                    <a:pt x="481762" y="58297"/>
                  </a:lnTo>
                  <a:lnTo>
                    <a:pt x="523225" y="42665"/>
                  </a:lnTo>
                  <a:lnTo>
                    <a:pt x="565443" y="29432"/>
                  </a:lnTo>
                  <a:lnTo>
                    <a:pt x="608304" y="18619"/>
                  </a:lnTo>
                  <a:lnTo>
                    <a:pt x="651694" y="10247"/>
                  </a:lnTo>
                  <a:lnTo>
                    <a:pt x="695501" y="4339"/>
                  </a:lnTo>
                  <a:lnTo>
                    <a:pt x="739612" y="916"/>
                  </a:lnTo>
                  <a:lnTo>
                    <a:pt x="783914" y="0"/>
                  </a:lnTo>
                  <a:lnTo>
                    <a:pt x="828294" y="1612"/>
                  </a:lnTo>
                  <a:lnTo>
                    <a:pt x="872639" y="5775"/>
                  </a:lnTo>
                  <a:lnTo>
                    <a:pt x="916837" y="12511"/>
                  </a:lnTo>
                  <a:lnTo>
                    <a:pt x="960774" y="21841"/>
                  </a:lnTo>
                  <a:lnTo>
                    <a:pt x="1004337" y="33786"/>
                  </a:lnTo>
                  <a:lnTo>
                    <a:pt x="1047415" y="48370"/>
                  </a:lnTo>
                  <a:lnTo>
                    <a:pt x="1089893" y="65612"/>
                  </a:lnTo>
                  <a:lnTo>
                    <a:pt x="1131659" y="85536"/>
                  </a:lnTo>
                  <a:lnTo>
                    <a:pt x="1172601" y="108163"/>
                  </a:lnTo>
                  <a:lnTo>
                    <a:pt x="1212604" y="133515"/>
                  </a:lnTo>
                  <a:lnTo>
                    <a:pt x="1254168" y="163679"/>
                  </a:lnTo>
                  <a:lnTo>
                    <a:pt x="1293438" y="196334"/>
                  </a:lnTo>
                  <a:lnTo>
                    <a:pt x="1330325" y="231346"/>
                  </a:lnTo>
                  <a:lnTo>
                    <a:pt x="1364737" y="268576"/>
                  </a:lnTo>
                  <a:lnTo>
                    <a:pt x="1396586" y="307890"/>
                  </a:lnTo>
                  <a:lnTo>
                    <a:pt x="1425782" y="349149"/>
                  </a:lnTo>
                  <a:lnTo>
                    <a:pt x="1452234" y="392219"/>
                  </a:lnTo>
                  <a:lnTo>
                    <a:pt x="1475854" y="436962"/>
                  </a:lnTo>
                  <a:lnTo>
                    <a:pt x="1496550" y="483243"/>
                  </a:lnTo>
                  <a:lnTo>
                    <a:pt x="1514234" y="530924"/>
                  </a:lnTo>
                  <a:lnTo>
                    <a:pt x="1528815" y="579870"/>
                  </a:lnTo>
                  <a:lnTo>
                    <a:pt x="1540204" y="629944"/>
                  </a:lnTo>
                  <a:lnTo>
                    <a:pt x="1548263" y="680660"/>
                  </a:lnTo>
                  <a:lnTo>
                    <a:pt x="1552939" y="731518"/>
                  </a:lnTo>
                  <a:lnTo>
                    <a:pt x="1554264" y="782356"/>
                  </a:lnTo>
                  <a:lnTo>
                    <a:pt x="1552270" y="833014"/>
                  </a:lnTo>
                  <a:lnTo>
                    <a:pt x="1546991" y="883333"/>
                  </a:lnTo>
                  <a:lnTo>
                    <a:pt x="1538460" y="933153"/>
                  </a:lnTo>
                  <a:lnTo>
                    <a:pt x="1526709" y="982312"/>
                  </a:lnTo>
                  <a:lnTo>
                    <a:pt x="1511770" y="1030652"/>
                  </a:lnTo>
                  <a:lnTo>
                    <a:pt x="1493678" y="1078012"/>
                  </a:lnTo>
                  <a:lnTo>
                    <a:pt x="1472464" y="1124232"/>
                  </a:lnTo>
                  <a:lnTo>
                    <a:pt x="1448162" y="1169152"/>
                  </a:lnTo>
                  <a:lnTo>
                    <a:pt x="1420804" y="1212613"/>
                  </a:lnTo>
                  <a:lnTo>
                    <a:pt x="1393105" y="1251027"/>
                  </a:lnTo>
                  <a:lnTo>
                    <a:pt x="1363521" y="1287261"/>
                  </a:lnTo>
                  <a:lnTo>
                    <a:pt x="1332167" y="1321293"/>
                  </a:lnTo>
                  <a:lnTo>
                    <a:pt x="1299153" y="1353101"/>
                  </a:lnTo>
                  <a:lnTo>
                    <a:pt x="1264594" y="1382664"/>
                  </a:lnTo>
                  <a:lnTo>
                    <a:pt x="1228603" y="1409959"/>
                  </a:lnTo>
                  <a:lnTo>
                    <a:pt x="1191291" y="1434964"/>
                  </a:lnTo>
                  <a:lnTo>
                    <a:pt x="1152773" y="1457659"/>
                  </a:lnTo>
                  <a:lnTo>
                    <a:pt x="1113160" y="1478021"/>
                  </a:lnTo>
                  <a:lnTo>
                    <a:pt x="1072566" y="1496028"/>
                  </a:lnTo>
                  <a:lnTo>
                    <a:pt x="1031104" y="1511659"/>
                  </a:lnTo>
                  <a:lnTo>
                    <a:pt x="988886" y="1524892"/>
                  </a:lnTo>
                  <a:lnTo>
                    <a:pt x="946025" y="1535706"/>
                  </a:lnTo>
                  <a:lnTo>
                    <a:pt x="902635" y="1544077"/>
                  </a:lnTo>
                  <a:lnTo>
                    <a:pt x="858828" y="1549985"/>
                  </a:lnTo>
                  <a:lnTo>
                    <a:pt x="814716" y="1553408"/>
                  </a:lnTo>
                  <a:lnTo>
                    <a:pt x="770414" y="1554324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3913" y="356356"/>
              <a:ext cx="1124585" cy="1289050"/>
            </a:xfrm>
            <a:custGeom>
              <a:avLst/>
              <a:gdLst/>
              <a:ahLst/>
              <a:cxnLst/>
              <a:rect l="l" t="t" r="r" b="b"/>
              <a:pathLst>
                <a:path w="1124584" h="1289050">
                  <a:moveTo>
                    <a:pt x="1124372" y="1288497"/>
                  </a:moveTo>
                  <a:lnTo>
                    <a:pt x="0" y="659203"/>
                  </a:lnTo>
                  <a:lnTo>
                    <a:pt x="25176" y="616186"/>
                  </a:lnTo>
                  <a:lnTo>
                    <a:pt x="51854" y="574381"/>
                  </a:lnTo>
                  <a:lnTo>
                    <a:pt x="79989" y="533815"/>
                  </a:lnTo>
                  <a:lnTo>
                    <a:pt x="109536" y="494515"/>
                  </a:lnTo>
                  <a:lnTo>
                    <a:pt x="140450" y="456506"/>
                  </a:lnTo>
                  <a:lnTo>
                    <a:pt x="172684" y="419816"/>
                  </a:lnTo>
                  <a:lnTo>
                    <a:pt x="206195" y="384471"/>
                  </a:lnTo>
                  <a:lnTo>
                    <a:pt x="240936" y="350498"/>
                  </a:lnTo>
                  <a:lnTo>
                    <a:pt x="276862" y="317923"/>
                  </a:lnTo>
                  <a:lnTo>
                    <a:pt x="313927" y="286773"/>
                  </a:lnTo>
                  <a:lnTo>
                    <a:pt x="352088" y="257074"/>
                  </a:lnTo>
                  <a:lnTo>
                    <a:pt x="391297" y="228853"/>
                  </a:lnTo>
                  <a:lnTo>
                    <a:pt x="431511" y="202137"/>
                  </a:lnTo>
                  <a:lnTo>
                    <a:pt x="472683" y="176951"/>
                  </a:lnTo>
                  <a:lnTo>
                    <a:pt x="514768" y="153324"/>
                  </a:lnTo>
                  <a:lnTo>
                    <a:pt x="557722" y="131280"/>
                  </a:lnTo>
                  <a:lnTo>
                    <a:pt x="601498" y="110848"/>
                  </a:lnTo>
                  <a:lnTo>
                    <a:pt x="646051" y="92052"/>
                  </a:lnTo>
                  <a:lnTo>
                    <a:pt x="691337" y="74921"/>
                  </a:lnTo>
                  <a:lnTo>
                    <a:pt x="737309" y="59480"/>
                  </a:lnTo>
                  <a:lnTo>
                    <a:pt x="783923" y="45756"/>
                  </a:lnTo>
                  <a:lnTo>
                    <a:pt x="831132" y="33776"/>
                  </a:lnTo>
                  <a:lnTo>
                    <a:pt x="878893" y="23566"/>
                  </a:lnTo>
                  <a:lnTo>
                    <a:pt x="927159" y="15153"/>
                  </a:lnTo>
                  <a:lnTo>
                    <a:pt x="975885" y="8563"/>
                  </a:lnTo>
                  <a:lnTo>
                    <a:pt x="1025026" y="3823"/>
                  </a:lnTo>
                  <a:lnTo>
                    <a:pt x="1074537" y="960"/>
                  </a:lnTo>
                  <a:lnTo>
                    <a:pt x="1124372" y="0"/>
                  </a:lnTo>
                  <a:lnTo>
                    <a:pt x="1124372" y="1288497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>
              <a:lnSpc>
                <a:spcPct val="100000"/>
              </a:lnSpc>
              <a:spcBef>
                <a:spcPts val="100"/>
              </a:spcBef>
            </a:pP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8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0" dirty="0">
                <a:solidFill>
                  <a:srgbClr val="FFFFFF"/>
                </a:solidFill>
                <a:latin typeface="Trebuchet MS"/>
                <a:cs typeface="Trebuchet MS"/>
              </a:rPr>
              <a:t>Dimensional </a:t>
            </a:r>
            <a:r>
              <a:rPr sz="3600" b="1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/>
                <a:cs typeface="Trebuchet MS"/>
              </a:rPr>
              <a:t>Viewing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55" dirty="0">
                <a:solidFill>
                  <a:srgbClr val="FFFFFF"/>
                </a:solidFill>
                <a:latin typeface="Trebuchet MS"/>
                <a:cs typeface="Trebuchet MS"/>
              </a:rPr>
              <a:t>Clipping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5752" y="3769143"/>
            <a:ext cx="4438248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Poonam Pangarkar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Depa</a:t>
            </a:r>
            <a:r>
              <a:rPr sz="16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tment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C</a:t>
            </a:r>
            <a:r>
              <a:rPr lang="en-US" sz="16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SE Data Science </a:t>
            </a:r>
            <a:r>
              <a:rPr sz="1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Engineering  </a:t>
            </a:r>
            <a:r>
              <a:rPr sz="16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APSIT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065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Window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Viewport</a:t>
            </a:r>
            <a:r>
              <a:rPr spc="-5" dirty="0">
                <a:solidFill>
                  <a:srgbClr val="000000"/>
                </a:solidFill>
              </a:rPr>
              <a:t> Coordinate </a:t>
            </a:r>
            <a:r>
              <a:rPr spc="-20" dirty="0">
                <a:solidFill>
                  <a:srgbClr val="000000"/>
                </a:solidFill>
              </a:rPr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7811770" cy="275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be possible that the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size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of the </a:t>
            </a:r>
            <a:r>
              <a:rPr sz="1800" spc="-10" dirty="0">
                <a:solidFill>
                  <a:srgbClr val="273139"/>
                </a:solidFill>
                <a:latin typeface="Arial MT"/>
                <a:cs typeface="Arial MT"/>
              </a:rPr>
              <a:t>Viewport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much smaller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or greater </a:t>
            </a:r>
            <a:r>
              <a:rPr sz="1800" spc="-49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than</a:t>
            </a:r>
            <a:r>
              <a:rPr sz="18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the </a:t>
            </a:r>
            <a:r>
              <a:rPr sz="1800" spc="-20" dirty="0">
                <a:solidFill>
                  <a:srgbClr val="273139"/>
                </a:solidFill>
                <a:latin typeface="Arial MT"/>
                <a:cs typeface="Arial MT"/>
              </a:rPr>
              <a:t>Window.</a:t>
            </a:r>
            <a:endParaRPr sz="1800">
              <a:latin typeface="Arial MT"/>
              <a:cs typeface="Arial MT"/>
            </a:endParaRPr>
          </a:p>
          <a:p>
            <a:pPr marL="379095" marR="16700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In these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cases,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we have to increase or decrease the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size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of the Window </a:t>
            </a:r>
            <a:r>
              <a:rPr sz="1800" spc="-49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according to the </a:t>
            </a:r>
            <a:r>
              <a:rPr sz="1800" spc="-10" dirty="0">
                <a:solidFill>
                  <a:srgbClr val="273139"/>
                </a:solidFill>
                <a:latin typeface="Arial MT"/>
                <a:cs typeface="Arial MT"/>
              </a:rPr>
              <a:t>Viewport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and for this, we need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some mathematical </a:t>
            </a:r>
            <a:r>
              <a:rPr sz="1800" spc="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calculations.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125"/>
              </a:spcBef>
            </a:pP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(xw,</a:t>
            </a:r>
            <a:r>
              <a:rPr sz="1800" spc="-2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yw):</a:t>
            </a:r>
            <a:r>
              <a:rPr sz="1800" spc="-2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73139"/>
                </a:solidFill>
                <a:latin typeface="Courier New"/>
                <a:cs typeface="Courier New"/>
              </a:rPr>
              <a:t>A</a:t>
            </a:r>
            <a:r>
              <a:rPr sz="1800" spc="-2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point</a:t>
            </a:r>
            <a:r>
              <a:rPr sz="1800" spc="-2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on</a:t>
            </a:r>
            <a:r>
              <a:rPr sz="1800" spc="-2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Window</a:t>
            </a:r>
            <a:endParaRPr sz="18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320"/>
              </a:spcBef>
              <a:tabLst>
                <a:tab pos="3807460" algn="l"/>
              </a:tabLst>
            </a:pP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(xv,</a:t>
            </a:r>
            <a:r>
              <a:rPr sz="180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yv):</a:t>
            </a:r>
            <a:r>
              <a:rPr sz="180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Corresponding	point</a:t>
            </a:r>
            <a:r>
              <a:rPr sz="1800" spc="-40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on</a:t>
            </a:r>
            <a:r>
              <a:rPr sz="1800" spc="-45" dirty="0">
                <a:solidFill>
                  <a:srgbClr val="27313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Courier New"/>
                <a:cs typeface="Courier New"/>
              </a:rPr>
              <a:t>Viewport</a:t>
            </a:r>
            <a:endParaRPr sz="1800">
              <a:latin typeface="Courier New"/>
              <a:cs typeface="Courier New"/>
            </a:endParaRPr>
          </a:p>
          <a:p>
            <a:pPr marL="379095" indent="-367030">
              <a:lnSpc>
                <a:spcPct val="100000"/>
              </a:lnSpc>
              <a:spcBef>
                <a:spcPts val="11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have</a:t>
            </a:r>
            <a:r>
              <a:rPr sz="18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73139"/>
                </a:solidFill>
                <a:latin typeface="Arial MT"/>
                <a:cs typeface="Arial MT"/>
              </a:rPr>
              <a:t>calculate</a:t>
            </a:r>
            <a:r>
              <a:rPr sz="1800" spc="-10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73139"/>
                </a:solidFill>
                <a:latin typeface="Arial MT"/>
                <a:cs typeface="Arial MT"/>
              </a:rPr>
              <a:t>point</a:t>
            </a:r>
            <a:r>
              <a:rPr sz="1800" spc="15" dirty="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sz="1800" b="1" spc="-35" dirty="0">
                <a:solidFill>
                  <a:srgbClr val="273139"/>
                </a:solidFill>
                <a:latin typeface="Arial"/>
                <a:cs typeface="Arial"/>
              </a:rPr>
              <a:t>(xv,</a:t>
            </a:r>
            <a:r>
              <a:rPr sz="1800" b="1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73139"/>
                </a:solidFill>
                <a:latin typeface="Arial"/>
                <a:cs typeface="Arial"/>
              </a:rPr>
              <a:t>yv)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065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Window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Viewport</a:t>
            </a:r>
            <a:r>
              <a:rPr spc="-5" dirty="0">
                <a:solidFill>
                  <a:srgbClr val="000000"/>
                </a:solidFill>
              </a:rPr>
              <a:t> Coordinate </a:t>
            </a:r>
            <a:r>
              <a:rPr spc="-20" dirty="0">
                <a:solidFill>
                  <a:srgbClr val="000000"/>
                </a:solidFill>
              </a:rPr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923" y="3514032"/>
            <a:ext cx="831532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Now </a:t>
            </a:r>
            <a:r>
              <a:rPr sz="1400" b="1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 relative position of </a:t>
            </a:r>
            <a:r>
              <a:rPr sz="1400" b="1" dirty="0">
                <a:solidFill>
                  <a:srgbClr val="273139"/>
                </a:solidFill>
                <a:latin typeface="Arial"/>
                <a:cs typeface="Arial"/>
              </a:rPr>
              <a:t>the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 object in </a:t>
            </a:r>
            <a:r>
              <a:rPr sz="1400" b="1" spc="-10" dirty="0">
                <a:solidFill>
                  <a:srgbClr val="273139"/>
                </a:solidFill>
                <a:latin typeface="Arial"/>
                <a:cs typeface="Arial"/>
              </a:rPr>
              <a:t>Window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 and</a:t>
            </a:r>
            <a:r>
              <a:rPr sz="1400" b="1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73139"/>
                </a:solidFill>
                <a:latin typeface="Arial"/>
                <a:cs typeface="Arial"/>
              </a:rPr>
              <a:t>Viewport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 are same. So </a:t>
            </a:r>
            <a:r>
              <a:rPr sz="1400" b="1" dirty="0">
                <a:solidFill>
                  <a:srgbClr val="273139"/>
                </a:solidFill>
                <a:latin typeface="Arial"/>
                <a:cs typeface="Arial"/>
              </a:rPr>
              <a:t>,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 we can</a:t>
            </a:r>
            <a:r>
              <a:rPr sz="1400" b="1" spc="8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equate </a:t>
            </a:r>
            <a:r>
              <a:rPr sz="1400" b="1" dirty="0">
                <a:solidFill>
                  <a:srgbClr val="273139"/>
                </a:solidFill>
                <a:latin typeface="Arial"/>
                <a:cs typeface="Arial"/>
              </a:rPr>
              <a:t>them </a:t>
            </a:r>
            <a:r>
              <a:rPr sz="1400" b="1" spc="-37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73139"/>
                </a:solidFill>
                <a:latin typeface="Arial"/>
                <a:cs typeface="Arial"/>
              </a:rPr>
              <a:t>calculate </a:t>
            </a:r>
            <a:r>
              <a:rPr sz="1400" b="1" spc="-40" dirty="0">
                <a:solidFill>
                  <a:srgbClr val="273139"/>
                </a:solidFill>
                <a:latin typeface="Arial"/>
                <a:cs typeface="Arial"/>
              </a:rPr>
              <a:t>Xv,</a:t>
            </a:r>
            <a:r>
              <a:rPr sz="1400" b="1" spc="-30" dirty="0">
                <a:solidFill>
                  <a:srgbClr val="273139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273139"/>
                </a:solidFill>
                <a:latin typeface="Arial"/>
                <a:cs typeface="Arial"/>
              </a:rPr>
              <a:t>Yv.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71571" y="1152472"/>
            <a:ext cx="5201285" cy="2148205"/>
            <a:chOff x="1871571" y="1152472"/>
            <a:chExt cx="5201285" cy="2148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1571" y="1152472"/>
              <a:ext cx="5143489" cy="11620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9283" y="2147895"/>
              <a:ext cx="5153014" cy="11525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9832" y="291156"/>
            <a:ext cx="6503670" cy="4460240"/>
            <a:chOff x="1249832" y="291156"/>
            <a:chExt cx="6503670" cy="4460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9832" y="291156"/>
              <a:ext cx="6503613" cy="44414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60220" y="4169216"/>
              <a:ext cx="962660" cy="577215"/>
            </a:xfrm>
            <a:custGeom>
              <a:avLst/>
              <a:gdLst/>
              <a:ahLst/>
              <a:cxnLst/>
              <a:rect l="l" t="t" r="r" b="b"/>
              <a:pathLst>
                <a:path w="962660" h="577214">
                  <a:moveTo>
                    <a:pt x="962098" y="577198"/>
                  </a:moveTo>
                  <a:lnTo>
                    <a:pt x="0" y="577198"/>
                  </a:lnTo>
                  <a:lnTo>
                    <a:pt x="0" y="0"/>
                  </a:lnTo>
                  <a:lnTo>
                    <a:pt x="962098" y="0"/>
                  </a:lnTo>
                  <a:lnTo>
                    <a:pt x="962098" y="577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0220" y="4169216"/>
              <a:ext cx="962660" cy="577215"/>
            </a:xfrm>
            <a:custGeom>
              <a:avLst/>
              <a:gdLst/>
              <a:ahLst/>
              <a:cxnLst/>
              <a:rect l="l" t="t" r="r" b="b"/>
              <a:pathLst>
                <a:path w="962660" h="577214">
                  <a:moveTo>
                    <a:pt x="0" y="0"/>
                  </a:moveTo>
                  <a:lnTo>
                    <a:pt x="962098" y="0"/>
                  </a:lnTo>
                  <a:lnTo>
                    <a:pt x="962098" y="577198"/>
                  </a:lnTo>
                  <a:lnTo>
                    <a:pt x="0" y="577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3242" y="4272524"/>
            <a:ext cx="7950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i="1" spc="-5" dirty="0">
                <a:latin typeface="Times New Roman"/>
                <a:cs typeface="Times New Roman"/>
              </a:rPr>
              <a:t>YVmin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703" y="1788183"/>
            <a:ext cx="2901238" cy="14513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8924" y="1003795"/>
            <a:ext cx="6791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Scaling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factor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defined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 the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width of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viewport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width of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window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Scaling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factor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dirty="0">
                <a:latin typeface="Arial MT"/>
                <a:cs typeface="Arial MT"/>
              </a:rPr>
              <a:t>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defined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 the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b="1" spc="-5" dirty="0">
                <a:latin typeface="Arial"/>
                <a:cs typeface="Arial"/>
              </a:rPr>
              <a:t>height of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viewport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</a:t>
            </a:r>
            <a:r>
              <a:rPr sz="1600" b="1" spc="-5" dirty="0">
                <a:latin typeface="Arial"/>
                <a:cs typeface="Arial"/>
              </a:rPr>
              <a:t> height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window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01057"/>
            <a:ext cx="3225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Matrix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Representation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4724" y="570372"/>
            <a:ext cx="799592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 MT"/>
                <a:cs typeface="Arial MT"/>
              </a:rPr>
              <a:t>Window to </a:t>
            </a:r>
            <a:r>
              <a:rPr sz="1700" dirty="0">
                <a:latin typeface="Arial MT"/>
                <a:cs typeface="Arial MT"/>
              </a:rPr>
              <a:t>viewport </a:t>
            </a:r>
            <a:r>
              <a:rPr sz="1700" spc="-5" dirty="0">
                <a:latin typeface="Arial MT"/>
                <a:cs typeface="Arial MT"/>
              </a:rPr>
              <a:t>transformation is achieved by the following three transformation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steps:</a:t>
            </a:r>
            <a:endParaRPr sz="17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100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10" dirty="0">
                <a:latin typeface="Arial MT"/>
                <a:cs typeface="Arial MT"/>
              </a:rPr>
              <a:t>Translate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lower-left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origin.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8" y="2253692"/>
            <a:ext cx="516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Apply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scaling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scene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viewport.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48" y="3809693"/>
            <a:ext cx="39198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Inverse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Translation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viewport.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773" y="1533146"/>
            <a:ext cx="1638173" cy="7353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273" y="2647944"/>
            <a:ext cx="2993993" cy="10632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273" y="4203153"/>
            <a:ext cx="1871204" cy="7981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23" y="602473"/>
            <a:ext cx="6253787" cy="35766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4999" y="268487"/>
            <a:ext cx="77438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The composite </a:t>
            </a:r>
            <a:r>
              <a:rPr sz="1700" b="1" dirty="0">
                <a:latin typeface="Arial"/>
                <a:cs typeface="Arial"/>
              </a:rPr>
              <a:t>transformation for the </a:t>
            </a:r>
            <a:r>
              <a:rPr sz="1700" b="1" spc="-5" dirty="0">
                <a:latin typeface="Arial"/>
                <a:cs typeface="Arial"/>
              </a:rPr>
              <a:t>window </a:t>
            </a:r>
            <a:r>
              <a:rPr sz="1700" b="1" dirty="0">
                <a:latin typeface="Arial"/>
                <a:cs typeface="Arial"/>
              </a:rPr>
              <a:t>to </a:t>
            </a:r>
            <a:r>
              <a:rPr sz="1700" b="1" spc="-5" dirty="0">
                <a:latin typeface="Arial"/>
                <a:cs typeface="Arial"/>
              </a:rPr>
              <a:t>viewport </a:t>
            </a:r>
            <a:r>
              <a:rPr sz="1700" b="1" dirty="0">
                <a:latin typeface="Arial"/>
                <a:cs typeface="Arial"/>
              </a:rPr>
              <a:t>transformation </a:t>
            </a:r>
            <a:r>
              <a:rPr sz="1700" b="1" spc="-5" dirty="0">
                <a:latin typeface="Arial"/>
                <a:cs typeface="Arial"/>
              </a:rPr>
              <a:t>is </a:t>
            </a:r>
            <a:r>
              <a:rPr sz="1700" b="1" spc="-459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given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as,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310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827405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portion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outside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computer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graphics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b="1" spc="-5" dirty="0">
                <a:latin typeface="Arial"/>
                <a:cs typeface="Arial"/>
              </a:rPr>
              <a:t>clipped part </a:t>
            </a:r>
            <a:r>
              <a:rPr sz="1800" spc="-5" dirty="0">
                <a:latin typeface="Arial MT"/>
                <a:cs typeface="Arial MT"/>
              </a:rPr>
              <a:t>and the process of displaying the inside image of 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clipping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79095" marR="6350" indent="-367030" algn="just">
              <a:lnSpc>
                <a:spcPct val="114999"/>
              </a:lnSpc>
              <a:buChar char="●"/>
              <a:tabLst>
                <a:tab pos="379730" algn="l"/>
              </a:tabLst>
            </a:pP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graphics package allows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user to </a:t>
            </a:r>
            <a:r>
              <a:rPr sz="1800" dirty="0">
                <a:latin typeface="Arial MT"/>
                <a:cs typeface="Arial MT"/>
              </a:rPr>
              <a:t>specify </a:t>
            </a:r>
            <a:r>
              <a:rPr sz="1800" spc="-5" dirty="0">
                <a:latin typeface="Arial MT"/>
                <a:cs typeface="Arial MT"/>
              </a:rPr>
              <a:t>which part of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defined picture is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be displayed and where that part is to be displayed on the display device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concept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known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clipping.</a:t>
            </a:r>
            <a:endParaRPr sz="1800">
              <a:latin typeface="Arial MT"/>
              <a:cs typeface="Arial MT"/>
            </a:endParaRPr>
          </a:p>
          <a:p>
            <a:pPr marL="379095" marR="8890" indent="-367030" algn="just">
              <a:lnSpc>
                <a:spcPct val="114999"/>
              </a:lnSpc>
              <a:buChar char="●"/>
              <a:tabLst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procedure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identifies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those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portions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picture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4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either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outside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space.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752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Types</a:t>
            </a:r>
            <a:r>
              <a:rPr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75" y="1175208"/>
            <a:ext cx="2903220" cy="3261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 MT"/>
                <a:cs typeface="Arial MT"/>
              </a:rPr>
              <a:t>Point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Clipping</a:t>
            </a:r>
            <a:endParaRPr sz="180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Clipping</a:t>
            </a:r>
            <a:endParaRPr sz="18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b="1" spc="-5" dirty="0">
                <a:latin typeface="Arial"/>
                <a:cs typeface="Arial"/>
              </a:rPr>
              <a:t>Cohen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Sutherland</a:t>
            </a:r>
            <a:endParaRPr sz="1400">
              <a:latin typeface="Arial"/>
              <a:cs typeface="Arial"/>
            </a:endParaRPr>
          </a:p>
          <a:p>
            <a:pPr marL="889000" lvl="1" indent="-37782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latin typeface="Arial MT"/>
                <a:cs typeface="Arial MT"/>
              </a:rPr>
              <a:t>Cyrus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Beck</a:t>
            </a:r>
            <a:endParaRPr sz="14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b="1" spc="-5" dirty="0">
                <a:latin typeface="Arial"/>
                <a:cs typeface="Arial"/>
              </a:rPr>
              <a:t>Liang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Barsky</a:t>
            </a:r>
            <a:endParaRPr sz="14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" dirty="0">
                <a:latin typeface="Arial MT"/>
                <a:cs typeface="Arial MT"/>
              </a:rPr>
              <a:t>Polygon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Clipping</a:t>
            </a:r>
            <a:endParaRPr sz="18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b="1" spc="-5" dirty="0">
                <a:latin typeface="Arial"/>
                <a:cs typeface="Arial"/>
              </a:rPr>
              <a:t>Sutherland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Hodgeman</a:t>
            </a:r>
            <a:endParaRPr sz="1400">
              <a:latin typeface="Arial"/>
              <a:cs typeface="Arial"/>
            </a:endParaRPr>
          </a:p>
          <a:p>
            <a:pPr marL="889000" lvl="1" indent="-387350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b="1" spc="-10" dirty="0">
                <a:latin typeface="Arial"/>
                <a:cs typeface="Arial"/>
              </a:rPr>
              <a:t>Weiler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Atherton</a:t>
            </a:r>
            <a:endParaRPr sz="1400">
              <a:latin typeface="Arial"/>
              <a:cs typeface="Arial"/>
            </a:endParaRPr>
          </a:p>
          <a:p>
            <a:pPr marL="431800" indent="-419734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sz="1800" spc="-55" dirty="0">
                <a:latin typeface="Arial MT"/>
                <a:cs typeface="Arial MT"/>
              </a:rPr>
              <a:t>Text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Clipping</a:t>
            </a:r>
            <a:endParaRPr sz="18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latin typeface="Arial MT"/>
                <a:cs typeface="Arial MT"/>
              </a:rPr>
              <a:t>All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none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string</a:t>
            </a:r>
            <a:endParaRPr sz="1400">
              <a:latin typeface="Arial MT"/>
              <a:cs typeface="Arial MT"/>
            </a:endParaRPr>
          </a:p>
          <a:p>
            <a:pPr marL="889000" lvl="1" indent="-377825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latin typeface="Arial MT"/>
                <a:cs typeface="Arial MT"/>
              </a:rPr>
              <a:t>All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character</a:t>
            </a:r>
            <a:endParaRPr sz="1400">
              <a:latin typeface="Arial MT"/>
              <a:cs typeface="Arial MT"/>
            </a:endParaRPr>
          </a:p>
          <a:p>
            <a:pPr marL="889000" lvl="1" indent="-367665">
              <a:lnSpc>
                <a:spcPct val="100000"/>
              </a:lnSpc>
              <a:spcBef>
                <a:spcPts val="254"/>
              </a:spcBef>
              <a:buAutoNum type="alphaLcPeriod"/>
              <a:tabLst>
                <a:tab pos="889000" algn="l"/>
                <a:tab pos="889635" algn="l"/>
              </a:tabLst>
            </a:pPr>
            <a:r>
              <a:rPr sz="1400" spc="-5" dirty="0">
                <a:latin typeface="Arial MT"/>
                <a:cs typeface="Arial MT"/>
              </a:rPr>
              <a:t>Individua</a:t>
            </a:r>
            <a:r>
              <a:rPr sz="1400" dirty="0">
                <a:latin typeface="Arial MT"/>
                <a:cs typeface="Arial MT"/>
              </a:rPr>
              <a:t>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character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155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Point</a:t>
            </a:r>
            <a:r>
              <a:rPr b="0" spc="-8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6" y="1169620"/>
            <a:ext cx="6004560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459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 MT"/>
                <a:cs typeface="Arial MT"/>
              </a:rPr>
              <a:t>Remove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those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points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outside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window.</a:t>
            </a:r>
            <a:endParaRPr sz="2000">
              <a:latin typeface="Arial MT"/>
              <a:cs typeface="Arial MT"/>
            </a:endParaRPr>
          </a:p>
          <a:p>
            <a:pPr marL="394335" indent="-382270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point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P(x,y)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displayed</a:t>
            </a:r>
            <a:r>
              <a:rPr sz="2000" spc="-15" dirty="0">
                <a:latin typeface="Arial MT"/>
                <a:cs typeface="Arial MT"/>
              </a:rPr>
              <a:t> iff: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165" y="1870658"/>
            <a:ext cx="179070" cy="726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b="1" dirty="0">
                <a:latin typeface="Arial"/>
                <a:cs typeface="Arial"/>
              </a:rPr>
              <a:t>○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722" y="1965908"/>
            <a:ext cx="17005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3000" b="1" spc="15" baseline="20833" dirty="0">
                <a:latin typeface="Arial"/>
                <a:cs typeface="Arial"/>
              </a:rPr>
              <a:t>x</a:t>
            </a:r>
            <a:r>
              <a:rPr sz="1300" b="1" spc="10" dirty="0">
                <a:latin typeface="Arial"/>
                <a:cs typeface="Arial"/>
              </a:rPr>
              <a:t>min</a:t>
            </a:r>
            <a:r>
              <a:rPr sz="1300" b="1" spc="165" dirty="0">
                <a:latin typeface="Arial"/>
                <a:cs typeface="Arial"/>
              </a:rPr>
              <a:t> </a:t>
            </a:r>
            <a:r>
              <a:rPr sz="3000" b="1" baseline="20833" dirty="0">
                <a:latin typeface="Arial"/>
                <a:cs typeface="Arial"/>
              </a:rPr>
              <a:t>≤</a:t>
            </a:r>
            <a:r>
              <a:rPr sz="3000" b="1" spc="-37" baseline="20833" dirty="0">
                <a:latin typeface="Arial"/>
                <a:cs typeface="Arial"/>
              </a:rPr>
              <a:t> </a:t>
            </a:r>
            <a:r>
              <a:rPr sz="3000" b="1" baseline="20833" dirty="0">
                <a:latin typeface="Arial"/>
                <a:cs typeface="Arial"/>
              </a:rPr>
              <a:t>x</a:t>
            </a:r>
            <a:r>
              <a:rPr sz="3000" b="1" spc="-44" baseline="20833" dirty="0">
                <a:latin typeface="Arial"/>
                <a:cs typeface="Arial"/>
              </a:rPr>
              <a:t> </a:t>
            </a:r>
            <a:r>
              <a:rPr sz="3000" b="1" baseline="20833" dirty="0">
                <a:latin typeface="Arial"/>
                <a:cs typeface="Arial"/>
              </a:rPr>
              <a:t>≤</a:t>
            </a:r>
            <a:r>
              <a:rPr sz="3000" b="1" spc="-44" baseline="20833" dirty="0">
                <a:latin typeface="Arial"/>
                <a:cs typeface="Arial"/>
              </a:rPr>
              <a:t> </a:t>
            </a:r>
            <a:r>
              <a:rPr sz="3000" b="1" spc="22" baseline="20833" dirty="0">
                <a:latin typeface="Arial"/>
                <a:cs typeface="Arial"/>
              </a:rPr>
              <a:t>x</a:t>
            </a:r>
            <a:r>
              <a:rPr sz="1300" b="1" spc="15" dirty="0">
                <a:latin typeface="Arial"/>
                <a:cs typeface="Arial"/>
              </a:rPr>
              <a:t>max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3000" b="1" spc="15" baseline="20833" dirty="0">
                <a:latin typeface="Arial"/>
                <a:cs typeface="Arial"/>
              </a:rPr>
              <a:t>y</a:t>
            </a:r>
            <a:r>
              <a:rPr sz="1300" b="1" spc="10" dirty="0">
                <a:latin typeface="Arial"/>
                <a:cs typeface="Arial"/>
              </a:rPr>
              <a:t>min</a:t>
            </a:r>
            <a:r>
              <a:rPr sz="1300" b="1" spc="165" dirty="0">
                <a:latin typeface="Arial"/>
                <a:cs typeface="Arial"/>
              </a:rPr>
              <a:t> </a:t>
            </a:r>
            <a:r>
              <a:rPr sz="3000" b="1" baseline="20833" dirty="0">
                <a:latin typeface="Arial"/>
                <a:cs typeface="Arial"/>
              </a:rPr>
              <a:t>≤</a:t>
            </a:r>
            <a:r>
              <a:rPr sz="3000" b="1" spc="-37" baseline="20833" dirty="0">
                <a:latin typeface="Arial"/>
                <a:cs typeface="Arial"/>
              </a:rPr>
              <a:t> </a:t>
            </a:r>
            <a:r>
              <a:rPr sz="3000" b="1" baseline="20833" dirty="0">
                <a:latin typeface="Arial"/>
                <a:cs typeface="Arial"/>
              </a:rPr>
              <a:t>y</a:t>
            </a:r>
            <a:r>
              <a:rPr sz="3000" b="1" spc="-44" baseline="20833" dirty="0">
                <a:latin typeface="Arial"/>
                <a:cs typeface="Arial"/>
              </a:rPr>
              <a:t> </a:t>
            </a:r>
            <a:r>
              <a:rPr sz="3000" b="1" baseline="20833" dirty="0">
                <a:latin typeface="Arial"/>
                <a:cs typeface="Arial"/>
              </a:rPr>
              <a:t>≤</a:t>
            </a:r>
            <a:r>
              <a:rPr sz="3000" b="1" spc="-44" baseline="20833" dirty="0">
                <a:latin typeface="Arial"/>
                <a:cs typeface="Arial"/>
              </a:rPr>
              <a:t> </a:t>
            </a:r>
            <a:r>
              <a:rPr sz="3000" b="1" spc="22" baseline="20833" dirty="0">
                <a:latin typeface="Arial"/>
                <a:cs typeface="Arial"/>
              </a:rPr>
              <a:t>y</a:t>
            </a:r>
            <a:r>
              <a:rPr sz="1300" b="1" spc="15" dirty="0">
                <a:latin typeface="Arial"/>
                <a:cs typeface="Arial"/>
              </a:rPr>
              <a:t>max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0666" y="2283395"/>
            <a:ext cx="3822545" cy="21348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080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Line</a:t>
            </a:r>
            <a:r>
              <a:rPr b="0" spc="-8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7676515" cy="14039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Arial MT"/>
                <a:cs typeface="Arial MT"/>
              </a:rPr>
              <a:t>Removes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line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the part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line 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 outside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clipping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window.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25" dirty="0">
                <a:latin typeface="Arial MT"/>
                <a:cs typeface="Arial MT"/>
              </a:rPr>
              <a:t>Types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endParaRPr sz="18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10" dirty="0">
                <a:latin typeface="Arial MT"/>
                <a:cs typeface="Arial MT"/>
              </a:rPr>
              <a:t>Visible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Visible</a:t>
            </a:r>
            <a:endParaRPr sz="1400">
              <a:latin typeface="Arial MT"/>
              <a:cs typeface="Arial MT"/>
            </a:endParaRPr>
          </a:p>
          <a:p>
            <a:pPr marL="836294" lvl="1" indent="-336550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  <a:tab pos="836930" algn="l"/>
              </a:tabLst>
            </a:pPr>
            <a:r>
              <a:rPr sz="1400" spc="-5" dirty="0">
                <a:latin typeface="Arial MT"/>
                <a:cs typeface="Arial MT"/>
              </a:rPr>
              <a:t>Partial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Visible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792" y="2077845"/>
            <a:ext cx="4126691" cy="28532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37039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Window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and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Viewport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41275">
              <a:lnSpc>
                <a:spcPct val="114999"/>
              </a:lnSpc>
              <a:spcBef>
                <a:spcPts val="100"/>
              </a:spcBef>
            </a:pPr>
            <a:r>
              <a:rPr spc="-5" dirty="0"/>
              <a:t>The method of selecting and enlarging </a:t>
            </a:r>
            <a:r>
              <a:rPr dirty="0"/>
              <a:t>a </a:t>
            </a:r>
            <a:r>
              <a:rPr spc="-5" dirty="0"/>
              <a:t>portion of </a:t>
            </a:r>
            <a:r>
              <a:rPr dirty="0"/>
              <a:t>a </a:t>
            </a:r>
            <a:r>
              <a:rPr spc="-5" dirty="0"/>
              <a:t>drawing is called windowing. The area </a:t>
            </a:r>
            <a:r>
              <a:rPr spc="-445" dirty="0"/>
              <a:t> </a:t>
            </a:r>
            <a:r>
              <a:rPr spc="-5" dirty="0"/>
              <a:t>chosen</a:t>
            </a:r>
            <a:r>
              <a:rPr spc="-10" dirty="0"/>
              <a:t> </a:t>
            </a:r>
            <a:r>
              <a:rPr spc="-5" dirty="0"/>
              <a:t>for this</a:t>
            </a:r>
            <a:r>
              <a:rPr spc="-10" dirty="0"/>
              <a:t> </a:t>
            </a:r>
            <a:r>
              <a:rPr spc="-5" dirty="0"/>
              <a:t>display is called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window.</a:t>
            </a:r>
            <a:r>
              <a:rPr spc="-10" dirty="0"/>
              <a:t> </a:t>
            </a:r>
            <a:r>
              <a:rPr spc="-5" dirty="0"/>
              <a:t>The window</a:t>
            </a:r>
            <a:r>
              <a:rPr spc="-10" dirty="0"/>
              <a:t> </a:t>
            </a:r>
            <a:r>
              <a:rPr spc="-5" dirty="0"/>
              <a:t>is selected by</a:t>
            </a:r>
            <a:r>
              <a:rPr spc="-10" dirty="0"/>
              <a:t> </a:t>
            </a:r>
            <a:r>
              <a:rPr spc="-5" dirty="0"/>
              <a:t>world-coordinate.</a:t>
            </a:r>
          </a:p>
          <a:p>
            <a:pPr marL="243204">
              <a:lnSpc>
                <a:spcPct val="100000"/>
              </a:lnSpc>
              <a:spcBef>
                <a:spcPts val="20"/>
              </a:spcBef>
            </a:pPr>
            <a:endParaRPr spc="-5" dirty="0"/>
          </a:p>
          <a:p>
            <a:pPr marL="255904" marR="5080">
              <a:lnSpc>
                <a:spcPct val="114999"/>
              </a:lnSpc>
            </a:pPr>
            <a:r>
              <a:rPr spc="-5" dirty="0"/>
              <a:t>Sometimes we are interested in some portion of the object and not in full object. So we will </a:t>
            </a:r>
            <a:r>
              <a:rPr spc="-445" dirty="0"/>
              <a:t> </a:t>
            </a:r>
            <a:r>
              <a:rPr spc="-5" dirty="0"/>
              <a:t>decide</a:t>
            </a:r>
            <a:r>
              <a:rPr spc="-10" dirty="0"/>
              <a:t> </a:t>
            </a:r>
            <a:r>
              <a:rPr spc="-5" dirty="0"/>
              <a:t>on an imaginary</a:t>
            </a:r>
            <a:r>
              <a:rPr spc="-10" dirty="0"/>
              <a:t> </a:t>
            </a:r>
            <a:r>
              <a:rPr dirty="0"/>
              <a:t>box.</a:t>
            </a:r>
            <a:r>
              <a:rPr spc="-5" dirty="0"/>
              <a:t> This </a:t>
            </a:r>
            <a:r>
              <a:rPr dirty="0"/>
              <a:t>box</a:t>
            </a:r>
            <a:r>
              <a:rPr spc="-10" dirty="0"/>
              <a:t> </a:t>
            </a:r>
            <a:r>
              <a:rPr spc="-5" dirty="0"/>
              <a:t>will enclose</a:t>
            </a:r>
            <a:r>
              <a:rPr spc="-10" dirty="0"/>
              <a:t> </a:t>
            </a:r>
            <a:r>
              <a:rPr spc="-5" dirty="0"/>
              <a:t>desired or interested</a:t>
            </a:r>
            <a:r>
              <a:rPr spc="-10" dirty="0"/>
              <a:t> </a:t>
            </a:r>
            <a:r>
              <a:rPr spc="-5" dirty="0"/>
              <a:t>area of the</a:t>
            </a:r>
            <a:r>
              <a:rPr spc="-10" dirty="0"/>
              <a:t> </a:t>
            </a:r>
            <a:r>
              <a:rPr spc="-5" dirty="0"/>
              <a:t>object.</a:t>
            </a:r>
          </a:p>
          <a:p>
            <a:pPr marL="255904">
              <a:lnSpc>
                <a:spcPct val="100000"/>
              </a:lnSpc>
              <a:spcBef>
                <a:spcPts val="234"/>
              </a:spcBef>
            </a:pPr>
            <a:r>
              <a:rPr spc="-5" dirty="0"/>
              <a:t>Such</a:t>
            </a:r>
            <a:r>
              <a:rPr spc="-15" dirty="0"/>
              <a:t> </a:t>
            </a: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imaginary</a:t>
            </a:r>
            <a:r>
              <a:rPr spc="-15" dirty="0"/>
              <a:t> </a:t>
            </a:r>
            <a:r>
              <a:rPr spc="-5" dirty="0"/>
              <a:t>box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called</a:t>
            </a:r>
            <a:r>
              <a:rPr spc="-10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b="1" spc="-5" dirty="0">
                <a:latin typeface="Verdana"/>
                <a:cs typeface="Verdana"/>
              </a:rPr>
              <a:t>window</a:t>
            </a:r>
            <a:r>
              <a:rPr spc="-5" dirty="0"/>
              <a:t>.</a:t>
            </a:r>
          </a:p>
          <a:p>
            <a:pPr marL="243204">
              <a:lnSpc>
                <a:spcPct val="100000"/>
              </a:lnSpc>
              <a:spcBef>
                <a:spcPts val="10"/>
              </a:spcBef>
            </a:pPr>
            <a:endParaRPr sz="1500"/>
          </a:p>
          <a:p>
            <a:pPr marL="255904">
              <a:lnSpc>
                <a:spcPct val="100000"/>
              </a:lnSpc>
            </a:pPr>
            <a:r>
              <a:rPr spc="-5" dirty="0"/>
              <a:t>An</a:t>
            </a:r>
            <a:r>
              <a:rPr spc="-10" dirty="0"/>
              <a:t> </a:t>
            </a:r>
            <a:r>
              <a:rPr spc="-5" dirty="0"/>
              <a:t>area on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display</a:t>
            </a:r>
            <a:r>
              <a:rPr spc="-10" dirty="0"/>
              <a:t> </a:t>
            </a:r>
            <a:r>
              <a:rPr spc="-5" dirty="0"/>
              <a:t>device to</a:t>
            </a:r>
            <a:r>
              <a:rPr spc="-10" dirty="0"/>
              <a:t> </a:t>
            </a:r>
            <a:r>
              <a:rPr spc="-5" dirty="0"/>
              <a:t>which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window is</a:t>
            </a:r>
            <a:r>
              <a:rPr spc="-10" dirty="0"/>
              <a:t> </a:t>
            </a:r>
            <a:r>
              <a:rPr spc="-5" dirty="0"/>
              <a:t>mapped </a:t>
            </a:r>
            <a:r>
              <a:rPr dirty="0"/>
              <a:t>a</a:t>
            </a:r>
            <a:r>
              <a:rPr spc="30" dirty="0"/>
              <a:t> </a:t>
            </a:r>
            <a:r>
              <a:rPr b="1" spc="-5" dirty="0">
                <a:latin typeface="Verdana"/>
                <a:cs typeface="Verdana"/>
              </a:rPr>
              <a:t>viewport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640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Cohen-Sutherland</a:t>
            </a: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Line</a:t>
            </a:r>
            <a:r>
              <a:rPr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Clipping</a:t>
            </a:r>
            <a:r>
              <a:rPr b="0" spc="-18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548" y="1175208"/>
            <a:ext cx="8262620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91795" algn="l"/>
                <a:tab pos="392430" algn="l"/>
              </a:tabLst>
            </a:pPr>
            <a:r>
              <a:rPr sz="1800" spc="-5" dirty="0">
                <a:latin typeface="Arial MT"/>
                <a:cs typeface="Arial MT"/>
              </a:rPr>
              <a:t>Divides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screen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9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region.</a:t>
            </a:r>
            <a:endParaRPr sz="1800">
              <a:latin typeface="Arial MT"/>
              <a:cs typeface="Arial MT"/>
            </a:endParaRPr>
          </a:p>
          <a:p>
            <a:pPr marL="391795" marR="17780" indent="-367030">
              <a:lnSpc>
                <a:spcPct val="114999"/>
              </a:lnSpc>
              <a:buChar char="●"/>
              <a:tabLst>
                <a:tab pos="391795" algn="l"/>
                <a:tab pos="392430" algn="l"/>
              </a:tabLst>
            </a:pPr>
            <a:r>
              <a:rPr sz="1800" spc="-5" dirty="0">
                <a:latin typeface="Arial MT"/>
                <a:cs typeface="Arial MT"/>
              </a:rPr>
              <a:t>Region </a:t>
            </a:r>
            <a:r>
              <a:rPr sz="1800" dirty="0">
                <a:latin typeface="Arial MT"/>
                <a:cs typeface="Arial MT"/>
              </a:rPr>
              <a:t>code </a:t>
            </a:r>
            <a:r>
              <a:rPr sz="1800" spc="-5" dirty="0">
                <a:latin typeface="Arial MT"/>
                <a:cs typeface="Arial MT"/>
              </a:rPr>
              <a:t>is assigned in every </a:t>
            </a:r>
            <a:r>
              <a:rPr sz="1800" dirty="0">
                <a:latin typeface="Arial MT"/>
                <a:cs typeface="Arial MT"/>
              </a:rPr>
              <a:t>region, </a:t>
            </a:r>
            <a:r>
              <a:rPr sz="1800" spc="-5" dirty="0">
                <a:latin typeface="Arial MT"/>
                <a:cs typeface="Arial MT"/>
              </a:rPr>
              <a:t>which is define by the location of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 in </a:t>
            </a:r>
            <a:r>
              <a:rPr sz="1800" dirty="0">
                <a:latin typeface="Arial MT"/>
                <a:cs typeface="Arial MT"/>
              </a:rPr>
              <a:t>screen.</a:t>
            </a:r>
            <a:endParaRPr sz="1800">
              <a:latin typeface="Arial MT"/>
              <a:cs typeface="Arial MT"/>
            </a:endParaRPr>
          </a:p>
          <a:p>
            <a:pPr marL="3917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91795" algn="l"/>
                <a:tab pos="392430" algn="l"/>
              </a:tabLst>
            </a:pPr>
            <a:r>
              <a:rPr sz="1800" spc="-5" dirty="0">
                <a:latin typeface="Arial MT"/>
                <a:cs typeface="Arial MT"/>
              </a:rPr>
              <a:t>Region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4-bit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3917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91795" algn="l"/>
                <a:tab pos="392430" algn="l"/>
              </a:tabLst>
            </a:pPr>
            <a:r>
              <a:rPr sz="1800" spc="-5" dirty="0">
                <a:latin typeface="Arial MT"/>
                <a:cs typeface="Arial MT"/>
              </a:rPr>
              <a:t>Window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always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0000.</a:t>
            </a:r>
            <a:endParaRPr sz="1800">
              <a:latin typeface="Arial MT"/>
              <a:cs typeface="Arial MT"/>
            </a:endParaRPr>
          </a:p>
          <a:p>
            <a:pPr marL="3917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91795" algn="l"/>
                <a:tab pos="392430" algn="l"/>
              </a:tabLst>
            </a:pPr>
            <a:r>
              <a:rPr sz="1800" spc="-5" dirty="0">
                <a:latin typeface="Arial MT"/>
                <a:cs typeface="Arial MT"/>
              </a:rPr>
              <a:t>TBRL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(Top,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Bottom,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Right,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Left)</a:t>
            </a:r>
            <a:endParaRPr sz="1800">
              <a:latin typeface="Arial MT"/>
              <a:cs typeface="Arial MT"/>
            </a:endParaRPr>
          </a:p>
          <a:p>
            <a:pPr marL="3917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91795" algn="l"/>
                <a:tab pos="392430" algn="l"/>
              </a:tabLst>
            </a:pPr>
            <a:r>
              <a:rPr sz="1800" spc="-1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position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(x,y)</a:t>
            </a:r>
            <a:endParaRPr sz="1800">
              <a:latin typeface="Arial MT"/>
              <a:cs typeface="Arial MT"/>
            </a:endParaRPr>
          </a:p>
          <a:p>
            <a:pPr marL="848994" lvl="1" indent="-367665">
              <a:lnSpc>
                <a:spcPct val="100000"/>
              </a:lnSpc>
              <a:spcBef>
                <a:spcPts val="320"/>
              </a:spcBef>
              <a:buChar char="○"/>
              <a:tabLst>
                <a:tab pos="848994" algn="l"/>
                <a:tab pos="849630" algn="l"/>
              </a:tabLst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Left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endParaRPr sz="1800">
              <a:latin typeface="Arial MT"/>
              <a:cs typeface="Arial MT"/>
            </a:endParaRPr>
          </a:p>
          <a:p>
            <a:pPr marL="848994" lvl="1" indent="-367665">
              <a:lnSpc>
                <a:spcPct val="100000"/>
              </a:lnSpc>
              <a:spcBef>
                <a:spcPts val="325"/>
              </a:spcBef>
              <a:buChar char="○"/>
              <a:tabLst>
                <a:tab pos="848994" algn="l"/>
                <a:tab pos="849630" algn="l"/>
              </a:tabLst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Right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endParaRPr sz="1800">
              <a:latin typeface="Arial MT"/>
              <a:cs typeface="Arial MT"/>
            </a:endParaRPr>
          </a:p>
          <a:p>
            <a:pPr marL="848994" lvl="1" indent="-367665">
              <a:lnSpc>
                <a:spcPct val="100000"/>
              </a:lnSpc>
              <a:spcBef>
                <a:spcPts val="325"/>
              </a:spcBef>
              <a:buChar char="○"/>
              <a:tabLst>
                <a:tab pos="848994" algn="l"/>
                <a:tab pos="849630" algn="l"/>
              </a:tabLst>
            </a:pPr>
            <a:r>
              <a:rPr sz="180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min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Bottom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endParaRPr sz="1800">
              <a:latin typeface="Arial MT"/>
              <a:cs typeface="Arial MT"/>
            </a:endParaRPr>
          </a:p>
          <a:p>
            <a:pPr marL="848994" lvl="1" indent="-367665">
              <a:lnSpc>
                <a:spcPct val="100000"/>
              </a:lnSpc>
              <a:spcBef>
                <a:spcPts val="325"/>
              </a:spcBef>
              <a:buChar char="○"/>
              <a:tabLst>
                <a:tab pos="848994" algn="l"/>
                <a:tab pos="849630" algn="l"/>
              </a:tabLst>
            </a:pPr>
            <a:r>
              <a:rPr sz="180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max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Top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722" y="198024"/>
            <a:ext cx="6427706" cy="47653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301906"/>
            <a:ext cx="810260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88480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Conditions 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sz="18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 MT"/>
                <a:cs typeface="Arial MT"/>
              </a:rPr>
              <a:t>Bitwise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5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 endpoints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line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0000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5" dirty="0">
                <a:latin typeface="Arial MT"/>
                <a:cs typeface="Arial MT"/>
              </a:rPr>
              <a:t> Line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 inside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window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II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Bitwise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≠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</a:t>
            </a:r>
            <a:endParaRPr sz="1800">
              <a:latin typeface="Arial MT"/>
              <a:cs typeface="Arial MT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Completely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invisible</a:t>
            </a:r>
            <a:endParaRPr sz="1800">
              <a:latin typeface="Arial MT"/>
              <a:cs typeface="Arial MT"/>
            </a:endParaRPr>
          </a:p>
          <a:p>
            <a:pPr marL="12700" marR="6068695" indent="37465">
              <a:lnSpc>
                <a:spcPct val="1149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Partially </a:t>
            </a:r>
            <a:r>
              <a:rPr sz="1800" spc="-10" dirty="0">
                <a:latin typeface="Arial MT"/>
                <a:cs typeface="Arial MT"/>
              </a:rPr>
              <a:t>Visible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Bitwis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≠</a:t>
            </a:r>
            <a:r>
              <a:rPr sz="1800" spc="-5" dirty="0">
                <a:latin typeface="Arial MT"/>
                <a:cs typeface="Arial MT"/>
              </a:rPr>
              <a:t> 0000</a:t>
            </a:r>
            <a:endParaRPr sz="18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Completely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invisible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III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Partially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Visible</a:t>
            </a:r>
            <a:endParaRPr sz="1800">
              <a:latin typeface="Arial MT"/>
              <a:cs typeface="Arial MT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Choose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endpoints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line.</a:t>
            </a:r>
            <a:endParaRPr sz="1800">
              <a:latin typeface="Arial MT"/>
              <a:cs typeface="Arial MT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Find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intersection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window.</a:t>
            </a:r>
            <a:endParaRPr sz="1800">
              <a:latin typeface="Arial MT"/>
              <a:cs typeface="Arial MT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 MT"/>
                <a:cs typeface="Arial MT"/>
              </a:rPr>
              <a:t>Replace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endpoints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intersection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419255"/>
            <a:ext cx="8594725" cy="428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spc="-5" dirty="0">
                <a:latin typeface="Arial"/>
                <a:cs typeface="Arial"/>
              </a:rPr>
              <a:t>Step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1: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Assign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Arial"/>
                <a:cs typeface="Arial"/>
              </a:rPr>
              <a:t>Step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Bitwise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0000.</a:t>
            </a:r>
            <a:endParaRPr sz="1800">
              <a:latin typeface="Arial MT"/>
              <a:cs typeface="Arial MT"/>
            </a:endParaRPr>
          </a:p>
          <a:p>
            <a:pPr marL="926465">
              <a:lnSpc>
                <a:spcPct val="100000"/>
              </a:lnSpc>
              <a:spcBef>
                <a:spcPts val="1325"/>
              </a:spcBef>
            </a:pPr>
            <a:r>
              <a:rPr sz="1800" spc="-5" dirty="0">
                <a:latin typeface="Arial MT"/>
                <a:cs typeface="Arial MT"/>
              </a:rPr>
              <a:t>Accept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draw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b="1" spc="-5" dirty="0">
                <a:latin typeface="Arial"/>
                <a:cs typeface="Arial"/>
              </a:rPr>
              <a:t>Step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3: </a:t>
            </a:r>
            <a:r>
              <a:rPr sz="1800" spc="-5" dirty="0">
                <a:latin typeface="Arial MT"/>
                <a:cs typeface="Arial MT"/>
              </a:rPr>
              <a:t>Perform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Bitwise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926465" marR="4159885">
              <a:lnSpc>
                <a:spcPct val="161300"/>
              </a:lnSpc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≠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reject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line</a:t>
            </a:r>
            <a:endParaRPr sz="1800">
              <a:latin typeface="Arial MT"/>
              <a:cs typeface="Arial MT"/>
            </a:endParaRPr>
          </a:p>
          <a:p>
            <a:pPr marL="1383665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endpoints.</a:t>
            </a:r>
            <a:endParaRPr sz="1800">
              <a:latin typeface="Arial MT"/>
              <a:cs typeface="Arial MT"/>
            </a:endParaRPr>
          </a:p>
          <a:p>
            <a:pPr marL="1383665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intersection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window.</a:t>
            </a:r>
            <a:endParaRPr sz="1800">
              <a:latin typeface="Arial MT"/>
              <a:cs typeface="Arial MT"/>
            </a:endParaRPr>
          </a:p>
          <a:p>
            <a:pPr marL="1383665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Replace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endpoints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intersection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update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02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Equations</a:t>
            </a:r>
            <a:r>
              <a:rPr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intersection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624" y="1216356"/>
            <a:ext cx="2740660" cy="23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Slope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m(x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-7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07365">
              <a:lnSpc>
                <a:spcPct val="100000"/>
              </a:lnSpc>
              <a:spcBef>
                <a:spcPts val="1925"/>
              </a:spcBef>
            </a:pP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2407" dirty="0">
                <a:latin typeface="Arial"/>
                <a:cs typeface="Arial"/>
              </a:rPr>
              <a:t>2</a:t>
            </a:r>
            <a:r>
              <a:rPr sz="1800" b="1" spc="225" baseline="-32407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2407" dirty="0">
                <a:latin typeface="Arial"/>
                <a:cs typeface="Arial"/>
              </a:rPr>
              <a:t>1</a:t>
            </a:r>
            <a:r>
              <a:rPr sz="1800" b="1" spc="232" baseline="-32407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m(x</a:t>
            </a:r>
            <a:r>
              <a:rPr sz="1800" b="1" spc="-7" baseline="-32407" dirty="0">
                <a:latin typeface="Arial"/>
                <a:cs typeface="Arial"/>
              </a:rPr>
              <a:t>2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2407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1/m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(y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22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07365">
              <a:lnSpc>
                <a:spcPct val="100000"/>
              </a:lnSpc>
              <a:spcBef>
                <a:spcPts val="1920"/>
              </a:spcBef>
            </a:pP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2</a:t>
            </a:r>
            <a:r>
              <a:rPr sz="1800" b="1" spc="22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32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1/m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(y</a:t>
            </a:r>
            <a:r>
              <a:rPr sz="1800" b="1" baseline="-30092" dirty="0">
                <a:latin typeface="Arial"/>
                <a:cs typeface="Arial"/>
              </a:rPr>
              <a:t>2</a:t>
            </a:r>
            <a:r>
              <a:rPr sz="1800" b="1" spc="232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9396" y="1059822"/>
            <a:ext cx="1188472" cy="6622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22826"/>
            <a:ext cx="1625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Numerical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149" y="700604"/>
            <a:ext cx="8412480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1) Let ABCD be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rectangle window A(20,20) B(90,20) C(90,70) </a:t>
            </a:r>
            <a:r>
              <a:rPr sz="1800" b="1" dirty="0">
                <a:latin typeface="Arial"/>
                <a:cs typeface="Arial"/>
              </a:rPr>
              <a:t>&amp; </a:t>
            </a:r>
            <a:r>
              <a:rPr sz="1800" b="1" spc="-5" dirty="0">
                <a:latin typeface="Arial"/>
                <a:cs typeface="Arial"/>
              </a:rPr>
              <a:t>D(20,70).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Find region codes </a:t>
            </a:r>
            <a:r>
              <a:rPr sz="1800" b="1" dirty="0">
                <a:latin typeface="Arial"/>
                <a:cs typeface="Arial"/>
              </a:rPr>
              <a:t>for the </a:t>
            </a:r>
            <a:r>
              <a:rPr sz="1800" b="1" spc="-5" dirty="0">
                <a:latin typeface="Arial"/>
                <a:cs typeface="Arial"/>
              </a:rPr>
              <a:t>endpoint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clip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10" dirty="0">
                <a:latin typeface="Arial"/>
                <a:cs typeface="Arial"/>
              </a:rPr>
              <a:t>P</a:t>
            </a:r>
            <a:r>
              <a:rPr sz="1800" b="1" spc="15" baseline="-32407" dirty="0">
                <a:latin typeface="Arial"/>
                <a:cs typeface="Arial"/>
              </a:rPr>
              <a:t>1</a:t>
            </a:r>
            <a:r>
              <a:rPr sz="1800" b="1" spc="10" dirty="0">
                <a:latin typeface="Arial"/>
                <a:cs typeface="Arial"/>
              </a:rPr>
              <a:t>P</a:t>
            </a:r>
            <a:r>
              <a:rPr sz="1800" b="1" spc="15" baseline="-32407" dirty="0">
                <a:latin typeface="Arial"/>
                <a:cs typeface="Arial"/>
              </a:rPr>
              <a:t>2</a:t>
            </a:r>
            <a:r>
              <a:rPr sz="1800" b="1" spc="22" baseline="-32407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2407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(10,30) P</a:t>
            </a:r>
            <a:r>
              <a:rPr sz="1800" b="1" baseline="-32407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(80,90)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2407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2407" dirty="0">
                <a:latin typeface="Arial"/>
                <a:cs typeface="Arial"/>
              </a:rPr>
              <a:t>4</a:t>
            </a:r>
            <a:r>
              <a:rPr sz="1800" b="1" spc="247" baseline="-32407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2407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(10,10)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2407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(70,60).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60"/>
              </a:spcBef>
            </a:pPr>
            <a:r>
              <a:rPr sz="1800" b="1" spc="-5" dirty="0">
                <a:latin typeface="Arial"/>
                <a:cs typeface="Arial"/>
              </a:rPr>
              <a:t>Sol</a:t>
            </a:r>
            <a:r>
              <a:rPr sz="1800" b="1" spc="-7" baseline="30092" dirty="0">
                <a:latin typeface="Arial"/>
                <a:cs typeface="Arial"/>
              </a:rPr>
              <a:t>n</a:t>
            </a:r>
            <a:r>
              <a:rPr sz="1800" b="1" spc="-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Line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0092" dirty="0">
                <a:latin typeface="Arial"/>
                <a:cs typeface="Arial"/>
              </a:rPr>
              <a:t>2</a:t>
            </a:r>
            <a:endParaRPr sz="1800" baseline="-30092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Finding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baseline="-30092" dirty="0">
                <a:latin typeface="Arial"/>
                <a:cs typeface="Arial"/>
              </a:rPr>
              <a:t>2</a:t>
            </a:r>
            <a:endParaRPr sz="1800" baseline="-30092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spc="16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0001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spc="16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1000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</a:t>
            </a:r>
            <a:endParaRPr sz="1800">
              <a:latin typeface="Arial MT"/>
              <a:cs typeface="Arial MT"/>
            </a:endParaRPr>
          </a:p>
          <a:p>
            <a:pPr marL="38100" marR="4749165">
              <a:lnSpc>
                <a:spcPct val="100000"/>
              </a:lnSpc>
            </a:pPr>
            <a:r>
              <a:rPr sz="1800" dirty="0">
                <a:latin typeface="MS PGothic"/>
                <a:cs typeface="MS PGothic"/>
              </a:rPr>
              <a:t>∴</a:t>
            </a:r>
            <a:r>
              <a:rPr sz="1800" spc="-65" dirty="0">
                <a:latin typeface="MS PGothic"/>
                <a:cs typeface="MS PGothic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partially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visible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needs </a:t>
            </a:r>
            <a:r>
              <a:rPr sz="1800" dirty="0">
                <a:latin typeface="Arial MT"/>
                <a:cs typeface="Arial MT"/>
              </a:rPr>
              <a:t>clipping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Slop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60" dirty="0">
                <a:latin typeface="Arial MT"/>
                <a:cs typeface="Arial MT"/>
              </a:rPr>
              <a:t>Δy/Δ</a:t>
            </a:r>
            <a:r>
              <a:rPr sz="1800" spc="-185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6/</a:t>
            </a:r>
            <a:r>
              <a:rPr sz="1800" dirty="0">
                <a:latin typeface="Arial MT"/>
                <a:cs typeface="Arial MT"/>
              </a:rPr>
              <a:t>7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0.857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4239" y="1744826"/>
            <a:ext cx="4227112" cy="312071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924" y="370380"/>
            <a:ext cx="3891915" cy="393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30092" dirty="0">
                <a:latin typeface="Arial MT"/>
                <a:cs typeface="Arial MT"/>
              </a:rPr>
              <a:t>1</a:t>
            </a:r>
            <a:r>
              <a:rPr sz="1800" spc="-5" dirty="0">
                <a:latin typeface="Arial MT"/>
                <a:cs typeface="Arial MT"/>
              </a:rPr>
              <a:t>’(20,y)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MS PGothic"/>
                <a:cs typeface="MS PGothic"/>
              </a:rPr>
              <a:t>∴</a:t>
            </a:r>
            <a:r>
              <a:rPr sz="1800" spc="-60" dirty="0">
                <a:latin typeface="MS PGothic"/>
                <a:cs typeface="MS PGothic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x</a:t>
            </a:r>
            <a:r>
              <a:rPr sz="1800" spc="7" baseline="-32407" dirty="0">
                <a:latin typeface="Arial MT"/>
                <a:cs typeface="Arial MT"/>
              </a:rPr>
              <a:t>1</a:t>
            </a:r>
            <a:r>
              <a:rPr sz="1800" spc="-7" baseline="-3240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baseline="-32407" dirty="0">
                <a:latin typeface="Arial MT"/>
                <a:cs typeface="Arial MT"/>
              </a:rPr>
              <a:t>1</a:t>
            </a:r>
            <a:endParaRPr sz="1800" baseline="-32407">
              <a:latin typeface="Arial MT"/>
              <a:cs typeface="Arial MT"/>
            </a:endParaRPr>
          </a:p>
          <a:p>
            <a:pPr marL="977265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0.857(20-10)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38.58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’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(20,39)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920"/>
              </a:spcBef>
            </a:pP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30092" dirty="0">
                <a:latin typeface="Arial MT"/>
                <a:cs typeface="Arial MT"/>
              </a:rPr>
              <a:t>2</a:t>
            </a:r>
            <a:r>
              <a:rPr sz="1800" spc="-5" dirty="0">
                <a:latin typeface="Arial MT"/>
                <a:cs typeface="Arial MT"/>
              </a:rPr>
              <a:t>’(x,70)</a:t>
            </a:r>
            <a:endParaRPr sz="18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latin typeface="MS PGothic"/>
                <a:cs typeface="MS PGothic"/>
              </a:rPr>
              <a:t>∴</a:t>
            </a:r>
            <a:r>
              <a:rPr sz="1800" spc="-60" dirty="0">
                <a:latin typeface="MS PGothic"/>
                <a:cs typeface="MS PGothic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1/m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endParaRPr sz="1800" baseline="-30092">
              <a:latin typeface="Arial MT"/>
              <a:cs typeface="Arial MT"/>
            </a:endParaRPr>
          </a:p>
          <a:p>
            <a:pPr marL="977265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56.67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2</a:t>
            </a:r>
            <a:r>
              <a:rPr sz="1800" dirty="0">
                <a:latin typeface="Arial MT"/>
                <a:cs typeface="Arial MT"/>
              </a:rPr>
              <a:t>’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(57,70)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1217" y="717005"/>
            <a:ext cx="5112385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4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window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since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MS PGothic"/>
                <a:cs typeface="MS PGothic"/>
              </a:rPr>
              <a:t>∴</a:t>
            </a:r>
            <a:r>
              <a:rPr sz="1800" spc="-95" dirty="0">
                <a:latin typeface="MS PGothic"/>
                <a:cs typeface="MS PGothic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coordinates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</a:t>
            </a:r>
            <a:r>
              <a:rPr sz="1800" spc="7" baseline="-32407" dirty="0">
                <a:latin typeface="Arial MT"/>
                <a:cs typeface="Arial MT"/>
              </a:rPr>
              <a:t>4</a:t>
            </a:r>
            <a:r>
              <a:rPr sz="1800" spc="232" baseline="-32407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remain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unchanged.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latin typeface="MS PGothic"/>
                <a:cs typeface="MS PGothic"/>
              </a:rPr>
              <a:t>∴</a:t>
            </a:r>
            <a:r>
              <a:rPr sz="1800" spc="-60" dirty="0">
                <a:latin typeface="MS PGothic"/>
                <a:cs typeface="MS PGothic"/>
              </a:rPr>
              <a:t> </a:t>
            </a:r>
            <a:r>
              <a:rPr sz="1800" spc="-5" dirty="0">
                <a:latin typeface="Arial MT"/>
                <a:cs typeface="Arial MT"/>
              </a:rPr>
              <a:t>New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P</a:t>
            </a:r>
            <a:r>
              <a:rPr sz="1800" spc="7" baseline="-30092" dirty="0">
                <a:latin typeface="Arial MT"/>
                <a:cs typeface="Arial MT"/>
              </a:rPr>
              <a:t>3</a:t>
            </a:r>
            <a:r>
              <a:rPr sz="1800" spc="5" dirty="0">
                <a:latin typeface="Arial MT"/>
                <a:cs typeface="Arial MT"/>
              </a:rPr>
              <a:t>’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4</a:t>
            </a:r>
            <a:r>
              <a:rPr sz="1800" spc="240" baseline="-3009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[(21.2,20)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(70,60)]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223" y="400929"/>
            <a:ext cx="108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Line</a:t>
            </a:r>
            <a:r>
              <a:rPr sz="1800" spc="-6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</a:t>
            </a:r>
            <a:r>
              <a:rPr sz="1800" baseline="-32407" dirty="0">
                <a:solidFill>
                  <a:srgbClr val="000000"/>
                </a:solidFill>
              </a:rPr>
              <a:t>3</a:t>
            </a:r>
            <a:r>
              <a:rPr sz="1800" dirty="0">
                <a:solidFill>
                  <a:srgbClr val="000000"/>
                </a:solidFill>
              </a:rPr>
              <a:t>P</a:t>
            </a:r>
            <a:r>
              <a:rPr sz="1800" baseline="-32407" dirty="0">
                <a:solidFill>
                  <a:srgbClr val="000000"/>
                </a:solidFill>
              </a:rPr>
              <a:t>4</a:t>
            </a:r>
            <a:endParaRPr sz="1800" baseline="-32407"/>
          </a:p>
        </p:txBody>
      </p:sp>
      <p:sp>
        <p:nvSpPr>
          <p:cNvPr id="4" name="object 4"/>
          <p:cNvSpPr txBox="1"/>
          <p:nvPr/>
        </p:nvSpPr>
        <p:spPr>
          <a:xfrm>
            <a:off x="551623" y="919596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055" algn="l"/>
              </a:tabLst>
            </a:pPr>
            <a:r>
              <a:rPr sz="1800" dirty="0">
                <a:latin typeface="Arial MT"/>
                <a:cs typeface="Arial MT"/>
              </a:rPr>
              <a:t>P	=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0101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223" y="1081521"/>
            <a:ext cx="259905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ts val="116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  <a:p>
            <a:pPr marL="38100">
              <a:lnSpc>
                <a:spcPts val="1880"/>
              </a:lnSpc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4</a:t>
            </a:r>
            <a:r>
              <a:rPr sz="1800" spc="195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0000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Slop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60" dirty="0">
                <a:latin typeface="Arial MT"/>
                <a:cs typeface="Arial MT"/>
              </a:rPr>
              <a:t>Δy/Δ</a:t>
            </a:r>
            <a:r>
              <a:rPr sz="1800" spc="-185" dirty="0">
                <a:latin typeface="Arial MT"/>
                <a:cs typeface="Arial MT"/>
              </a:rPr>
              <a:t>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0.833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823" y="2261225"/>
            <a:ext cx="2919730" cy="23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30092" dirty="0">
                <a:latin typeface="Arial MT"/>
                <a:cs typeface="Arial MT"/>
              </a:rPr>
              <a:t>3</a:t>
            </a:r>
            <a:r>
              <a:rPr sz="1800" spc="-5" dirty="0">
                <a:latin typeface="Arial MT"/>
                <a:cs typeface="Arial MT"/>
              </a:rPr>
              <a:t>’(x,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20)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1/m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y</a:t>
            </a:r>
            <a:r>
              <a:rPr sz="1800" spc="7" baseline="-30092" dirty="0">
                <a:latin typeface="Arial MT"/>
                <a:cs typeface="Arial MT"/>
              </a:rPr>
              <a:t>1</a:t>
            </a:r>
            <a:r>
              <a:rPr sz="1800" spc="232" baseline="-30092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baseline="-30092" dirty="0">
                <a:latin typeface="Arial MT"/>
                <a:cs typeface="Arial MT"/>
              </a:rPr>
              <a:t>1</a:t>
            </a:r>
            <a:endParaRPr sz="1800" baseline="-30092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1\0.83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(20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10)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R="18732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=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21.20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baseline="-30092" dirty="0">
                <a:latin typeface="Arial MT"/>
                <a:cs typeface="Arial MT"/>
              </a:rPr>
              <a:t>3</a:t>
            </a:r>
            <a:r>
              <a:rPr sz="1800" dirty="0">
                <a:latin typeface="Arial MT"/>
                <a:cs typeface="Arial MT"/>
              </a:rPr>
              <a:t>’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(21.2,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353550"/>
            <a:ext cx="8364855" cy="181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14999"/>
              </a:lnSpc>
              <a:spcBef>
                <a:spcPts val="100"/>
              </a:spcBef>
              <a:buAutoNum type="arabicParenR" startAt="2"/>
              <a:tabLst>
                <a:tab pos="319405" algn="l"/>
              </a:tabLst>
            </a:pPr>
            <a:r>
              <a:rPr sz="1700" b="1" spc="-5" dirty="0">
                <a:latin typeface="Arial"/>
                <a:cs typeface="Arial"/>
              </a:rPr>
              <a:t>Clip </a:t>
            </a:r>
            <a:r>
              <a:rPr sz="1700" b="1" dirty="0">
                <a:latin typeface="Arial"/>
                <a:cs typeface="Arial"/>
              </a:rPr>
              <a:t>the </a:t>
            </a:r>
            <a:r>
              <a:rPr sz="1700" b="1" spc="-5" dirty="0">
                <a:latin typeface="Arial"/>
                <a:cs typeface="Arial"/>
              </a:rPr>
              <a:t>line PQ having coordinates P(4,1) Q(6,4) against </a:t>
            </a:r>
            <a:r>
              <a:rPr sz="1700" b="1" dirty="0">
                <a:latin typeface="Arial"/>
                <a:cs typeface="Arial"/>
              </a:rPr>
              <a:t>the </a:t>
            </a:r>
            <a:r>
              <a:rPr sz="1700" b="1" spc="-5" dirty="0">
                <a:latin typeface="Arial"/>
                <a:cs typeface="Arial"/>
              </a:rPr>
              <a:t>clip window 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having vertices A(3,2) B(7,2) C(7,6) D(3,6) using cohen sutherland line clipping 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algorithm.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(Dec</a:t>
            </a:r>
            <a:r>
              <a:rPr sz="1700" b="1" spc="-5" dirty="0">
                <a:latin typeface="Arial"/>
                <a:cs typeface="Arial"/>
              </a:rPr>
              <a:t> 18 10 </a:t>
            </a:r>
            <a:r>
              <a:rPr sz="1700" b="1" dirty="0">
                <a:latin typeface="Arial"/>
                <a:cs typeface="Arial"/>
              </a:rPr>
              <a:t>Marks)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arenR" startAt="2"/>
            </a:pP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14999"/>
              </a:lnSpc>
              <a:buAutoNum type="arabicParenR" startAt="2"/>
              <a:tabLst>
                <a:tab pos="306070" algn="l"/>
              </a:tabLst>
            </a:pPr>
            <a:r>
              <a:rPr sz="1700" b="1" spc="-5" dirty="0">
                <a:latin typeface="Arial"/>
                <a:cs typeface="Arial"/>
              </a:rPr>
              <a:t>Let </a:t>
            </a:r>
            <a:r>
              <a:rPr sz="1700" b="1" dirty="0">
                <a:latin typeface="Arial"/>
                <a:cs typeface="Arial"/>
              </a:rPr>
              <a:t>R </a:t>
            </a:r>
            <a:r>
              <a:rPr sz="1700" b="1" spc="-5" dirty="0">
                <a:latin typeface="Arial"/>
                <a:cs typeface="Arial"/>
              </a:rPr>
              <a:t>be </a:t>
            </a:r>
            <a:r>
              <a:rPr sz="1700" b="1" dirty="0">
                <a:latin typeface="Arial"/>
                <a:cs typeface="Arial"/>
              </a:rPr>
              <a:t>the </a:t>
            </a:r>
            <a:r>
              <a:rPr sz="1700" b="1" spc="-5" dirty="0">
                <a:latin typeface="Arial"/>
                <a:cs typeface="Arial"/>
              </a:rPr>
              <a:t>rectangular window whose lower left-hand corner at L(-3,1) </a:t>
            </a:r>
            <a:r>
              <a:rPr sz="1700" b="1" dirty="0">
                <a:latin typeface="Arial"/>
                <a:cs typeface="Arial"/>
              </a:rPr>
              <a:t>&amp; 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upper</a:t>
            </a:r>
            <a:r>
              <a:rPr sz="1700" b="1" spc="26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right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corner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is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at</a:t>
            </a:r>
            <a:r>
              <a:rPr sz="1700" b="1" spc="26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R(2,6).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Find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region</a:t>
            </a:r>
            <a:r>
              <a:rPr sz="1700" b="1" spc="26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codes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for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endpoints</a:t>
            </a:r>
            <a:r>
              <a:rPr sz="1700" b="1" spc="26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&amp;</a:t>
            </a:r>
            <a:r>
              <a:rPr sz="1700" b="1" spc="27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use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2141199"/>
            <a:ext cx="1923414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14999"/>
              </a:lnSpc>
              <a:spcBef>
                <a:spcPts val="100"/>
              </a:spcBef>
              <a:tabLst>
                <a:tab pos="806450" algn="l"/>
              </a:tabLst>
            </a:pPr>
            <a:r>
              <a:rPr sz="1700" b="1" spc="-5" dirty="0">
                <a:latin typeface="Arial"/>
                <a:cs typeface="Arial"/>
              </a:rPr>
              <a:t>cohe</a:t>
            </a:r>
            <a:r>
              <a:rPr sz="1700" b="1" dirty="0">
                <a:latin typeface="Arial"/>
                <a:cs typeface="Arial"/>
              </a:rPr>
              <a:t>n	</a:t>
            </a:r>
            <a:r>
              <a:rPr sz="1700" b="1" spc="-5" dirty="0">
                <a:latin typeface="Arial"/>
                <a:cs typeface="Arial"/>
              </a:rPr>
              <a:t>sutherland  segments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are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b="1" spc="-5" dirty="0">
                <a:latin typeface="Arial"/>
                <a:cs typeface="Arial"/>
              </a:rPr>
              <a:t>AB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-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A(-4,2)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B(-1,7)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b="1" spc="-5" dirty="0">
                <a:latin typeface="Arial"/>
                <a:cs typeface="Arial"/>
              </a:rPr>
              <a:t>CD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-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C(-1,5)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D(3,8)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b="1" spc="-5" dirty="0">
                <a:latin typeface="Arial"/>
                <a:cs typeface="Arial"/>
              </a:rPr>
              <a:t>EF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-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E(-2,3)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F(1,2)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106" y="2180061"/>
            <a:ext cx="63150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  <a:tab pos="1515745" algn="l"/>
                <a:tab pos="2045970" algn="l"/>
                <a:tab pos="2528570" algn="l"/>
                <a:tab pos="3057525" algn="l"/>
                <a:tab pos="4223385" algn="l"/>
                <a:tab pos="5484495" algn="l"/>
                <a:tab pos="5930900" algn="l"/>
              </a:tabLst>
            </a:pPr>
            <a:r>
              <a:rPr sz="1700" b="1" spc="-5" dirty="0">
                <a:latin typeface="Arial"/>
                <a:cs typeface="Arial"/>
              </a:rPr>
              <a:t>algorith</a:t>
            </a:r>
            <a:r>
              <a:rPr sz="1700" b="1" dirty="0">
                <a:latin typeface="Arial"/>
                <a:cs typeface="Arial"/>
              </a:rPr>
              <a:t>m	to	</a:t>
            </a:r>
            <a:r>
              <a:rPr sz="1700" b="1" spc="-5" dirty="0">
                <a:latin typeface="Arial"/>
                <a:cs typeface="Arial"/>
              </a:rPr>
              <a:t>cli</a:t>
            </a:r>
            <a:r>
              <a:rPr sz="1700" b="1" dirty="0">
                <a:latin typeface="Arial"/>
                <a:cs typeface="Arial"/>
              </a:rPr>
              <a:t>p	the	</a:t>
            </a:r>
            <a:r>
              <a:rPr sz="1700" b="1" spc="-5" dirty="0">
                <a:latin typeface="Arial"/>
                <a:cs typeface="Arial"/>
              </a:rPr>
              <a:t>lin</a:t>
            </a:r>
            <a:r>
              <a:rPr sz="1700" b="1" dirty="0">
                <a:latin typeface="Arial"/>
                <a:cs typeface="Arial"/>
              </a:rPr>
              <a:t>e	</a:t>
            </a:r>
            <a:r>
              <a:rPr sz="1700" b="1" spc="-5" dirty="0">
                <a:latin typeface="Arial"/>
                <a:cs typeface="Arial"/>
              </a:rPr>
              <a:t>segment</a:t>
            </a:r>
            <a:r>
              <a:rPr sz="1700" b="1" dirty="0">
                <a:latin typeface="Arial"/>
                <a:cs typeface="Arial"/>
              </a:rPr>
              <a:t>s	</a:t>
            </a:r>
            <a:r>
              <a:rPr sz="1700" b="1" spc="-5" dirty="0">
                <a:latin typeface="Arial"/>
                <a:cs typeface="Arial"/>
              </a:rPr>
              <a:t>coordinat</a:t>
            </a:r>
            <a:r>
              <a:rPr sz="1700" b="1" dirty="0">
                <a:latin typeface="Arial"/>
                <a:cs typeface="Arial"/>
              </a:rPr>
              <a:t>e	for	</a:t>
            </a:r>
            <a:r>
              <a:rPr sz="1700" b="1" spc="-5" dirty="0">
                <a:latin typeface="Arial"/>
                <a:cs typeface="Arial"/>
              </a:rPr>
              <a:t>line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4" y="3928848"/>
            <a:ext cx="8363584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b="1" spc="-5" dirty="0">
                <a:latin typeface="Arial"/>
                <a:cs typeface="Arial"/>
              </a:rPr>
              <a:t>4)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Use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Cohen-Sutherland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algorithm</a:t>
            </a:r>
            <a:r>
              <a:rPr sz="1700" b="1" dirty="0">
                <a:latin typeface="Arial"/>
                <a:cs typeface="Arial"/>
              </a:rPr>
              <a:t> to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clip</a:t>
            </a:r>
            <a:r>
              <a:rPr sz="1700" b="1" dirty="0">
                <a:latin typeface="Arial"/>
                <a:cs typeface="Arial"/>
              </a:rPr>
              <a:t> two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lines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P1(40,15)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P2(75,45)</a:t>
            </a:r>
            <a:r>
              <a:rPr sz="1700" b="1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and </a:t>
            </a:r>
            <a:r>
              <a:rPr sz="1700" b="1" spc="-459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P3(70,20)P4(100,10)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against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window</a:t>
            </a:r>
            <a:r>
              <a:rPr sz="1700" b="1" spc="-75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A(50,10),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B(80,10),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C(80,40)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and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b="1" spc="-5" dirty="0">
                <a:latin typeface="Arial"/>
                <a:cs typeface="Arial"/>
              </a:rPr>
              <a:t>D(50,40)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249" y="335914"/>
            <a:ext cx="834834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2)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Clip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line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PQ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having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coordinates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P(4,1)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Q(6,4)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against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clip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window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having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vertices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A(3,2)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B(7,2)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D(3,6) C(7,6) using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cohen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sutherland</a:t>
            </a:r>
            <a:r>
              <a:rPr sz="1500" spc="-5" dirty="0">
                <a:latin typeface="Arial MT"/>
                <a:cs typeface="Arial MT"/>
              </a:rPr>
              <a:t> line </a:t>
            </a:r>
            <a:r>
              <a:rPr sz="1500" dirty="0">
                <a:latin typeface="Arial MT"/>
                <a:cs typeface="Arial MT"/>
              </a:rPr>
              <a:t>clipping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algorithm. </a:t>
            </a:r>
            <a:r>
              <a:rPr sz="1500" spc="5" dirty="0">
                <a:latin typeface="Arial MT"/>
                <a:cs typeface="Arial MT"/>
              </a:rPr>
              <a:t>(</a:t>
            </a:r>
            <a:r>
              <a:rPr sz="1500" b="1" spc="5" dirty="0">
                <a:latin typeface="Arial"/>
                <a:cs typeface="Arial"/>
              </a:rPr>
              <a:t>Dec</a:t>
            </a:r>
            <a:r>
              <a:rPr sz="1500" b="1" spc="-5" dirty="0">
                <a:latin typeface="Arial"/>
                <a:cs typeface="Arial"/>
              </a:rPr>
              <a:t> 18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10 </a:t>
            </a:r>
            <a:r>
              <a:rPr sz="1500" b="1" dirty="0">
                <a:latin typeface="Arial"/>
                <a:cs typeface="Arial"/>
              </a:rPr>
              <a:t>Marks</a:t>
            </a:r>
            <a:r>
              <a:rPr sz="1500" dirty="0">
                <a:latin typeface="Arial MT"/>
                <a:cs typeface="Arial MT"/>
              </a:rPr>
              <a:t>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249" y="1158364"/>
            <a:ext cx="904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00"/>
                </a:solidFill>
              </a:rPr>
              <a:t>Solution:</a:t>
            </a:r>
            <a:endParaRPr sz="1600"/>
          </a:p>
        </p:txBody>
      </p:sp>
      <p:sp>
        <p:nvSpPr>
          <p:cNvPr id="4" name="object 4"/>
          <p:cNvSpPr txBox="1"/>
          <p:nvPr/>
        </p:nvSpPr>
        <p:spPr>
          <a:xfrm>
            <a:off x="289149" y="1404998"/>
            <a:ext cx="4286885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2044064" algn="just">
              <a:lnSpc>
                <a:spcPct val="114999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Region </a:t>
            </a:r>
            <a:r>
              <a:rPr sz="1500" dirty="0">
                <a:latin typeface="Arial MT"/>
                <a:cs typeface="Arial MT"/>
              </a:rPr>
              <a:t>code </a:t>
            </a:r>
            <a:r>
              <a:rPr sz="1500" spc="-5" dirty="0">
                <a:latin typeface="Arial MT"/>
                <a:cs typeface="Arial MT"/>
              </a:rPr>
              <a:t>for </a:t>
            </a:r>
            <a:r>
              <a:rPr sz="1500" dirty="0">
                <a:latin typeface="Arial MT"/>
                <a:cs typeface="Arial MT"/>
              </a:rPr>
              <a:t>P = </a:t>
            </a:r>
            <a:r>
              <a:rPr sz="1500" spc="-5" dirty="0">
                <a:latin typeface="Arial MT"/>
                <a:cs typeface="Arial MT"/>
              </a:rPr>
              <a:t>0100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Region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0000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0100</a:t>
            </a:r>
            <a:endParaRPr sz="15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P</a:t>
            </a:r>
            <a:r>
              <a:rPr sz="1500" spc="-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0000</a:t>
            </a:r>
            <a:endParaRPr sz="15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270"/>
              </a:spcBef>
            </a:pPr>
            <a:r>
              <a:rPr sz="1500" b="1" dirty="0">
                <a:latin typeface="Arial"/>
                <a:cs typeface="Arial"/>
              </a:rPr>
              <a:t>m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1.5</a:t>
            </a:r>
            <a:endParaRPr sz="15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  <a:spcBef>
                <a:spcPts val="270"/>
              </a:spcBef>
            </a:pPr>
            <a:r>
              <a:rPr sz="1500" spc="-5" dirty="0">
                <a:latin typeface="Arial MT"/>
                <a:cs typeface="Arial MT"/>
              </a:rPr>
              <a:t>Intersection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(x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2)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P3’</a:t>
            </a:r>
            <a:endParaRPr sz="1500">
              <a:latin typeface="Arial MT"/>
              <a:cs typeface="Arial MT"/>
            </a:endParaRPr>
          </a:p>
          <a:p>
            <a:pPr marL="507365" marR="1589405">
              <a:lnSpc>
                <a:spcPts val="4079"/>
              </a:lnSpc>
              <a:spcBef>
                <a:spcPts val="390"/>
              </a:spcBef>
            </a:pP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2</a:t>
            </a:r>
            <a:r>
              <a:rPr sz="1800" b="1" spc="22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2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1/m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(y</a:t>
            </a:r>
            <a:r>
              <a:rPr sz="1800" b="1" baseline="-30092" dirty="0">
                <a:latin typeface="Arial"/>
                <a:cs typeface="Arial"/>
              </a:rPr>
              <a:t>2</a:t>
            </a:r>
            <a:r>
              <a:rPr sz="1800" b="1" spc="22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1/1.5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(2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1475"/>
              </a:spcBef>
            </a:pPr>
            <a:r>
              <a:rPr sz="1800" b="1" dirty="0">
                <a:latin typeface="Arial"/>
                <a:cs typeface="Arial"/>
              </a:rPr>
              <a:t>x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4.67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Visible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Line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Segment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(4.67,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(6,4)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9964" y="1487147"/>
            <a:ext cx="4029091" cy="3527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699" y="438749"/>
            <a:ext cx="8083550" cy="4344035"/>
            <a:chOff x="490699" y="438749"/>
            <a:chExt cx="8083550" cy="4344035"/>
          </a:xfrm>
        </p:grpSpPr>
        <p:sp>
          <p:nvSpPr>
            <p:cNvPr id="3" name="object 3"/>
            <p:cNvSpPr/>
            <p:nvPr/>
          </p:nvSpPr>
          <p:spPr>
            <a:xfrm>
              <a:off x="625957" y="799020"/>
              <a:ext cx="501015" cy="499745"/>
            </a:xfrm>
            <a:custGeom>
              <a:avLst/>
              <a:gdLst/>
              <a:ahLst/>
              <a:cxnLst/>
              <a:rect l="l" t="t" r="r" b="b"/>
              <a:pathLst>
                <a:path w="501015" h="499744">
                  <a:moveTo>
                    <a:pt x="500697" y="499668"/>
                  </a:moveTo>
                  <a:lnTo>
                    <a:pt x="500265" y="297027"/>
                  </a:lnTo>
                  <a:lnTo>
                    <a:pt x="499668" y="0"/>
                  </a:lnTo>
                  <a:lnTo>
                    <a:pt x="202641" y="0"/>
                  </a:lnTo>
                  <a:lnTo>
                    <a:pt x="0" y="12"/>
                  </a:lnTo>
                  <a:lnTo>
                    <a:pt x="2451" y="49466"/>
                  </a:lnTo>
                  <a:lnTo>
                    <a:pt x="9715" y="98082"/>
                  </a:lnTo>
                  <a:lnTo>
                    <a:pt x="21653" y="145516"/>
                  </a:lnTo>
                  <a:lnTo>
                    <a:pt x="38138" y="191465"/>
                  </a:lnTo>
                  <a:lnTo>
                    <a:pt x="59016" y="235585"/>
                  </a:lnTo>
                  <a:lnTo>
                    <a:pt x="84162" y="277545"/>
                  </a:lnTo>
                  <a:lnTo>
                    <a:pt x="113436" y="317030"/>
                  </a:lnTo>
                  <a:lnTo>
                    <a:pt x="146710" y="353695"/>
                  </a:lnTo>
                  <a:lnTo>
                    <a:pt x="183451" y="386892"/>
                  </a:lnTo>
                  <a:lnTo>
                    <a:pt x="222986" y="416090"/>
                  </a:lnTo>
                  <a:lnTo>
                    <a:pt x="265010" y="441147"/>
                  </a:lnTo>
                  <a:lnTo>
                    <a:pt x="309168" y="461937"/>
                  </a:lnTo>
                  <a:lnTo>
                    <a:pt x="355142" y="478320"/>
                  </a:lnTo>
                  <a:lnTo>
                    <a:pt x="402615" y="490156"/>
                  </a:lnTo>
                  <a:lnTo>
                    <a:pt x="451243" y="497319"/>
                  </a:lnTo>
                  <a:lnTo>
                    <a:pt x="500697" y="499668"/>
                  </a:lnTo>
                  <a:close/>
                </a:path>
              </a:pathLst>
            </a:custGeom>
            <a:solidFill>
              <a:srgbClr val="424242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99" y="438749"/>
              <a:ext cx="8083408" cy="43438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74" y="192008"/>
            <a:ext cx="871474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3) Let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R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be the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rectangular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window whose lower left-hand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corner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at L(-3,1)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&amp;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upper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right corner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is at R(2,6).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Find the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region codes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for the endpoints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&amp;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use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cohen sutherland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algorithm to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clip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the line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segments coordinate </a:t>
            </a:r>
            <a:r>
              <a:rPr sz="14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sz="14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line </a:t>
            </a:r>
            <a:r>
              <a:rPr sz="1400" b="0" dirty="0">
                <a:solidFill>
                  <a:srgbClr val="000000"/>
                </a:solidFill>
                <a:latin typeface="Arial MT"/>
                <a:cs typeface="Arial MT"/>
              </a:rPr>
              <a:t>segments</a:t>
            </a:r>
            <a:r>
              <a:rPr sz="1400" b="0" spc="-5" dirty="0">
                <a:solidFill>
                  <a:srgbClr val="000000"/>
                </a:solidFill>
                <a:latin typeface="Arial MT"/>
                <a:cs typeface="Arial MT"/>
              </a:rPr>
              <a:t> are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574" y="928099"/>
            <a:ext cx="3289935" cy="40189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A(-4,2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5" dirty="0">
                <a:latin typeface="Arial MT"/>
                <a:cs typeface="Arial MT"/>
              </a:rPr>
              <a:t> B(-1,7)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Arial MT"/>
                <a:cs typeface="Arial MT"/>
              </a:rPr>
              <a:t>CD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C(-1,5)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D(3,8)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Arial MT"/>
                <a:cs typeface="Arial MT"/>
              </a:rPr>
              <a:t>EF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E(-2,3)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F(1,2)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Solution: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1400" b="1" spc="-5" dirty="0">
                <a:latin typeface="Arial"/>
                <a:cs typeface="Arial"/>
              </a:rPr>
              <a:t>LIN</a:t>
            </a: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AB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 0001</a:t>
            </a:r>
            <a:endParaRPr sz="1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1000</a:t>
            </a:r>
            <a:endParaRPr sz="1400">
              <a:latin typeface="Arial MT"/>
              <a:cs typeface="Arial MT"/>
            </a:endParaRPr>
          </a:p>
          <a:p>
            <a:pPr marL="50800" marR="1987550">
              <a:lnSpc>
                <a:spcPct val="114999"/>
              </a:lnSpc>
            </a:pP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B - </a:t>
            </a:r>
            <a:r>
              <a:rPr sz="1400" spc="-5" dirty="0">
                <a:latin typeface="Arial MT"/>
                <a:cs typeface="Arial MT"/>
              </a:rPr>
              <a:t>1001 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 0000  </a:t>
            </a:r>
            <a:r>
              <a:rPr sz="1400" dirty="0">
                <a:latin typeface="Arial MT"/>
                <a:cs typeface="Arial MT"/>
              </a:rPr>
              <a:t>M = </a:t>
            </a:r>
            <a:r>
              <a:rPr sz="1400" spc="-5" dirty="0">
                <a:latin typeface="Arial MT"/>
                <a:cs typeface="Arial MT"/>
              </a:rPr>
              <a:t>5/3= 1.67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8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’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(-3,y)</a:t>
            </a:r>
            <a:endParaRPr sz="1400">
              <a:latin typeface="Arial"/>
              <a:cs typeface="Arial"/>
            </a:endParaRPr>
          </a:p>
          <a:p>
            <a:pPr marL="50800" marR="1160780">
              <a:lnSpc>
                <a:spcPts val="2070"/>
              </a:lnSpc>
              <a:spcBef>
                <a:spcPts val="90"/>
              </a:spcBef>
            </a:pPr>
            <a:r>
              <a:rPr sz="1500" b="1" dirty="0">
                <a:latin typeface="Arial"/>
                <a:cs typeface="Arial"/>
              </a:rPr>
              <a:t>y</a:t>
            </a:r>
            <a:r>
              <a:rPr sz="1500" b="1" baseline="-30555" dirty="0">
                <a:latin typeface="Arial"/>
                <a:cs typeface="Arial"/>
              </a:rPr>
              <a:t>2</a:t>
            </a:r>
            <a:r>
              <a:rPr sz="1500" b="1" spc="187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y</a:t>
            </a:r>
            <a:r>
              <a:rPr sz="1500" b="1" baseline="-30555" dirty="0">
                <a:latin typeface="Arial"/>
                <a:cs typeface="Arial"/>
              </a:rPr>
              <a:t>1</a:t>
            </a:r>
            <a:r>
              <a:rPr sz="1500" b="1" spc="195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+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m(x</a:t>
            </a:r>
            <a:r>
              <a:rPr sz="1500" b="1" spc="-7" baseline="-30555" dirty="0">
                <a:latin typeface="Arial"/>
                <a:cs typeface="Arial"/>
              </a:rPr>
              <a:t>2</a:t>
            </a:r>
            <a:r>
              <a:rPr sz="1500" b="1" spc="-15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x</a:t>
            </a:r>
            <a:r>
              <a:rPr sz="1500" b="1" spc="-7" baseline="-30555" dirty="0">
                <a:latin typeface="Arial"/>
                <a:cs typeface="Arial"/>
              </a:rPr>
              <a:t>1</a:t>
            </a:r>
            <a:r>
              <a:rPr sz="1500" b="1" spc="-5" dirty="0">
                <a:latin typeface="Arial"/>
                <a:cs typeface="Arial"/>
              </a:rPr>
              <a:t>)=3.67 </a:t>
            </a:r>
            <a:r>
              <a:rPr sz="1500" b="1" spc="-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B’(x,6)</a:t>
            </a:r>
            <a:endParaRPr sz="1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0"/>
              </a:spcBef>
            </a:pPr>
            <a:r>
              <a:rPr sz="1500" b="1" dirty="0">
                <a:latin typeface="Arial"/>
                <a:cs typeface="Arial"/>
              </a:rPr>
              <a:t>x</a:t>
            </a:r>
            <a:r>
              <a:rPr sz="1500" b="1" baseline="-30555" dirty="0">
                <a:latin typeface="Arial"/>
                <a:cs typeface="Arial"/>
              </a:rPr>
              <a:t>2</a:t>
            </a:r>
            <a:r>
              <a:rPr sz="1500" b="1" spc="187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x</a:t>
            </a:r>
            <a:r>
              <a:rPr sz="1500" b="1" baseline="-30555" dirty="0">
                <a:latin typeface="Arial"/>
                <a:cs typeface="Arial"/>
              </a:rPr>
              <a:t>1</a:t>
            </a:r>
            <a:r>
              <a:rPr sz="1500" b="1" spc="187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+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1/m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(y</a:t>
            </a:r>
            <a:r>
              <a:rPr sz="1500" b="1" baseline="-30555" dirty="0">
                <a:latin typeface="Arial"/>
                <a:cs typeface="Arial"/>
              </a:rPr>
              <a:t>2</a:t>
            </a:r>
            <a:r>
              <a:rPr sz="1500" b="1" spc="195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y</a:t>
            </a:r>
            <a:r>
              <a:rPr sz="1500" b="1" spc="-7" baseline="-30555" dirty="0">
                <a:latin typeface="Arial"/>
                <a:cs typeface="Arial"/>
              </a:rPr>
              <a:t>1</a:t>
            </a:r>
            <a:r>
              <a:rPr sz="1500" b="1" spc="-5" dirty="0">
                <a:latin typeface="Arial"/>
                <a:cs typeface="Arial"/>
              </a:rPr>
              <a:t>)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-1.60</a:t>
            </a:r>
            <a:endParaRPr sz="1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sz="1500" b="1" spc="-10" dirty="0">
                <a:latin typeface="Arial"/>
                <a:cs typeface="Arial"/>
              </a:rPr>
              <a:t>Visible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Segment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(-3,3.67)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(-1.6,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6)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7017" y="1023647"/>
            <a:ext cx="5666963" cy="406366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68382"/>
            <a:ext cx="93853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000000"/>
                </a:solidFill>
              </a:rPr>
              <a:t>LINE</a:t>
            </a:r>
            <a:r>
              <a:rPr sz="1800" spc="-9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CD </a:t>
            </a:r>
            <a:r>
              <a:rPr sz="1800" spc="-484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-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0000</a:t>
            </a:r>
            <a:endParaRPr sz="1800"/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000000"/>
                </a:solidFill>
              </a:rPr>
              <a:t>D</a:t>
            </a:r>
            <a:r>
              <a:rPr sz="1800" spc="-5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-1010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33924" y="1630251"/>
            <a:ext cx="3445510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718945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 </a:t>
            </a:r>
            <a:r>
              <a:rPr sz="1800" b="1" spc="-5" dirty="0">
                <a:latin typeface="Arial"/>
                <a:cs typeface="Arial"/>
              </a:rPr>
              <a:t>OR </a:t>
            </a:r>
            <a:r>
              <a:rPr sz="1800" b="1" dirty="0">
                <a:latin typeface="Arial"/>
                <a:cs typeface="Arial"/>
              </a:rPr>
              <a:t>D - </a:t>
            </a:r>
            <a:r>
              <a:rPr sz="1800" b="1" spc="-5" dirty="0">
                <a:latin typeface="Arial"/>
                <a:cs typeface="Arial"/>
              </a:rPr>
              <a:t>1010 </a:t>
            </a:r>
            <a:r>
              <a:rPr sz="1800" b="1" dirty="0">
                <a:latin typeface="Arial"/>
                <a:cs typeface="Arial"/>
              </a:rPr>
              <a:t> C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Arial"/>
              <a:cs typeface="Arial"/>
            </a:endParaRPr>
          </a:p>
          <a:p>
            <a:pPr marL="63500" marR="809625">
              <a:lnSpc>
                <a:spcPct val="114999"/>
              </a:lnSpc>
            </a:pPr>
            <a:r>
              <a:rPr sz="1800" b="1" spc="-5" dirty="0">
                <a:latin typeface="Arial"/>
                <a:cs typeface="Arial"/>
              </a:rPr>
              <a:t>Slope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8-5/3+1=¾=0.75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Intersection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(x,6)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500" b="1" dirty="0">
                <a:latin typeface="Arial"/>
                <a:cs typeface="Arial"/>
              </a:rPr>
              <a:t>x</a:t>
            </a:r>
            <a:r>
              <a:rPr sz="1500" b="1" baseline="-30555" dirty="0">
                <a:latin typeface="Arial"/>
                <a:cs typeface="Arial"/>
              </a:rPr>
              <a:t>2</a:t>
            </a:r>
            <a:r>
              <a:rPr sz="1500" b="1" spc="187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x</a:t>
            </a:r>
            <a:r>
              <a:rPr sz="1500" b="1" baseline="-30555" dirty="0">
                <a:latin typeface="Arial"/>
                <a:cs typeface="Arial"/>
              </a:rPr>
              <a:t>1</a:t>
            </a:r>
            <a:r>
              <a:rPr sz="1500" b="1" spc="187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+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1/m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(y</a:t>
            </a:r>
            <a:r>
              <a:rPr sz="1500" b="1" baseline="-30555" dirty="0">
                <a:latin typeface="Arial"/>
                <a:cs typeface="Arial"/>
              </a:rPr>
              <a:t>2</a:t>
            </a:r>
            <a:r>
              <a:rPr sz="1500" b="1" spc="195" baseline="-305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-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y</a:t>
            </a:r>
            <a:r>
              <a:rPr sz="1500" b="1" spc="-7" baseline="-30555" dirty="0">
                <a:latin typeface="Arial"/>
                <a:cs typeface="Arial"/>
              </a:rPr>
              <a:t>1</a:t>
            </a:r>
            <a:r>
              <a:rPr sz="1500" b="1" spc="-5" dirty="0">
                <a:latin typeface="Arial"/>
                <a:cs typeface="Arial"/>
              </a:rPr>
              <a:t>)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=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0.33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Visible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Line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Segment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(0.33,6)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(-1,5)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1115" y="482932"/>
            <a:ext cx="899794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LINE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EF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1115" y="1744801"/>
            <a:ext cx="320357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b="1" dirty="0">
                <a:latin typeface="Arial"/>
                <a:cs typeface="Arial"/>
              </a:rPr>
              <a:t>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0000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Arial"/>
                <a:cs typeface="Arial"/>
              </a:rPr>
              <a:t>Line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completely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inside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Visible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Segment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(-2,3)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(1,2)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22114"/>
            <a:ext cx="836168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384175" algn="l"/>
                <a:tab pos="935990" algn="l"/>
                <a:tab pos="2788920" algn="l"/>
                <a:tab pos="3858895" algn="l"/>
                <a:tab pos="4241165" algn="l"/>
                <a:tab pos="4772025" algn="l"/>
                <a:tab pos="5302885" algn="l"/>
                <a:tab pos="5937885" algn="l"/>
                <a:tab pos="6973570" algn="l"/>
                <a:tab pos="8009890" algn="l"/>
              </a:tabLst>
            </a:pPr>
            <a:r>
              <a:rPr sz="1500" spc="-5" dirty="0">
                <a:solidFill>
                  <a:srgbClr val="000000"/>
                </a:solidFill>
              </a:rPr>
              <a:t>4</a:t>
            </a:r>
            <a:r>
              <a:rPr sz="1500" dirty="0">
                <a:solidFill>
                  <a:srgbClr val="000000"/>
                </a:solidFill>
              </a:rPr>
              <a:t>)	</a:t>
            </a:r>
            <a:r>
              <a:rPr sz="1500" spc="-5" dirty="0">
                <a:solidFill>
                  <a:srgbClr val="000000"/>
                </a:solidFill>
              </a:rPr>
              <a:t>Us</a:t>
            </a:r>
            <a:r>
              <a:rPr sz="1500" dirty="0">
                <a:solidFill>
                  <a:srgbClr val="000000"/>
                </a:solidFill>
              </a:rPr>
              <a:t>e	</a:t>
            </a:r>
            <a:r>
              <a:rPr sz="1500" spc="-5" dirty="0">
                <a:solidFill>
                  <a:srgbClr val="000000"/>
                </a:solidFill>
              </a:rPr>
              <a:t>Cohen-Sutherlan</a:t>
            </a:r>
            <a:r>
              <a:rPr sz="1500" dirty="0">
                <a:solidFill>
                  <a:srgbClr val="000000"/>
                </a:solidFill>
              </a:rPr>
              <a:t>d	</a:t>
            </a:r>
            <a:r>
              <a:rPr sz="1500" spc="-5" dirty="0">
                <a:solidFill>
                  <a:srgbClr val="000000"/>
                </a:solidFill>
              </a:rPr>
              <a:t>algorith</a:t>
            </a:r>
            <a:r>
              <a:rPr sz="1500" dirty="0">
                <a:solidFill>
                  <a:srgbClr val="000000"/>
                </a:solidFill>
              </a:rPr>
              <a:t>m	to	</a:t>
            </a:r>
            <a:r>
              <a:rPr sz="1500" spc="-5" dirty="0">
                <a:solidFill>
                  <a:srgbClr val="000000"/>
                </a:solidFill>
              </a:rPr>
              <a:t>cli</a:t>
            </a:r>
            <a:r>
              <a:rPr sz="1500" dirty="0">
                <a:solidFill>
                  <a:srgbClr val="000000"/>
                </a:solidFill>
              </a:rPr>
              <a:t>p	two	</a:t>
            </a:r>
            <a:r>
              <a:rPr sz="1500" spc="-5" dirty="0">
                <a:solidFill>
                  <a:srgbClr val="000000"/>
                </a:solidFill>
              </a:rPr>
              <a:t>line</a:t>
            </a:r>
            <a:r>
              <a:rPr sz="1500" dirty="0">
                <a:solidFill>
                  <a:srgbClr val="000000"/>
                </a:solidFill>
              </a:rPr>
              <a:t>s	</a:t>
            </a:r>
            <a:r>
              <a:rPr sz="1500" spc="-5" dirty="0">
                <a:solidFill>
                  <a:srgbClr val="000000"/>
                </a:solidFill>
              </a:rPr>
              <a:t>P1(40,15</a:t>
            </a:r>
            <a:r>
              <a:rPr sz="1500" dirty="0">
                <a:solidFill>
                  <a:srgbClr val="000000"/>
                </a:solidFill>
              </a:rPr>
              <a:t>)	</a:t>
            </a:r>
            <a:r>
              <a:rPr sz="1500" spc="-5" dirty="0">
                <a:solidFill>
                  <a:srgbClr val="000000"/>
                </a:solidFill>
              </a:rPr>
              <a:t>P2(75,45</a:t>
            </a:r>
            <a:r>
              <a:rPr sz="1500" dirty="0">
                <a:solidFill>
                  <a:srgbClr val="000000"/>
                </a:solidFill>
              </a:rPr>
              <a:t>)	</a:t>
            </a:r>
            <a:r>
              <a:rPr sz="1500" spc="-5" dirty="0">
                <a:solidFill>
                  <a:srgbClr val="000000"/>
                </a:solidFill>
              </a:rPr>
              <a:t>and  P3(70,20)P4(100,10)</a:t>
            </a:r>
            <a:r>
              <a:rPr sz="1500" spc="-10" dirty="0">
                <a:solidFill>
                  <a:srgbClr val="000000"/>
                </a:solidFill>
              </a:rPr>
              <a:t> </a:t>
            </a:r>
            <a:r>
              <a:rPr sz="1500" spc="-5" dirty="0">
                <a:solidFill>
                  <a:srgbClr val="000000"/>
                </a:solidFill>
              </a:rPr>
              <a:t>against </a:t>
            </a:r>
            <a:r>
              <a:rPr sz="1500" dirty="0">
                <a:solidFill>
                  <a:srgbClr val="000000"/>
                </a:solidFill>
              </a:rPr>
              <a:t>a</a:t>
            </a:r>
            <a:r>
              <a:rPr sz="1500" spc="-10" dirty="0">
                <a:solidFill>
                  <a:srgbClr val="000000"/>
                </a:solidFill>
              </a:rPr>
              <a:t> </a:t>
            </a:r>
            <a:r>
              <a:rPr sz="1500" spc="-5" dirty="0">
                <a:solidFill>
                  <a:srgbClr val="000000"/>
                </a:solidFill>
              </a:rPr>
              <a:t>window</a:t>
            </a:r>
            <a:r>
              <a:rPr sz="1500" spc="-60" dirty="0">
                <a:solidFill>
                  <a:srgbClr val="000000"/>
                </a:solidFill>
              </a:rPr>
              <a:t> </a:t>
            </a:r>
            <a:r>
              <a:rPr sz="1500" spc="-5" dirty="0">
                <a:solidFill>
                  <a:srgbClr val="000000"/>
                </a:solidFill>
              </a:rPr>
              <a:t>A(50,10), B(80,10),</a:t>
            </a:r>
            <a:r>
              <a:rPr sz="1500" spc="-10" dirty="0">
                <a:solidFill>
                  <a:srgbClr val="000000"/>
                </a:solidFill>
              </a:rPr>
              <a:t> </a:t>
            </a:r>
            <a:r>
              <a:rPr sz="1500" spc="-5" dirty="0">
                <a:solidFill>
                  <a:srgbClr val="000000"/>
                </a:solidFill>
              </a:rPr>
              <a:t>C(80,40) and</a:t>
            </a:r>
            <a:r>
              <a:rPr sz="1500" spc="-10" dirty="0">
                <a:solidFill>
                  <a:srgbClr val="000000"/>
                </a:solidFill>
              </a:rPr>
              <a:t> </a:t>
            </a:r>
            <a:r>
              <a:rPr sz="1500" spc="-5" dirty="0">
                <a:solidFill>
                  <a:srgbClr val="000000"/>
                </a:solidFill>
              </a:rPr>
              <a:t>D(50,40)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359324" y="1210782"/>
            <a:ext cx="2465070" cy="341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55904" algn="just">
              <a:lnSpc>
                <a:spcPct val="114999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Region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P1=0001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Region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P2=1000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P1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P2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1001</a:t>
            </a:r>
            <a:endParaRPr sz="1500">
              <a:latin typeface="Arial MT"/>
              <a:cs typeface="Arial MT"/>
            </a:endParaRPr>
          </a:p>
          <a:p>
            <a:pPr marL="38100" algn="just">
              <a:lnSpc>
                <a:spcPct val="100000"/>
              </a:lnSpc>
              <a:spcBef>
                <a:spcPts val="270"/>
              </a:spcBef>
            </a:pPr>
            <a:r>
              <a:rPr sz="1500" spc="-5" dirty="0">
                <a:latin typeface="Arial MT"/>
                <a:cs typeface="Arial MT"/>
              </a:rPr>
              <a:t>P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D</a:t>
            </a:r>
            <a:r>
              <a:rPr sz="1500" spc="-5" dirty="0">
                <a:latin typeface="Arial MT"/>
                <a:cs typeface="Arial MT"/>
              </a:rPr>
              <a:t> P</a:t>
            </a:r>
            <a:r>
              <a:rPr sz="1500" dirty="0">
                <a:latin typeface="Arial MT"/>
                <a:cs typeface="Arial MT"/>
              </a:rPr>
              <a:t>2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5" dirty="0">
                <a:latin typeface="Arial MT"/>
                <a:cs typeface="Arial MT"/>
              </a:rPr>
              <a:t> 0000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 MT"/>
              <a:cs typeface="Arial MT"/>
            </a:endParaRPr>
          </a:p>
          <a:p>
            <a:pPr marL="38100" algn="just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Line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P1P2</a:t>
            </a:r>
            <a:endParaRPr sz="1500">
              <a:latin typeface="Arial MT"/>
              <a:cs typeface="Arial MT"/>
            </a:endParaRPr>
          </a:p>
          <a:p>
            <a:pPr marL="38100" algn="just">
              <a:lnSpc>
                <a:spcPct val="100000"/>
              </a:lnSpc>
              <a:spcBef>
                <a:spcPts val="270"/>
              </a:spcBef>
            </a:pPr>
            <a:r>
              <a:rPr sz="1500" spc="-5" dirty="0">
                <a:latin typeface="Arial MT"/>
                <a:cs typeface="Arial MT"/>
              </a:rPr>
              <a:t>Intersection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(50,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y)</a:t>
            </a:r>
            <a:endParaRPr sz="1500">
              <a:latin typeface="Arial MT"/>
              <a:cs typeface="Arial MT"/>
            </a:endParaRPr>
          </a:p>
          <a:p>
            <a:pPr marL="494665" marR="55880">
              <a:lnSpc>
                <a:spcPts val="4079"/>
              </a:lnSpc>
              <a:spcBef>
                <a:spcPts val="395"/>
              </a:spcBef>
            </a:pP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2</a:t>
            </a:r>
            <a:r>
              <a:rPr sz="1800" b="1" spc="22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spc="22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m(x</a:t>
            </a:r>
            <a:r>
              <a:rPr sz="1800" b="1" spc="-7" baseline="-30092" dirty="0">
                <a:latin typeface="Arial"/>
                <a:cs typeface="Arial"/>
              </a:rPr>
              <a:t>2</a:t>
            </a:r>
            <a:r>
              <a:rPr sz="1800" b="1" spc="-15" baseline="-30092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x</a:t>
            </a:r>
            <a:r>
              <a:rPr sz="1800" b="1" baseline="-30092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)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23.57</a:t>
            </a:r>
            <a:endParaRPr sz="1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1470"/>
              </a:spcBef>
            </a:pPr>
            <a:r>
              <a:rPr sz="1800" b="1" dirty="0">
                <a:latin typeface="Arial"/>
                <a:cs typeface="Arial"/>
              </a:rPr>
              <a:t>(50,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23.57)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4740" y="2381520"/>
            <a:ext cx="4333041" cy="26095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319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</a:rPr>
              <a:t>World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Coordinates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2719" y="1505759"/>
            <a:ext cx="661606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ts val="1825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It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logical 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dimensions which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 appropriate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object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e.g.</a:t>
            </a:r>
            <a:endParaRPr sz="1600">
              <a:latin typeface="Arial MT"/>
              <a:cs typeface="Arial MT"/>
            </a:endParaRPr>
          </a:p>
          <a:p>
            <a:pPr marL="821055" lvl="1" indent="-352425">
              <a:lnSpc>
                <a:spcPts val="173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dirty="0">
                <a:latin typeface="Arial MT"/>
                <a:cs typeface="Arial MT"/>
              </a:rPr>
              <a:t>meters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buildings</a:t>
            </a:r>
            <a:endParaRPr sz="1600">
              <a:latin typeface="Arial MT"/>
              <a:cs typeface="Arial MT"/>
            </a:endParaRPr>
          </a:p>
          <a:p>
            <a:pPr marL="821055" lvl="1" indent="-352425">
              <a:lnSpc>
                <a:spcPts val="173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 MT"/>
                <a:cs typeface="Arial MT"/>
              </a:rPr>
              <a:t>nanometers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microns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molecules,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cells,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atoms</a:t>
            </a:r>
            <a:endParaRPr sz="1600">
              <a:latin typeface="Arial MT"/>
              <a:cs typeface="Arial MT"/>
            </a:endParaRPr>
          </a:p>
          <a:p>
            <a:pPr marL="821055" lvl="1" indent="-352425">
              <a:lnSpc>
                <a:spcPts val="1825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5" dirty="0">
                <a:latin typeface="Arial MT"/>
                <a:cs typeface="Arial MT"/>
              </a:rPr>
              <a:t>light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years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astronomy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363855" marR="5080" indent="-351790">
              <a:lnSpc>
                <a:spcPts val="173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b="1" spc="-5" dirty="0">
                <a:latin typeface="Arial"/>
                <a:cs typeface="Arial"/>
              </a:rPr>
              <a:t>objects </a:t>
            </a:r>
            <a:r>
              <a:rPr sz="1600" spc="-5" dirty="0">
                <a:latin typeface="Arial MT"/>
                <a:cs typeface="Arial MT"/>
              </a:rPr>
              <a:t>are described with </a:t>
            </a:r>
            <a:r>
              <a:rPr sz="1600" dirty="0">
                <a:latin typeface="Arial MT"/>
                <a:cs typeface="Arial MT"/>
              </a:rPr>
              <a:t>respect </a:t>
            </a:r>
            <a:r>
              <a:rPr sz="1600" spc="-5" dirty="0">
                <a:latin typeface="Arial MT"/>
                <a:cs typeface="Arial MT"/>
              </a:rPr>
              <a:t>to their actual physical </a:t>
            </a:r>
            <a:r>
              <a:rPr sz="1600" dirty="0">
                <a:latin typeface="Arial MT"/>
                <a:cs typeface="Arial MT"/>
              </a:rPr>
              <a:t>size </a:t>
            </a:r>
            <a:r>
              <a:rPr sz="1600" spc="-5" dirty="0">
                <a:latin typeface="Arial MT"/>
                <a:cs typeface="Arial MT"/>
              </a:rPr>
              <a:t>in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b="1" spc="-5" dirty="0">
                <a:latin typeface="Arial"/>
                <a:cs typeface="Arial"/>
              </a:rPr>
              <a:t>real world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then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mapped</a:t>
            </a:r>
            <a:r>
              <a:rPr sz="1600" spc="-5" dirty="0">
                <a:latin typeface="Arial MT"/>
                <a:cs typeface="Arial MT"/>
              </a:rPr>
              <a:t> onto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screen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coordinates.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199" y="315774"/>
            <a:ext cx="8921750" cy="4185285"/>
            <a:chOff x="111199" y="315774"/>
            <a:chExt cx="8921750" cy="4185285"/>
          </a:xfrm>
        </p:grpSpPr>
        <p:sp>
          <p:nvSpPr>
            <p:cNvPr id="3" name="object 3"/>
            <p:cNvSpPr/>
            <p:nvPr/>
          </p:nvSpPr>
          <p:spPr>
            <a:xfrm>
              <a:off x="625957" y="799020"/>
              <a:ext cx="501015" cy="499745"/>
            </a:xfrm>
            <a:custGeom>
              <a:avLst/>
              <a:gdLst/>
              <a:ahLst/>
              <a:cxnLst/>
              <a:rect l="l" t="t" r="r" b="b"/>
              <a:pathLst>
                <a:path w="501015" h="499744">
                  <a:moveTo>
                    <a:pt x="500697" y="499668"/>
                  </a:moveTo>
                  <a:lnTo>
                    <a:pt x="500265" y="297027"/>
                  </a:lnTo>
                  <a:lnTo>
                    <a:pt x="499668" y="0"/>
                  </a:lnTo>
                  <a:lnTo>
                    <a:pt x="202641" y="0"/>
                  </a:lnTo>
                  <a:lnTo>
                    <a:pt x="0" y="12"/>
                  </a:lnTo>
                  <a:lnTo>
                    <a:pt x="2451" y="49466"/>
                  </a:lnTo>
                  <a:lnTo>
                    <a:pt x="9715" y="98082"/>
                  </a:lnTo>
                  <a:lnTo>
                    <a:pt x="21653" y="145516"/>
                  </a:lnTo>
                  <a:lnTo>
                    <a:pt x="38138" y="191465"/>
                  </a:lnTo>
                  <a:lnTo>
                    <a:pt x="59016" y="235585"/>
                  </a:lnTo>
                  <a:lnTo>
                    <a:pt x="84162" y="277545"/>
                  </a:lnTo>
                  <a:lnTo>
                    <a:pt x="113436" y="317030"/>
                  </a:lnTo>
                  <a:lnTo>
                    <a:pt x="146710" y="353695"/>
                  </a:lnTo>
                  <a:lnTo>
                    <a:pt x="183451" y="386892"/>
                  </a:lnTo>
                  <a:lnTo>
                    <a:pt x="222986" y="416090"/>
                  </a:lnTo>
                  <a:lnTo>
                    <a:pt x="265010" y="441147"/>
                  </a:lnTo>
                  <a:lnTo>
                    <a:pt x="309168" y="461937"/>
                  </a:lnTo>
                  <a:lnTo>
                    <a:pt x="355142" y="478320"/>
                  </a:lnTo>
                  <a:lnTo>
                    <a:pt x="402615" y="490156"/>
                  </a:lnTo>
                  <a:lnTo>
                    <a:pt x="451243" y="497319"/>
                  </a:lnTo>
                  <a:lnTo>
                    <a:pt x="500697" y="499668"/>
                  </a:lnTo>
                  <a:close/>
                </a:path>
              </a:pathLst>
            </a:custGeom>
            <a:solidFill>
              <a:srgbClr val="424242">
                <a:alpha val="12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99" y="315774"/>
              <a:ext cx="8921582" cy="41847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503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000000"/>
                </a:solidFill>
              </a:rPr>
              <a:t>Viewing</a:t>
            </a:r>
            <a:r>
              <a:rPr spc="-20" dirty="0">
                <a:solidFill>
                  <a:srgbClr val="000000"/>
                </a:solidFill>
              </a:rPr>
              <a:t> Transformation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5208"/>
            <a:ext cx="8278495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26034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series</a:t>
            </a:r>
            <a:r>
              <a:rPr sz="1800" spc="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800" spc="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transformations,</a:t>
            </a:r>
            <a:r>
              <a:rPr sz="18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which</a:t>
            </a:r>
            <a:r>
              <a:rPr sz="1800" spc="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are</a:t>
            </a:r>
            <a:r>
              <a:rPr sz="1800" spc="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passed</a:t>
            </a:r>
            <a:r>
              <a:rPr sz="1800" spc="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sz="1800" spc="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geometry</a:t>
            </a:r>
            <a:r>
              <a:rPr sz="1800" spc="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sz="1800" spc="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00" spc="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end</a:t>
            </a:r>
            <a:r>
              <a:rPr sz="1800" spc="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up</a:t>
            </a:r>
            <a:r>
              <a:rPr sz="1800" spc="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sz="1800" spc="-48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image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data being displayed on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device.</a:t>
            </a:r>
            <a:endParaRPr sz="1800">
              <a:latin typeface="Arial MT"/>
              <a:cs typeface="Arial MT"/>
            </a:endParaRPr>
          </a:p>
          <a:p>
            <a:pPr marL="379095" marR="825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800" spc="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2D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picture,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view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selected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by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specifying</a:t>
            </a:r>
            <a:r>
              <a:rPr sz="1800" spc="409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subarea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sz="1800" spc="4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800" spc="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total </a:t>
            </a:r>
            <a:r>
              <a:rPr sz="1800" spc="-484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picture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area.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  <a:tab pos="919480" algn="l"/>
                <a:tab pos="2351405" algn="l"/>
                <a:tab pos="3427095" algn="l"/>
                <a:tab pos="4643120" algn="l"/>
                <a:tab pos="5578475" algn="l"/>
                <a:tab pos="6527165" algn="l"/>
                <a:tab pos="6864984" algn="l"/>
                <a:tab pos="7254240" algn="l"/>
                <a:tab pos="7719059" algn="l"/>
              </a:tabLst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y	conventional	cartesian	coordinate	system,	referred	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o	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s	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th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e	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world 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coordinate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reference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frame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be used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to define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the picture.</a:t>
            </a:r>
            <a:endParaRPr sz="1800">
              <a:latin typeface="Arial MT"/>
              <a:cs typeface="Arial MT"/>
            </a:endParaRPr>
          </a:p>
          <a:p>
            <a:pPr marL="379095" marR="5080" indent="-367030" algn="just">
              <a:lnSpc>
                <a:spcPct val="114999"/>
              </a:lnSpc>
              <a:buChar char="●"/>
              <a:tabLst>
                <a:tab pos="379730" algn="l"/>
              </a:tabLst>
            </a:pP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Mapping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part of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world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coordinate scene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to device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coordinate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referred </a:t>
            </a:r>
            <a:r>
              <a:rPr sz="1800" spc="-49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to as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viewing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transformation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or window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viewport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transformation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windowing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transformation.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587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Coordinate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Transformation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94" y="1942580"/>
            <a:ext cx="8333887" cy="1830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260" y="431239"/>
            <a:ext cx="8260080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20320" indent="-344170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356870" algn="l"/>
              </a:tabLst>
            </a:pPr>
            <a:r>
              <a:rPr sz="1500" dirty="0">
                <a:latin typeface="Arial MT"/>
                <a:cs typeface="Arial MT"/>
              </a:rPr>
              <a:t>A </a:t>
            </a:r>
            <a:r>
              <a:rPr sz="1500" spc="-5" dirty="0">
                <a:latin typeface="Arial MT"/>
                <a:cs typeface="Arial MT"/>
              </a:rPr>
              <a:t>world </a:t>
            </a:r>
            <a:r>
              <a:rPr sz="1500" dirty="0">
                <a:latin typeface="Arial MT"/>
                <a:cs typeface="Arial MT"/>
              </a:rPr>
              <a:t>coordinate </a:t>
            </a:r>
            <a:r>
              <a:rPr sz="1500" spc="-5" dirty="0">
                <a:latin typeface="Arial MT"/>
                <a:cs typeface="Arial MT"/>
              </a:rPr>
              <a:t>area </a:t>
            </a:r>
            <a:r>
              <a:rPr sz="1500" dirty="0">
                <a:latin typeface="Arial MT"/>
                <a:cs typeface="Arial MT"/>
              </a:rPr>
              <a:t>selected </a:t>
            </a:r>
            <a:r>
              <a:rPr sz="1500" spc="-5" dirty="0">
                <a:latin typeface="Arial MT"/>
                <a:cs typeface="Arial MT"/>
              </a:rPr>
              <a:t>for display is </a:t>
            </a:r>
            <a:r>
              <a:rPr sz="1500" dirty="0">
                <a:latin typeface="Arial MT"/>
                <a:cs typeface="Arial MT"/>
              </a:rPr>
              <a:t>called a </a:t>
            </a:r>
            <a:r>
              <a:rPr sz="1500" b="1" spc="-5" dirty="0">
                <a:latin typeface="Arial"/>
                <a:cs typeface="Arial"/>
              </a:rPr>
              <a:t>Window</a:t>
            </a:r>
            <a:r>
              <a:rPr sz="1500" spc="-5" dirty="0">
                <a:latin typeface="Arial MT"/>
                <a:cs typeface="Arial MT"/>
              </a:rPr>
              <a:t>. </a:t>
            </a:r>
            <a:r>
              <a:rPr sz="1500" b="1" spc="-10" dirty="0">
                <a:latin typeface="Arial"/>
                <a:cs typeface="Arial"/>
              </a:rPr>
              <a:t>World </a:t>
            </a:r>
            <a:r>
              <a:rPr sz="1500" b="1" spc="-5" dirty="0">
                <a:latin typeface="Arial"/>
                <a:cs typeface="Arial"/>
              </a:rPr>
              <a:t>coordinate </a:t>
            </a:r>
            <a:r>
              <a:rPr sz="1500" spc="-5" dirty="0">
                <a:latin typeface="Arial MT"/>
                <a:cs typeface="Arial MT"/>
              </a:rPr>
              <a:t>is the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Cartesian</a:t>
            </a:r>
            <a:r>
              <a:rPr sz="1500" dirty="0">
                <a:latin typeface="Arial MT"/>
                <a:cs typeface="Arial MT"/>
              </a:rPr>
              <a:t> coordinate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w.r.t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which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define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diagram,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like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Xwmin,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Xwmax,</a:t>
            </a:r>
            <a:r>
              <a:rPr sz="1500" b="1" spc="40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Ywmin,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Ywmax</a:t>
            </a:r>
            <a:r>
              <a:rPr sz="1500" spc="-5" dirty="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356235" marR="5080" indent="-344170" algn="just">
              <a:lnSpc>
                <a:spcPct val="114999"/>
              </a:lnSpc>
              <a:buChar char="●"/>
              <a:tabLst>
                <a:tab pos="356870" algn="l"/>
              </a:tabLst>
            </a:pPr>
            <a:r>
              <a:rPr sz="1500" spc="-5" dirty="0">
                <a:latin typeface="Arial MT"/>
                <a:cs typeface="Arial MT"/>
              </a:rPr>
              <a:t>An area on </a:t>
            </a:r>
            <a:r>
              <a:rPr sz="1500" dirty="0">
                <a:latin typeface="Arial MT"/>
                <a:cs typeface="Arial MT"/>
              </a:rPr>
              <a:t>a </a:t>
            </a:r>
            <a:r>
              <a:rPr sz="1500" spc="-5" dirty="0">
                <a:latin typeface="Arial MT"/>
                <a:cs typeface="Arial MT"/>
              </a:rPr>
              <a:t>display device to which </a:t>
            </a:r>
            <a:r>
              <a:rPr sz="1500" dirty="0">
                <a:latin typeface="Arial MT"/>
                <a:cs typeface="Arial MT"/>
              </a:rPr>
              <a:t>a </a:t>
            </a:r>
            <a:r>
              <a:rPr sz="1500" spc="-5" dirty="0">
                <a:latin typeface="Arial MT"/>
                <a:cs typeface="Arial MT"/>
              </a:rPr>
              <a:t>window is </a:t>
            </a:r>
            <a:r>
              <a:rPr sz="1500" dirty="0">
                <a:latin typeface="Arial MT"/>
                <a:cs typeface="Arial MT"/>
              </a:rPr>
              <a:t>mapped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called a </a:t>
            </a:r>
            <a:r>
              <a:rPr sz="1500" b="1" spc="-10" dirty="0">
                <a:latin typeface="Arial"/>
                <a:cs typeface="Arial"/>
              </a:rPr>
              <a:t>Viewport</a:t>
            </a:r>
            <a:r>
              <a:rPr sz="1500" spc="-10" dirty="0">
                <a:latin typeface="Arial MT"/>
                <a:cs typeface="Arial MT"/>
              </a:rPr>
              <a:t>. </a:t>
            </a:r>
            <a:r>
              <a:rPr sz="1500" b="1" spc="-5" dirty="0">
                <a:latin typeface="Arial"/>
                <a:cs typeface="Arial"/>
              </a:rPr>
              <a:t>Device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Coordinate </a:t>
            </a:r>
            <a:r>
              <a:rPr sz="1500" spc="-5" dirty="0">
                <a:latin typeface="Arial MT"/>
                <a:cs typeface="Arial MT"/>
              </a:rPr>
              <a:t>is the </a:t>
            </a:r>
            <a:r>
              <a:rPr sz="1500" dirty="0">
                <a:latin typeface="Arial MT"/>
                <a:cs typeface="Arial MT"/>
              </a:rPr>
              <a:t>screen coordinate </a:t>
            </a:r>
            <a:r>
              <a:rPr sz="1500" spc="-5" dirty="0">
                <a:latin typeface="Arial MT"/>
                <a:cs typeface="Arial MT"/>
              </a:rPr>
              <a:t>where the objects are to be displayed, like </a:t>
            </a:r>
            <a:r>
              <a:rPr sz="1500" b="1" spc="-5" dirty="0">
                <a:latin typeface="Arial"/>
                <a:cs typeface="Arial"/>
              </a:rPr>
              <a:t>Xvmin,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Xvmax,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Yvmin,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20" dirty="0">
                <a:latin typeface="Arial"/>
                <a:cs typeface="Arial"/>
              </a:rPr>
              <a:t>Yvmax.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960" y="2124645"/>
            <a:ext cx="7034460" cy="29754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275225"/>
            <a:ext cx="806450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Window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Viewport</a:t>
            </a:r>
            <a:r>
              <a:rPr spc="-5" dirty="0">
                <a:solidFill>
                  <a:srgbClr val="000000"/>
                </a:solidFill>
              </a:rPr>
              <a:t> Coordinate </a:t>
            </a:r>
            <a:r>
              <a:rPr spc="-20" dirty="0">
                <a:solidFill>
                  <a:srgbClr val="000000"/>
                </a:solidFill>
              </a:rPr>
              <a:t>Transformation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00" dirty="0">
                <a:solidFill>
                  <a:srgbClr val="970000"/>
                </a:solidFill>
              </a:rPr>
              <a:t>(May</a:t>
            </a:r>
            <a:r>
              <a:rPr sz="1900" spc="-20" dirty="0">
                <a:solidFill>
                  <a:srgbClr val="970000"/>
                </a:solidFill>
              </a:rPr>
              <a:t> </a:t>
            </a:r>
            <a:r>
              <a:rPr sz="1900" spc="-5" dirty="0">
                <a:solidFill>
                  <a:srgbClr val="970000"/>
                </a:solidFill>
              </a:rPr>
              <a:t>18</a:t>
            </a:r>
            <a:r>
              <a:rPr sz="1900" spc="-15" dirty="0">
                <a:solidFill>
                  <a:srgbClr val="970000"/>
                </a:solidFill>
              </a:rPr>
              <a:t> </a:t>
            </a:r>
            <a:r>
              <a:rPr sz="1900" spc="-5" dirty="0">
                <a:solidFill>
                  <a:srgbClr val="970000"/>
                </a:solidFill>
              </a:rPr>
              <a:t>and</a:t>
            </a:r>
            <a:r>
              <a:rPr sz="1900" spc="-20" dirty="0">
                <a:solidFill>
                  <a:srgbClr val="970000"/>
                </a:solidFill>
              </a:rPr>
              <a:t> </a:t>
            </a:r>
            <a:r>
              <a:rPr sz="1900" dirty="0">
                <a:solidFill>
                  <a:srgbClr val="970000"/>
                </a:solidFill>
              </a:rPr>
              <a:t>May</a:t>
            </a:r>
            <a:r>
              <a:rPr sz="1900" spc="-15" dirty="0">
                <a:solidFill>
                  <a:srgbClr val="970000"/>
                </a:solidFill>
              </a:rPr>
              <a:t> </a:t>
            </a:r>
            <a:r>
              <a:rPr sz="1900" spc="-5" dirty="0">
                <a:solidFill>
                  <a:srgbClr val="970000"/>
                </a:solidFill>
              </a:rPr>
              <a:t>19</a:t>
            </a:r>
            <a:r>
              <a:rPr sz="1900" spc="-15" dirty="0">
                <a:solidFill>
                  <a:srgbClr val="970000"/>
                </a:solidFill>
              </a:rPr>
              <a:t> </a:t>
            </a:r>
            <a:r>
              <a:rPr sz="1900" dirty="0">
                <a:solidFill>
                  <a:srgbClr val="970000"/>
                </a:solidFill>
              </a:rPr>
              <a:t>5</a:t>
            </a:r>
            <a:r>
              <a:rPr sz="1900" spc="-20" dirty="0">
                <a:solidFill>
                  <a:srgbClr val="970000"/>
                </a:solidFill>
              </a:rPr>
              <a:t> </a:t>
            </a:r>
            <a:r>
              <a:rPr sz="1900" dirty="0">
                <a:solidFill>
                  <a:srgbClr val="970000"/>
                </a:solidFill>
              </a:rPr>
              <a:t>Marks)</a:t>
            </a:r>
            <a:endParaRPr sz="1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236" y="1441502"/>
            <a:ext cx="8115508" cy="37019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1912</Words>
  <Application>Microsoft Office PowerPoint</Application>
  <PresentationFormat>On-screen Show (16:9)</PresentationFormat>
  <Paragraphs>203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MS PGothic</vt:lpstr>
      <vt:lpstr>Arial</vt:lpstr>
      <vt:lpstr>Arial MT</vt:lpstr>
      <vt:lpstr>Calibri</vt:lpstr>
      <vt:lpstr>Courier New</vt:lpstr>
      <vt:lpstr>Lucida Sans Unicode</vt:lpstr>
      <vt:lpstr>Times New Roman</vt:lpstr>
      <vt:lpstr>Trebuchet MS</vt:lpstr>
      <vt:lpstr>Verdana</vt:lpstr>
      <vt:lpstr>Office Theme</vt:lpstr>
      <vt:lpstr>PowerPoint Presentation</vt:lpstr>
      <vt:lpstr>Window and Viewport</vt:lpstr>
      <vt:lpstr>PowerPoint Presentation</vt:lpstr>
      <vt:lpstr>World Coordinates</vt:lpstr>
      <vt:lpstr>PowerPoint Presentation</vt:lpstr>
      <vt:lpstr>Viewing Transformation Pipeline</vt:lpstr>
      <vt:lpstr>Coordinate Transformation</vt:lpstr>
      <vt:lpstr>PowerPoint Presentation</vt:lpstr>
      <vt:lpstr>Window to Viewport Coordinate Transformation (May 18 and May 19 5 Marks)</vt:lpstr>
      <vt:lpstr>Window to Viewport Coordinate Transformation</vt:lpstr>
      <vt:lpstr>Window to Viewport Coordinate Transformation</vt:lpstr>
      <vt:lpstr>PowerPoint Presentation</vt:lpstr>
      <vt:lpstr>PowerPoint Presentation</vt:lpstr>
      <vt:lpstr>Matrix Representation</vt:lpstr>
      <vt:lpstr>PowerPoint Presentation</vt:lpstr>
      <vt:lpstr>Clipping</vt:lpstr>
      <vt:lpstr>Types of Clipping</vt:lpstr>
      <vt:lpstr>Point Clipping</vt:lpstr>
      <vt:lpstr>Line Clipping</vt:lpstr>
      <vt:lpstr>Cohen-Sutherland Line Clipping Algorithm</vt:lpstr>
      <vt:lpstr>PowerPoint Presentation</vt:lpstr>
      <vt:lpstr>PowerPoint Presentation</vt:lpstr>
      <vt:lpstr>PowerPoint Presentation</vt:lpstr>
      <vt:lpstr>Equations for intersection</vt:lpstr>
      <vt:lpstr>Numerical</vt:lpstr>
      <vt:lpstr>PowerPoint Presentation</vt:lpstr>
      <vt:lpstr>Line P3P4</vt:lpstr>
      <vt:lpstr>PowerPoint Presentation</vt:lpstr>
      <vt:lpstr>Solution:</vt:lpstr>
      <vt:lpstr>3) Let R be the rectangular window whose lower left-hand corner at L(-3,1) &amp; upper right corner is at R(2,6).  Find the region codes for the endpoints &amp; use cohen sutherland algorithm to clip the line segments coordinate  for line segments are</vt:lpstr>
      <vt:lpstr>LINE CD  C - 0000 D -1010</vt:lpstr>
      <vt:lpstr>4) Use Cohen-Sutherland algorithm to clip two lines P1(40,15) P2(75,45) and  P3(70,20)P4(100,10) against a window A(50,10), B(80,10), C(80,40) and D(50,40)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4_ 2D Viewing and Clipping.pptx</dc:title>
  <dc:creator>poonam</dc:creator>
  <cp:lastModifiedBy>Poonam Pangarkar</cp:lastModifiedBy>
  <cp:revision>2</cp:revision>
  <dcterms:created xsi:type="dcterms:W3CDTF">2022-09-20T09:09:55Z</dcterms:created>
  <dcterms:modified xsi:type="dcterms:W3CDTF">2022-09-28T08:40:57Z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2022-09-20T00:00:00Z</vt:filetime>
  </property>
</Properties>
</file>