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6" y="2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0710" y="503825"/>
            <a:ext cx="194257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626" y="1374972"/>
            <a:ext cx="7888746" cy="179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62" y="69119"/>
                </a:lnTo>
                <a:lnTo>
                  <a:pt x="61721" y="33239"/>
                </a:lnTo>
                <a:lnTo>
                  <a:pt x="104649" y="9599"/>
                </a:lnTo>
                <a:lnTo>
                  <a:pt x="153180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00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03" y="317627"/>
                </a:moveTo>
                <a:lnTo>
                  <a:pt x="633564" y="295325"/>
                </a:lnTo>
                <a:lnTo>
                  <a:pt x="632333" y="274955"/>
                </a:lnTo>
                <a:lnTo>
                  <a:pt x="631926" y="273075"/>
                </a:lnTo>
                <a:lnTo>
                  <a:pt x="631761" y="270687"/>
                </a:lnTo>
                <a:lnTo>
                  <a:pt x="626110" y="245414"/>
                </a:lnTo>
                <a:lnTo>
                  <a:pt x="622808" y="229704"/>
                </a:lnTo>
                <a:lnTo>
                  <a:pt x="622287" y="228307"/>
                </a:lnTo>
                <a:lnTo>
                  <a:pt x="621753" y="225894"/>
                </a:lnTo>
                <a:lnTo>
                  <a:pt x="611289" y="198450"/>
                </a:lnTo>
                <a:lnTo>
                  <a:pt x="606983" y="186728"/>
                </a:lnTo>
                <a:lnTo>
                  <a:pt x="606475" y="185813"/>
                </a:lnTo>
                <a:lnTo>
                  <a:pt x="605688" y="183718"/>
                </a:lnTo>
                <a:lnTo>
                  <a:pt x="590765" y="156832"/>
                </a:lnTo>
                <a:lnTo>
                  <a:pt x="585254" y="146646"/>
                </a:lnTo>
                <a:lnTo>
                  <a:pt x="584746" y="145986"/>
                </a:lnTo>
                <a:lnTo>
                  <a:pt x="584034" y="144678"/>
                </a:lnTo>
                <a:lnTo>
                  <a:pt x="564451" y="118732"/>
                </a:lnTo>
                <a:lnTo>
                  <a:pt x="558025" y="110083"/>
                </a:lnTo>
                <a:lnTo>
                  <a:pt x="557682" y="109753"/>
                </a:lnTo>
                <a:lnTo>
                  <a:pt x="557301" y="109232"/>
                </a:lnTo>
                <a:lnTo>
                  <a:pt x="525970" y="77901"/>
                </a:lnTo>
                <a:lnTo>
                  <a:pt x="525691" y="77647"/>
                </a:lnTo>
                <a:lnTo>
                  <a:pt x="520103" y="73482"/>
                </a:lnTo>
                <a:lnTo>
                  <a:pt x="490537" y="51168"/>
                </a:lnTo>
                <a:lnTo>
                  <a:pt x="489343" y="50520"/>
                </a:lnTo>
                <a:lnTo>
                  <a:pt x="488632" y="49974"/>
                </a:lnTo>
                <a:lnTo>
                  <a:pt x="479640" y="45135"/>
                </a:lnTo>
                <a:lnTo>
                  <a:pt x="451497" y="29527"/>
                </a:lnTo>
                <a:lnTo>
                  <a:pt x="448754" y="28486"/>
                </a:lnTo>
                <a:lnTo>
                  <a:pt x="447255" y="27673"/>
                </a:lnTo>
                <a:lnTo>
                  <a:pt x="435546" y="23456"/>
                </a:lnTo>
                <a:lnTo>
                  <a:pt x="409333" y="13449"/>
                </a:lnTo>
                <a:lnTo>
                  <a:pt x="405472" y="12598"/>
                </a:lnTo>
                <a:lnTo>
                  <a:pt x="403047" y="11709"/>
                </a:lnTo>
                <a:lnTo>
                  <a:pt x="387134" y="8496"/>
                </a:lnTo>
                <a:lnTo>
                  <a:pt x="364528" y="3441"/>
                </a:lnTo>
                <a:lnTo>
                  <a:pt x="360819" y="3175"/>
                </a:lnTo>
                <a:lnTo>
                  <a:pt x="357708" y="2540"/>
                </a:lnTo>
                <a:lnTo>
                  <a:pt x="336778" y="1409"/>
                </a:lnTo>
                <a:lnTo>
                  <a:pt x="317601" y="0"/>
                </a:lnTo>
                <a:lnTo>
                  <a:pt x="314706" y="215"/>
                </a:lnTo>
                <a:lnTo>
                  <a:pt x="311975" y="63"/>
                </a:lnTo>
                <a:lnTo>
                  <a:pt x="290715" y="1981"/>
                </a:lnTo>
                <a:lnTo>
                  <a:pt x="270675" y="3441"/>
                </a:lnTo>
                <a:lnTo>
                  <a:pt x="268211" y="4000"/>
                </a:lnTo>
                <a:lnTo>
                  <a:pt x="266560" y="4140"/>
                </a:lnTo>
                <a:lnTo>
                  <a:pt x="251079" y="7823"/>
                </a:lnTo>
                <a:lnTo>
                  <a:pt x="225882" y="13449"/>
                </a:lnTo>
                <a:lnTo>
                  <a:pt x="223367" y="14414"/>
                </a:lnTo>
                <a:lnTo>
                  <a:pt x="222211" y="14681"/>
                </a:lnTo>
                <a:lnTo>
                  <a:pt x="210502" y="19316"/>
                </a:lnTo>
                <a:lnTo>
                  <a:pt x="183718" y="29527"/>
                </a:lnTo>
                <a:lnTo>
                  <a:pt x="181292" y="30873"/>
                </a:lnTo>
                <a:lnTo>
                  <a:pt x="179616" y="31534"/>
                </a:lnTo>
                <a:lnTo>
                  <a:pt x="167259" y="38646"/>
                </a:lnTo>
                <a:lnTo>
                  <a:pt x="144665" y="51168"/>
                </a:lnTo>
                <a:lnTo>
                  <a:pt x="141935" y="53238"/>
                </a:lnTo>
                <a:lnTo>
                  <a:pt x="139534" y="54610"/>
                </a:lnTo>
                <a:lnTo>
                  <a:pt x="127939" y="63792"/>
                </a:lnTo>
                <a:lnTo>
                  <a:pt x="109232" y="77901"/>
                </a:lnTo>
                <a:lnTo>
                  <a:pt x="105905" y="81229"/>
                </a:lnTo>
                <a:lnTo>
                  <a:pt x="102679" y="83781"/>
                </a:lnTo>
                <a:lnTo>
                  <a:pt x="102997" y="84137"/>
                </a:lnTo>
                <a:lnTo>
                  <a:pt x="77901" y="109232"/>
                </a:lnTo>
                <a:lnTo>
                  <a:pt x="51168" y="144678"/>
                </a:lnTo>
                <a:lnTo>
                  <a:pt x="29527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62"/>
                </a:lnTo>
                <a:lnTo>
                  <a:pt x="77901" y="525995"/>
                </a:lnTo>
                <a:lnTo>
                  <a:pt x="109232" y="557326"/>
                </a:lnTo>
                <a:lnTo>
                  <a:pt x="144665" y="584060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86"/>
                </a:lnTo>
                <a:lnTo>
                  <a:pt x="317601" y="635228"/>
                </a:lnTo>
                <a:lnTo>
                  <a:pt x="367588" y="631266"/>
                </a:lnTo>
                <a:lnTo>
                  <a:pt x="415886" y="619633"/>
                </a:lnTo>
                <a:lnTo>
                  <a:pt x="461657" y="600684"/>
                </a:lnTo>
                <a:lnTo>
                  <a:pt x="504037" y="574751"/>
                </a:lnTo>
                <a:lnTo>
                  <a:pt x="542175" y="542201"/>
                </a:lnTo>
                <a:lnTo>
                  <a:pt x="574725" y="504063"/>
                </a:lnTo>
                <a:lnTo>
                  <a:pt x="600659" y="461683"/>
                </a:lnTo>
                <a:lnTo>
                  <a:pt x="619620" y="415912"/>
                </a:lnTo>
                <a:lnTo>
                  <a:pt x="631240" y="367601"/>
                </a:lnTo>
                <a:lnTo>
                  <a:pt x="634860" y="321881"/>
                </a:lnTo>
                <a:lnTo>
                  <a:pt x="635177" y="321881"/>
                </a:lnTo>
                <a:lnTo>
                  <a:pt x="635038" y="319659"/>
                </a:lnTo>
                <a:lnTo>
                  <a:pt x="635203" y="31762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43"/>
                </a:lnTo>
                <a:lnTo>
                  <a:pt x="620191" y="255993"/>
                </a:lnTo>
                <a:lnTo>
                  <a:pt x="618426" y="249453"/>
                </a:lnTo>
                <a:lnTo>
                  <a:pt x="617169" y="241592"/>
                </a:lnTo>
                <a:lnTo>
                  <a:pt x="610273" y="21920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09" y="15163"/>
                </a:lnTo>
                <a:lnTo>
                  <a:pt x="402678" y="13169"/>
                </a:lnTo>
                <a:lnTo>
                  <a:pt x="390423" y="10502"/>
                </a:lnTo>
                <a:lnTo>
                  <a:pt x="372071" y="5575"/>
                </a:lnTo>
                <a:lnTo>
                  <a:pt x="362712" y="4457"/>
                </a:lnTo>
                <a:lnTo>
                  <a:pt x="355295" y="2832"/>
                </a:lnTo>
                <a:lnTo>
                  <a:pt x="343662" y="2171"/>
                </a:lnTo>
                <a:lnTo>
                  <a:pt x="328434" y="330"/>
                </a:lnTo>
                <a:lnTo>
                  <a:pt x="316166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792" y="3937"/>
                </a:lnTo>
                <a:lnTo>
                  <a:pt x="256133" y="5118"/>
                </a:lnTo>
                <a:lnTo>
                  <a:pt x="249809" y="6819"/>
                </a:lnTo>
                <a:lnTo>
                  <a:pt x="241681" y="8115"/>
                </a:lnTo>
                <a:lnTo>
                  <a:pt x="219519" y="14935"/>
                </a:lnTo>
                <a:lnTo>
                  <a:pt x="207543" y="18135"/>
                </a:lnTo>
                <a:lnTo>
                  <a:pt x="204165" y="19646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85" y="199605"/>
                </a:lnTo>
                <a:lnTo>
                  <a:pt x="15049" y="216738"/>
                </a:lnTo>
                <a:lnTo>
                  <a:pt x="14630" y="218452"/>
                </a:lnTo>
                <a:lnTo>
                  <a:pt x="13728" y="220764"/>
                </a:lnTo>
                <a:lnTo>
                  <a:pt x="8420" y="244614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83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33" y="533882"/>
                </a:lnTo>
                <a:lnTo>
                  <a:pt x="129413" y="565861"/>
                </a:lnTo>
                <a:lnTo>
                  <a:pt x="168833" y="590194"/>
                </a:lnTo>
                <a:lnTo>
                  <a:pt x="210337" y="608050"/>
                </a:lnTo>
                <a:lnTo>
                  <a:pt x="253250" y="619556"/>
                </a:lnTo>
                <a:lnTo>
                  <a:pt x="296887" y="624814"/>
                </a:lnTo>
                <a:lnTo>
                  <a:pt x="340575" y="623938"/>
                </a:lnTo>
                <a:lnTo>
                  <a:pt x="383641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25"/>
                </a:lnTo>
                <a:lnTo>
                  <a:pt x="612736" y="400418"/>
                </a:lnTo>
                <a:lnTo>
                  <a:pt x="615188" y="388785"/>
                </a:lnTo>
                <a:lnTo>
                  <a:pt x="619709" y="371957"/>
                </a:lnTo>
                <a:lnTo>
                  <a:pt x="620966" y="361467"/>
                </a:lnTo>
                <a:lnTo>
                  <a:pt x="622693" y="353326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499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67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67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102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79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4"/>
                  </a:moveTo>
                  <a:lnTo>
                    <a:pt x="726033" y="1552711"/>
                  </a:lnTo>
                  <a:lnTo>
                    <a:pt x="681687" y="1548548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4"/>
                  </a:lnTo>
                  <a:lnTo>
                    <a:pt x="1546991" y="883333"/>
                  </a:lnTo>
                  <a:lnTo>
                    <a:pt x="1538460" y="933153"/>
                  </a:lnTo>
                  <a:lnTo>
                    <a:pt x="1526709" y="982312"/>
                  </a:lnTo>
                  <a:lnTo>
                    <a:pt x="1511770" y="1030652"/>
                  </a:lnTo>
                  <a:lnTo>
                    <a:pt x="1493678" y="1078012"/>
                  </a:lnTo>
                  <a:lnTo>
                    <a:pt x="1472464" y="1124232"/>
                  </a:lnTo>
                  <a:lnTo>
                    <a:pt x="1448162" y="1169152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1"/>
                  </a:lnTo>
                  <a:lnTo>
                    <a:pt x="1332167" y="1321293"/>
                  </a:lnTo>
                  <a:lnTo>
                    <a:pt x="1299153" y="1353101"/>
                  </a:lnTo>
                  <a:lnTo>
                    <a:pt x="1264594" y="1382664"/>
                  </a:lnTo>
                  <a:lnTo>
                    <a:pt x="1228603" y="1409959"/>
                  </a:lnTo>
                  <a:lnTo>
                    <a:pt x="1191291" y="1434964"/>
                  </a:lnTo>
                  <a:lnTo>
                    <a:pt x="1152773" y="1457659"/>
                  </a:lnTo>
                  <a:lnTo>
                    <a:pt x="1113160" y="1478021"/>
                  </a:lnTo>
                  <a:lnTo>
                    <a:pt x="1072566" y="1496028"/>
                  </a:lnTo>
                  <a:lnTo>
                    <a:pt x="1031104" y="1511659"/>
                  </a:lnTo>
                  <a:lnTo>
                    <a:pt x="988886" y="1524892"/>
                  </a:lnTo>
                  <a:lnTo>
                    <a:pt x="946025" y="1535706"/>
                  </a:lnTo>
                  <a:lnTo>
                    <a:pt x="902635" y="1544077"/>
                  </a:lnTo>
                  <a:lnTo>
                    <a:pt x="858828" y="1549985"/>
                  </a:lnTo>
                  <a:lnTo>
                    <a:pt x="814716" y="1553408"/>
                  </a:lnTo>
                  <a:lnTo>
                    <a:pt x="770414" y="1554324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3"/>
                  </a:lnTo>
                  <a:lnTo>
                    <a:pt x="25176" y="616186"/>
                  </a:lnTo>
                  <a:lnTo>
                    <a:pt x="51854" y="574381"/>
                  </a:lnTo>
                  <a:lnTo>
                    <a:pt x="79989" y="533815"/>
                  </a:lnTo>
                  <a:lnTo>
                    <a:pt x="109536" y="494515"/>
                  </a:lnTo>
                  <a:lnTo>
                    <a:pt x="140450" y="456506"/>
                  </a:lnTo>
                  <a:lnTo>
                    <a:pt x="172684" y="419816"/>
                  </a:lnTo>
                  <a:lnTo>
                    <a:pt x="206195" y="384471"/>
                  </a:lnTo>
                  <a:lnTo>
                    <a:pt x="240936" y="350498"/>
                  </a:lnTo>
                  <a:lnTo>
                    <a:pt x="276862" y="317923"/>
                  </a:lnTo>
                  <a:lnTo>
                    <a:pt x="313927" y="286773"/>
                  </a:lnTo>
                  <a:lnTo>
                    <a:pt x="352088" y="257074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1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>
              <a:lnSpc>
                <a:spcPct val="100000"/>
              </a:lnSpc>
              <a:spcBef>
                <a:spcPts val="100"/>
              </a:spcBef>
            </a:pP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/>
                <a:cs typeface="Trebuchet MS"/>
              </a:rPr>
              <a:t>Dimensional </a:t>
            </a:r>
            <a:r>
              <a:rPr sz="3600" b="1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/>
                <a:cs typeface="Trebuchet MS"/>
              </a:rPr>
              <a:t>Viewing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/>
                <a:cs typeface="Trebuchet MS"/>
              </a:rPr>
              <a:t>Clipping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5752" y="3769143"/>
            <a:ext cx="4438248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Poonam Pangarkar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Depa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tment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lang="en-US"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SE Data Science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Engineering  </a:t>
            </a:r>
            <a:r>
              <a:rPr sz="1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APSIT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24" y="355031"/>
            <a:ext cx="6877684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43180" indent="-6350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MS PGothic"/>
                <a:cs typeface="MS PGothic"/>
              </a:rPr>
              <a:t>∵</a:t>
            </a:r>
            <a:r>
              <a:rPr sz="1800" spc="-55" dirty="0">
                <a:latin typeface="MS PGothic"/>
                <a:cs typeface="MS PGothic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2407" dirty="0">
                <a:latin typeface="Arial MT"/>
                <a:cs typeface="Arial MT"/>
              </a:rPr>
              <a:t>k</a:t>
            </a:r>
            <a:r>
              <a:rPr sz="1800" spc="240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≠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parallel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clipping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 edges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5073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2407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2407" dirty="0">
                <a:latin typeface="Arial MT"/>
                <a:cs typeface="Arial MT"/>
              </a:rPr>
              <a:t>3</a:t>
            </a:r>
            <a:endParaRPr sz="1800" baseline="-3240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1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max(0,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/P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/P</a:t>
            </a:r>
            <a:r>
              <a:rPr sz="1800" baseline="-30092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0800" marR="4010660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1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max(0,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-10/-70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10/-60)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1/7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0.142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spc="21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5073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4</a:t>
            </a:r>
            <a:endParaRPr sz="1800" baseline="-30092">
              <a:latin typeface="Arial MT"/>
              <a:cs typeface="Arial MT"/>
            </a:endParaRPr>
          </a:p>
          <a:p>
            <a:pPr marL="50800" marR="4302760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min(1, q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/P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494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 q</a:t>
            </a:r>
            <a:r>
              <a:rPr sz="1800" baseline="-30092" dirty="0">
                <a:latin typeface="Arial MT"/>
                <a:cs typeface="Arial MT"/>
              </a:rPr>
              <a:t>4</a:t>
            </a:r>
            <a:r>
              <a:rPr sz="1800" dirty="0">
                <a:latin typeface="Arial MT"/>
                <a:cs typeface="Arial MT"/>
              </a:rPr>
              <a:t>/P</a:t>
            </a:r>
            <a:r>
              <a:rPr sz="1800" baseline="-30092" dirty="0">
                <a:latin typeface="Arial MT"/>
                <a:cs typeface="Arial MT"/>
              </a:rPr>
              <a:t>4</a:t>
            </a:r>
            <a:r>
              <a:rPr sz="1800" dirty="0">
                <a:latin typeface="Arial MT"/>
                <a:cs typeface="Arial MT"/>
              </a:rPr>
              <a:t>)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1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min(1,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80/70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40/60)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0" dirty="0">
                <a:latin typeface="Arial MT"/>
                <a:cs typeface="Arial MT"/>
              </a:rPr>
              <a:t>⅔</a:t>
            </a:r>
            <a:r>
              <a:rPr sz="1800" spc="-5" dirty="0">
                <a:latin typeface="Arial MT"/>
                <a:cs typeface="Arial MT"/>
              </a:rPr>
              <a:t> =0.666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924" y="355031"/>
            <a:ext cx="411797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2407" dirty="0">
                <a:latin typeface="Arial MT"/>
                <a:cs typeface="Arial MT"/>
              </a:rPr>
              <a:t>1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32407" dirty="0">
                <a:latin typeface="Arial MT"/>
                <a:cs typeface="Arial MT"/>
              </a:rPr>
              <a:t>2</a:t>
            </a:r>
            <a:r>
              <a:rPr sz="1800" spc="-7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coordinate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endParaRPr sz="1800" baseline="-30092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baseline="-32407" dirty="0">
                <a:latin typeface="Arial MT"/>
                <a:cs typeface="Arial MT"/>
              </a:rPr>
              <a:t>1</a:t>
            </a:r>
            <a:r>
              <a:rPr sz="1800" spc="247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1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1/</a:t>
            </a:r>
            <a:r>
              <a:rPr sz="1800" dirty="0">
                <a:latin typeface="Arial MT"/>
                <a:cs typeface="Arial MT"/>
              </a:rPr>
              <a:t>7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5" dirty="0">
                <a:latin typeface="Arial MT"/>
                <a:cs typeface="Arial MT"/>
              </a:rPr>
              <a:t> 7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20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3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1/</a:t>
            </a:r>
            <a:r>
              <a:rPr sz="1800" dirty="0">
                <a:latin typeface="Arial MT"/>
                <a:cs typeface="Arial MT"/>
              </a:rPr>
              <a:t>7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5" dirty="0">
                <a:latin typeface="Arial MT"/>
                <a:cs typeface="Arial MT"/>
              </a:rPr>
              <a:t> 6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38.57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7" baseline="-30092" dirty="0">
                <a:latin typeface="Arial MT"/>
                <a:cs typeface="Arial MT"/>
              </a:rPr>
              <a:t>2</a:t>
            </a:r>
            <a:endParaRPr sz="1800" baseline="-30092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1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0" dirty="0">
                <a:latin typeface="Arial MT"/>
                <a:cs typeface="Arial MT"/>
              </a:rPr>
              <a:t>⅔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5" dirty="0">
                <a:latin typeface="Arial MT"/>
                <a:cs typeface="Arial MT"/>
              </a:rPr>
              <a:t> 7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56.67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3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0" dirty="0">
                <a:latin typeface="Arial MT"/>
                <a:cs typeface="Arial MT"/>
              </a:rPr>
              <a:t>⅔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5" dirty="0">
                <a:latin typeface="Arial MT"/>
                <a:cs typeface="Arial MT"/>
              </a:rPr>
              <a:t> 6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70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MT"/>
              <a:cs typeface="Arial MT"/>
            </a:endParaRPr>
          </a:p>
          <a:p>
            <a:pPr marL="63500" marR="1303655">
              <a:lnSpc>
                <a:spcPct val="114999"/>
              </a:lnSpc>
            </a:pP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coordinate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M’N’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M’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(20,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38.57)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(20,39)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N’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(56.67,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70)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(57,70)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731" y="2092847"/>
            <a:ext cx="34480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000000"/>
                </a:solidFill>
              </a:rPr>
              <a:t>Numericals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50" y="506873"/>
            <a:ext cx="816292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709" marR="5080" indent="-461645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1.	Using Liang Barsky Algorithm, find the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clipping coordinates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of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2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line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segment</a:t>
            </a:r>
            <a:r>
              <a:rPr sz="22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end</a:t>
            </a:r>
            <a:r>
              <a:rPr sz="22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coordinates</a:t>
            </a:r>
            <a:r>
              <a:rPr sz="2200" b="0" spc="-1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A(-10,</a:t>
            </a:r>
            <a:r>
              <a:rPr sz="22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50)</a:t>
            </a:r>
            <a:r>
              <a:rPr sz="22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B(30,80) </a:t>
            </a:r>
            <a:r>
              <a:rPr sz="2200" b="0" spc="-5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against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2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window</a:t>
            </a:r>
            <a:endParaRPr sz="2200">
              <a:latin typeface="Arial MT"/>
              <a:cs typeface="Arial MT"/>
            </a:endParaRPr>
          </a:p>
          <a:p>
            <a:pPr marL="473709" marR="4335780">
              <a:lnSpc>
                <a:spcPct val="100000"/>
              </a:lnSpc>
            </a:pP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(Xmin</a:t>
            </a:r>
            <a:r>
              <a:rPr sz="22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sz="22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-30</a:t>
            </a:r>
            <a:r>
              <a:rPr sz="22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200" b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Ymin</a:t>
            </a:r>
            <a:r>
              <a:rPr sz="22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=10) </a:t>
            </a:r>
            <a:r>
              <a:rPr sz="2200" b="0" spc="-5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dirty="0">
                <a:solidFill>
                  <a:srgbClr val="000000"/>
                </a:solidFill>
                <a:latin typeface="Arial MT"/>
                <a:cs typeface="Arial MT"/>
              </a:rPr>
              <a:t>(Xmax=20</a:t>
            </a:r>
            <a:r>
              <a:rPr sz="22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200" b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Arial MT"/>
                <a:cs typeface="Arial MT"/>
              </a:rPr>
              <a:t>Ymax=60)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24" y="2557665"/>
            <a:ext cx="3609975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p1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-40,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p2</a:t>
            </a:r>
            <a:r>
              <a:rPr sz="1800" dirty="0">
                <a:latin typeface="Arial MT"/>
                <a:cs typeface="Arial MT"/>
              </a:rPr>
              <a:t> =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=-30,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4" y="2831984"/>
            <a:ext cx="3457575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q1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20,</a:t>
            </a:r>
            <a:r>
              <a:rPr sz="1800" dirty="0">
                <a:latin typeface="Arial MT"/>
                <a:cs typeface="Arial MT"/>
              </a:rPr>
              <a:t> q2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30,</a:t>
            </a:r>
            <a:r>
              <a:rPr sz="1800" dirty="0">
                <a:latin typeface="Arial MT"/>
                <a:cs typeface="Arial MT"/>
              </a:rPr>
              <a:t> q3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40,</a:t>
            </a:r>
            <a:r>
              <a:rPr sz="1800" dirty="0">
                <a:latin typeface="Arial MT"/>
                <a:cs typeface="Arial MT"/>
              </a:rPr>
              <a:t> q4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4" y="3106303"/>
            <a:ext cx="1637030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t1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t2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0.33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4" y="3380623"/>
            <a:ext cx="1637030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x1’y1’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(-10,50)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4" y="3654942"/>
            <a:ext cx="1878964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x2’y2’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(3.2,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59.9)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5539" y="2076045"/>
            <a:ext cx="3463993" cy="2676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98" y="576705"/>
            <a:ext cx="75812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2. Using Liang Barsky Algorithm, find the </a:t>
            </a:r>
            <a:r>
              <a:rPr sz="2100" b="0" dirty="0">
                <a:solidFill>
                  <a:srgbClr val="000000"/>
                </a:solidFill>
                <a:latin typeface="Arial MT"/>
                <a:cs typeface="Arial MT"/>
              </a:rPr>
              <a:t>clipping coordinates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of </a:t>
            </a:r>
            <a:r>
              <a:rPr sz="2100" b="0" spc="-5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the line </a:t>
            </a:r>
            <a:r>
              <a:rPr sz="2100" b="0" dirty="0">
                <a:solidFill>
                  <a:srgbClr val="000000"/>
                </a:solidFill>
                <a:latin typeface="Arial MT"/>
                <a:cs typeface="Arial MT"/>
              </a:rPr>
              <a:t>segment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with end </a:t>
            </a:r>
            <a:r>
              <a:rPr sz="2100" b="0" dirty="0">
                <a:solidFill>
                  <a:srgbClr val="000000"/>
                </a:solidFill>
                <a:latin typeface="Arial MT"/>
                <a:cs typeface="Arial MT"/>
              </a:rPr>
              <a:t>coordinates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A(10,10) and B(70,40) </a:t>
            </a:r>
            <a:r>
              <a:rPr sz="21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against</a:t>
            </a:r>
            <a:r>
              <a:rPr sz="21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21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window</a:t>
            </a:r>
            <a:r>
              <a:rPr sz="21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having</a:t>
            </a:r>
            <a:r>
              <a:rPr sz="21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diagonal</a:t>
            </a:r>
            <a:r>
              <a:rPr sz="21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dirty="0">
                <a:solidFill>
                  <a:srgbClr val="000000"/>
                </a:solidFill>
                <a:latin typeface="Arial MT"/>
                <a:cs typeface="Arial MT"/>
              </a:rPr>
              <a:t>vertices</a:t>
            </a:r>
            <a:r>
              <a:rPr sz="21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dirty="0">
                <a:solidFill>
                  <a:srgbClr val="000000"/>
                </a:solidFill>
                <a:latin typeface="Arial MT"/>
                <a:cs typeface="Arial MT"/>
              </a:rPr>
              <a:t>(20,20)</a:t>
            </a:r>
            <a:r>
              <a:rPr sz="21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spc="-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1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100" b="0" dirty="0">
                <a:solidFill>
                  <a:srgbClr val="000000"/>
                </a:solidFill>
                <a:latin typeface="Arial MT"/>
                <a:cs typeface="Arial MT"/>
              </a:rPr>
              <a:t>(40,50)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498" y="1910711"/>
            <a:ext cx="3609975" cy="274320"/>
          </a:xfrm>
          <a:custGeom>
            <a:avLst/>
            <a:gdLst/>
            <a:ahLst/>
            <a:cxnLst/>
            <a:rect l="l" t="t" r="r" b="b"/>
            <a:pathLst>
              <a:path w="3609975" h="274319">
                <a:moveTo>
                  <a:pt x="3609596" y="274319"/>
                </a:moveTo>
                <a:lnTo>
                  <a:pt x="0" y="274319"/>
                </a:lnTo>
                <a:lnTo>
                  <a:pt x="0" y="0"/>
                </a:lnTo>
                <a:lnTo>
                  <a:pt x="3609596" y="0"/>
                </a:lnTo>
                <a:lnTo>
                  <a:pt x="3609596" y="27431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798" y="1888867"/>
            <a:ext cx="363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p1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-60,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-30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498" y="2185030"/>
            <a:ext cx="3457575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q1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q3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40,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98" y="2459350"/>
            <a:ext cx="1792605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t1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0.33,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t2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498" y="2733669"/>
            <a:ext cx="1878964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x1’y1’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(28.98,20)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498" y="3007989"/>
            <a:ext cx="1624330" cy="274320"/>
          </a:xfrm>
          <a:custGeom>
            <a:avLst/>
            <a:gdLst/>
            <a:ahLst/>
            <a:cxnLst/>
            <a:rect l="l" t="t" r="r" b="b"/>
            <a:pathLst>
              <a:path w="1624330" h="274320">
                <a:moveTo>
                  <a:pt x="1624304" y="274319"/>
                </a:moveTo>
                <a:lnTo>
                  <a:pt x="0" y="274319"/>
                </a:lnTo>
                <a:lnTo>
                  <a:pt x="0" y="0"/>
                </a:lnTo>
                <a:lnTo>
                  <a:pt x="1624304" y="0"/>
                </a:lnTo>
                <a:lnTo>
                  <a:pt x="1624304" y="27431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798" y="2986144"/>
            <a:ext cx="164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x2’y2’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(40,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25)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58741" y="2068370"/>
          <a:ext cx="4504690" cy="292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90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70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60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50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30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-30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-20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-10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30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50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60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706211" y="3672267"/>
            <a:ext cx="2242820" cy="802005"/>
          </a:xfrm>
          <a:custGeom>
            <a:avLst/>
            <a:gdLst/>
            <a:ahLst/>
            <a:cxnLst/>
            <a:rect l="l" t="t" r="r" b="b"/>
            <a:pathLst>
              <a:path w="2242820" h="802004">
                <a:moveTo>
                  <a:pt x="0" y="801598"/>
                </a:moveTo>
                <a:lnTo>
                  <a:pt x="2242495" y="0"/>
                </a:lnTo>
              </a:path>
            </a:pathLst>
          </a:custGeom>
          <a:ln w="2857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337007"/>
            <a:ext cx="8308340" cy="475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3.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Use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Liang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Barsky</a:t>
            </a:r>
            <a:r>
              <a:rPr sz="1800" spc="-1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Algorithm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line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clipping.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Window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diagonal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vertices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are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(0,0)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(100,50)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and line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segment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endpoints are</a:t>
            </a:r>
            <a:r>
              <a:rPr sz="1800" spc="-10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(10,10)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B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 MT"/>
                <a:cs typeface="Arial MT"/>
              </a:rPr>
              <a:t>(110,40)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P1</a:t>
            </a:r>
            <a:r>
              <a:rPr sz="1800" spc="-10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=-100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P2</a:t>
            </a:r>
            <a:r>
              <a:rPr sz="1800" spc="-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P3</a:t>
            </a:r>
            <a:r>
              <a:rPr sz="18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-30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P4</a:t>
            </a:r>
            <a:r>
              <a:rPr sz="18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Q1</a:t>
            </a:r>
            <a:r>
              <a:rPr sz="180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=10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Q2</a:t>
            </a:r>
            <a:r>
              <a:rPr sz="1800" spc="-5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90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Q3</a:t>
            </a:r>
            <a:r>
              <a:rPr sz="1800" spc="-5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Q4</a:t>
            </a:r>
            <a:r>
              <a:rPr sz="1800" spc="-5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40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MT"/>
              <a:cs typeface="Arial MT"/>
            </a:endParaRPr>
          </a:p>
          <a:p>
            <a:pPr marL="12700" marR="6435725">
              <a:lnSpc>
                <a:spcPct val="114999"/>
              </a:lnSpc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t1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0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t2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0.9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10,10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100,</a:t>
            </a:r>
            <a:r>
              <a:rPr sz="180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37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67756"/>
            <a:ext cx="8308340" cy="231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4.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Use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Liang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Barsky</a:t>
            </a:r>
            <a:r>
              <a:rPr sz="1800" spc="-1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Algorithm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line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clipping.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Window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diagonal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vertices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are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(1,2)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(9,8)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and line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segment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endpoints are</a:t>
            </a:r>
            <a:r>
              <a:rPr sz="1800" spc="-10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 MT"/>
                <a:cs typeface="Arial MT"/>
              </a:rPr>
              <a:t>(11,6)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and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B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 MT"/>
                <a:cs typeface="Arial MT"/>
              </a:rPr>
              <a:t>(11,10)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P1</a:t>
            </a:r>
            <a:r>
              <a:rPr sz="1800" spc="-10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=0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P2</a:t>
            </a:r>
            <a:r>
              <a:rPr sz="1800" spc="-10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=0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q1</a:t>
            </a:r>
            <a:r>
              <a:rPr sz="18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q2</a:t>
            </a:r>
            <a:r>
              <a:rPr sz="18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=</a:t>
            </a:r>
            <a:r>
              <a:rPr sz="18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-2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7424" y="3446471"/>
          <a:ext cx="4871720" cy="122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893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Pk=0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6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qk&lt;0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outside</a:t>
                      </a:r>
                      <a:r>
                        <a:rPr sz="18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parallel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edge,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6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qk&gt;0</a:t>
                      </a:r>
                      <a:r>
                        <a:rPr sz="1800" b="1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parallel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inside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93">
                <a:tc gridSpan="2">
                  <a:txBody>
                    <a:bodyPr/>
                    <a:lstStyle/>
                    <a:p>
                      <a:pPr>
                        <a:lnSpc>
                          <a:spcPts val="213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qk=0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8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edge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-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window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FAB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798" y="470381"/>
            <a:ext cx="830897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5. Use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Liang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Barsky</a:t>
            </a:r>
            <a:r>
              <a:rPr sz="1800" spc="-1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Algorithm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line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clipping.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Window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diagonal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vertices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are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(1,2)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(9,8)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and line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segment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endpoints are</a:t>
            </a:r>
            <a:r>
              <a:rPr sz="1800" spc="-1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(6,6)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and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(8,9)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p1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=-3,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p4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q1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t1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0.66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x1’y1’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(6,6)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x2’y2’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(7.33,8)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24" y="355031"/>
            <a:ext cx="833247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4999"/>
              </a:lnSpc>
              <a:spcBef>
                <a:spcPts val="100"/>
              </a:spcBef>
              <a:tabLst>
                <a:tab pos="1640839" algn="l"/>
              </a:tabLst>
            </a:pPr>
            <a:r>
              <a:rPr sz="1800" spc="-5" dirty="0">
                <a:latin typeface="Arial MT"/>
                <a:cs typeface="Arial MT"/>
              </a:rPr>
              <a:t>6. Explain Liang Barsky line </a:t>
            </a:r>
            <a:r>
              <a:rPr sz="1800" dirty="0">
                <a:latin typeface="Arial MT"/>
                <a:cs typeface="Arial MT"/>
              </a:rPr>
              <a:t>clipping </a:t>
            </a:r>
            <a:r>
              <a:rPr sz="1800" spc="-5" dirty="0">
                <a:latin typeface="Arial MT"/>
                <a:cs typeface="Arial MT"/>
              </a:rPr>
              <a:t>algorithm. Apply the algorithm to the line with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coordinates (30,60) &amp; (60,20) </a:t>
            </a:r>
            <a:r>
              <a:rPr sz="1800" spc="-5" dirty="0">
                <a:latin typeface="Arial MT"/>
                <a:cs typeface="Arial MT"/>
              </a:rPr>
              <a:t>against window </a:t>
            </a:r>
            <a:r>
              <a:rPr sz="1800" spc="5" dirty="0">
                <a:latin typeface="Arial MT"/>
                <a:cs typeface="Arial MT"/>
              </a:rPr>
              <a:t>(x</a:t>
            </a:r>
            <a:r>
              <a:rPr sz="1800" spc="7" baseline="-30092" dirty="0">
                <a:latin typeface="Arial MT"/>
                <a:cs typeface="Arial MT"/>
              </a:rPr>
              <a:t>min</a:t>
            </a:r>
            <a:r>
              <a:rPr sz="1800" spc="5" dirty="0">
                <a:latin typeface="Arial MT"/>
                <a:cs typeface="Arial MT"/>
              </a:rPr>
              <a:t>,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dirty="0">
                <a:latin typeface="Arial MT"/>
                <a:cs typeface="Arial MT"/>
              </a:rPr>
              <a:t>) = (10,10) &amp; (x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2407" dirty="0">
                <a:latin typeface="Arial MT"/>
                <a:cs typeface="Arial MT"/>
              </a:rPr>
              <a:t>max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(50,50)	</a:t>
            </a:r>
            <a:r>
              <a:rPr sz="1800" b="1" dirty="0">
                <a:latin typeface="Arial"/>
                <a:cs typeface="Arial"/>
              </a:rPr>
              <a:t>(May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2018, 2019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 </a:t>
            </a:r>
            <a:r>
              <a:rPr sz="1800" b="1" dirty="0">
                <a:latin typeface="Arial"/>
                <a:cs typeface="Arial"/>
              </a:rPr>
              <a:t>Marks)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24" y="1364425"/>
            <a:ext cx="8171815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p1=-30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p2=30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p3=40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p4=-40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q1=20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q2=20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q3=50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q4=-10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t1=</a:t>
            </a:r>
            <a:r>
              <a:rPr sz="1800" b="1" spc="-3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0.25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t2=0.67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4" y="1679893"/>
            <a:ext cx="2338070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15" dirty="0">
                <a:latin typeface="Arial"/>
                <a:cs typeface="Arial"/>
              </a:rPr>
              <a:t>A’(37.5,50)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B’(50,33.2)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1932368"/>
            <a:ext cx="800671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Explain Liang Barsky line </a:t>
            </a:r>
            <a:r>
              <a:rPr sz="1800" dirty="0">
                <a:latin typeface="Arial MT"/>
                <a:cs typeface="Arial MT"/>
              </a:rPr>
              <a:t>clipping </a:t>
            </a:r>
            <a:r>
              <a:rPr sz="1800" spc="-5" dirty="0">
                <a:latin typeface="Arial MT"/>
                <a:cs typeface="Arial MT"/>
              </a:rPr>
              <a:t>algorithm. Find the </a:t>
            </a:r>
            <a:r>
              <a:rPr sz="1800" dirty="0">
                <a:latin typeface="Arial MT"/>
                <a:cs typeface="Arial MT"/>
              </a:rPr>
              <a:t>coordinates </a:t>
            </a:r>
            <a:r>
              <a:rPr sz="1800" spc="-5" dirty="0">
                <a:latin typeface="Arial MT"/>
                <a:cs typeface="Arial MT"/>
              </a:rPr>
              <a:t>of the line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segment </a:t>
            </a:r>
            <a:r>
              <a:rPr sz="1800" spc="-5" dirty="0">
                <a:latin typeface="Arial MT"/>
                <a:cs typeface="Arial MT"/>
              </a:rPr>
              <a:t>A(35,60) B(80,25) after it is </a:t>
            </a:r>
            <a:r>
              <a:rPr sz="1800" dirty="0">
                <a:latin typeface="Arial MT"/>
                <a:cs typeface="Arial MT"/>
              </a:rPr>
              <a:t>clippeed </a:t>
            </a:r>
            <a:r>
              <a:rPr sz="1800" spc="-5" dirty="0">
                <a:latin typeface="Arial MT"/>
                <a:cs typeface="Arial MT"/>
              </a:rPr>
              <a:t>against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window with </a:t>
            </a:r>
            <a:r>
              <a:rPr sz="1800" dirty="0">
                <a:latin typeface="Arial MT"/>
                <a:cs typeface="Arial MT"/>
              </a:rPr>
              <a:t>2 </a:t>
            </a:r>
            <a:r>
              <a:rPr sz="1800" spc="-5" dirty="0">
                <a:latin typeface="Arial MT"/>
                <a:cs typeface="Arial MT"/>
              </a:rPr>
              <a:t>diagonal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vertices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 </a:t>
            </a:r>
            <a:r>
              <a:rPr sz="1800" dirty="0">
                <a:latin typeface="Arial MT"/>
                <a:cs typeface="Arial MT"/>
              </a:rPr>
              <a:t>(10,10)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(50,50).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December 2018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 </a:t>
            </a:r>
            <a:r>
              <a:rPr sz="1800" b="1" dirty="0">
                <a:latin typeface="Arial"/>
                <a:cs typeface="Arial"/>
              </a:rPr>
              <a:t>Marks)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4" y="2941762"/>
            <a:ext cx="8298815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p1=-45,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p2=45,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p3=35,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p4=-35,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q1=25,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q2=15,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q3=50,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q4=-10,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t1=0.285,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t2=0.33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4" y="3257230"/>
            <a:ext cx="1957070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15" dirty="0">
                <a:latin typeface="Arial"/>
                <a:cs typeface="Arial"/>
              </a:rPr>
              <a:t>A’(48,50)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B’(50,48)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4" y="3509705"/>
            <a:ext cx="819721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8. Clip line with </a:t>
            </a:r>
            <a:r>
              <a:rPr sz="1800" dirty="0">
                <a:latin typeface="Arial MT"/>
                <a:cs typeface="Arial MT"/>
              </a:rPr>
              <a:t>coordinates </a:t>
            </a:r>
            <a:r>
              <a:rPr sz="1800" spc="-5" dirty="0">
                <a:latin typeface="Arial MT"/>
                <a:cs typeface="Arial MT"/>
              </a:rPr>
              <a:t>A(5,10) B(35,30) after it is </a:t>
            </a:r>
            <a:r>
              <a:rPr sz="1800" dirty="0">
                <a:latin typeface="Arial MT"/>
                <a:cs typeface="Arial MT"/>
              </a:rPr>
              <a:t>clippeed </a:t>
            </a:r>
            <a:r>
              <a:rPr sz="1800" spc="-5" dirty="0">
                <a:latin typeface="Arial MT"/>
                <a:cs typeface="Arial MT"/>
              </a:rPr>
              <a:t>against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window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diagonal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vertices</a:t>
            </a:r>
            <a:r>
              <a:rPr sz="1800" spc="-5" dirty="0">
                <a:latin typeface="Arial MT"/>
                <a:cs typeface="Arial MT"/>
              </a:rPr>
              <a:t> 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(10,10)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(20,20).</a:t>
            </a:r>
            <a:r>
              <a:rPr sz="1800" spc="-5" dirty="0">
                <a:latin typeface="Arial MT"/>
                <a:cs typeface="Arial MT"/>
              </a:rPr>
              <a:t> (</a:t>
            </a:r>
            <a:r>
              <a:rPr sz="1800" b="1" spc="-5" dirty="0">
                <a:latin typeface="Arial"/>
                <a:cs typeface="Arial"/>
              </a:rPr>
              <a:t>December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2019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Marks)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4" y="4203632"/>
            <a:ext cx="8171180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p1=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-30,</a:t>
            </a:r>
            <a:r>
              <a:rPr sz="1800" b="1" spc="-5" dirty="0">
                <a:latin typeface="Arial"/>
                <a:cs typeface="Arial"/>
              </a:rPr>
              <a:t> p2= 30,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p3= </a:t>
            </a:r>
            <a:r>
              <a:rPr sz="1800" b="1" dirty="0">
                <a:latin typeface="Arial"/>
                <a:cs typeface="Arial"/>
              </a:rPr>
              <a:t>-20,</a:t>
            </a:r>
            <a:r>
              <a:rPr sz="1800" b="1" spc="-5" dirty="0">
                <a:latin typeface="Arial"/>
                <a:cs typeface="Arial"/>
              </a:rPr>
              <a:t> p4=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20, q1= </a:t>
            </a:r>
            <a:r>
              <a:rPr sz="1800" b="1" dirty="0">
                <a:latin typeface="Arial"/>
                <a:cs typeface="Arial"/>
              </a:rPr>
              <a:t>-5,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q2= 15, q3=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0, q4= 10,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t1=</a:t>
            </a:r>
            <a:r>
              <a:rPr sz="1800" b="1" spc="-5" dirty="0">
                <a:latin typeface="Arial"/>
                <a:cs typeface="Arial"/>
              </a:rPr>
              <a:t> 0.166, </a:t>
            </a:r>
            <a:r>
              <a:rPr sz="1800" b="1" dirty="0">
                <a:latin typeface="Arial"/>
                <a:cs typeface="Arial"/>
              </a:rPr>
              <a:t>t2=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24" y="4519099"/>
            <a:ext cx="2901950" cy="274320"/>
          </a:xfrm>
          <a:prstGeom prst="rect">
            <a:avLst/>
          </a:prstGeom>
          <a:solidFill>
            <a:srgbClr val="FFA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tabLst>
                <a:tab pos="561975" algn="l"/>
              </a:tabLst>
            </a:pPr>
            <a:r>
              <a:rPr sz="1800" b="1" spc="-5" dirty="0">
                <a:latin typeface="Arial"/>
                <a:cs typeface="Arial"/>
              </a:rPr>
              <a:t>0.5	</a:t>
            </a:r>
            <a:r>
              <a:rPr sz="1800" b="1" spc="-20" dirty="0">
                <a:latin typeface="Arial"/>
                <a:cs typeface="Arial"/>
              </a:rPr>
              <a:t>A’(10,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13.33)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B’(20,20)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75225"/>
            <a:ext cx="4265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Polygo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n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g</a:t>
            </a:r>
            <a:r>
              <a:rPr b="0" spc="-1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4470" y="819898"/>
            <a:ext cx="7379334" cy="4018915"/>
            <a:chOff x="424470" y="819898"/>
            <a:chExt cx="7379334" cy="401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70" y="819898"/>
              <a:ext cx="2615171" cy="2304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0494" y="2861069"/>
              <a:ext cx="2376295" cy="19776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6759" y="2767635"/>
              <a:ext cx="1816814" cy="16566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8416" y="928073"/>
              <a:ext cx="2111770" cy="18567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41255" y="3131032"/>
            <a:ext cx="183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(i)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8843" y="4409056"/>
            <a:ext cx="272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(iv)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9495" y="4637655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(iii)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3463" y="2850778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(ii)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36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Liang</a:t>
            </a: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Barsky</a:t>
            </a: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  <a:r>
              <a:rPr b="0" spc="-1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48" y="1175208"/>
            <a:ext cx="541083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latin typeface="Arial MT"/>
                <a:cs typeface="Arial MT"/>
              </a:rPr>
              <a:t>Parametric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Equation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 line </a:t>
            </a:r>
            <a:r>
              <a:rPr sz="1800" spc="5" dirty="0">
                <a:latin typeface="Arial MT"/>
                <a:cs typeface="Arial MT"/>
              </a:rPr>
              <a:t>P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r>
              <a:rPr sz="1800" spc="5" dirty="0">
                <a:latin typeface="Arial MT"/>
                <a:cs typeface="Arial MT"/>
              </a:rPr>
              <a:t>(x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r>
              <a:rPr sz="1800" spc="5" dirty="0">
                <a:latin typeface="Arial MT"/>
                <a:cs typeface="Arial MT"/>
              </a:rPr>
              <a:t>,y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r>
              <a:rPr sz="1800" spc="5" dirty="0">
                <a:latin typeface="Arial MT"/>
                <a:cs typeface="Arial MT"/>
              </a:rPr>
              <a:t>)</a:t>
            </a:r>
            <a:r>
              <a:rPr sz="1800" spc="-5" dirty="0">
                <a:latin typeface="Arial MT"/>
                <a:cs typeface="Arial MT"/>
              </a:rPr>
              <a:t> P</a:t>
            </a:r>
            <a:r>
              <a:rPr sz="1800" spc="-7" baseline="-30092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(x</a:t>
            </a:r>
            <a:r>
              <a:rPr sz="1800" spc="-7" baseline="-30092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,y</a:t>
            </a:r>
            <a:r>
              <a:rPr sz="1800" spc="-7" baseline="-30092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4044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latin typeface="Arial MT"/>
                <a:cs typeface="Arial MT"/>
              </a:rPr>
              <a:t>Consider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4044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(x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,y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t=0</a:t>
            </a:r>
            <a:endParaRPr sz="1800">
              <a:latin typeface="Arial MT"/>
              <a:cs typeface="Arial MT"/>
            </a:endParaRPr>
          </a:p>
          <a:p>
            <a:pPr marL="4044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(x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,y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t=1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48" y="3158947"/>
            <a:ext cx="287274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¾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7" baseline="30092" dirty="0">
                <a:latin typeface="Arial MT"/>
                <a:cs typeface="Arial MT"/>
              </a:rPr>
              <a:t>th</a:t>
            </a:r>
            <a:r>
              <a:rPr sz="1800" spc="240" baseline="3009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¾</a:t>
            </a:r>
            <a:endParaRPr sz="1800">
              <a:latin typeface="Arial MT"/>
              <a:cs typeface="Arial MT"/>
            </a:endParaRPr>
          </a:p>
          <a:p>
            <a:pPr marL="4044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404495" marR="917575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¼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r>
              <a:rPr sz="1800" spc="21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¾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spc="7" baseline="-30092" dirty="0">
                <a:latin typeface="Arial MT"/>
                <a:cs typeface="Arial MT"/>
              </a:rPr>
              <a:t>2 </a:t>
            </a:r>
            <a:r>
              <a:rPr sz="1800" spc="-48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¼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r>
              <a:rPr sz="1800" spc="21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¾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spc="7" baseline="-30092" dirty="0">
                <a:latin typeface="Arial MT"/>
                <a:cs typeface="Arial MT"/>
              </a:rPr>
              <a:t>2</a:t>
            </a:r>
            <a:endParaRPr sz="1800" baseline="-30092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8042" y="2487606"/>
            <a:ext cx="3226354" cy="13516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929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Sutherland-Hodgeman</a:t>
            </a: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Polygon</a:t>
            </a: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  <a:r>
              <a:rPr b="0" spc="-1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754" y="1079196"/>
            <a:ext cx="8333740" cy="29057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38784" indent="-426720" algn="just">
              <a:lnSpc>
                <a:spcPct val="100000"/>
              </a:lnSpc>
              <a:spcBef>
                <a:spcPts val="1180"/>
              </a:spcBef>
              <a:buFont typeface="Roboto"/>
              <a:buAutoNum type="arabicPeriod"/>
              <a:tabLst>
                <a:tab pos="439420" algn="l"/>
              </a:tabLst>
            </a:pPr>
            <a:r>
              <a:rPr sz="1800" b="1" spc="-5" dirty="0">
                <a:latin typeface="Arial"/>
                <a:cs typeface="Arial"/>
              </a:rPr>
              <a:t>Both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vertices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 inside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second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vertex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added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output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 marL="438784" marR="5080" indent="-426720" algn="just">
              <a:lnSpc>
                <a:spcPct val="150000"/>
              </a:lnSpc>
              <a:buFont typeface="Roboto"/>
              <a:buAutoNum type="arabicPeriod"/>
              <a:tabLst>
                <a:tab pos="439420" algn="l"/>
              </a:tabLst>
            </a:pPr>
            <a:r>
              <a:rPr sz="1800" b="1" spc="-5" dirty="0">
                <a:latin typeface="Arial"/>
                <a:cs typeface="Arial"/>
              </a:rPr>
              <a:t>First vertex is outside while second one is inside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Both the point 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intersection of the edge with the </a:t>
            </a:r>
            <a:r>
              <a:rPr sz="1800" dirty="0">
                <a:latin typeface="Arial MT"/>
                <a:cs typeface="Arial MT"/>
              </a:rPr>
              <a:t>clip </a:t>
            </a:r>
            <a:r>
              <a:rPr sz="1800" spc="-5" dirty="0">
                <a:latin typeface="Arial MT"/>
                <a:cs typeface="Arial MT"/>
              </a:rPr>
              <a:t>boundary and the </a:t>
            </a:r>
            <a:r>
              <a:rPr sz="1800" dirty="0">
                <a:latin typeface="Arial MT"/>
                <a:cs typeface="Arial MT"/>
              </a:rPr>
              <a:t>second vertex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the output list.</a:t>
            </a:r>
            <a:endParaRPr sz="1800">
              <a:latin typeface="Arial MT"/>
              <a:cs typeface="Arial MT"/>
            </a:endParaRPr>
          </a:p>
          <a:p>
            <a:pPr marL="438784" marR="25400" indent="-426720" algn="just">
              <a:lnSpc>
                <a:spcPct val="150000"/>
              </a:lnSpc>
              <a:buFont typeface="Roboto"/>
              <a:buAutoNum type="arabicPeriod"/>
              <a:tabLst>
                <a:tab pos="439420" algn="l"/>
              </a:tabLst>
            </a:pPr>
            <a:r>
              <a:rPr sz="1800" b="1" spc="-5" dirty="0">
                <a:latin typeface="Arial"/>
                <a:cs typeface="Arial"/>
              </a:rPr>
              <a:t>First vertex is inside while second one is outside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Only the point 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intersection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edge with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clip</a:t>
            </a:r>
            <a:r>
              <a:rPr sz="1800" spc="-5" dirty="0">
                <a:latin typeface="Arial MT"/>
                <a:cs typeface="Arial MT"/>
              </a:rPr>
              <a:t> boundary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added to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 list.</a:t>
            </a:r>
            <a:endParaRPr sz="1800">
              <a:latin typeface="Arial MT"/>
              <a:cs typeface="Arial MT"/>
            </a:endParaRPr>
          </a:p>
          <a:p>
            <a:pPr marL="438784" indent="-426720" algn="just">
              <a:lnSpc>
                <a:spcPct val="100000"/>
              </a:lnSpc>
              <a:spcBef>
                <a:spcPts val="1080"/>
              </a:spcBef>
              <a:buFont typeface="Roboto"/>
              <a:buAutoNum type="arabicPeriod"/>
              <a:tabLst>
                <a:tab pos="439420" algn="l"/>
              </a:tabLst>
            </a:pPr>
            <a:r>
              <a:rPr sz="1800" b="1" spc="-5" dirty="0">
                <a:latin typeface="Arial"/>
                <a:cs typeface="Arial"/>
              </a:rPr>
              <a:t>Both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vertices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outside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vertices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added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483" y="380999"/>
            <a:ext cx="7119291" cy="42056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99" y="818048"/>
            <a:ext cx="8807782" cy="37368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956" y="360732"/>
            <a:ext cx="4408584" cy="41464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283" y="360732"/>
            <a:ext cx="5268796" cy="35013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561" y="1343847"/>
            <a:ext cx="8064471" cy="25764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61" y="358030"/>
            <a:ext cx="4757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Issue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with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Sutherland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Hodgeman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826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Weiler-Atherton</a:t>
            </a:r>
            <a:r>
              <a:rPr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Polygon</a:t>
            </a:r>
            <a:r>
              <a:rPr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  <a:r>
              <a:rPr b="0" spc="-1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295211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715" indent="-36703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Sutherland</a:t>
            </a:r>
            <a:r>
              <a:rPr sz="1800" dirty="0">
                <a:latin typeface="Arial MT"/>
                <a:cs typeface="Arial MT"/>
              </a:rPr>
              <a:t> 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Hodgeman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polygon</a:t>
            </a:r>
            <a:r>
              <a:rPr sz="1800" dirty="0">
                <a:latin typeface="Arial MT"/>
                <a:cs typeface="Arial MT"/>
              </a:rPr>
              <a:t> clipping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clips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polygon.</a:t>
            </a:r>
            <a:endParaRPr sz="1800">
              <a:latin typeface="Arial MT"/>
              <a:cs typeface="Arial MT"/>
            </a:endParaRPr>
          </a:p>
          <a:p>
            <a:pPr marL="379095" marR="5080" indent="-367030" algn="just">
              <a:lnSpc>
                <a:spcPct val="114999"/>
              </a:lnSpc>
              <a:buChar char="●"/>
              <a:tabLst>
                <a:tab pos="379730" algn="l"/>
                <a:tab pos="2087880" algn="l"/>
              </a:tabLst>
            </a:pPr>
            <a:r>
              <a:rPr sz="1800" spc="-5" dirty="0">
                <a:latin typeface="Arial MT"/>
                <a:cs typeface="Arial MT"/>
              </a:rPr>
              <a:t>There is an inclusion 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extraneous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lines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while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clipping	concave  </a:t>
            </a:r>
            <a:r>
              <a:rPr sz="1800" spc="-5" dirty="0">
                <a:latin typeface="Arial MT"/>
                <a:cs typeface="Arial MT"/>
              </a:rPr>
              <a:t>polygon.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9042" y="1255372"/>
            <a:ext cx="5053114" cy="33534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430" y="46626"/>
            <a:ext cx="1524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731976"/>
            <a:ext cx="8335645" cy="41268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10820" indent="-19875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11454" algn="l"/>
              </a:tabLst>
            </a:pP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First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make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45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1300" b="1" spc="17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all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namely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35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000" b="1" spc="35" dirty="0">
                <a:solidFill>
                  <a:srgbClr val="273139"/>
                </a:solidFill>
                <a:latin typeface="Arial"/>
                <a:cs typeface="Arial"/>
              </a:rPr>
              <a:t>1</a:t>
            </a:r>
            <a:r>
              <a:rPr sz="1300" b="1" spc="35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000" b="1" spc="20" dirty="0">
                <a:solidFill>
                  <a:srgbClr val="273139"/>
                </a:solidFill>
                <a:latin typeface="Arial"/>
                <a:cs typeface="Arial"/>
              </a:rPr>
              <a:t>2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i</a:t>
            </a:r>
            <a:r>
              <a:rPr sz="1000" b="1" spc="20" dirty="0">
                <a:solidFill>
                  <a:srgbClr val="273139"/>
                </a:solidFill>
                <a:latin typeface="Arial"/>
                <a:cs typeface="Arial"/>
              </a:rPr>
              <a:t>3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40" dirty="0">
                <a:solidFill>
                  <a:srgbClr val="273139"/>
                </a:solidFill>
                <a:latin typeface="Arial"/>
                <a:cs typeface="Arial"/>
              </a:rPr>
              <a:t>...</a:t>
            </a:r>
            <a:endParaRPr sz="1300">
              <a:latin typeface="Arial"/>
              <a:cs typeface="Arial"/>
            </a:endParaRPr>
          </a:p>
          <a:p>
            <a:pPr marL="210820" indent="-19875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11454" algn="l"/>
              </a:tabLst>
            </a:pP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Classify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those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as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entering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or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exiting.</a:t>
            </a:r>
            <a:endParaRPr sz="1300">
              <a:latin typeface="Arial"/>
              <a:cs typeface="Arial"/>
            </a:endParaRPr>
          </a:p>
          <a:p>
            <a:pPr marL="210820" indent="-19875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11454" algn="l"/>
              </a:tabLst>
            </a:pP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Now,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make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two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lists,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one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for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clipping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polygon,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and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the other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for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the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clipped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polygon.</a:t>
            </a:r>
            <a:endParaRPr sz="1300">
              <a:latin typeface="Arial"/>
              <a:cs typeface="Arial"/>
            </a:endParaRPr>
          </a:p>
          <a:p>
            <a:pPr marL="12700" marR="377825" algn="just">
              <a:lnSpc>
                <a:spcPct val="114999"/>
              </a:lnSpc>
              <a:buAutoNum type="arabicPeriod"/>
              <a:tabLst>
                <a:tab pos="211454" algn="l"/>
              </a:tabLst>
            </a:pP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Fill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both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lists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up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in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such </a:t>
            </a:r>
            <a:r>
              <a:rPr sz="1300" b="1" spc="45" dirty="0">
                <a:solidFill>
                  <a:srgbClr val="273139"/>
                </a:solidFill>
                <a:latin typeface="Arial"/>
                <a:cs typeface="Arial"/>
              </a:rPr>
              <a:t>a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way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that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lie 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between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correct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vertices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each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polygon.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That </a:t>
            </a: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is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clipping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polygon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 </a:t>
            </a: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is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filled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up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with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all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vertices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clipping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polygon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along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with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intersecting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lying</a:t>
            </a:r>
            <a:r>
              <a:rPr sz="1300" b="1" spc="14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between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corresponding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vertices.</a:t>
            </a:r>
            <a:endParaRPr sz="1300">
              <a:latin typeface="Arial"/>
              <a:cs typeface="Arial"/>
            </a:endParaRPr>
          </a:p>
          <a:p>
            <a:pPr marL="210820" indent="-198755" algn="just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11454" algn="l"/>
              </a:tabLst>
            </a:pP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Now,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start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at the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'to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be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clipped'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polygon's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list.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buAutoNum type="arabicPeriod"/>
              <a:tabLst>
                <a:tab pos="211454" algn="l"/>
              </a:tabLst>
            </a:pP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Choose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first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which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has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been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labelled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as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an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entering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point.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Follow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in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(looping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back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to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top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1300" b="1" spc="17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list,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case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ends)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and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keep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on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pushing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them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into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45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vector </a:t>
            </a:r>
            <a:r>
              <a:rPr sz="1300" b="1" spc="-34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or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something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similar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1300" b="1" spc="18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sorts.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Keep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on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following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until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an</a:t>
            </a:r>
            <a:r>
              <a:rPr sz="1300" b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exiting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is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found.</a:t>
            </a:r>
            <a:endParaRPr sz="1300">
              <a:latin typeface="Arial"/>
              <a:cs typeface="Arial"/>
            </a:endParaRPr>
          </a:p>
          <a:p>
            <a:pPr marL="12700" marR="43815">
              <a:lnSpc>
                <a:spcPct val="114999"/>
              </a:lnSpc>
              <a:buAutoNum type="arabicPeriod"/>
              <a:tabLst>
                <a:tab pos="211454" algn="l"/>
              </a:tabLst>
            </a:pP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Now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switch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to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'polygon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that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is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clipping'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list,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and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find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exiting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that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was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previously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encountered.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Now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keep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on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following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this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(similar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to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how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35" dirty="0">
                <a:solidFill>
                  <a:srgbClr val="273139"/>
                </a:solidFill>
                <a:latin typeface="Arial"/>
                <a:cs typeface="Arial"/>
              </a:rPr>
              <a:t>we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followed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previous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list)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until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entering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is</a:t>
            </a:r>
            <a:r>
              <a:rPr sz="1300" b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found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(the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one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that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was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found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1300" b="1" spc="3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previous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'to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be </a:t>
            </a:r>
            <a:r>
              <a:rPr sz="1300" b="1" spc="-34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clipped'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polygon's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list).</a:t>
            </a:r>
            <a:endParaRPr sz="1300">
              <a:latin typeface="Arial"/>
              <a:cs typeface="Arial"/>
            </a:endParaRPr>
          </a:p>
          <a:p>
            <a:pPr marL="12700" marR="367030">
              <a:lnSpc>
                <a:spcPct val="114999"/>
              </a:lnSpc>
              <a:buAutoNum type="arabicPeriod"/>
              <a:tabLst>
                <a:tab pos="211454" algn="l"/>
              </a:tabLst>
            </a:pP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This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vector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now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formed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by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pushing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all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encountered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in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two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lists,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is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now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clipped </a:t>
            </a:r>
            <a:r>
              <a:rPr sz="1300" b="1" spc="-35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polygon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(one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1300" b="1" spc="17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many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clipped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polygons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73139"/>
                </a:solidFill>
                <a:latin typeface="Arial"/>
                <a:cs typeface="Arial"/>
              </a:rPr>
              <a:t>if</a:t>
            </a:r>
            <a:r>
              <a:rPr sz="1300" b="1" spc="16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any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of</a:t>
            </a:r>
            <a:r>
              <a:rPr sz="1300" b="1" spc="16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clipping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273139"/>
                </a:solidFill>
                <a:latin typeface="Arial"/>
                <a:cs typeface="Arial"/>
              </a:rPr>
              <a:t>polygons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273139"/>
                </a:solidFill>
                <a:latin typeface="Arial"/>
                <a:cs typeface="Arial"/>
              </a:rPr>
              <a:t>is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concave).</a:t>
            </a:r>
            <a:endParaRPr sz="1300">
              <a:latin typeface="Arial"/>
              <a:cs typeface="Arial"/>
            </a:endParaRPr>
          </a:p>
          <a:p>
            <a:pPr marL="12700" marR="197485">
              <a:lnSpc>
                <a:spcPct val="114999"/>
              </a:lnSpc>
              <a:buAutoNum type="arabicPeriod"/>
              <a:tabLst>
                <a:tab pos="211454" algn="l"/>
              </a:tabLst>
            </a:pP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Repeat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this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clipping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procedure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(i.e.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from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step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35" dirty="0">
                <a:solidFill>
                  <a:srgbClr val="273139"/>
                </a:solidFill>
                <a:latin typeface="Arial"/>
                <a:cs typeface="Arial"/>
              </a:rPr>
              <a:t>5)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273139"/>
                </a:solidFill>
                <a:latin typeface="Arial"/>
                <a:cs typeface="Arial"/>
              </a:rPr>
              <a:t>until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all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entering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73139"/>
                </a:solidFill>
                <a:latin typeface="Arial"/>
                <a:cs typeface="Arial"/>
              </a:rPr>
              <a:t>intersection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points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have</a:t>
            </a:r>
            <a:r>
              <a:rPr sz="1300" b="1" spc="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25" dirty="0">
                <a:solidFill>
                  <a:srgbClr val="273139"/>
                </a:solidFill>
                <a:latin typeface="Arial"/>
                <a:cs typeface="Arial"/>
              </a:rPr>
              <a:t>been </a:t>
            </a:r>
            <a:r>
              <a:rPr sz="1300" b="1" spc="-35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73139"/>
                </a:solidFill>
                <a:latin typeface="Arial"/>
                <a:cs typeface="Arial"/>
              </a:rPr>
              <a:t>visited</a:t>
            </a:r>
            <a:r>
              <a:rPr sz="1300" b="1" spc="15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73139"/>
                </a:solidFill>
                <a:latin typeface="Arial"/>
                <a:cs typeface="Arial"/>
              </a:rPr>
              <a:t>once.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26" y="232281"/>
            <a:ext cx="3305321" cy="27907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845688" y="471499"/>
            <a:ext cx="0" cy="4429125"/>
          </a:xfrm>
          <a:custGeom>
            <a:avLst/>
            <a:gdLst/>
            <a:ahLst/>
            <a:cxnLst/>
            <a:rect l="l" t="t" r="r" b="b"/>
            <a:pathLst>
              <a:path h="4429125">
                <a:moveTo>
                  <a:pt x="0" y="0"/>
                </a:moveTo>
                <a:lnTo>
                  <a:pt x="0" y="4428641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8585" y="471499"/>
            <a:ext cx="0" cy="4429125"/>
          </a:xfrm>
          <a:custGeom>
            <a:avLst/>
            <a:gdLst/>
            <a:ahLst/>
            <a:cxnLst/>
            <a:rect l="l" t="t" r="r" b="b"/>
            <a:pathLst>
              <a:path h="4429125">
                <a:moveTo>
                  <a:pt x="0" y="0"/>
                </a:moveTo>
                <a:lnTo>
                  <a:pt x="0" y="4428641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0938" y="471499"/>
            <a:ext cx="2355850" cy="4429125"/>
          </a:xfrm>
          <a:custGeom>
            <a:avLst/>
            <a:gdLst/>
            <a:ahLst/>
            <a:cxnLst/>
            <a:rect l="l" t="t" r="r" b="b"/>
            <a:pathLst>
              <a:path w="2355850" h="4429125">
                <a:moveTo>
                  <a:pt x="2350545" y="0"/>
                </a:moveTo>
                <a:lnTo>
                  <a:pt x="2350545" y="4428641"/>
                </a:lnTo>
              </a:path>
              <a:path w="2355850" h="4429125">
                <a:moveTo>
                  <a:pt x="0" y="4749"/>
                </a:moveTo>
                <a:lnTo>
                  <a:pt x="2355295" y="4749"/>
                </a:lnTo>
              </a:path>
              <a:path w="2355850" h="4429125">
                <a:moveTo>
                  <a:pt x="0" y="461899"/>
                </a:moveTo>
                <a:lnTo>
                  <a:pt x="2355295" y="461899"/>
                </a:lnTo>
              </a:path>
              <a:path w="2355850" h="4429125">
                <a:moveTo>
                  <a:pt x="0" y="858098"/>
                </a:moveTo>
                <a:lnTo>
                  <a:pt x="2355295" y="858098"/>
                </a:lnTo>
              </a:path>
              <a:path w="2355850" h="4429125">
                <a:moveTo>
                  <a:pt x="0" y="1254297"/>
                </a:moveTo>
                <a:lnTo>
                  <a:pt x="2355295" y="1254297"/>
                </a:lnTo>
              </a:path>
              <a:path w="2355850" h="4429125">
                <a:moveTo>
                  <a:pt x="0" y="1650496"/>
                </a:moveTo>
                <a:lnTo>
                  <a:pt x="2355295" y="1650496"/>
                </a:lnTo>
              </a:path>
              <a:path w="2355850" h="4429125">
                <a:moveTo>
                  <a:pt x="0" y="2046695"/>
                </a:moveTo>
                <a:lnTo>
                  <a:pt x="2355295" y="2046695"/>
                </a:lnTo>
              </a:path>
              <a:path w="2355850" h="4429125">
                <a:moveTo>
                  <a:pt x="0" y="2442895"/>
                </a:moveTo>
                <a:lnTo>
                  <a:pt x="2355295" y="2442895"/>
                </a:lnTo>
              </a:path>
              <a:path w="2355850" h="4429125">
                <a:moveTo>
                  <a:pt x="0" y="2839094"/>
                </a:moveTo>
                <a:lnTo>
                  <a:pt x="2355295" y="2839094"/>
                </a:lnTo>
              </a:path>
              <a:path w="2355850" h="4429125">
                <a:moveTo>
                  <a:pt x="0" y="3235293"/>
                </a:moveTo>
                <a:lnTo>
                  <a:pt x="2355295" y="3235293"/>
                </a:lnTo>
              </a:path>
              <a:path w="2355850" h="4429125">
                <a:moveTo>
                  <a:pt x="0" y="3631492"/>
                </a:moveTo>
                <a:lnTo>
                  <a:pt x="2355295" y="3631492"/>
                </a:lnTo>
              </a:path>
              <a:path w="2355850" h="4429125">
                <a:moveTo>
                  <a:pt x="0" y="4027691"/>
                </a:moveTo>
                <a:lnTo>
                  <a:pt x="2355295" y="4027691"/>
                </a:lnTo>
              </a:path>
              <a:path w="2355850" h="4429125">
                <a:moveTo>
                  <a:pt x="0" y="4423891"/>
                </a:moveTo>
                <a:lnTo>
                  <a:pt x="2355295" y="4423891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06609" y="540129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Subject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7376461" y="540129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8715" y="999311"/>
            <a:ext cx="242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V1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5901" y="999311"/>
            <a:ext cx="2527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8715" y="1395514"/>
            <a:ext cx="242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V2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4860" y="1395514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8715" y="1791705"/>
            <a:ext cx="906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I1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(START)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4860" y="1791705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8715" y="2187906"/>
            <a:ext cx="242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V3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4860" y="2187906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8715" y="2584107"/>
            <a:ext cx="242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V4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44860" y="2584107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8715" y="2980308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65901" y="2980308"/>
            <a:ext cx="2527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8715" y="3376510"/>
            <a:ext cx="242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V5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65901" y="3376510"/>
            <a:ext cx="2527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8715" y="3772701"/>
            <a:ext cx="906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I3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(START)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65901" y="3772701"/>
            <a:ext cx="2527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8715" y="4168902"/>
            <a:ext cx="242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V6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8715" y="4565103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29199" y="1563901"/>
            <a:ext cx="1376680" cy="3106420"/>
            <a:chOff x="6429199" y="1563901"/>
            <a:chExt cx="1376680" cy="3106420"/>
          </a:xfrm>
        </p:grpSpPr>
        <p:sp>
          <p:nvSpPr>
            <p:cNvPr id="27" name="object 27"/>
            <p:cNvSpPr/>
            <p:nvPr/>
          </p:nvSpPr>
          <p:spPr>
            <a:xfrm>
              <a:off x="6461286" y="1962196"/>
              <a:ext cx="0" cy="1162050"/>
            </a:xfrm>
            <a:custGeom>
              <a:avLst/>
              <a:gdLst/>
              <a:ahLst/>
              <a:cxnLst/>
              <a:rect l="l" t="t" r="r" b="b"/>
              <a:pathLst>
                <a:path h="1162050">
                  <a:moveTo>
                    <a:pt x="0" y="0"/>
                  </a:moveTo>
                  <a:lnTo>
                    <a:pt x="0" y="1162047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45561" y="312424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45561" y="312424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2911" y="2366415"/>
              <a:ext cx="1172845" cy="815340"/>
            </a:xfrm>
            <a:custGeom>
              <a:avLst/>
              <a:gdLst/>
              <a:ahLst/>
              <a:cxnLst/>
              <a:rect l="l" t="t" r="r" b="b"/>
              <a:pathLst>
                <a:path w="1172845" h="815339">
                  <a:moveTo>
                    <a:pt x="0" y="814878"/>
                  </a:moveTo>
                  <a:lnTo>
                    <a:pt x="1172272" y="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36209" y="2341742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4" h="38100">
                  <a:moveTo>
                    <a:pt x="17949" y="37589"/>
                  </a:moveTo>
                  <a:lnTo>
                    <a:pt x="0" y="11754"/>
                  </a:lnTo>
                  <a:lnTo>
                    <a:pt x="44474" y="0"/>
                  </a:lnTo>
                  <a:lnTo>
                    <a:pt x="17949" y="3758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36209" y="2341742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4" h="38100">
                  <a:moveTo>
                    <a:pt x="17949" y="37589"/>
                  </a:moveTo>
                  <a:lnTo>
                    <a:pt x="44474" y="0"/>
                  </a:lnTo>
                  <a:lnTo>
                    <a:pt x="0" y="11754"/>
                  </a:lnTo>
                  <a:lnTo>
                    <a:pt x="17949" y="37589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70634" y="2380170"/>
              <a:ext cx="10160" cy="291465"/>
            </a:xfrm>
            <a:custGeom>
              <a:avLst/>
              <a:gdLst/>
              <a:ahLst/>
              <a:cxnLst/>
              <a:rect l="l" t="t" r="r" b="b"/>
              <a:pathLst>
                <a:path w="10159" h="291464">
                  <a:moveTo>
                    <a:pt x="9774" y="0"/>
                  </a:moveTo>
                  <a:lnTo>
                    <a:pt x="0" y="291174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54909" y="26708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274" y="43724"/>
                  </a:moveTo>
                  <a:lnTo>
                    <a:pt x="0" y="0"/>
                  </a:lnTo>
                  <a:lnTo>
                    <a:pt x="31449" y="1049"/>
                  </a:lnTo>
                  <a:lnTo>
                    <a:pt x="14274" y="4372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54909" y="26708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274" y="43724"/>
                  </a:lnTo>
                  <a:lnTo>
                    <a:pt x="31449" y="10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49686" y="3877942"/>
              <a:ext cx="0" cy="744220"/>
            </a:xfrm>
            <a:custGeom>
              <a:avLst/>
              <a:gdLst/>
              <a:ahLst/>
              <a:cxnLst/>
              <a:rect l="l" t="t" r="r" b="b"/>
              <a:pathLst>
                <a:path h="744220">
                  <a:moveTo>
                    <a:pt x="0" y="0"/>
                  </a:moveTo>
                  <a:lnTo>
                    <a:pt x="0" y="743848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33961" y="46217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3961" y="46217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6111" y="1608534"/>
              <a:ext cx="1266825" cy="3024505"/>
            </a:xfrm>
            <a:custGeom>
              <a:avLst/>
              <a:gdLst/>
              <a:ahLst/>
              <a:cxnLst/>
              <a:rect l="l" t="t" r="r" b="b"/>
              <a:pathLst>
                <a:path w="1266825" h="3024504">
                  <a:moveTo>
                    <a:pt x="0" y="3024081"/>
                  </a:moveTo>
                  <a:lnTo>
                    <a:pt x="1266722" y="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48309" y="1568664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24" y="45947"/>
                  </a:moveTo>
                  <a:lnTo>
                    <a:pt x="0" y="33792"/>
                  </a:lnTo>
                  <a:lnTo>
                    <a:pt x="31224" y="0"/>
                  </a:lnTo>
                  <a:lnTo>
                    <a:pt x="29024" y="4594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48309" y="1568664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24" y="45947"/>
                  </a:moveTo>
                  <a:lnTo>
                    <a:pt x="31224" y="0"/>
                  </a:lnTo>
                  <a:lnTo>
                    <a:pt x="0" y="33792"/>
                  </a:lnTo>
                  <a:lnTo>
                    <a:pt x="29024" y="45947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84909" y="1602271"/>
              <a:ext cx="0" cy="395605"/>
            </a:xfrm>
            <a:custGeom>
              <a:avLst/>
              <a:gdLst/>
              <a:ahLst/>
              <a:cxnLst/>
              <a:rect l="l" t="t" r="r" b="b"/>
              <a:pathLst>
                <a:path h="395605">
                  <a:moveTo>
                    <a:pt x="0" y="0"/>
                  </a:moveTo>
                  <a:lnTo>
                    <a:pt x="0" y="395549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69184" y="199782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69184" y="199782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91673" y="2992869"/>
            <a:ext cx="3489325" cy="1908810"/>
          </a:xfrm>
          <a:prstGeom prst="rect">
            <a:avLst/>
          </a:prstGeom>
          <a:ln w="9524">
            <a:solidFill>
              <a:srgbClr val="FFAB4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latin typeface="Arial"/>
                <a:cs typeface="Arial"/>
              </a:rPr>
              <a:t>Entering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List: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I1,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Leaving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List: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I2,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Output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List:</a:t>
            </a:r>
            <a:endParaRPr sz="1400">
              <a:latin typeface="Arial"/>
              <a:cs typeface="Arial"/>
            </a:endParaRPr>
          </a:p>
          <a:p>
            <a:pPr marL="85725" marR="13811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I1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-&gt;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I1,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V3,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V4,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I2,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I1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I3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-&gt;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I3,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V6,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I4,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148" y="445024"/>
            <a:ext cx="3706742" cy="41433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5513" y="1029720"/>
            <a:ext cx="2421220" cy="26296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2716" y="1040232"/>
            <a:ext cx="32131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350" b="1" spc="7" baseline="-3395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350" baseline="-33950">
              <a:latin typeface="Arial"/>
              <a:cs typeface="Arial"/>
            </a:endParaRPr>
          </a:p>
          <a:p>
            <a:pPr marL="63500" marR="134620">
              <a:lnSpc>
                <a:spcPct val="300000"/>
              </a:lnSpc>
            </a:pP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350" b="1" spc="15" baseline="-30864" dirty="0">
                <a:solidFill>
                  <a:srgbClr val="585858"/>
                </a:solidFill>
                <a:latin typeface="Arial"/>
                <a:cs typeface="Arial"/>
              </a:rPr>
              <a:t>1 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350" b="1" spc="22" baseline="-30864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8116" y="3173827"/>
            <a:ext cx="270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350" b="1" spc="7" baseline="-3395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350" baseline="-3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24" y="309206"/>
            <a:ext cx="1829435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t,</a:t>
            </a:r>
            <a:endParaRPr sz="1800">
              <a:latin typeface="Arial MT"/>
              <a:cs typeface="Arial MT"/>
            </a:endParaRPr>
          </a:p>
          <a:p>
            <a:pPr marL="50800" marR="127635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(1-t)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spc="7" baseline="-30092" dirty="0">
                <a:latin typeface="Arial MT"/>
                <a:cs typeface="Arial MT"/>
              </a:rPr>
              <a:t>2 </a:t>
            </a:r>
            <a:r>
              <a:rPr sz="1800" spc="-48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(1-t)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2407" dirty="0">
                <a:latin typeface="Arial MT"/>
                <a:cs typeface="Arial MT"/>
              </a:rPr>
              <a:t>1</a:t>
            </a:r>
            <a:r>
              <a:rPr sz="1800" spc="225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spc="7" baseline="-32407" dirty="0">
                <a:latin typeface="Arial MT"/>
                <a:cs typeface="Arial MT"/>
              </a:rPr>
              <a:t>2</a:t>
            </a:r>
            <a:endParaRPr sz="1800" baseline="-3240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R="80645" algn="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spc="7" baseline="-30092" dirty="0">
                <a:latin typeface="Arial MT"/>
                <a:cs typeface="Arial MT"/>
              </a:rPr>
              <a:t>2</a:t>
            </a:r>
            <a:endParaRPr sz="1800" baseline="-30092">
              <a:latin typeface="Arial MT"/>
              <a:cs typeface="Arial MT"/>
            </a:endParaRPr>
          </a:p>
          <a:p>
            <a:pPr marR="43180" algn="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(x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9717" y="2243159"/>
            <a:ext cx="1303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17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tΔx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324" y="2517478"/>
            <a:ext cx="180403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67945" algn="r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Arial MT"/>
                <a:cs typeface="Arial MT"/>
              </a:rPr>
              <a:t>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spc="7" baseline="-30092" dirty="0">
                <a:latin typeface="Arial MT"/>
                <a:cs typeface="Arial MT"/>
              </a:rPr>
              <a:t>2</a:t>
            </a:r>
            <a:endParaRPr sz="1800" baseline="-30092">
              <a:latin typeface="Arial MT"/>
              <a:cs typeface="Arial MT"/>
            </a:endParaRPr>
          </a:p>
          <a:p>
            <a:pPr marR="30480" algn="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(y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624" y="3189561"/>
            <a:ext cx="45288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2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tΔy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Parametric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Equation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2793365" marR="501015">
              <a:lnSpc>
                <a:spcPct val="114999"/>
              </a:lnSpc>
            </a:pP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09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tΔx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09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tΔy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260" y="1183590"/>
            <a:ext cx="82543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14999"/>
              </a:lnSpc>
              <a:spcBef>
                <a:spcPts val="1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K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73139"/>
                </a:solidFill>
                <a:latin typeface="Arial MT"/>
                <a:cs typeface="Arial MT"/>
              </a:rPr>
              <a:t>W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eile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r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an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d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73139"/>
                </a:solidFill>
                <a:latin typeface="Arial MT"/>
                <a:cs typeface="Arial MT"/>
              </a:rPr>
              <a:t>P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.</a:t>
            </a:r>
            <a:r>
              <a:rPr sz="1500" spc="-9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Atherton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1988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.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Hidde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surface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removal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usin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g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polygo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are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sorting.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In  </a:t>
            </a:r>
            <a:r>
              <a:rPr sz="1500" spc="-15" dirty="0">
                <a:solidFill>
                  <a:srgbClr val="273139"/>
                </a:solidFill>
                <a:latin typeface="Arial MT"/>
                <a:cs typeface="Arial MT"/>
              </a:rPr>
              <a:t>Tutorial:</a:t>
            </a:r>
            <a:r>
              <a:rPr sz="15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computer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graphics; image 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synthesis,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Kenneth I.</a:t>
            </a:r>
            <a:r>
              <a:rPr sz="15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73139"/>
                </a:solidFill>
                <a:latin typeface="Arial MT"/>
                <a:cs typeface="Arial MT"/>
              </a:rPr>
              <a:t>Joy,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Charles </a:t>
            </a:r>
            <a:r>
              <a:rPr sz="1500" spc="-45" dirty="0">
                <a:solidFill>
                  <a:srgbClr val="273139"/>
                </a:solidFill>
                <a:latin typeface="Arial MT"/>
                <a:cs typeface="Arial MT"/>
              </a:rPr>
              <a:t>W.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Grant, Nelson L. 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 Max,</a:t>
            </a:r>
            <a:r>
              <a:rPr sz="15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and Lansing</a:t>
            </a:r>
            <a:r>
              <a:rPr sz="15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Hatfield 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(Eds.).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Computer</a:t>
            </a:r>
            <a:r>
              <a:rPr sz="15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Science Press, Inc.,</a:t>
            </a:r>
            <a:r>
              <a:rPr sz="15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New</a:t>
            </a:r>
            <a:r>
              <a:rPr sz="1500" spc="-3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73139"/>
                </a:solidFill>
                <a:latin typeface="Arial MT"/>
                <a:cs typeface="Arial MT"/>
              </a:rPr>
              <a:t>York,</a:t>
            </a:r>
            <a:r>
              <a:rPr sz="15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73139"/>
                </a:solidFill>
                <a:latin typeface="Arial MT"/>
                <a:cs typeface="Arial MT"/>
              </a:rPr>
              <a:t>NY,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 USA</a:t>
            </a:r>
            <a:r>
              <a:rPr sz="150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273139"/>
                </a:solidFill>
                <a:latin typeface="Arial MT"/>
                <a:cs typeface="Arial MT"/>
              </a:rPr>
              <a:t>209-217</a:t>
            </a:r>
            <a:endParaRPr sz="1500">
              <a:latin typeface="Arial MT"/>
              <a:cs typeface="Arial MT"/>
            </a:endParaRPr>
          </a:p>
          <a:p>
            <a:pPr marL="356235" indent="-344170">
              <a:lnSpc>
                <a:spcPct val="100000"/>
              </a:lnSpc>
              <a:spcBef>
                <a:spcPts val="265"/>
              </a:spcBef>
              <a:buClr>
                <a:srgbClr val="273139"/>
              </a:buClr>
              <a:buSzPct val="93750"/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600" spc="-40" dirty="0">
                <a:solidFill>
                  <a:srgbClr val="424242"/>
                </a:solidFill>
                <a:latin typeface="Lucida Sans Unicode"/>
                <a:cs typeface="Lucida Sans Unicode"/>
              </a:rPr>
              <a:t>Hearn</a:t>
            </a:r>
            <a:r>
              <a:rPr sz="1600" spc="-9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&amp;</a:t>
            </a:r>
            <a:r>
              <a:rPr sz="1600" spc="-9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Baker,</a:t>
            </a:r>
            <a:r>
              <a:rPr sz="1600" spc="-9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424242"/>
                </a:solidFill>
                <a:latin typeface="Lucida Sans Unicode"/>
                <a:cs typeface="Lucida Sans Unicode"/>
              </a:rPr>
              <a:t>“Computer</a:t>
            </a:r>
            <a:r>
              <a:rPr sz="1600" spc="-9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424242"/>
                </a:solidFill>
                <a:latin typeface="Lucida Sans Unicode"/>
                <a:cs typeface="Lucida Sans Unicode"/>
              </a:rPr>
              <a:t>Graphics</a:t>
            </a:r>
            <a:r>
              <a:rPr sz="1600" spc="-9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424242"/>
                </a:solidFill>
                <a:latin typeface="Lucida Sans Unicode"/>
                <a:cs typeface="Lucida Sans Unicode"/>
              </a:rPr>
              <a:t>C</a:t>
            </a:r>
            <a:r>
              <a:rPr sz="1600" spc="-9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424242"/>
                </a:solidFill>
                <a:latin typeface="Lucida Sans Unicode"/>
                <a:cs typeface="Lucida Sans Unicode"/>
              </a:rPr>
              <a:t>version”,</a:t>
            </a:r>
            <a:r>
              <a:rPr sz="1600" spc="-9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424242"/>
                </a:solidFill>
                <a:latin typeface="Lucida Sans Unicode"/>
                <a:cs typeface="Lucida Sans Unicode"/>
              </a:rPr>
              <a:t>2nd</a:t>
            </a:r>
            <a:r>
              <a:rPr sz="1600" spc="-9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424242"/>
                </a:solidFill>
                <a:latin typeface="Lucida Sans Unicode"/>
                <a:cs typeface="Lucida Sans Unicode"/>
              </a:rPr>
              <a:t>Edition,</a:t>
            </a:r>
            <a:r>
              <a:rPr sz="1600" spc="-90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424242"/>
                </a:solidFill>
                <a:latin typeface="Lucida Sans Unicode"/>
                <a:cs typeface="Lucida Sans Unicode"/>
              </a:rPr>
              <a:t>Pearson</a:t>
            </a:r>
            <a:r>
              <a:rPr sz="1600" spc="-95" dirty="0">
                <a:solidFill>
                  <a:srgbClr val="424242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424242"/>
                </a:solidFill>
                <a:latin typeface="Lucida Sans Unicode"/>
                <a:cs typeface="Lucida Sans Unicode"/>
              </a:rPr>
              <a:t>Publication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924" y="309206"/>
            <a:ext cx="5204460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256794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clipping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endParaRPr sz="1800" baseline="-30092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2407" dirty="0">
                <a:latin typeface="Arial MT"/>
                <a:cs typeface="Arial MT"/>
              </a:rPr>
              <a:t>min</a:t>
            </a:r>
            <a:r>
              <a:rPr sz="1800" spc="209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2407" dirty="0">
                <a:latin typeface="Arial MT"/>
                <a:cs typeface="Arial MT"/>
              </a:rPr>
              <a:t>max</a:t>
            </a:r>
            <a:endParaRPr sz="1800" baseline="-3240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 MT"/>
              <a:cs typeface="Arial MT"/>
            </a:endParaRPr>
          </a:p>
          <a:p>
            <a:pPr marL="63500" marR="55880">
              <a:lnSpc>
                <a:spcPct val="114999"/>
              </a:lnSpc>
            </a:pPr>
            <a:r>
              <a:rPr sz="1800" spc="-5" dirty="0">
                <a:latin typeface="Arial MT"/>
                <a:cs typeface="Arial MT"/>
              </a:rPr>
              <a:t>Replacing the </a:t>
            </a:r>
            <a:r>
              <a:rPr sz="1800" dirty="0">
                <a:latin typeface="Arial MT"/>
                <a:cs typeface="Arial MT"/>
              </a:rPr>
              <a:t>value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x &amp; y </a:t>
            </a:r>
            <a:r>
              <a:rPr sz="1800" spc="-5" dirty="0">
                <a:latin typeface="Arial MT"/>
                <a:cs typeface="Arial MT"/>
              </a:rPr>
              <a:t>in the above equation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20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endParaRPr sz="1800" baseline="-30092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20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endParaRPr sz="1800" baseline="-30092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MT"/>
              <a:cs typeface="Arial MT"/>
            </a:endParaRPr>
          </a:p>
          <a:p>
            <a:pPr marL="63500" marR="3522979" algn="just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≥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20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min 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20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max 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≥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20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min 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20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endParaRPr sz="1800" baseline="-30092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24" y="309206"/>
            <a:ext cx="3439160" cy="31800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≥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15" dirty="0">
                <a:latin typeface="Arial MT"/>
                <a:cs typeface="Arial MT"/>
              </a:rPr>
              <a:t>w</a:t>
            </a:r>
            <a:r>
              <a:rPr sz="1800" baseline="-32407" dirty="0">
                <a:latin typeface="Arial MT"/>
                <a:cs typeface="Arial MT"/>
              </a:rPr>
              <a:t>min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2407" dirty="0">
                <a:latin typeface="Arial MT"/>
                <a:cs typeface="Arial MT"/>
              </a:rPr>
              <a:t>1 </a:t>
            </a:r>
            <a:r>
              <a:rPr sz="1800" dirty="0">
                <a:latin typeface="Arial MT"/>
                <a:cs typeface="Arial MT"/>
              </a:rPr>
              <a:t>-------------------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15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max 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------------------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≥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15" dirty="0">
                <a:latin typeface="Arial MT"/>
                <a:cs typeface="Arial MT"/>
              </a:rPr>
              <a:t>w</a:t>
            </a:r>
            <a:r>
              <a:rPr sz="1800" baseline="-32407" dirty="0">
                <a:latin typeface="Arial MT"/>
                <a:cs typeface="Arial MT"/>
              </a:rPr>
              <a:t>min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2407" dirty="0">
                <a:latin typeface="Arial MT"/>
                <a:cs typeface="Arial MT"/>
              </a:rPr>
              <a:t>1 </a:t>
            </a:r>
            <a:r>
              <a:rPr sz="1800" dirty="0">
                <a:latin typeface="Arial MT"/>
                <a:cs typeface="Arial MT"/>
              </a:rPr>
              <a:t>-------------------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spc="-220" dirty="0">
                <a:latin typeface="Arial MT"/>
                <a:cs typeface="Arial MT"/>
              </a:rPr>
              <a:t>tΔ</a:t>
            </a:r>
            <a:r>
              <a:rPr sz="1800" spc="-17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15" dirty="0">
                <a:latin typeface="Arial MT"/>
                <a:cs typeface="Arial MT"/>
              </a:rPr>
              <a:t>w</a:t>
            </a:r>
            <a:r>
              <a:rPr sz="1800" baseline="-30092" dirty="0">
                <a:latin typeface="Arial MT"/>
                <a:cs typeface="Arial MT"/>
              </a:rPr>
              <a:t>max 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 </a:t>
            </a:r>
            <a:r>
              <a:rPr sz="1800" dirty="0">
                <a:latin typeface="Arial MT"/>
                <a:cs typeface="Arial MT"/>
              </a:rPr>
              <a:t>------------------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Multiplying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eq</a:t>
            </a:r>
            <a:r>
              <a:rPr sz="1800" baseline="30092" dirty="0">
                <a:latin typeface="Arial MT"/>
                <a:cs typeface="Arial MT"/>
              </a:rPr>
              <a:t>n</a:t>
            </a:r>
            <a:r>
              <a:rPr sz="1800" spc="232" baseline="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1800" spc="-150" dirty="0">
                <a:latin typeface="Arial MT"/>
                <a:cs typeface="Arial MT"/>
              </a:rPr>
              <a:t>-tΔx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min  </a:t>
            </a:r>
            <a:r>
              <a:rPr sz="1800" dirty="0">
                <a:latin typeface="Arial MT"/>
                <a:cs typeface="Arial MT"/>
              </a:rPr>
              <a:t>------------------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spc="-204" dirty="0">
                <a:latin typeface="Arial MT"/>
                <a:cs typeface="Arial MT"/>
              </a:rPr>
              <a:t>tΔx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48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-------------------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spc="-150" dirty="0">
                <a:latin typeface="Arial MT"/>
                <a:cs typeface="Arial MT"/>
              </a:rPr>
              <a:t>-tΔy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0092" dirty="0">
                <a:latin typeface="Arial MT"/>
                <a:cs typeface="Arial MT"/>
              </a:rPr>
              <a:t>min </a:t>
            </a:r>
            <a:r>
              <a:rPr sz="1800" dirty="0">
                <a:latin typeface="Arial MT"/>
                <a:cs typeface="Arial MT"/>
              </a:rPr>
              <a:t>-------------------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spc="-204" dirty="0">
                <a:latin typeface="Arial MT"/>
                <a:cs typeface="Arial MT"/>
              </a:rPr>
              <a:t>tΔy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48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-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-------------------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324" y="3779348"/>
            <a:ext cx="236855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30480" indent="-45720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General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Equation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tP</a:t>
            </a:r>
            <a:r>
              <a:rPr sz="1800" spc="-7" baseline="-30092" dirty="0">
                <a:latin typeface="Arial MT"/>
                <a:cs typeface="Arial MT"/>
              </a:rPr>
              <a:t>k</a:t>
            </a:r>
            <a:r>
              <a:rPr sz="1800" spc="24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≤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k</a:t>
            </a:r>
            <a:endParaRPr sz="1800" baseline="-3009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918" y="4135963"/>
            <a:ext cx="165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where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k=1,2,3,4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24" y="309206"/>
            <a:ext cx="941069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</a:rPr>
              <a:t>P</a:t>
            </a:r>
            <a:r>
              <a:rPr sz="1800" baseline="-32407" dirty="0">
                <a:solidFill>
                  <a:srgbClr val="000000"/>
                </a:solidFill>
              </a:rPr>
              <a:t>1</a:t>
            </a:r>
            <a:r>
              <a:rPr sz="1800" spc="172" baseline="-32407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=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-Δx </a:t>
            </a:r>
            <a:r>
              <a:rPr sz="1800" spc="-49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</a:t>
            </a:r>
            <a:r>
              <a:rPr sz="1800" baseline="-30092" dirty="0">
                <a:solidFill>
                  <a:srgbClr val="000000"/>
                </a:solidFill>
              </a:rPr>
              <a:t>2</a:t>
            </a:r>
            <a:r>
              <a:rPr sz="1800" spc="7" baseline="-30092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= </a:t>
            </a:r>
            <a:r>
              <a:rPr sz="1800" spc="-5" dirty="0">
                <a:solidFill>
                  <a:srgbClr val="000000"/>
                </a:solidFill>
              </a:rPr>
              <a:t>Δx </a:t>
            </a:r>
            <a:r>
              <a:rPr sz="1800" spc="-49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</a:t>
            </a:r>
            <a:r>
              <a:rPr sz="1800" baseline="-32407" dirty="0">
                <a:solidFill>
                  <a:srgbClr val="000000"/>
                </a:solidFill>
              </a:rPr>
              <a:t>3</a:t>
            </a:r>
            <a:r>
              <a:rPr sz="1800" spc="172" baseline="-32407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=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-Δy </a:t>
            </a:r>
            <a:r>
              <a:rPr sz="1800" spc="-49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</a:t>
            </a:r>
            <a:r>
              <a:rPr sz="1800" baseline="-30092" dirty="0">
                <a:solidFill>
                  <a:srgbClr val="000000"/>
                </a:solidFill>
              </a:rPr>
              <a:t>4</a:t>
            </a:r>
            <a:r>
              <a:rPr sz="1800" spc="195" baseline="-30092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=</a:t>
            </a:r>
            <a:r>
              <a:rPr sz="1800" spc="-10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Δy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102518" y="309206"/>
            <a:ext cx="164973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q1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5" dirty="0">
                <a:latin typeface="Arial"/>
                <a:cs typeface="Arial"/>
              </a:rPr>
              <a:t>x</a:t>
            </a:r>
            <a:r>
              <a:rPr sz="1800" b="1" spc="7" baseline="-32407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xw</a:t>
            </a:r>
            <a:r>
              <a:rPr sz="1800" b="1" spc="-7" baseline="-32407" dirty="0">
                <a:latin typeface="Arial"/>
                <a:cs typeface="Arial"/>
              </a:rPr>
              <a:t>min </a:t>
            </a:r>
            <a:r>
              <a:rPr sz="1800" b="1" baseline="-32407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q2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xw</a:t>
            </a:r>
            <a:r>
              <a:rPr sz="1800" b="1" spc="-7" baseline="-30092" dirty="0">
                <a:latin typeface="Arial"/>
                <a:cs typeface="Arial"/>
              </a:rPr>
              <a:t>max</a:t>
            </a:r>
            <a:r>
              <a:rPr sz="1800" b="1" spc="46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1 </a:t>
            </a:r>
            <a:r>
              <a:rPr sz="1800" b="1" spc="-480" baseline="-30092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q3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5" dirty="0">
                <a:latin typeface="Arial"/>
                <a:cs typeface="Arial"/>
              </a:rPr>
              <a:t>y</a:t>
            </a:r>
            <a:r>
              <a:rPr sz="1800" b="1" spc="7" baseline="-32407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yw</a:t>
            </a:r>
            <a:r>
              <a:rPr sz="1800" b="1" spc="-7" baseline="-32407" dirty="0">
                <a:latin typeface="Arial"/>
                <a:cs typeface="Arial"/>
              </a:rPr>
              <a:t>min </a:t>
            </a:r>
            <a:r>
              <a:rPr sz="1800" b="1" baseline="-32407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q4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yw</a:t>
            </a:r>
            <a:r>
              <a:rPr sz="1800" b="1" spc="-7" baseline="-30092" dirty="0">
                <a:latin typeface="Arial"/>
                <a:cs typeface="Arial"/>
              </a:rPr>
              <a:t>max</a:t>
            </a:r>
            <a:r>
              <a:rPr sz="1800" b="1" spc="46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1</a:t>
            </a:r>
            <a:endParaRPr sz="1800" baseline="-3009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439035"/>
            <a:ext cx="665607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5" dirty="0">
                <a:latin typeface="Arial"/>
                <a:cs typeface="Arial"/>
              </a:rPr>
              <a:t>1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2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3 4</a:t>
            </a:r>
            <a:r>
              <a:rPr sz="1450" b="1" dirty="0">
                <a:latin typeface="Arial"/>
                <a:cs typeface="Arial"/>
              </a:rPr>
              <a:t> gives information</a:t>
            </a:r>
            <a:r>
              <a:rPr sz="1450" b="1" spc="5" dirty="0">
                <a:latin typeface="Arial"/>
                <a:cs typeface="Arial"/>
              </a:rPr>
              <a:t> about</a:t>
            </a:r>
            <a:r>
              <a:rPr sz="1450" b="1" dirty="0">
                <a:latin typeface="Arial"/>
                <a:cs typeface="Arial"/>
              </a:rPr>
              <a:t> left,</a:t>
            </a:r>
            <a:r>
              <a:rPr sz="1450" b="1" spc="5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right, </a:t>
            </a:r>
            <a:r>
              <a:rPr sz="1450" b="1" spc="5" dirty="0">
                <a:latin typeface="Arial"/>
                <a:cs typeface="Arial"/>
              </a:rPr>
              <a:t>bottom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and top</a:t>
            </a:r>
            <a:r>
              <a:rPr sz="1450" b="1" spc="409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edges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of window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925" y="817322"/>
            <a:ext cx="1495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955" algn="l"/>
                <a:tab pos="1134745" algn="l"/>
                <a:tab pos="1397000" algn="l"/>
              </a:tabLst>
            </a:pPr>
            <a:r>
              <a:rPr sz="1200" dirty="0">
                <a:latin typeface="Arial MT"/>
                <a:cs typeface="Arial MT"/>
              </a:rPr>
              <a:t>1	1	2	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173" y="298782"/>
            <a:ext cx="543433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000000"/>
                </a:solidFill>
              </a:rPr>
              <a:t>Algorithm</a:t>
            </a:r>
            <a:endParaRPr sz="1800"/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000000"/>
                </a:solidFill>
              </a:rPr>
              <a:t>Step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1: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Arial MT"/>
                <a:cs typeface="Arial MT"/>
              </a:rPr>
              <a:t>Get the</a:t>
            </a:r>
            <a:r>
              <a:rPr sz="18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Arial MT"/>
                <a:cs typeface="Arial MT"/>
              </a:rPr>
              <a:t>endpoints of</a:t>
            </a:r>
            <a:r>
              <a:rPr sz="18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Arial MT"/>
                <a:cs typeface="Arial MT"/>
              </a:rPr>
              <a:t>line as</a:t>
            </a:r>
            <a:r>
              <a:rPr sz="18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 MT"/>
                <a:cs typeface="Arial MT"/>
              </a:rPr>
              <a:t>(x</a:t>
            </a:r>
            <a:r>
              <a:rPr sz="1800" b="0" spc="2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Arial MT"/>
                <a:cs typeface="Arial MT"/>
              </a:rPr>
              <a:t>,y</a:t>
            </a:r>
            <a:r>
              <a:rPr sz="1800" b="0" spc="1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 MT"/>
                <a:cs typeface="Arial MT"/>
              </a:rPr>
              <a:t>)</a:t>
            </a:r>
            <a:r>
              <a:rPr sz="1800" b="0" spc="-5" dirty="0">
                <a:solidFill>
                  <a:srgbClr val="000000"/>
                </a:solidFill>
                <a:latin typeface="Arial MT"/>
                <a:cs typeface="Arial MT"/>
              </a:rPr>
              <a:t> and</a:t>
            </a:r>
            <a:r>
              <a:rPr sz="18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 MT"/>
                <a:cs typeface="Arial MT"/>
              </a:rPr>
              <a:t>(x</a:t>
            </a:r>
            <a:r>
              <a:rPr sz="1800" b="0" spc="1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Arial MT"/>
                <a:cs typeface="Arial MT"/>
              </a:rPr>
              <a:t>,y</a:t>
            </a:r>
            <a:r>
              <a:rPr sz="1800" b="0" spc="1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073" y="929717"/>
            <a:ext cx="5630545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Arial"/>
                <a:cs typeface="Arial"/>
              </a:rPr>
              <a:t>Ste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Calculat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60" dirty="0">
                <a:latin typeface="Arial MT"/>
                <a:cs typeface="Arial MT"/>
              </a:rPr>
              <a:t>Δx</a:t>
            </a:r>
            <a:r>
              <a:rPr sz="1800" spc="-95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605" dirty="0">
                <a:latin typeface="Arial MT"/>
                <a:cs typeface="Arial MT"/>
              </a:rPr>
              <a:t>Δ</a:t>
            </a:r>
            <a:r>
              <a:rPr sz="1800" spc="-13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k</a:t>
            </a:r>
            <a:endParaRPr sz="1800" baseline="-30092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Arial"/>
                <a:cs typeface="Arial"/>
              </a:rPr>
              <a:t>Step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3: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Assign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t1=0,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t2=1</a:t>
            </a:r>
            <a:endParaRPr sz="1800">
              <a:latin typeface="Arial MT"/>
              <a:cs typeface="Arial MT"/>
            </a:endParaRPr>
          </a:p>
          <a:p>
            <a:pPr marL="380365" indent="-330200">
              <a:lnSpc>
                <a:spcPct val="100000"/>
              </a:lnSpc>
              <a:spcBef>
                <a:spcPts val="325"/>
              </a:spcBef>
              <a:buFont typeface="Arial"/>
              <a:buAutoNum type="alphaLcParenR"/>
              <a:tabLst>
                <a:tab pos="381000" algn="l"/>
              </a:tabLst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parallel</a:t>
            </a:r>
            <a:endParaRPr sz="1800">
              <a:latin typeface="Arial MT"/>
              <a:cs typeface="Arial MT"/>
            </a:endParaRPr>
          </a:p>
          <a:p>
            <a:pPr marL="9645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spc="24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outside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(Reject)</a:t>
            </a:r>
            <a:endParaRPr sz="1800">
              <a:latin typeface="Arial MT"/>
              <a:cs typeface="Arial MT"/>
            </a:endParaRPr>
          </a:p>
          <a:p>
            <a:pPr marL="393065" indent="-342900">
              <a:lnSpc>
                <a:spcPct val="100000"/>
              </a:lnSpc>
              <a:spcBef>
                <a:spcPts val="325"/>
              </a:spcBef>
              <a:buFont typeface="Arial"/>
              <a:buAutoNum type="alphaLcParenR" startAt="2"/>
              <a:tabLst>
                <a:tab pos="393700" algn="l"/>
              </a:tabLst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t1</a:t>
            </a:r>
            <a:endParaRPr sz="1800">
              <a:latin typeface="Arial MT"/>
              <a:cs typeface="Arial MT"/>
            </a:endParaRPr>
          </a:p>
          <a:p>
            <a:pPr marL="367030" marR="2872105" indent="597535">
              <a:lnSpc>
                <a:spcPct val="114999"/>
              </a:lnSpc>
            </a:pPr>
            <a:r>
              <a:rPr sz="1800" spc="-5" dirty="0">
                <a:latin typeface="Arial MT"/>
                <a:cs typeface="Arial MT"/>
              </a:rPr>
              <a:t>t1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max(0,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dirty="0">
                <a:latin typeface="Arial MT"/>
                <a:cs typeface="Arial MT"/>
              </a:rPr>
              <a:t>/P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dirty="0">
                <a:latin typeface="Arial MT"/>
                <a:cs typeface="Arial MT"/>
              </a:rPr>
              <a:t>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</a:t>
            </a:r>
            <a:r>
              <a:rPr sz="1800" spc="7" baseline="-30092" dirty="0">
                <a:latin typeface="Arial MT"/>
                <a:cs typeface="Arial MT"/>
              </a:rPr>
              <a:t>k</a:t>
            </a:r>
            <a:r>
              <a:rPr sz="1800" spc="240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t2</a:t>
            </a:r>
            <a:endParaRPr sz="1800">
              <a:latin typeface="Arial MT"/>
              <a:cs typeface="Arial MT"/>
            </a:endParaRPr>
          </a:p>
          <a:p>
            <a:pPr marL="96456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 MT"/>
                <a:cs typeface="Arial MT"/>
              </a:rPr>
              <a:t>t2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min(1,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dirty="0">
                <a:latin typeface="Arial MT"/>
                <a:cs typeface="Arial MT"/>
              </a:rPr>
              <a:t>/P</a:t>
            </a:r>
            <a:r>
              <a:rPr sz="1800" baseline="-30092" dirty="0">
                <a:latin typeface="Arial MT"/>
                <a:cs typeface="Arial MT"/>
              </a:rPr>
              <a:t>k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367030" marR="650875" indent="-316865">
              <a:lnSpc>
                <a:spcPct val="114999"/>
              </a:lnSpc>
              <a:buFont typeface="Arial"/>
              <a:buAutoNum type="alphaLcParenR" startAt="3"/>
              <a:tabLst>
                <a:tab pos="381000" algn="l"/>
              </a:tabLst>
            </a:pPr>
            <a:r>
              <a:rPr sz="1800" spc="-5" dirty="0">
                <a:latin typeface="Arial MT"/>
                <a:cs typeface="Arial MT"/>
              </a:rPr>
              <a:t>If t1 </a:t>
            </a:r>
            <a:r>
              <a:rPr sz="1800" dirty="0">
                <a:latin typeface="Arial MT"/>
                <a:cs typeface="Arial MT"/>
              </a:rPr>
              <a:t>&gt; </a:t>
            </a:r>
            <a:r>
              <a:rPr sz="1800" spc="-5" dirty="0">
                <a:latin typeface="Arial MT"/>
                <a:cs typeface="Arial MT"/>
              </a:rPr>
              <a:t>t2; line is </a:t>
            </a:r>
            <a:r>
              <a:rPr sz="1800" dirty="0">
                <a:latin typeface="Arial MT"/>
                <a:cs typeface="Arial MT"/>
              </a:rPr>
              <a:t>completely </a:t>
            </a:r>
            <a:r>
              <a:rPr sz="1800" spc="-5" dirty="0">
                <a:latin typeface="Arial MT"/>
                <a:cs typeface="Arial MT"/>
              </a:rPr>
              <a:t>outside </a:t>
            </a:r>
            <a:r>
              <a:rPr sz="1800" dirty="0">
                <a:latin typeface="Arial MT"/>
                <a:cs typeface="Arial MT"/>
              </a:rPr>
              <a:t>(rejected)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formula</a:t>
            </a:r>
            <a:endParaRPr sz="1800">
              <a:latin typeface="Arial MT"/>
              <a:cs typeface="Arial MT"/>
            </a:endParaRPr>
          </a:p>
          <a:p>
            <a:pPr marL="1421765" marR="2973070">
              <a:lnSpc>
                <a:spcPct val="114999"/>
              </a:lnSpc>
            </a:pP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09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tΔx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09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tΔy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9208" y="492114"/>
            <a:ext cx="7969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500" b="1" spc="127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500" b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-Δx </a:t>
            </a:r>
            <a:r>
              <a:rPr sz="1500" b="1" spc="-4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500" b="1" spc="7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Δx </a:t>
            </a:r>
            <a:r>
              <a:rPr sz="1500" b="1" spc="-4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500" b="1" spc="127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500" b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-Δy </a:t>
            </a:r>
            <a:r>
              <a:rPr sz="1500" b="1" spc="-4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1500" b="1" spc="150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500" b="1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Δy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0805" y="492114"/>
            <a:ext cx="138747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14999"/>
              </a:lnSpc>
              <a:spcBef>
                <a:spcPts val="100"/>
              </a:spcBef>
            </a:pP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q1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500" b="1" spc="5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500" b="1" spc="7" baseline="-30555" dirty="0">
                <a:solidFill>
                  <a:srgbClr val="585858"/>
                </a:solidFill>
                <a:latin typeface="Arial"/>
                <a:cs typeface="Arial"/>
              </a:rPr>
              <a:t>1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xw</a:t>
            </a:r>
            <a:r>
              <a:rPr sz="1500" b="1" spc="-7" baseline="-30555" dirty="0">
                <a:solidFill>
                  <a:srgbClr val="585858"/>
                </a:solidFill>
                <a:latin typeface="Arial"/>
                <a:cs typeface="Arial"/>
              </a:rPr>
              <a:t>min 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q2</a:t>
            </a:r>
            <a:r>
              <a:rPr sz="15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5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xw</a:t>
            </a:r>
            <a:r>
              <a:rPr sz="1500" b="1" spc="-7" baseline="-30555" dirty="0">
                <a:solidFill>
                  <a:srgbClr val="585858"/>
                </a:solidFill>
                <a:latin typeface="Arial"/>
                <a:cs typeface="Arial"/>
              </a:rPr>
              <a:t>max</a:t>
            </a:r>
            <a:r>
              <a:rPr sz="1500" b="1" spc="375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5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1 </a:t>
            </a:r>
            <a:r>
              <a:rPr sz="1500" b="1" spc="-397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q3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500" b="1" spc="5" dirty="0">
                <a:solidFill>
                  <a:srgbClr val="585858"/>
                </a:solidFill>
                <a:latin typeface="Arial"/>
                <a:cs typeface="Arial"/>
              </a:rPr>
              <a:t>y</a:t>
            </a:r>
            <a:r>
              <a:rPr sz="1500" b="1" spc="7" baseline="-30555" dirty="0">
                <a:solidFill>
                  <a:srgbClr val="585858"/>
                </a:solidFill>
                <a:latin typeface="Arial"/>
                <a:cs typeface="Arial"/>
              </a:rPr>
              <a:t>1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yw</a:t>
            </a:r>
            <a:r>
              <a:rPr sz="1500" b="1" spc="-7" baseline="-30555" dirty="0">
                <a:solidFill>
                  <a:srgbClr val="585858"/>
                </a:solidFill>
                <a:latin typeface="Arial"/>
                <a:cs typeface="Arial"/>
              </a:rPr>
              <a:t>min 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q4</a:t>
            </a:r>
            <a:r>
              <a:rPr sz="15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5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Arial"/>
                <a:cs typeface="Arial"/>
              </a:rPr>
              <a:t>yw</a:t>
            </a:r>
            <a:r>
              <a:rPr sz="1500" b="1" spc="-7" baseline="-30555" dirty="0">
                <a:solidFill>
                  <a:srgbClr val="585858"/>
                </a:solidFill>
                <a:latin typeface="Arial"/>
                <a:cs typeface="Arial"/>
              </a:rPr>
              <a:t>max</a:t>
            </a:r>
            <a:r>
              <a:rPr sz="1500" b="1" spc="375" baseline="-305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15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85858"/>
                </a:solidFill>
                <a:latin typeface="Arial"/>
                <a:cs typeface="Arial"/>
              </a:rPr>
              <a:t>y</a:t>
            </a:r>
            <a:r>
              <a:rPr sz="1500" b="1" baseline="-3055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500" baseline="-3055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324" y="271982"/>
            <a:ext cx="767334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Arial"/>
                <a:cs typeface="Arial"/>
              </a:rPr>
              <a:t>Numericals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14999"/>
              </a:lnSpc>
            </a:pPr>
            <a:r>
              <a:rPr sz="1800" spc="-5" dirty="0">
                <a:latin typeface="Arial MT"/>
                <a:cs typeface="Arial MT"/>
              </a:rPr>
              <a:t>1). Window A(20,20) B(90,20) C(90,70) D(20,70); intersecting line </a:t>
            </a:r>
            <a:r>
              <a:rPr sz="1800" dirty="0">
                <a:latin typeface="Arial MT"/>
                <a:cs typeface="Arial MT"/>
              </a:rPr>
              <a:t>M(10,30)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N(80,90).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Sol</a:t>
            </a:r>
            <a:r>
              <a:rPr sz="1800" spc="-7" baseline="30092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75000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3722" y="1533852"/>
            <a:ext cx="115760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19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18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90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19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18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674" y="3186691"/>
          <a:ext cx="3456940" cy="64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1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M(10,30)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89"/>
                        </a:lnSpc>
                      </a:pPr>
                      <a:r>
                        <a:rPr sz="1800" dirty="0">
                          <a:latin typeface="MS PGothic"/>
                          <a:cs typeface="MS PGothic"/>
                        </a:rPr>
                        <a:t>⇒</a:t>
                      </a:r>
                      <a:r>
                        <a:rPr sz="1800" spc="400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800" baseline="-30092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800" baseline="-30092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30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16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N(80,90)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950"/>
                        </a:lnSpc>
                      </a:pPr>
                      <a:r>
                        <a:rPr sz="1800" dirty="0">
                          <a:latin typeface="MS PGothic"/>
                          <a:cs typeface="MS PGothic"/>
                        </a:rPr>
                        <a:t>⇒</a:t>
                      </a:r>
                      <a:r>
                        <a:rPr sz="1800" spc="400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800" baseline="-3009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80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5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800" baseline="-3009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90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9324" y="4057591"/>
            <a:ext cx="268986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1800" spc="-405" dirty="0">
                <a:latin typeface="Arial MT"/>
                <a:cs typeface="Arial MT"/>
              </a:rPr>
              <a:t>Δ</a:t>
            </a:r>
            <a:r>
              <a:rPr sz="1800" spc="-20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8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1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70  </a:t>
            </a:r>
            <a:r>
              <a:rPr sz="1800" spc="-405" dirty="0">
                <a:latin typeface="Arial MT"/>
                <a:cs typeface="Arial MT"/>
              </a:rPr>
              <a:t>Δ</a:t>
            </a:r>
            <a:r>
              <a:rPr sz="1800" spc="-2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9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3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60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24" y="355031"/>
            <a:ext cx="3041015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489075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2407" dirty="0">
                <a:latin typeface="Arial MT"/>
                <a:cs typeface="Arial MT"/>
              </a:rPr>
              <a:t>1</a:t>
            </a:r>
            <a:r>
              <a:rPr sz="1800" spc="247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0" dirty="0">
                <a:latin typeface="Arial MT"/>
                <a:cs typeface="Arial MT"/>
              </a:rPr>
              <a:t>-Δx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-70  P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405" dirty="0">
                <a:latin typeface="Arial MT"/>
                <a:cs typeface="Arial MT"/>
              </a:rPr>
              <a:t>Δ</a:t>
            </a:r>
            <a:r>
              <a:rPr sz="1800" spc="-20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70 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2407" dirty="0">
                <a:latin typeface="Arial MT"/>
                <a:cs typeface="Arial MT"/>
              </a:rPr>
              <a:t>3</a:t>
            </a:r>
            <a:r>
              <a:rPr sz="1800" spc="247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0" dirty="0">
                <a:latin typeface="Arial MT"/>
                <a:cs typeface="Arial MT"/>
              </a:rPr>
              <a:t>-Δy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-60  P</a:t>
            </a:r>
            <a:r>
              <a:rPr sz="1800" baseline="-30092" dirty="0">
                <a:latin typeface="Arial MT"/>
                <a:cs typeface="Arial MT"/>
              </a:rPr>
              <a:t>4</a:t>
            </a:r>
            <a:r>
              <a:rPr sz="1800" spc="24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405" dirty="0">
                <a:latin typeface="Arial MT"/>
                <a:cs typeface="Arial MT"/>
              </a:rPr>
              <a:t>Δ</a:t>
            </a:r>
            <a:r>
              <a:rPr sz="1800" spc="-20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60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 MT"/>
              <a:cs typeface="Arial MT"/>
            </a:endParaRPr>
          </a:p>
          <a:p>
            <a:pPr marL="50800" marR="43180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-1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-10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48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-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80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3</a:t>
            </a:r>
            <a:r>
              <a:rPr sz="1800" spc="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 yw</a:t>
            </a:r>
            <a:r>
              <a:rPr sz="1800" baseline="-30092" dirty="0">
                <a:latin typeface="Arial MT"/>
                <a:cs typeface="Arial MT"/>
              </a:rPr>
              <a:t>min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5" dirty="0">
                <a:latin typeface="Arial MT"/>
                <a:cs typeface="Arial MT"/>
              </a:rPr>
              <a:t>30 </a:t>
            </a:r>
            <a:r>
              <a:rPr sz="1800" dirty="0">
                <a:latin typeface="Arial MT"/>
                <a:cs typeface="Arial MT"/>
              </a:rPr>
              <a:t>- </a:t>
            </a:r>
            <a:r>
              <a:rPr sz="1800" spc="-5" dirty="0">
                <a:latin typeface="Arial MT"/>
                <a:cs typeface="Arial MT"/>
              </a:rPr>
              <a:t>20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5" dirty="0">
                <a:latin typeface="Arial MT"/>
                <a:cs typeface="Arial MT"/>
              </a:rPr>
              <a:t>10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baseline="-30092" dirty="0">
                <a:latin typeface="Arial MT"/>
                <a:cs typeface="Arial MT"/>
              </a:rPr>
              <a:t>4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yw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48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-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2195</Words>
  <Application>Microsoft Office PowerPoint</Application>
  <PresentationFormat>On-screen Show (16:9)</PresentationFormat>
  <Paragraphs>224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PGothic</vt:lpstr>
      <vt:lpstr>Arial</vt:lpstr>
      <vt:lpstr>Arial MT</vt:lpstr>
      <vt:lpstr>Calibri</vt:lpstr>
      <vt:lpstr>Lucida Sans Unicode</vt:lpstr>
      <vt:lpstr>Roboto</vt:lpstr>
      <vt:lpstr>Times New Roman</vt:lpstr>
      <vt:lpstr>Trebuchet MS</vt:lpstr>
      <vt:lpstr>Verdana</vt:lpstr>
      <vt:lpstr>Office Theme</vt:lpstr>
      <vt:lpstr>PowerPoint Presentation</vt:lpstr>
      <vt:lpstr>Liang Barsky Clipping Algorithm</vt:lpstr>
      <vt:lpstr>PowerPoint Presentation</vt:lpstr>
      <vt:lpstr>PowerPoint Presentation</vt:lpstr>
      <vt:lpstr>PowerPoint Presentation</vt:lpstr>
      <vt:lpstr>P1 = -Δx  P2 = Δx  P3 = -Δy  P4 = Δy</vt:lpstr>
      <vt:lpstr>Algorithm Step 1: Get the endpoints of line as (x ,y ) and (x ,y )</vt:lpstr>
      <vt:lpstr>PowerPoint Presentation</vt:lpstr>
      <vt:lpstr>PowerPoint Presentation</vt:lpstr>
      <vt:lpstr>PowerPoint Presentation</vt:lpstr>
      <vt:lpstr>PowerPoint Presentation</vt:lpstr>
      <vt:lpstr>Numericals</vt:lpstr>
      <vt:lpstr>1. Using Liang Barsky Algorithm, find the clipping coordinates of  the line segment with end coordinates A(-10, 50) and B(30,80)  against the window (Xmin = -30 and Ymin =10)  (Xmax=20 and Ymax=60)</vt:lpstr>
      <vt:lpstr>2. Using Liang Barsky Algorithm, find the clipping coordinates of  the line segment with end coordinates A(10,10) and B(70,40)  against the window having diagonal vertices (20,20) and (40,50)</vt:lpstr>
      <vt:lpstr>PowerPoint Presentation</vt:lpstr>
      <vt:lpstr>PowerPoint Presentation</vt:lpstr>
      <vt:lpstr>PowerPoint Presentation</vt:lpstr>
      <vt:lpstr>PowerPoint Presentation</vt:lpstr>
      <vt:lpstr>Polygon Clipping Algorithm</vt:lpstr>
      <vt:lpstr>Sutherland-Hodgeman Polygon Clipping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Weiler-Atherton Polygon Clipping Algorithm</vt:lpstr>
      <vt:lpstr>Algorithm</vt:lpstr>
      <vt:lpstr>Subject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4_ 2D Viewing and Clipping.pptx</dc:title>
  <dc:creator>poonam</dc:creator>
  <cp:lastModifiedBy>Poonam Pangarkar</cp:lastModifiedBy>
  <cp:revision>2</cp:revision>
  <dcterms:created xsi:type="dcterms:W3CDTF">2022-09-20T09:09:55Z</dcterms:created>
  <dcterms:modified xsi:type="dcterms:W3CDTF">2022-09-28T08:43:14Z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2022-09-20T00:00:00Z</vt:filetime>
  </property>
</Properties>
</file>