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6" r:id="rId2"/>
    <p:sldId id="279" r:id="rId3"/>
    <p:sldId id="290" r:id="rId4"/>
    <p:sldId id="367" r:id="rId5"/>
    <p:sldId id="294" r:id="rId6"/>
    <p:sldId id="293" r:id="rId7"/>
    <p:sldId id="295" r:id="rId8"/>
    <p:sldId id="296" r:id="rId9"/>
    <p:sldId id="280" r:id="rId10"/>
    <p:sldId id="349" r:id="rId11"/>
    <p:sldId id="343" r:id="rId12"/>
    <p:sldId id="350" r:id="rId13"/>
    <p:sldId id="339" r:id="rId14"/>
    <p:sldId id="33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67FB6-8C45-488E-86CE-B3D0400E15B4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64034-2206-4581-99CD-CCE40FD6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9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1820D93-8AE8-4649-B54D-BB1983091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E9D21AA-63CC-4B40-A291-5B2C8D3A4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0C9F4A19-1B95-4B27-801F-60A3E31585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0B5E5A-5BC6-467F-A7B7-53FA0CF0BFB3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191F1FA-3BC7-46D3-A6D3-2BE51BD73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A13D716-31A6-4DDA-AAD9-E4473D2D2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64ECFBC-3EAA-4CD9-ACC2-AF9EFA5D6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FDE2CF-40F4-4129-AECB-9A2B16CA8680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C1591E4-8D3C-4F4D-AB08-3A843FC80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586C95B-90DD-4130-B90C-F3CDDD445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4E38685-DD26-461F-BF6D-E3DD067AF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B441FAE-262F-4613-B1E5-FD837699E3D2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0AD1730-AF04-421F-9349-E1690AC95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0F45638-10C6-4C23-A4E6-1AED0BC02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DBFC2DD-E524-4E6F-BA65-3FF090BD39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A758EB8-46DC-4050-A6ED-6F2C8300F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CCEA768-A0CC-435B-B142-4F688BFDC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E394A2-9D4E-4204-A8A7-B851ABA462F0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009E14C-849D-46E5-AAFA-63402D16F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9F4E790-EC83-4309-BC94-DC66A373A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339EDF8-CCDE-47D0-9665-DA7013C17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D009AD-FC23-4DF8-8995-FF11768135A2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6E68111-CF02-4AA5-B955-477C63DF9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3EACACA-8C4C-4228-B0F5-05FDBA004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E1A23D08-9A8F-4D0A-B97D-4CC6B779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9DBAC5-A90D-472F-B30A-470B56EF257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E092C8D-E2D9-4F51-9F91-0C6CAD718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10DDAF9-C5F4-4625-8DEE-5BB02CF5B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1205CCF-D4A0-48F6-91C9-01986EAFC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5E1544-F1D8-49E1-8790-1D351DB192E6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F2D97B6-24AD-4CAC-B28C-7F5E130E2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524110D-8EBC-4F7B-A97E-9488D6B7A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596D265-8231-4823-B1E9-1406869A7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3CB848-9F22-4442-8B5A-2776AC0AC843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E9A3AAD-95D1-4EAA-A1FC-8AB2C0CE6A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8BEA01E-D123-4698-87AF-64DE141F1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F36C8F2-A810-476C-A73C-29F1D855C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62D8A9A-51F3-4E13-945D-2E136247678F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1FCEA98-FDA4-49C4-BE2E-0D35F6B3B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51E3AFB-DF16-4BDF-B0A9-C70FFC4F5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D13B2E66-642A-41A2-912B-6580365FB3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BCFE469-A201-4168-AE95-D376A7A7426A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C7A42D16-FFF8-4CC7-AB6B-F112F3CB4D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7D1F7AD-2B52-45E3-8FAC-1C576391C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8C3FAFA-8901-400E-AF45-CE95E77D9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CE6945-610B-4A54-A602-2B53BE016BD6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8FDC205-2167-4080-8C5D-87010BA40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9AD4E47-AD4F-4B25-BBBB-C7ED8B207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3A442481-A9FF-4CB7-885C-8C243B0C3D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1D480F-D89A-425D-8B6A-56D266547F9E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8AD18F5-AEE3-4B68-BDB1-8305E85CE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E8AD283-ABA9-4214-BD09-BFE16C585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E944-B8C4-4E9E-B4F2-95AB7AD9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BD7A5-CCCA-4D68-9288-89226D6E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FDF8-2815-4CAF-9D2C-1D0EC750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735A-0A2C-4C55-A857-D574D338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F496-CC54-4A3D-9C63-36290D0A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1679-EA74-4252-AA36-80C7BE8A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BED7F-602B-40AA-8FFA-65A13ECCA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9D80-B911-4201-8655-6F861480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C5C68-97B6-4120-A755-04E654F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F224-FFFF-44F9-A6CB-F2EEB520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83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6FA7F-6CEA-440E-B783-C47352263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9AE1-FA5C-481E-BB28-ADB3AA46D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FBE0-774B-4984-83B9-FF3412FF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0C96-E8AA-4F3C-BA7D-BA3DF061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FA42-B288-4262-8E95-EA851A8D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4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3A3E-6DB1-4158-8AEB-3C50F7AB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D301-9A9D-4A42-929A-E3D81CBF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73A1-3629-420A-AE36-0B7B380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D0C5-F948-4640-B74E-5BDA0A65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62C0-DE4D-470C-9DAB-5CC11B7F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EF22-73E3-4A05-99FA-3C6A9EF9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0ABF5-5F86-4C6E-BCB6-DB4212C4D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2FA1-48B1-457D-B9DF-EF4F344E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22C5-5EE2-4288-AAA3-E156F958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707C3-F96B-4131-B844-D7F2B111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1DE8-9C93-4A52-99EA-F37813F9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0038-1F1E-4BF6-8E5E-EEE8F94F2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DF8F7-0C53-43DA-8FFC-3B738FF88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AF487-3FA3-4EAA-A440-3CFAC088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4CCDD-0BB7-4815-A8E0-7FFDA34F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01C99-84C1-4999-8407-AC9CAEE0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AC24-A4D5-4E85-BCB4-76985763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3A38E-3368-4385-A94A-0D082808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26072-D930-4164-B9A4-BD92F9B21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2749E-8EB8-4800-BB59-5B1CADA1E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C65FA-4F5B-4314-AC43-CCAF0260E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99EA8-0242-4B20-B5E1-506F1159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15D84-6FCD-446C-8E17-87C03B3A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546DF-FDFF-4A84-9D4F-A898EB11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9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AA6E-9F19-49E3-9423-B12AAE9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8A85C-BA2A-4555-8A49-B6950096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C56A4-EC39-451D-B457-AADA6052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5822D-9898-429E-ABB1-AF72230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07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E88CB-52E8-4A23-8F41-0B34E2B3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A2320-0ABD-414D-ADC8-B102A5B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925C-F748-47D8-838C-0B5C1B23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20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4149-D623-4F3F-B03D-0FDC2AC5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8845-2B0C-4110-8D85-C2997FEE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12E35-747E-49FD-A644-CF4A86DB8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DB71D-251D-45B3-B542-5CC39716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8309F-72DA-4DE4-A1D5-5FAF79A5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F311B-0F44-4F10-B4AA-DA373E8E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1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C992-2358-4D02-AEB4-5BD1C29A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163F3-757C-46EA-85C4-4DAB6EC76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57C2B-2659-4E85-B199-4D84D24D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26B2A-A5F6-4B02-A55C-6AA69AD8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BAD34-05E1-4B3C-8872-11A447A7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24D50-6C3F-4CD0-A9F4-9E7C874D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4F2F9-F572-4155-89A6-6AB4979C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CE51-F930-4CF4-810E-01ADC0FF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180E-2BF3-44F1-AA86-D85245129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1914-9F14-4349-83AA-69C2A039821A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C65A-DFA6-4585-98A6-3658DF9DE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A8A1-79EF-4853-8E62-B8FAF644A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81EE-4DD9-4B12-87C4-90CAEF7F5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D3733B2-6C3C-4764-B974-D8E7122D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720" y="171768"/>
            <a:ext cx="8707120" cy="576262"/>
          </a:xfrm>
          <a:solidFill>
            <a:schemeClr val="accent5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A View of Operating System Services</a:t>
            </a:r>
          </a:p>
        </p:txBody>
      </p:sp>
      <p:pic>
        <p:nvPicPr>
          <p:cNvPr id="9219" name="Picture 4" descr="2">
            <a:extLst>
              <a:ext uri="{FF2B5EF4-FFF2-40B4-BE49-F238E27FC236}">
                <a16:creationId xmlns:a16="http://schemas.microsoft.com/office/drawing/2014/main" id="{724122E4-ABA7-408C-ACDC-0A92430A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56" y="1683068"/>
            <a:ext cx="8330689" cy="4158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>
            <a:extLst>
              <a:ext uri="{FF2B5EF4-FFF2-40B4-BE49-F238E27FC236}">
                <a16:creationId xmlns:a16="http://schemas.microsoft.com/office/drawing/2014/main" id="{3B545755-00F3-437C-81F9-490DC15B8B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7840" y="1114425"/>
            <a:ext cx="8656319" cy="4351338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en-US" sz="2400" dirty="0"/>
              <a:t>File management</a:t>
            </a:r>
          </a:p>
          <a:p>
            <a:pPr lvl="1"/>
            <a:r>
              <a:rPr lang="en-US" altLang="en-US" dirty="0"/>
              <a:t>create file, delete file</a:t>
            </a:r>
          </a:p>
          <a:p>
            <a:pPr lvl="1"/>
            <a:r>
              <a:rPr lang="en-US" altLang="en-US" dirty="0"/>
              <a:t>open, close file</a:t>
            </a:r>
          </a:p>
          <a:p>
            <a:pPr lvl="1"/>
            <a:r>
              <a:rPr lang="en-US" altLang="en-US" dirty="0"/>
              <a:t>read, write, reposition</a:t>
            </a:r>
          </a:p>
          <a:p>
            <a:pPr lvl="1"/>
            <a:r>
              <a:rPr lang="en-US" altLang="en-US" dirty="0"/>
              <a:t>get and set file attributes</a:t>
            </a:r>
          </a:p>
          <a:p>
            <a:r>
              <a:rPr lang="en-US" altLang="en-US" sz="2400" dirty="0"/>
              <a:t>Device management</a:t>
            </a:r>
          </a:p>
          <a:p>
            <a:pPr lvl="1"/>
            <a:r>
              <a:rPr lang="en-US" altLang="en-US" dirty="0"/>
              <a:t>request device, release device</a:t>
            </a:r>
          </a:p>
          <a:p>
            <a:pPr lvl="1"/>
            <a:r>
              <a:rPr lang="en-US" altLang="en-US" dirty="0"/>
              <a:t>read, write, reposition</a:t>
            </a:r>
          </a:p>
          <a:p>
            <a:pPr lvl="1"/>
            <a:r>
              <a:rPr lang="en-US" altLang="en-US" dirty="0"/>
              <a:t>get device attributes, set device attributes</a:t>
            </a:r>
          </a:p>
          <a:p>
            <a:pPr lvl="1"/>
            <a:r>
              <a:rPr lang="en-US" altLang="en-US" dirty="0"/>
              <a:t>logically attach or detach devices</a:t>
            </a:r>
          </a:p>
          <a:p>
            <a:pPr lvl="1"/>
            <a:endParaRPr lang="en-US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DD343E-D8D1-46DF-94F1-2D175A204AA4}"/>
              </a:ext>
            </a:extLst>
          </p:cNvPr>
          <p:cNvSpPr txBox="1">
            <a:spLocks noChangeArrowheads="1"/>
          </p:cNvSpPr>
          <p:nvPr/>
        </p:nvSpPr>
        <p:spPr>
          <a:xfrm>
            <a:off x="1767841" y="250825"/>
            <a:ext cx="8656319" cy="5762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Types of System Calls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2D7A9B9-5B5E-4D90-AB1A-595DFBF57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01" y="198438"/>
            <a:ext cx="8656319" cy="576262"/>
          </a:xfr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Types of System Calls (Cont.)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9D5A576C-BECA-4D0B-B689-B0E0DB040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7841" y="1060768"/>
            <a:ext cx="8656319" cy="5025072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en-US" sz="2400" dirty="0"/>
              <a:t>Information maintenance</a:t>
            </a:r>
          </a:p>
          <a:p>
            <a:pPr lvl="1"/>
            <a:r>
              <a:rPr lang="en-US" altLang="en-US" dirty="0"/>
              <a:t>get time or date, set time or date</a:t>
            </a:r>
          </a:p>
          <a:p>
            <a:pPr lvl="1"/>
            <a:r>
              <a:rPr lang="en-US" altLang="en-US" dirty="0"/>
              <a:t>get system data, set system data</a:t>
            </a:r>
          </a:p>
          <a:p>
            <a:pPr lvl="1"/>
            <a:r>
              <a:rPr lang="en-US" altLang="en-US" dirty="0"/>
              <a:t>get and set process, file, or device attributes</a:t>
            </a:r>
          </a:p>
          <a:p>
            <a:r>
              <a:rPr lang="en-US" altLang="en-US" sz="2400" dirty="0"/>
              <a:t>Communications</a:t>
            </a:r>
          </a:p>
          <a:p>
            <a:pPr lvl="1"/>
            <a:r>
              <a:rPr lang="en-US" altLang="en-US" dirty="0"/>
              <a:t>create, delete communication connection</a:t>
            </a:r>
          </a:p>
          <a:p>
            <a:pPr lvl="1"/>
            <a:r>
              <a:rPr lang="en-US" altLang="en-US" dirty="0"/>
              <a:t>send, receive messages if </a:t>
            </a:r>
            <a:r>
              <a:rPr lang="en-US" altLang="en-US" b="1" dirty="0">
                <a:solidFill>
                  <a:srgbClr val="3366FF"/>
                </a:solidFill>
              </a:rPr>
              <a:t>message passing model </a:t>
            </a:r>
            <a:r>
              <a:rPr lang="en-US" altLang="en-US" dirty="0"/>
              <a:t>to </a:t>
            </a:r>
            <a:r>
              <a:rPr lang="en-US" altLang="en-US" b="1" dirty="0">
                <a:solidFill>
                  <a:srgbClr val="3366FF"/>
                </a:solidFill>
              </a:rPr>
              <a:t>host name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process name</a:t>
            </a:r>
          </a:p>
          <a:p>
            <a:pPr lvl="2"/>
            <a:r>
              <a:rPr lang="en-US" altLang="en-US" sz="2400" dirty="0"/>
              <a:t>From</a:t>
            </a:r>
            <a:r>
              <a:rPr lang="en-US" altLang="en-US" sz="2400" b="1" dirty="0">
                <a:solidFill>
                  <a:srgbClr val="3366FF"/>
                </a:solidFill>
              </a:rPr>
              <a:t> client </a:t>
            </a:r>
            <a:r>
              <a:rPr lang="en-US" altLang="en-US" sz="2400" dirty="0"/>
              <a:t>to</a:t>
            </a:r>
            <a:r>
              <a:rPr lang="en-US" altLang="en-US" sz="2400" b="1" dirty="0">
                <a:solidFill>
                  <a:srgbClr val="3366FF"/>
                </a:solidFill>
              </a:rPr>
              <a:t> server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Shared-memory model </a:t>
            </a:r>
            <a:r>
              <a:rPr lang="en-US" altLang="en-US" dirty="0"/>
              <a:t>create and gain access to memory regions</a:t>
            </a:r>
          </a:p>
          <a:p>
            <a:pPr lvl="1"/>
            <a:r>
              <a:rPr lang="en-US" altLang="en-US" dirty="0"/>
              <a:t>transfer status information</a:t>
            </a:r>
          </a:p>
          <a:p>
            <a:pPr lvl="1"/>
            <a:r>
              <a:rPr lang="en-US" altLang="en-US" dirty="0"/>
              <a:t>attach and detach remote devices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C21981A-0B6E-479B-8383-96CAC1AF1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320" y="198438"/>
            <a:ext cx="8686800" cy="576262"/>
          </a:xfr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Types of System Calls (Cont.)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FDC2DB97-E879-45BB-8211-A1B7566301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8320" y="1175386"/>
            <a:ext cx="8686800" cy="171005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en-US" sz="2400" dirty="0"/>
              <a:t>Protection</a:t>
            </a:r>
          </a:p>
          <a:p>
            <a:pPr lvl="1"/>
            <a:r>
              <a:rPr lang="en-US" altLang="en-US" dirty="0"/>
              <a:t>Control access to resources</a:t>
            </a:r>
          </a:p>
          <a:p>
            <a:pPr lvl="1"/>
            <a:r>
              <a:rPr lang="en-US" altLang="en-US" dirty="0"/>
              <a:t>Get and set permissions</a:t>
            </a:r>
          </a:p>
          <a:p>
            <a:pPr lvl="1"/>
            <a:r>
              <a:rPr lang="en-US" altLang="en-US" dirty="0"/>
              <a:t>Allow and deny user access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8FC019F-83B7-40A4-AE62-3242FE03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1" y="106363"/>
            <a:ext cx="8727439" cy="576262"/>
          </a:xfr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chemeClr val="bg1"/>
                </a:solidFill>
              </a:rPr>
              <a:t>Examples of Windows and  Unix System Calls</a:t>
            </a:r>
          </a:p>
        </p:txBody>
      </p:sp>
      <p:pic>
        <p:nvPicPr>
          <p:cNvPr id="26627" name="Picture 6" descr="OS8-p61">
            <a:extLst>
              <a:ext uri="{FF2B5EF4-FFF2-40B4-BE49-F238E27FC236}">
                <a16:creationId xmlns:a16="http://schemas.microsoft.com/office/drawing/2014/main" id="{D2B6BBB5-3420-4DB7-9B70-A4CDC4CA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29" y="949326"/>
            <a:ext cx="6124742" cy="5461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3F725DD-B56F-4474-B9AC-E5B381B6A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6720" y="184151"/>
            <a:ext cx="8788400" cy="576263"/>
          </a:xfrm>
          <a:solidFill>
            <a:schemeClr val="accent5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Standard C Library Example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3F60016-D961-48A4-8CA0-DACB6F6EC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1692" y="1000443"/>
            <a:ext cx="7642225" cy="507841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 program invoking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() library call, which calls write() system call</a:t>
            </a:r>
          </a:p>
        </p:txBody>
      </p:sp>
      <p:pic>
        <p:nvPicPr>
          <p:cNvPr id="27652" name="Picture 1" descr="Screen Shot 2012-12-01 at 1.12.03 PM.png">
            <a:extLst>
              <a:ext uri="{FF2B5EF4-FFF2-40B4-BE49-F238E27FC236}">
                <a16:creationId xmlns:a16="http://schemas.microsoft.com/office/drawing/2014/main" id="{642F0B1B-B275-47EB-A943-0035B4F71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08" y="1536788"/>
            <a:ext cx="5080952" cy="5137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E35C717-DC26-44B7-A9B2-26B2B251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7680" y="155576"/>
            <a:ext cx="8707120" cy="576263"/>
          </a:xfr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System Calls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0131BB8-7A43-4303-8F41-102E99F2A2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7681" y="1106488"/>
            <a:ext cx="8707119" cy="26463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Programming interface to the services provided by the OS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Typically written in a high-level language (C or C++)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Mostly accessed by programs via a high-level </a:t>
            </a:r>
            <a:r>
              <a:rPr lang="en-US" altLang="en-US" b="1" dirty="0">
                <a:solidFill>
                  <a:srgbClr val="3366FF"/>
                </a:solidFill>
              </a:rPr>
              <a:t>Application Programming Interface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API</a:t>
            </a:r>
            <a:r>
              <a:rPr lang="en-US" altLang="en-US" b="1" dirty="0">
                <a:solidFill>
                  <a:srgbClr val="000000"/>
                </a:solidFill>
              </a:rPr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rather than direct system call use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93B3597-C012-47C4-82ED-C81B9DA4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80" y="6111875"/>
            <a:ext cx="870712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Note that the system-call names used throughout this text are generic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B1F3B69-7910-445B-9194-9DE1E596E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7360" y="214313"/>
            <a:ext cx="8696960" cy="576262"/>
          </a:xfr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Example of System Calls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7F834FE8-5CC8-4D57-9B73-F56C9DAE1C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2490" y="1155065"/>
            <a:ext cx="7886700" cy="4351338"/>
          </a:xfrm>
        </p:spPr>
        <p:txBody>
          <a:bodyPr/>
          <a:lstStyle/>
          <a:p>
            <a:r>
              <a:rPr lang="en-US" altLang="en-US" sz="1800" dirty="0"/>
              <a:t>System call sequence to copy the contents of one file to another file</a:t>
            </a: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E4C9F450-23CD-4A0E-83EC-9A78995B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9" y="1928814"/>
            <a:ext cx="59372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6">
            <a:extLst>
              <a:ext uri="{FF2B5EF4-FFF2-40B4-BE49-F238E27FC236}">
                <a16:creationId xmlns:a16="http://schemas.microsoft.com/office/drawing/2014/main" id="{DF922646-E8BE-4756-A395-86376944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2063" y="2022475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6B2AEEE8-D492-4E6A-A6E7-5803F219B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7363" y="2012951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4F48D30-51CF-4994-B1B2-14AEC511A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Example of Standard API</a:t>
            </a:r>
          </a:p>
        </p:txBody>
      </p:sp>
      <p:pic>
        <p:nvPicPr>
          <p:cNvPr id="17411" name="Picture 1" descr="Screen Shot 2012-12-01 at 12.25.00 PM.png">
            <a:extLst>
              <a:ext uri="{FF2B5EF4-FFF2-40B4-BE49-F238E27FC236}">
                <a16:creationId xmlns:a16="http://schemas.microsoft.com/office/drawing/2014/main" id="{0199E606-9755-4FCA-85F8-74B9590A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9" y="1066801"/>
            <a:ext cx="5094287" cy="5192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E520269-74D6-417A-A17F-96F479D87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7361" y="198438"/>
            <a:ext cx="8656319" cy="576262"/>
          </a:xfr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System Call Implementation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39CF322-A3F4-4E8E-B2FD-E82807310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7361" y="1163638"/>
            <a:ext cx="8656319" cy="3286443"/>
          </a:xfrm>
          <a:ln w="381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Typically, a number associated with each system call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System-call interface </a:t>
            </a:r>
            <a:r>
              <a:rPr lang="en-US" altLang="en-US" sz="2000" dirty="0"/>
              <a:t>maintains a table indexed according to these numbers</a:t>
            </a:r>
          </a:p>
          <a:p>
            <a:r>
              <a:rPr lang="en-US" altLang="en-US" sz="2000" dirty="0"/>
              <a:t>The system call interface invokes  the intended system call in OS kernel and returns status of the system call and any return values</a:t>
            </a:r>
          </a:p>
          <a:p>
            <a:r>
              <a:rPr lang="en-US" altLang="en-US" sz="2000" dirty="0"/>
              <a:t>The caller need know nothing about how the system call is implemented</a:t>
            </a:r>
          </a:p>
          <a:p>
            <a:pPr lvl="1"/>
            <a:r>
              <a:rPr lang="en-US" altLang="en-US" sz="2000" dirty="0"/>
              <a:t>Just needs to obey API and understand what OS will do as a result call</a:t>
            </a:r>
          </a:p>
          <a:p>
            <a:pPr lvl="1"/>
            <a:r>
              <a:rPr lang="en-US" altLang="en-US" sz="2000" dirty="0"/>
              <a:t>Most details of  OS interface hidden from programmer by API  </a:t>
            </a:r>
          </a:p>
          <a:p>
            <a:pPr lvl="2"/>
            <a:r>
              <a:rPr lang="en-US" altLang="en-US" dirty="0"/>
              <a:t>Managed by run-time support library (set of functions built into libraries included with compiler)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84C7A3D-E68F-449E-BFDF-5A20A057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7840" y="182563"/>
            <a:ext cx="8676640" cy="576262"/>
          </a:xfr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API – System Call – OS Relationship</a:t>
            </a:r>
          </a:p>
        </p:txBody>
      </p:sp>
      <p:pic>
        <p:nvPicPr>
          <p:cNvPr id="19459" name="Picture 5" descr="2">
            <a:extLst>
              <a:ext uri="{FF2B5EF4-FFF2-40B4-BE49-F238E27FC236}">
                <a16:creationId xmlns:a16="http://schemas.microsoft.com/office/drawing/2014/main" id="{EAFC6561-331B-432E-9323-A19BB69A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81" y="1137920"/>
            <a:ext cx="8676639" cy="4897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0896894-842A-4130-BF35-1BA04E13B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321" y="198438"/>
            <a:ext cx="8412480" cy="576262"/>
          </a:xfr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System Call Parameter Passing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EA570F4-CB47-4CB1-9D5D-7FE86D849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8320" y="1021398"/>
            <a:ext cx="8412479" cy="5495925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Exact type and amount of information vary according to OS and call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Parameters stored in a block</a:t>
            </a:r>
            <a:r>
              <a:rPr lang="en-US" altLang="en-US" i="1" dirty="0"/>
              <a:t>, </a:t>
            </a:r>
            <a:r>
              <a:rPr lang="en-US" altLang="en-US" dirty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Parameters placed, or </a:t>
            </a:r>
            <a:r>
              <a:rPr lang="en-US" altLang="en-US" b="1" dirty="0">
                <a:solidFill>
                  <a:srgbClr val="3366FF"/>
                </a:solidFill>
              </a:rPr>
              <a:t>pushed</a:t>
            </a:r>
            <a:r>
              <a:rPr lang="en-US" altLang="en-US" i="1" dirty="0"/>
              <a:t>, </a:t>
            </a:r>
            <a:r>
              <a:rPr lang="en-US" altLang="en-US" dirty="0"/>
              <a:t>onto the </a:t>
            </a:r>
            <a:r>
              <a:rPr lang="en-US" altLang="en-US" b="1" dirty="0">
                <a:solidFill>
                  <a:srgbClr val="3366FF"/>
                </a:solidFill>
              </a:rPr>
              <a:t>stack</a:t>
            </a:r>
            <a:r>
              <a:rPr lang="en-US" altLang="en-US" i="1" dirty="0"/>
              <a:t> </a:t>
            </a:r>
            <a:r>
              <a:rPr lang="en-US" altLang="en-US" dirty="0"/>
              <a:t>by the program and </a:t>
            </a:r>
            <a:r>
              <a:rPr lang="en-US" altLang="en-US" b="1" dirty="0">
                <a:solidFill>
                  <a:srgbClr val="3366FF"/>
                </a:solidFill>
              </a:rPr>
              <a:t>popped</a:t>
            </a:r>
            <a:r>
              <a:rPr lang="en-US" altLang="en-US" i="1" dirty="0"/>
              <a:t> </a:t>
            </a:r>
            <a:r>
              <a:rPr lang="en-US" altLang="en-US" dirty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6470C9A-02CF-4BA6-A9D9-925FCCDA5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00" y="198438"/>
            <a:ext cx="8625840" cy="576262"/>
          </a:xfr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Parameter Passing via Table</a:t>
            </a:r>
          </a:p>
        </p:txBody>
      </p:sp>
      <p:pic>
        <p:nvPicPr>
          <p:cNvPr id="21507" name="Picture 7" descr="2">
            <a:extLst>
              <a:ext uri="{FF2B5EF4-FFF2-40B4-BE49-F238E27FC236}">
                <a16:creationId xmlns:a16="http://schemas.microsoft.com/office/drawing/2014/main" id="{F203EB55-2921-4333-AEB9-071588C06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1" y="1570674"/>
            <a:ext cx="7499447" cy="3783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D12D72D-555E-4F8A-B456-4BD3A2AC1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01" y="214313"/>
            <a:ext cx="8656319" cy="576262"/>
          </a:xfr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Types of System Calls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7FF8A864-065C-4757-92E2-ABC48B8AC7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8001" y="1138239"/>
            <a:ext cx="8656319" cy="4317682"/>
          </a:xfrm>
          <a:ln w="381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Process control</a:t>
            </a:r>
          </a:p>
          <a:p>
            <a:pPr lvl="1"/>
            <a:r>
              <a:rPr lang="en-US" altLang="en-US" dirty="0"/>
              <a:t>create process, terminate process</a:t>
            </a:r>
          </a:p>
          <a:p>
            <a:pPr lvl="1"/>
            <a:r>
              <a:rPr lang="en-US" altLang="en-US" dirty="0"/>
              <a:t>end, abort</a:t>
            </a:r>
          </a:p>
          <a:p>
            <a:pPr lvl="1"/>
            <a:r>
              <a:rPr lang="en-US" altLang="en-US" dirty="0"/>
              <a:t>load, execute</a:t>
            </a:r>
          </a:p>
          <a:p>
            <a:pPr lvl="1"/>
            <a:r>
              <a:rPr lang="en-US" altLang="en-US" dirty="0"/>
              <a:t>get process attributes, set process attributes</a:t>
            </a:r>
          </a:p>
          <a:p>
            <a:pPr lvl="1"/>
            <a:r>
              <a:rPr lang="en-US" altLang="en-US" dirty="0"/>
              <a:t>wait for time</a:t>
            </a:r>
          </a:p>
          <a:p>
            <a:pPr lvl="1"/>
            <a:r>
              <a:rPr lang="en-US" altLang="en-US" dirty="0"/>
              <a:t>wait event, signal event</a:t>
            </a:r>
          </a:p>
          <a:p>
            <a:pPr lvl="1"/>
            <a:r>
              <a:rPr lang="en-US" altLang="en-US" dirty="0"/>
              <a:t>allocate and free memory</a:t>
            </a:r>
          </a:p>
          <a:p>
            <a:pPr lvl="1"/>
            <a:r>
              <a:rPr lang="en-US" altLang="en-US" dirty="0"/>
              <a:t>Dump memory if error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Debugger</a:t>
            </a:r>
            <a:r>
              <a:rPr lang="en-US" altLang="en-US" dirty="0"/>
              <a:t> for determining </a:t>
            </a:r>
            <a:r>
              <a:rPr lang="en-US" altLang="en-US" b="1" dirty="0">
                <a:solidFill>
                  <a:srgbClr val="3366FF"/>
                </a:solidFill>
              </a:rPr>
              <a:t>bugs, single step </a:t>
            </a:r>
            <a:r>
              <a:rPr lang="en-US" altLang="en-US" dirty="0"/>
              <a:t>execution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Locks</a:t>
            </a:r>
            <a:r>
              <a:rPr lang="en-US" altLang="en-US" dirty="0"/>
              <a:t> for managing access to shared data between processes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592</Words>
  <Application>Microsoft Office PowerPoint</Application>
  <PresentationFormat>Widescreen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Monotype Sorts</vt:lpstr>
      <vt:lpstr>Times New Roman</vt:lpstr>
      <vt:lpstr>Verdana</vt:lpstr>
      <vt:lpstr>Office Theme</vt:lpstr>
      <vt:lpstr>A View of Operating System Services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PowerPoint Presentation</vt:lpstr>
      <vt:lpstr>Types of System Calls (Cont.)</vt:lpstr>
      <vt:lpstr>Types of System Calls (Cont.)</vt:lpstr>
      <vt:lpstr>Examples of Windows and  Unix System Calls</vt:lpstr>
      <vt:lpstr>Standard C Library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View of Operating System Services</dc:title>
  <dc:creator>pravin adivarekar</dc:creator>
  <cp:lastModifiedBy>pravin adivarekar</cp:lastModifiedBy>
  <cp:revision>1</cp:revision>
  <dcterms:created xsi:type="dcterms:W3CDTF">2022-01-12T03:26:42Z</dcterms:created>
  <dcterms:modified xsi:type="dcterms:W3CDTF">2022-01-12T03:28:05Z</dcterms:modified>
</cp:coreProperties>
</file>