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8" r:id="rId1"/>
  </p:sldMasterIdLst>
  <p:notesMasterIdLst>
    <p:notesMasterId r:id="rId11"/>
  </p:notesMasterIdLst>
  <p:handoutMasterIdLst>
    <p:handoutMasterId r:id="rId12"/>
  </p:handoutMasterIdLst>
  <p:sldIdLst>
    <p:sldId id="344" r:id="rId2"/>
    <p:sldId id="345" r:id="rId3"/>
    <p:sldId id="353" r:id="rId4"/>
    <p:sldId id="303" r:id="rId5"/>
    <p:sldId id="305" r:id="rId6"/>
    <p:sldId id="306" r:id="rId7"/>
    <p:sldId id="307" r:id="rId8"/>
    <p:sldId id="310" r:id="rId9"/>
    <p:sldId id="354" r:id="rId1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0000"/>
    <a:srgbClr val="CCECFF"/>
    <a:srgbClr val="66CC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56" y="5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C0C360B-599B-454B-A619-DC47DB15C7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7C83EF3-9B90-4CDB-96EC-F4FCF5D6C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98EC5CD3-81DE-4DF9-9136-62E8041180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50BD819-FBC1-4C64-A344-28C1FAE13D7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05599A13-3F23-45B3-9ABD-F70CE054C7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EC433BF-5908-4B9E-8124-31822EF59F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7179DC6-0255-4B18-89EC-8E7036BF35F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C9A71C4-4F1E-4D1D-B2D8-4B883683820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B5A548-7E70-4D3F-9202-8CC1131E1E9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AB8574D-2669-4D6C-AB7E-AE6408C708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9CD2690-3946-4286-9238-11085F60C7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3B18757-756A-4875-8C21-31FF58027F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BDFCBAA2-5BD0-4D95-B862-16013AD3D1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316240-AD67-4C40-94EA-C65B18229574}" type="slidenum">
              <a:rPr lang="en-US" altLang="en-US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1773029-F352-46C2-A11A-9A1ABAF7DE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9776D42-A80D-4205-A5F3-146EA278D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3220277-0EE4-411D-BC48-5A0E9D587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4E8DA8-F39E-4875-B9F9-F40140D84BE1}" type="slidenum">
              <a:rPr lang="en-US" altLang="en-US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1EAAF71A-FF62-480B-BFEB-2B1192B3AD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54F484B-5575-4404-A126-98435B010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71BD573-2AFA-427A-BD40-71A8733263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463011-63F7-46E7-8546-EFCB1759EC8F}" type="slidenum">
              <a:rPr lang="en-US" altLang="en-US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4A252C4-F6DD-4A5D-B0F3-213D306166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3459E09-3904-4F2D-91F4-CD6F689C9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DA09D48-ACB1-4C9F-A207-CA68BD7AD6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5F28F0-82F1-4099-8B71-BB9C38983B75}" type="slidenum">
              <a:rPr lang="en-US" altLang="en-US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DD40E75-FC80-488E-9FFE-C39CC0DD39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B033152-0DD0-4FB6-8C6A-94B911E9D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90DC112-F8C2-4002-AA34-65D22CF7F4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B554D5-D8C6-4BFC-B435-09322FB8246C}" type="slidenum">
              <a:rPr lang="en-US" altLang="en-US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E3E50B1-50BB-42CA-BA4D-CF1B5EFF27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7E37708-D852-4659-B551-6D7F22716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F084F2CD-7892-44D1-8A70-9C87D4899A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26AE90-48DD-49FD-9FC5-A90202C437B0}" type="slidenum">
              <a:rPr lang="en-US" altLang="en-US">
                <a:latin typeface="Times New Roman" panose="02020603050405020304" pitchFamily="18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9791B51-D35D-43DE-8CF2-EB5A8CBE3F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8BF2A7A0-A7DB-4F87-9E72-D14B3A6F4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785E-C9F6-496F-905F-13B99C85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43D93-4D1D-4695-B2BE-CBC058AD6D7D}" type="datetimeFigureOut">
              <a:rPr lang="en-IN"/>
              <a:pPr>
                <a:defRPr/>
              </a:pPr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0C82-AEFA-40D9-91FF-7620A467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9B08F-3076-412E-8456-BCAA2344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7A649-3A5F-41C0-A825-FDD6C2C9CB9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62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68437-3915-47D1-897A-79A9FA5E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71741-BD1F-47F1-B5E6-27D0FDF285F8}" type="datetimeFigureOut">
              <a:rPr lang="en-IN"/>
              <a:pPr>
                <a:defRPr/>
              </a:pPr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219A-2574-41B4-A69E-189B3B5C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F5D2D-D74F-470B-B849-8E3CED94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07ADC-2BAD-45AE-B49A-40C67C33BE6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62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E80C-391B-441E-9EBB-3EDBC8B7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D3FC-CCC4-4CAB-B149-97F342D2AA3A}" type="datetimeFigureOut">
              <a:rPr lang="en-IN"/>
              <a:pPr>
                <a:defRPr/>
              </a:pPr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D228-1B42-4178-AEDB-CDA3B9C8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33CE-9D32-4E7E-9EB3-FAB96F20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DDFF-5AEB-4844-9D31-FECF67197C1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2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CC1B-243B-4065-AC6D-DAA05BE3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D34EC-194D-49C7-90ED-EB21CE301225}" type="datetimeFigureOut">
              <a:rPr lang="en-IN"/>
              <a:pPr>
                <a:defRPr/>
              </a:pPr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D15AE-454B-4263-905C-AFF836F3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4CA44-89F3-4E85-85FD-1F32B3C9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E8948-9923-442F-A68D-F918EB15E79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94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97A4-ACC3-4E87-BC7E-9C8EEC7B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223A0-7393-41EF-9F75-5D98A928ED52}" type="datetimeFigureOut">
              <a:rPr lang="en-IN"/>
              <a:pPr>
                <a:defRPr/>
              </a:pPr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15A5-124A-40B9-9F5F-960EFE63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487B-A28D-413E-80A4-2EC6162C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1FF14-8AE8-4072-8444-3F30914592F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9523071-656B-4535-A63F-649168A2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C7DA1-58B2-4B7B-A1D1-AF307F1786CC}" type="datetimeFigureOut">
              <a:rPr lang="en-IN"/>
              <a:pPr>
                <a:defRPr/>
              </a:pPr>
              <a:t>13-01-2022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A8F291-FFDC-4177-8353-A5055A71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A8B7D6-4A20-4911-A1D2-F197CE0E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87B19-596A-4D04-BAA6-716A004F935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70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4AFA87-DD23-4211-B159-F49377E6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7F7F8-E328-408B-A36B-E56070F010FF}" type="datetimeFigureOut">
              <a:rPr lang="en-IN"/>
              <a:pPr>
                <a:defRPr/>
              </a:pPr>
              <a:t>13-01-2022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6D4416-76A3-4968-8A26-270B6196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1A016A-2C64-4BA4-BF5F-67C41475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9E097-4351-4F8F-898E-9126A3CEC26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4492BFD-933C-4CFA-BA1B-BF11021F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9B1A7-FBBE-4FA5-B959-5B7E81C3BAA7}" type="datetimeFigureOut">
              <a:rPr lang="en-IN"/>
              <a:pPr>
                <a:defRPr/>
              </a:pPr>
              <a:t>13-01-2022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114C03-647C-40ED-8410-B45E9AB7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A2D8C3-38E8-47E0-9083-349C0108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971BF-3914-4F64-B7E1-2580644CAD4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1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41128CD-E4C5-49AF-BF47-FF86BBAB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41754-9CBE-4E09-8712-F443EC57AF1A}" type="datetimeFigureOut">
              <a:rPr lang="en-IN"/>
              <a:pPr>
                <a:defRPr/>
              </a:pPr>
              <a:t>13-01-2022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1425585-8B1E-4596-A7F4-221241D9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0FF2CF-BC06-4D42-A1A6-C205FE58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2CAC3-FAA9-4EBC-96A1-CCA35A74E8D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6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6422AE-9D32-4808-823C-2385932F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FCFF2-8B7C-4ABF-8510-90EFCFCE99F8}" type="datetimeFigureOut">
              <a:rPr lang="en-IN"/>
              <a:pPr>
                <a:defRPr/>
              </a:pPr>
              <a:t>13-01-2022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68DC47-D865-4597-8E3C-628FE6A2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3245B8-9669-41BB-9974-7FB84BA2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4B7A8-CF12-4611-83A8-935A0F27032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3B1393-784D-4718-9734-434953C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59287-02B3-4F33-A000-8653C3863311}" type="datetimeFigureOut">
              <a:rPr lang="en-IN"/>
              <a:pPr>
                <a:defRPr/>
              </a:pPr>
              <a:t>13-01-2022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DC5481B-9540-44C7-901B-CABFCB83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3A9DE4-472D-4A6A-9468-EBC0B9DB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80C40-3C79-4819-9684-89F9BB15781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91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727F20C-C6ED-4B66-AF3D-40145D8A5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FEDBA-5454-47E0-88F8-15357BB6A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D2DA-9C66-4D43-97C3-651972670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D550A8-4ADC-4785-A8EA-3DBAA29D9CC4}" type="datetimeFigureOut">
              <a:rPr lang="en-IN"/>
              <a:pPr>
                <a:defRPr/>
              </a:pPr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8DCE-1DF0-4E39-BB6F-F55186633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4752-1362-49C0-859C-531958B87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9770BD-4A5C-4CC4-B15C-F39945D8435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E2912A9-AD2A-4499-A708-0CC23EA55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141288"/>
            <a:ext cx="8747760" cy="576262"/>
          </a:xfr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Example: MS-DOS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BE8C4BC-E889-4980-BA6D-765602CA0D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3200" y="959168"/>
            <a:ext cx="3525838" cy="4594225"/>
          </a:xfrm>
          <a:ln w="28575">
            <a:solidFill>
              <a:schemeClr val="tx1"/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/>
              <a:t>Single-tasking</a:t>
            </a:r>
          </a:p>
          <a:p>
            <a:r>
              <a:rPr lang="en-US" altLang="en-US" sz="2400" dirty="0"/>
              <a:t>Shell invoked when system booted</a:t>
            </a:r>
          </a:p>
          <a:p>
            <a:r>
              <a:rPr lang="en-US" altLang="en-US" sz="2400" dirty="0"/>
              <a:t>Simple method to run program</a:t>
            </a:r>
          </a:p>
          <a:p>
            <a:pPr lvl="1"/>
            <a:r>
              <a:rPr lang="en-US" altLang="en-US" sz="2400" dirty="0"/>
              <a:t>No process created</a:t>
            </a:r>
          </a:p>
          <a:p>
            <a:r>
              <a:rPr lang="en-US" altLang="en-US" sz="2400" dirty="0"/>
              <a:t>Single memory space</a:t>
            </a:r>
          </a:p>
          <a:p>
            <a:r>
              <a:rPr lang="en-US" altLang="en-US" sz="2400" dirty="0"/>
              <a:t>Loads program into memory, overwriting all but the kernel</a:t>
            </a:r>
          </a:p>
          <a:p>
            <a:r>
              <a:rPr lang="en-US" altLang="en-US" sz="2400" dirty="0"/>
              <a:t>Program exit -&gt; shell reloaded</a:t>
            </a:r>
          </a:p>
        </p:txBody>
      </p:sp>
      <p:pic>
        <p:nvPicPr>
          <p:cNvPr id="33796" name="Picture 9" descr="2">
            <a:extLst>
              <a:ext uri="{FF2B5EF4-FFF2-40B4-BE49-F238E27FC236}">
                <a16:creationId xmlns:a16="http://schemas.microsoft.com/office/drawing/2014/main" id="{619052EE-A6CD-4252-A918-44C9C85E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959168"/>
            <a:ext cx="4903470" cy="4147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5">
            <a:extLst>
              <a:ext uri="{FF2B5EF4-FFF2-40B4-BE49-F238E27FC236}">
                <a16:creationId xmlns:a16="http://schemas.microsoft.com/office/drawing/2014/main" id="{3D844650-783E-4627-A3B4-E5BECC584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5307013"/>
            <a:ext cx="5029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</a:pPr>
            <a:r>
              <a:rPr kumimoji="1" lang="en-US" altLang="en-US">
                <a:latin typeface="Helvetica" panose="020B0604020202020204" pitchFamily="34" charset="0"/>
                <a:ea typeface="MS PGothic" panose="020B0600070205080204" pitchFamily="34" charset="-128"/>
              </a:rPr>
              <a:t>At system startup          running a program</a:t>
            </a:r>
          </a:p>
          <a:p>
            <a:pPr eaLnBrk="1" hangingPunct="1"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</a:pPr>
            <a:endParaRPr kumimoji="1" lang="en-US" altLang="en-US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F7A773F7-6317-41C9-83EC-008DB4511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Example: FreeBSD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9DBE7AD5-F3A3-43C3-B009-DA978EE379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73455"/>
            <a:ext cx="4781550" cy="5376545"/>
          </a:xfrm>
          <a:ln w="28575">
            <a:solidFill>
              <a:schemeClr val="tx1"/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/>
              <a:t>Unix variant</a:t>
            </a:r>
          </a:p>
          <a:p>
            <a:r>
              <a:rPr lang="en-US" altLang="en-US" sz="2400" dirty="0"/>
              <a:t>Multitasking</a:t>
            </a:r>
          </a:p>
          <a:p>
            <a:r>
              <a:rPr lang="en-US" altLang="en-US" sz="2400" dirty="0"/>
              <a:t>User login -&gt; invoke user</a:t>
            </a:r>
            <a:r>
              <a:rPr lang="ja-JP" altLang="en-US" sz="2400" dirty="0"/>
              <a:t>’</a:t>
            </a:r>
            <a:r>
              <a:rPr lang="en-US" altLang="ja-JP" sz="2400" dirty="0"/>
              <a:t>s choice of shell</a:t>
            </a:r>
          </a:p>
          <a:p>
            <a:r>
              <a:rPr lang="en-US" altLang="en-US" sz="2400" dirty="0"/>
              <a:t>Shell executes fork() system call to create process</a:t>
            </a:r>
          </a:p>
          <a:p>
            <a:pPr lvl="1"/>
            <a:r>
              <a:rPr lang="en-US" altLang="en-US" sz="2400" dirty="0"/>
              <a:t>Executes exec() to load program into process</a:t>
            </a:r>
          </a:p>
          <a:p>
            <a:pPr lvl="1"/>
            <a:r>
              <a:rPr lang="en-US" altLang="en-US" sz="2400" dirty="0"/>
              <a:t>Shell waits for process to terminate or continues with user commands</a:t>
            </a:r>
          </a:p>
          <a:p>
            <a:r>
              <a:rPr lang="en-US" altLang="en-US" sz="2400" dirty="0"/>
              <a:t>Process exits with:</a:t>
            </a:r>
          </a:p>
          <a:p>
            <a:pPr lvl="1"/>
            <a:r>
              <a:rPr lang="en-US" altLang="en-US" sz="2400" dirty="0"/>
              <a:t> code = 0 – no error </a:t>
            </a:r>
          </a:p>
          <a:p>
            <a:pPr lvl="1"/>
            <a:r>
              <a:rPr lang="en-US" altLang="en-US" sz="2400" dirty="0"/>
              <a:t> code &gt; 0 – error code</a:t>
            </a:r>
          </a:p>
          <a:p>
            <a:endParaRPr lang="en-US" altLang="en-US" sz="2400" dirty="0"/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6D6698AF-EA9C-4554-A397-C083BA22B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1" t="500" r="31691" b="500"/>
          <a:stretch>
            <a:fillRect/>
          </a:stretch>
        </p:blipFill>
        <p:spPr bwMode="auto">
          <a:xfrm>
            <a:off x="5770879" y="973455"/>
            <a:ext cx="2649947" cy="5376545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235237D7-F1F6-4C88-8BA5-41B48D9D0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" y="182563"/>
            <a:ext cx="8575040" cy="576262"/>
          </a:xfr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Operating System Structure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20B9C702-2CC4-4F78-85E1-1B00BC5D04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" y="1082041"/>
            <a:ext cx="8575040" cy="2545080"/>
          </a:xfrm>
          <a:ln w="28575">
            <a:solidFill>
              <a:schemeClr val="tx1"/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/>
              <a:t>General-purpose OS is very large program</a:t>
            </a:r>
          </a:p>
          <a:p>
            <a:r>
              <a:rPr lang="en-US" altLang="en-US" sz="2400" dirty="0"/>
              <a:t>Various ways to structure ones</a:t>
            </a:r>
          </a:p>
          <a:p>
            <a:pPr lvl="1"/>
            <a:r>
              <a:rPr lang="en-US" altLang="en-US" sz="2400" dirty="0"/>
              <a:t>Simple structure – MS-DOS</a:t>
            </a:r>
          </a:p>
          <a:p>
            <a:pPr lvl="1"/>
            <a:r>
              <a:rPr lang="en-US" altLang="en-US" sz="2400" dirty="0"/>
              <a:t>More complex -- UNIX</a:t>
            </a:r>
          </a:p>
          <a:p>
            <a:pPr lvl="1"/>
            <a:r>
              <a:rPr lang="en-US" altLang="en-US" sz="2400" dirty="0"/>
              <a:t>Layered – an </a:t>
            </a:r>
            <a:r>
              <a:rPr lang="en-US" altLang="en-US" sz="2400" dirty="0" err="1"/>
              <a:t>abstrcation</a:t>
            </a:r>
            <a:endParaRPr lang="en-US" altLang="en-US" sz="2400" dirty="0"/>
          </a:p>
          <a:p>
            <a:pPr lvl="1"/>
            <a:r>
              <a:rPr lang="en-US" altLang="en-US" sz="2400" dirty="0"/>
              <a:t>Microkernel -Mach</a:t>
            </a:r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DC59460-3788-469C-BF46-007CF7D27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" y="182563"/>
            <a:ext cx="8615680" cy="576262"/>
          </a:xfr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Simple Structure  -- MS-DOS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DC9E1F3-B0ED-4E03-9860-2D5593836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" y="1062037"/>
            <a:ext cx="4470400" cy="3560763"/>
          </a:xfrm>
          <a:ln w="38100">
            <a:solidFill>
              <a:schemeClr val="tx1"/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/>
              <a:t>MS-DOS – written to provide the most functionality in the least space</a:t>
            </a:r>
          </a:p>
          <a:p>
            <a:pPr lvl="1"/>
            <a:r>
              <a:rPr lang="en-US" altLang="en-US" sz="2400" dirty="0"/>
              <a:t>Not divided into modules</a:t>
            </a:r>
          </a:p>
          <a:p>
            <a:pPr lvl="1"/>
            <a:r>
              <a:rPr lang="en-US" altLang="en-US" sz="2400" dirty="0"/>
              <a:t>Although MS-DOS has some structure, its interfaces and levels of functionality are not well separated</a:t>
            </a:r>
          </a:p>
        </p:txBody>
      </p:sp>
      <p:pic>
        <p:nvPicPr>
          <p:cNvPr id="51204" name="Picture 6" descr="2">
            <a:extLst>
              <a:ext uri="{FF2B5EF4-FFF2-40B4-BE49-F238E27FC236}">
                <a16:creationId xmlns:a16="http://schemas.microsoft.com/office/drawing/2014/main" id="{76FE39DE-5580-4810-9E5C-619AF11B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4" y="932496"/>
            <a:ext cx="3913505" cy="3763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DB1BD17-659C-4E51-B45E-E2491BA67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160" y="255588"/>
            <a:ext cx="8605520" cy="457200"/>
          </a:xfr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bg1"/>
                </a:solidFill>
              </a:rPr>
              <a:t>Non Simple Structure  -- UNIX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60488F3-0583-4173-A57D-452A0819F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4160" y="1003300"/>
            <a:ext cx="8605520" cy="4073525"/>
          </a:xfrm>
          <a:ln w="28575">
            <a:solidFill>
              <a:schemeClr val="tx1"/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dirty="0"/>
              <a:t>      UNIX – limited by hardware functionality, the original UNIX operating system had limited structuring.  The UNIX OS consists of two separable parts</a:t>
            </a:r>
          </a:p>
          <a:p>
            <a:pPr lvl="1"/>
            <a:r>
              <a:rPr lang="en-US" altLang="en-US" sz="2400" dirty="0"/>
              <a:t>Systems programs</a:t>
            </a:r>
          </a:p>
          <a:p>
            <a:pPr lvl="1"/>
            <a:r>
              <a:rPr lang="en-US" altLang="en-US" sz="2400" dirty="0"/>
              <a:t>The kernel</a:t>
            </a:r>
          </a:p>
          <a:p>
            <a:pPr lvl="2"/>
            <a:r>
              <a:rPr lang="en-US" altLang="en-US" sz="2400" dirty="0"/>
              <a:t>Consists of everything below the system-call interface and above the physical hardware</a:t>
            </a:r>
          </a:p>
          <a:p>
            <a:pPr lvl="2"/>
            <a:r>
              <a:rPr lang="en-US" altLang="en-US" sz="2400" dirty="0"/>
              <a:t>Provides the file system, CPU scheduling, memory management, and other operating-system functions; a large number of functions for one level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84E3BA1-286F-4E13-90B4-ED724C40A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" y="150813"/>
            <a:ext cx="8575040" cy="576262"/>
          </a:xfr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Traditional UNIX System Structure</a:t>
            </a:r>
          </a:p>
        </p:txBody>
      </p:sp>
      <p:pic>
        <p:nvPicPr>
          <p:cNvPr id="55299" name="Picture 4">
            <a:extLst>
              <a:ext uri="{FF2B5EF4-FFF2-40B4-BE49-F238E27FC236}">
                <a16:creationId xmlns:a16="http://schemas.microsoft.com/office/drawing/2014/main" id="{EB337B6A-4550-4C43-8A93-AA3AE44B2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" y="1635125"/>
            <a:ext cx="7642044" cy="464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Box 1">
            <a:extLst>
              <a:ext uri="{FF2B5EF4-FFF2-40B4-BE49-F238E27FC236}">
                <a16:creationId xmlns:a16="http://schemas.microsoft.com/office/drawing/2014/main" id="{E155B982-6058-4E80-835D-21483F64B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0" y="1096963"/>
            <a:ext cx="6988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Verdana" panose="020B0604030504040204" pitchFamily="34" charset="0"/>
                <a:ea typeface="MS PGothic" panose="020B0600070205080204" pitchFamily="34" charset="-128"/>
              </a:rPr>
              <a:t>Beyond simple but not fully layered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EA836B3-EDDB-4FBD-9EAF-AAEEF082F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1" y="198438"/>
            <a:ext cx="8859520" cy="576262"/>
          </a:xfr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Layered Approach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E17D6E4-393F-4E0C-B61E-F1EF8FAEFA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881" y="1163636"/>
            <a:ext cx="4368800" cy="4530725"/>
          </a:xfrm>
          <a:ln w="28575">
            <a:solidFill>
              <a:schemeClr val="tx1"/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/>
              <a:t>The operating system is divided into a number of layers (levels), each built on top of lower layers.  The bottom layer (layer 0), is the hardware; the highest (layer N) is the user interface.</a:t>
            </a:r>
          </a:p>
          <a:p>
            <a:r>
              <a:rPr lang="en-US" altLang="en-US" sz="2400" dirty="0"/>
              <a:t>With modularity, layers are selected such that each uses functions (operations) and services of only lower-level layers</a:t>
            </a:r>
          </a:p>
        </p:txBody>
      </p:sp>
      <p:pic>
        <p:nvPicPr>
          <p:cNvPr id="57348" name="Picture 5">
            <a:extLst>
              <a:ext uri="{FF2B5EF4-FFF2-40B4-BE49-F238E27FC236}">
                <a16:creationId xmlns:a16="http://schemas.microsoft.com/office/drawing/2014/main" id="{253609AD-A38C-4952-AA1C-F2C68F646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91" y="1321750"/>
            <a:ext cx="4116690" cy="4214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75A8D65-EB9D-48E4-932D-F2A00A265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" y="198438"/>
            <a:ext cx="8636000" cy="576262"/>
          </a:xfr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Microkernel System Structure 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463E9B7-0856-42D7-96DC-FDD47CF08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3040" y="1057274"/>
            <a:ext cx="8636000" cy="5191125"/>
          </a:xfrm>
          <a:ln w="38100">
            <a:solidFill>
              <a:schemeClr val="tx1"/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/>
              <a:t>Moves as much from the kernel into user space</a:t>
            </a:r>
          </a:p>
          <a:p>
            <a:r>
              <a:rPr lang="en-US" altLang="en-US" sz="2400" b="1" dirty="0">
                <a:solidFill>
                  <a:srgbClr val="3366FF"/>
                </a:solidFill>
              </a:rPr>
              <a:t>Mach </a:t>
            </a:r>
            <a:r>
              <a:rPr lang="en-US" altLang="en-US" sz="2400" dirty="0"/>
              <a:t>example of </a:t>
            </a:r>
            <a:r>
              <a:rPr lang="en-US" altLang="en-US" sz="2400" b="1" dirty="0">
                <a:solidFill>
                  <a:srgbClr val="3366FF"/>
                </a:solidFill>
              </a:rPr>
              <a:t>microkernel</a:t>
            </a:r>
          </a:p>
          <a:p>
            <a:pPr lvl="1"/>
            <a:r>
              <a:rPr lang="en-US" altLang="en-US" sz="2400" dirty="0"/>
              <a:t>Mac OS X kernel (</a:t>
            </a:r>
            <a:r>
              <a:rPr lang="en-US" altLang="en-US" sz="2400" b="1" dirty="0">
                <a:solidFill>
                  <a:srgbClr val="3366FF"/>
                </a:solidFill>
              </a:rPr>
              <a:t>Darwin</a:t>
            </a:r>
            <a:r>
              <a:rPr lang="en-US" altLang="en-US" sz="2400" dirty="0"/>
              <a:t>) partly based on Mach</a:t>
            </a:r>
          </a:p>
          <a:p>
            <a:r>
              <a:rPr lang="en-US" altLang="en-US" sz="2400" dirty="0"/>
              <a:t>Communication takes place between user modules using </a:t>
            </a:r>
            <a:r>
              <a:rPr lang="en-US" altLang="en-US" sz="2400" b="1" dirty="0">
                <a:solidFill>
                  <a:srgbClr val="3366FF"/>
                </a:solidFill>
              </a:rPr>
              <a:t>message passing</a:t>
            </a:r>
            <a:endParaRPr lang="en-US" altLang="en-US" sz="2400" dirty="0"/>
          </a:p>
          <a:p>
            <a:r>
              <a:rPr lang="en-US" altLang="en-US" sz="2400" dirty="0"/>
              <a:t>Benefits:</a:t>
            </a:r>
          </a:p>
          <a:p>
            <a:pPr lvl="1"/>
            <a:r>
              <a:rPr lang="en-US" altLang="en-US" sz="2400" dirty="0"/>
              <a:t>Easier to extend a microkernel</a:t>
            </a:r>
          </a:p>
          <a:p>
            <a:pPr lvl="1"/>
            <a:r>
              <a:rPr lang="en-US" altLang="en-US" sz="2400" dirty="0"/>
              <a:t>Easier to port the operating system to new architectures</a:t>
            </a:r>
          </a:p>
          <a:p>
            <a:pPr lvl="1"/>
            <a:r>
              <a:rPr lang="en-US" altLang="en-US" sz="2400" dirty="0"/>
              <a:t>More reliable (less code is running in kernel mode)</a:t>
            </a:r>
          </a:p>
          <a:p>
            <a:pPr lvl="1"/>
            <a:r>
              <a:rPr lang="en-US" altLang="en-US" sz="2400" dirty="0"/>
              <a:t>More secure</a:t>
            </a:r>
          </a:p>
          <a:p>
            <a:r>
              <a:rPr lang="en-US" altLang="en-US" sz="2400" dirty="0"/>
              <a:t>Detriments:</a:t>
            </a:r>
          </a:p>
          <a:p>
            <a:pPr lvl="1"/>
            <a:r>
              <a:rPr lang="en-US" altLang="en-US" sz="2400" dirty="0"/>
              <a:t>Performance overhead of user space to kernel space communication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F88DF5F-9E82-43A8-A023-9DD8022B7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" y="214313"/>
            <a:ext cx="8829040" cy="576262"/>
          </a:xfr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</a:rPr>
              <a:t>Microkernel System Structure 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1443" name="Picture 2" descr="2_14.pdf">
            <a:extLst>
              <a:ext uri="{FF2B5EF4-FFF2-40B4-BE49-F238E27FC236}">
                <a16:creationId xmlns:a16="http://schemas.microsoft.com/office/drawing/2014/main" id="{E81C53AD-0944-42BE-A54B-59335E14A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252220"/>
            <a:ext cx="8475027" cy="419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8514</TotalTime>
  <Words>398</Words>
  <Application>Microsoft Office PowerPoint</Application>
  <PresentationFormat>On-screen Show (4:3)</PresentationFormat>
  <Paragraphs>60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Calibri</vt:lpstr>
      <vt:lpstr>Arial</vt:lpstr>
      <vt:lpstr>Calibri Light</vt:lpstr>
      <vt:lpstr>Times New Roman</vt:lpstr>
      <vt:lpstr>MS PGothic</vt:lpstr>
      <vt:lpstr>Helvetica</vt:lpstr>
      <vt:lpstr>Verdana</vt:lpstr>
      <vt:lpstr>Monotype Sorts</vt:lpstr>
      <vt:lpstr>Yu Gothic</vt:lpstr>
      <vt:lpstr>Office Theme</vt:lpstr>
      <vt:lpstr>Example: MS-DOS</vt:lpstr>
      <vt:lpstr>Example: FreeBSD</vt:lpstr>
      <vt:lpstr>Operating System Structure</vt:lpstr>
      <vt:lpstr>Simple Structure  -- MS-DOS</vt:lpstr>
      <vt:lpstr>Non Simple Structure  -- UNIX</vt:lpstr>
      <vt:lpstr>Traditional UNIX System Structure</vt:lpstr>
      <vt:lpstr>Layered Approach</vt:lpstr>
      <vt:lpstr>Microkernel System Structure </vt:lpstr>
      <vt:lpstr>Microkernel System Structure 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pravin adivarekar</cp:lastModifiedBy>
  <cp:revision>174</cp:revision>
  <cp:lastPrinted>2001-06-14T13:58:17Z</cp:lastPrinted>
  <dcterms:created xsi:type="dcterms:W3CDTF">2011-01-13T23:43:38Z</dcterms:created>
  <dcterms:modified xsi:type="dcterms:W3CDTF">2022-01-13T03:45:54Z</dcterms:modified>
</cp:coreProperties>
</file>