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82" r:id="rId3"/>
    <p:sldId id="257" r:id="rId4"/>
    <p:sldId id="259" r:id="rId5"/>
    <p:sldId id="258" r:id="rId6"/>
    <p:sldId id="274" r:id="rId7"/>
    <p:sldId id="281" r:id="rId8"/>
    <p:sldId id="261" r:id="rId9"/>
    <p:sldId id="262" r:id="rId10"/>
    <p:sldId id="288" r:id="rId11"/>
    <p:sldId id="289" r:id="rId12"/>
    <p:sldId id="268" r:id="rId13"/>
    <p:sldId id="269" r:id="rId14"/>
    <p:sldId id="264" r:id="rId15"/>
    <p:sldId id="265" r:id="rId16"/>
    <p:sldId id="286" r:id="rId17"/>
    <p:sldId id="267" r:id="rId18"/>
    <p:sldId id="270" r:id="rId19"/>
    <p:sldId id="271" r:id="rId20"/>
    <p:sldId id="272" r:id="rId21"/>
    <p:sldId id="283" r:id="rId22"/>
    <p:sldId id="287" r:id="rId23"/>
    <p:sldId id="275" r:id="rId24"/>
    <p:sldId id="279" r:id="rId25"/>
    <p:sldId id="284" r:id="rId26"/>
    <p:sldId id="260" r:id="rId27"/>
    <p:sldId id="266" r:id="rId28"/>
    <p:sldId id="285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253" autoAdjust="0"/>
  </p:normalViewPr>
  <p:slideViewPr>
    <p:cSldViewPr snapToGrid="0">
      <p:cViewPr varScale="1">
        <p:scale>
          <a:sx n="101" d="100"/>
          <a:sy n="101" d="100"/>
        </p:scale>
        <p:origin x="51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Term IDF Score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solidFill>
                <a:schemeClr val="bg1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Sheet1!$G$9:$G$48</c:f>
              <c:numCache>
                <c:formatCode>0%</c:formatCode>
                <c:ptCount val="40"/>
                <c:pt idx="0">
                  <c:v>2.5000000000000001E-2</c:v>
                </c:pt>
                <c:pt idx="1">
                  <c:v>0.05</c:v>
                </c:pt>
                <c:pt idx="2">
                  <c:v>7.4999999999999997E-2</c:v>
                </c:pt>
                <c:pt idx="3">
                  <c:v>0.1</c:v>
                </c:pt>
                <c:pt idx="4">
                  <c:v>0.125</c:v>
                </c:pt>
                <c:pt idx="5">
                  <c:v>0.15</c:v>
                </c:pt>
                <c:pt idx="6">
                  <c:v>0.17499999999999999</c:v>
                </c:pt>
                <c:pt idx="7">
                  <c:v>0.2</c:v>
                </c:pt>
                <c:pt idx="8">
                  <c:v>0.22500000000000001</c:v>
                </c:pt>
                <c:pt idx="9">
                  <c:v>0.25</c:v>
                </c:pt>
                <c:pt idx="10">
                  <c:v>0.27500000000000002</c:v>
                </c:pt>
                <c:pt idx="11">
                  <c:v>0.3</c:v>
                </c:pt>
                <c:pt idx="12">
                  <c:v>0.32500000000000001</c:v>
                </c:pt>
                <c:pt idx="13">
                  <c:v>0.35</c:v>
                </c:pt>
                <c:pt idx="14">
                  <c:v>0.375</c:v>
                </c:pt>
                <c:pt idx="15">
                  <c:v>0.4</c:v>
                </c:pt>
                <c:pt idx="16">
                  <c:v>0.42499999999999999</c:v>
                </c:pt>
                <c:pt idx="17">
                  <c:v>0.45</c:v>
                </c:pt>
                <c:pt idx="18">
                  <c:v>0.47499999999999998</c:v>
                </c:pt>
                <c:pt idx="19">
                  <c:v>0.5</c:v>
                </c:pt>
                <c:pt idx="20">
                  <c:v>0.52500000000000002</c:v>
                </c:pt>
                <c:pt idx="21">
                  <c:v>0.55000000000000004</c:v>
                </c:pt>
                <c:pt idx="22">
                  <c:v>0.57499999999999996</c:v>
                </c:pt>
                <c:pt idx="23">
                  <c:v>0.6</c:v>
                </c:pt>
                <c:pt idx="24">
                  <c:v>0.625</c:v>
                </c:pt>
                <c:pt idx="25">
                  <c:v>0.65</c:v>
                </c:pt>
                <c:pt idx="26">
                  <c:v>0.67500000000000004</c:v>
                </c:pt>
                <c:pt idx="27">
                  <c:v>0.7</c:v>
                </c:pt>
                <c:pt idx="28">
                  <c:v>0.72499999999999998</c:v>
                </c:pt>
                <c:pt idx="29">
                  <c:v>0.75</c:v>
                </c:pt>
                <c:pt idx="30">
                  <c:v>0.77500000000000002</c:v>
                </c:pt>
                <c:pt idx="31">
                  <c:v>0.8</c:v>
                </c:pt>
                <c:pt idx="32">
                  <c:v>0.82499999999999996</c:v>
                </c:pt>
                <c:pt idx="33">
                  <c:v>0.85</c:v>
                </c:pt>
                <c:pt idx="34">
                  <c:v>0.875</c:v>
                </c:pt>
                <c:pt idx="35">
                  <c:v>0.9</c:v>
                </c:pt>
                <c:pt idx="36">
                  <c:v>0.92500000000000004</c:v>
                </c:pt>
                <c:pt idx="37">
                  <c:v>0.95</c:v>
                </c:pt>
                <c:pt idx="38">
                  <c:v>0.97499999999999998</c:v>
                </c:pt>
                <c:pt idx="39">
                  <c:v>1</c:v>
                </c:pt>
              </c:numCache>
            </c:numRef>
          </c:xVal>
          <c:yVal>
            <c:numRef>
              <c:f>Sheet1!$H$9:$H$48</c:f>
              <c:numCache>
                <c:formatCode>General</c:formatCode>
                <c:ptCount val="40"/>
                <c:pt idx="0">
                  <c:v>3.6888794541139363</c:v>
                </c:pt>
                <c:pt idx="1">
                  <c:v>2.9957322735539909</c:v>
                </c:pt>
                <c:pt idx="2">
                  <c:v>2.5902671654458267</c:v>
                </c:pt>
                <c:pt idx="3">
                  <c:v>2.3025850929940459</c:v>
                </c:pt>
                <c:pt idx="4">
                  <c:v>2.0794415416798357</c:v>
                </c:pt>
                <c:pt idx="5">
                  <c:v>1.8971199848858813</c:v>
                </c:pt>
                <c:pt idx="6">
                  <c:v>1.742969305058623</c:v>
                </c:pt>
                <c:pt idx="7">
                  <c:v>1.6094379124341003</c:v>
                </c:pt>
                <c:pt idx="8">
                  <c:v>1.4916548767777169</c:v>
                </c:pt>
                <c:pt idx="9">
                  <c:v>1.3862943611198906</c:v>
                </c:pt>
                <c:pt idx="10">
                  <c:v>1.2909841813155658</c:v>
                </c:pt>
                <c:pt idx="11">
                  <c:v>1.2039728043259361</c:v>
                </c:pt>
                <c:pt idx="12">
                  <c:v>1.1239300966523995</c:v>
                </c:pt>
                <c:pt idx="13">
                  <c:v>1.0498221244986776</c:v>
                </c:pt>
                <c:pt idx="14">
                  <c:v>0.98082925301172619</c:v>
                </c:pt>
                <c:pt idx="15">
                  <c:v>0.91629073187415511</c:v>
                </c:pt>
                <c:pt idx="16">
                  <c:v>0.85566611005772031</c:v>
                </c:pt>
                <c:pt idx="17">
                  <c:v>0.79850769621777162</c:v>
                </c:pt>
                <c:pt idx="18">
                  <c:v>0.74444047494749577</c:v>
                </c:pt>
                <c:pt idx="19">
                  <c:v>0.69314718055994529</c:v>
                </c:pt>
                <c:pt idx="20">
                  <c:v>0.64435701639051324</c:v>
                </c:pt>
                <c:pt idx="21">
                  <c:v>0.59783700075562041</c:v>
                </c:pt>
                <c:pt idx="22">
                  <c:v>0.55338523818478658</c:v>
                </c:pt>
                <c:pt idx="23">
                  <c:v>0.51082562376599072</c:v>
                </c:pt>
                <c:pt idx="24">
                  <c:v>0.47000362924573563</c:v>
                </c:pt>
                <c:pt idx="25">
                  <c:v>0.43078291609245434</c:v>
                </c:pt>
                <c:pt idx="26">
                  <c:v>0.39304258810960718</c:v>
                </c:pt>
                <c:pt idx="27">
                  <c:v>0.35667494393873239</c:v>
                </c:pt>
                <c:pt idx="28">
                  <c:v>0.32158362412746233</c:v>
                </c:pt>
                <c:pt idx="29">
                  <c:v>0.28768207245178085</c:v>
                </c:pt>
                <c:pt idx="30">
                  <c:v>0.25489224962879004</c:v>
                </c:pt>
                <c:pt idx="31">
                  <c:v>0.22314355131420976</c:v>
                </c:pt>
                <c:pt idx="32">
                  <c:v>0.19237189264745611</c:v>
                </c:pt>
                <c:pt idx="33">
                  <c:v>0.16251892949777494</c:v>
                </c:pt>
                <c:pt idx="34">
                  <c:v>0.13353139262452257</c:v>
                </c:pt>
                <c:pt idx="35">
                  <c:v>0.10536051565782635</c:v>
                </c:pt>
                <c:pt idx="36">
                  <c:v>7.7961541469711917E-2</c:v>
                </c:pt>
                <c:pt idx="37">
                  <c:v>5.1293294387550481E-2</c:v>
                </c:pt>
                <c:pt idx="38">
                  <c:v>2.5317807984289786E-2</c:v>
                </c:pt>
                <c:pt idx="39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5DBB-4AF4-ACFD-1F09AD10E10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37557616"/>
        <c:axId val="637555976"/>
      </c:scatterChart>
      <c:valAx>
        <c:axId val="637557616"/>
        <c:scaling>
          <c:orientation val="minMax"/>
          <c:max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% of Documents Containing Term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7555976"/>
        <c:crosses val="autoZero"/>
        <c:crossBetween val="midCat"/>
      </c:valAx>
      <c:valAx>
        <c:axId val="6375559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755761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FF09BA-4CBB-4F46-A3C4-CC00FDB9733B}" type="datetimeFigureOut">
              <a:rPr lang="en-US" smtClean="0"/>
              <a:t>10/12/2019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6D035D-0650-49E9-AE5A-5200953C9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407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6D035D-0650-49E9-AE5A-5200953C9D1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8645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6D035D-0650-49E9-AE5A-5200953C9D1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5872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6D035D-0650-49E9-AE5A-5200953C9D1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5637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6D035D-0650-49E9-AE5A-5200953C9D1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5626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6D035D-0650-49E9-AE5A-5200953C9D1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8105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6D035D-0650-49E9-AE5A-5200953C9D1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0677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Log(1) = 0</a:t>
            </a:r>
          </a:p>
          <a:p>
            <a:r>
              <a:rPr lang="en-US" dirty="0"/>
              <a:t>Log(2) ~ .3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6D035D-0650-49E9-AE5A-5200953C9D1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78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0EF47-AE7D-4A2E-ACC2-2E6A07A7CB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15030C-7AD3-4BA8-B617-8C5FECCDF3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CA1EA1-E520-4EC7-8E01-9B95569B0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189CE-4441-4938-930B-C10548A85FA1}" type="datetimeFigureOut">
              <a:rPr lang="en-US" smtClean="0"/>
              <a:t>10/12/2019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388409-DF64-40C8-8ABE-E296438FE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D2B9E9-F70A-4CD6-BAAB-D96122BC8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EC5B5-6FB3-45DE-990A-CF04E85FB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223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C678C-55C9-4DA2-81A2-9D68A86FF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DF5E17-84EB-464C-B6D4-0BD15A3D46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D5E47A-A222-4E55-9425-1844B3C36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189CE-4441-4938-930B-C10548A85FA1}" type="datetimeFigureOut">
              <a:rPr lang="en-US" smtClean="0"/>
              <a:t>10/12/2019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868560-F5C5-49A6-8A6E-EED0205C9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06A39F-785E-4A5C-AC68-0D287FA87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EC5B5-6FB3-45DE-990A-CF04E85FB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962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58FBBD-D4AC-4190-8361-6C44D9B8B4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13775C-4DE2-4F6D-964B-B826F9BBB7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81A386-D3B5-4195-8841-25E83340D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189CE-4441-4938-930B-C10548A85FA1}" type="datetimeFigureOut">
              <a:rPr lang="en-US" smtClean="0"/>
              <a:t>10/12/2019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1DF19B-E7A5-4CC6-AB0B-B5BFE9D46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454F00-4D03-47FC-9E94-7B253AAEA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EC5B5-6FB3-45DE-990A-CF04E85FB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866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A263B-B169-49AC-94C4-E6ABC29D7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3A704-0432-4A2A-B960-911E3B6E6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5DF079-B347-41DB-B827-4102F15E3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189CE-4441-4938-930B-C10548A85FA1}" type="datetimeFigureOut">
              <a:rPr lang="en-US" smtClean="0"/>
              <a:t>10/12/2019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AAE4B1-92CE-4D9C-A3CC-2A64CC853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184946-D22A-4E26-B62D-C048E5D6C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EC5B5-6FB3-45DE-990A-CF04E85FB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19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393F3-E1C4-4A2D-9922-FB4281ECD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3E9F49-6333-4F5D-91DD-5C2CD1E0B8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FC0226-9A68-494A-AF7C-A9C4E22F6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189CE-4441-4938-930B-C10548A85FA1}" type="datetimeFigureOut">
              <a:rPr lang="en-US" smtClean="0"/>
              <a:t>10/12/2019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076DF9-48F7-49C7-821C-7A00D1626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F6436B-9590-43E0-92F6-5EDCB208D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EC5B5-6FB3-45DE-990A-CF04E85FB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297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DC9DD-8821-4A8C-B9E3-99638677A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2DC0B-A076-4EF9-8461-37A0613AE8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F2A1F4-0B94-4A68-A603-A5AF69C901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F9BB25-F277-400D-A6B4-F65A5E09F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189CE-4441-4938-930B-C10548A85FA1}" type="datetimeFigureOut">
              <a:rPr lang="en-US" smtClean="0"/>
              <a:t>10/12/2019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E69BB9-ACB2-4252-9CC5-901CB2780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707D4C-51A2-498C-B649-E9B41DCD0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EC5B5-6FB3-45DE-990A-CF04E85FB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802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3E612-A24A-494C-ABD0-700FCCC91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9AD6B3-FAC7-43FB-A0EA-0930CD7AEE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7BC50E-8908-42BA-8967-28E935ED9F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9CA0BC-33F0-486D-85C0-BBC4B8B216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E0DBBC-C2A6-4A31-AEA8-43401E6E46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DF32B8-A720-4DA9-8382-7F4FA4928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189CE-4441-4938-930B-C10548A85FA1}" type="datetimeFigureOut">
              <a:rPr lang="en-US" smtClean="0"/>
              <a:t>10/12/2019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4F7967-4A1D-423D-9C8D-2D39A9E05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F6E670-F4F1-4AC3-87E8-125DD2E57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EC5B5-6FB3-45DE-990A-CF04E85FB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252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09617-0692-4F9D-AB3D-FD883C197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58B2F1-99AD-4E9B-A921-07D891033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189CE-4441-4938-930B-C10548A85FA1}" type="datetimeFigureOut">
              <a:rPr lang="en-US" smtClean="0"/>
              <a:t>10/12/2019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6485BD-8B09-4536-85AA-C72706D64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7FC316-91D6-4402-A70F-BE02DC0F9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EC5B5-6FB3-45DE-990A-CF04E85FB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622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F2DCCF-D689-41B1-8227-4748BCA61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189CE-4441-4938-930B-C10548A85FA1}" type="datetimeFigureOut">
              <a:rPr lang="en-US" smtClean="0"/>
              <a:t>10/12/2019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B848ED-2084-4D29-A273-CE46F2099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B79285-4355-400C-A9A2-AE1DB99BD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EC5B5-6FB3-45DE-990A-CF04E85FB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213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CCD44-9299-4B09-A69F-65CDFB358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152E9D-C156-43A6-8AEC-5D7C9CD503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5D5F4E-B8C6-4951-8D08-2766AF9E6F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A88E99-DF00-4086-9FF7-8A06FB0C4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189CE-4441-4938-930B-C10548A85FA1}" type="datetimeFigureOut">
              <a:rPr lang="en-US" smtClean="0"/>
              <a:t>10/12/2019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5C13E7-D918-4C0F-B153-9722AFE51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DF5488-A9F9-43B6-864F-34409DB35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EC5B5-6FB3-45DE-990A-CF04E85FB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646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C91A9-B4E1-42D3-88D8-724FD2D03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E6FFF1-B87C-44FA-A4F1-8BA4BF0A34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19A97D-7485-498E-9E79-E29B896620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34F396-2955-4159-B4B4-B9011DFFB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189CE-4441-4938-930B-C10548A85FA1}" type="datetimeFigureOut">
              <a:rPr lang="en-US" smtClean="0"/>
              <a:t>10/12/2019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408F23-BEA2-435D-B75B-1F983EB95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304B7F-701D-40A0-9AB6-F065BEE62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EC5B5-6FB3-45DE-990A-CF04E85FB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245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3A4C06-01F1-4800-9937-501E73836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846161-FF32-42E4-AE71-13DCDD6305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099EEF-D2EC-4DD5-BFB4-D2AF0E7CA8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189CE-4441-4938-930B-C10548A85FA1}" type="datetimeFigureOut">
              <a:rPr lang="en-US" smtClean="0"/>
              <a:t>10/12/2019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946292-3A49-4E5B-ABA2-1679828F1D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00B940-6916-481C-83CF-A33CCC97E7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AEC5B5-6FB3-45DE-990A-CF04E85FB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179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0.png"/><Relationship Id="rId7" Type="http://schemas.openxmlformats.org/officeDocument/2006/relationships/image" Target="../media/image7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0.png"/><Relationship Id="rId10" Type="http://schemas.openxmlformats.org/officeDocument/2006/relationships/image" Target="../media/image10.png"/><Relationship Id="rId4" Type="http://schemas.openxmlformats.org/officeDocument/2006/relationships/image" Target="../media/image40.png"/><Relationship Id="rId9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00E2D-583A-45F8-ABEE-6CF603985A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Feature Engineering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728703-5D29-4CEE-9BE7-3136A8598C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Geoff Hulten</a:t>
            </a:r>
          </a:p>
        </p:txBody>
      </p:sp>
    </p:spTree>
    <p:extLst>
      <p:ext uri="{BB962C8B-B14F-4D97-AF65-F5344CB8AC3E}">
        <p14:creationId xmlns:p14="http://schemas.microsoft.com/office/powerpoint/2010/main" val="32068289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0CA3B-1D78-4F39-A8CA-274E19944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675" y="84771"/>
            <a:ext cx="10515600" cy="610355"/>
          </a:xfrm>
        </p:spPr>
        <p:txBody>
          <a:bodyPr>
            <a:normAutofit fontScale="90000"/>
          </a:bodyPr>
          <a:lstStyle/>
          <a:p>
            <a:r>
              <a:rPr lang="en-US" dirty="0"/>
              <a:t>Bag of Words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2FD5E3-D244-4C14-A071-6FDC7AA43D90}"/>
              </a:ext>
            </a:extLst>
          </p:cNvPr>
          <p:cNvSpPr txBox="1"/>
          <p:nvPr/>
        </p:nvSpPr>
        <p:spPr>
          <a:xfrm>
            <a:off x="838200" y="2828835"/>
            <a:ext cx="216001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word of text.</a:t>
            </a:r>
          </a:p>
          <a:p>
            <a:r>
              <a:rPr lang="en-US" dirty="0"/>
              <a:t>A word is a token.</a:t>
            </a:r>
          </a:p>
          <a:p>
            <a:r>
              <a:rPr lang="en-US" dirty="0"/>
              <a:t>Tokens and features.</a:t>
            </a:r>
          </a:p>
          <a:p>
            <a:r>
              <a:rPr lang="en-US" dirty="0"/>
              <a:t>Few features of text.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617CADE-C94D-4990-9FF7-A5A92B3766AB}"/>
              </a:ext>
            </a:extLst>
          </p:cNvPr>
          <p:cNvCxnSpPr>
            <a:cxnSpLocks/>
          </p:cNvCxnSpPr>
          <p:nvPr/>
        </p:nvCxnSpPr>
        <p:spPr>
          <a:xfrm flipV="1">
            <a:off x="1400175" y="4267201"/>
            <a:ext cx="152400" cy="99059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DC0A0D0-BDC2-4B0D-A17D-F15158B94D70}"/>
              </a:ext>
            </a:extLst>
          </p:cNvPr>
          <p:cNvSpPr txBox="1"/>
          <p:nvPr/>
        </p:nvSpPr>
        <p:spPr>
          <a:xfrm>
            <a:off x="289652" y="2828835"/>
            <a:ext cx="54854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m1: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m2: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m3: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m4: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1F133D-4202-4180-B4C5-7434DE9000F9}"/>
              </a:ext>
            </a:extLst>
          </p:cNvPr>
          <p:cNvSpPr txBox="1"/>
          <p:nvPr/>
        </p:nvSpPr>
        <p:spPr>
          <a:xfrm>
            <a:off x="592501" y="5195798"/>
            <a:ext cx="1394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Training data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A2CE36-2E5F-4A84-A695-6FF12DD2EB59}"/>
              </a:ext>
            </a:extLst>
          </p:cNvPr>
          <p:cNvSpPr txBox="1"/>
          <p:nvPr/>
        </p:nvSpPr>
        <p:spPr>
          <a:xfrm>
            <a:off x="4619625" y="2219325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8FF2520-D71E-4E20-88C0-F643A04F59FC}"/>
              </a:ext>
            </a:extLst>
          </p:cNvPr>
          <p:cNvSpPr txBox="1"/>
          <p:nvPr/>
        </p:nvSpPr>
        <p:spPr>
          <a:xfrm>
            <a:off x="4928942" y="1849992"/>
            <a:ext cx="668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word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63C6F75-BA02-49BB-9459-40B1AFA3040C}"/>
              </a:ext>
            </a:extLst>
          </p:cNvPr>
          <p:cNvSpPr txBox="1"/>
          <p:nvPr/>
        </p:nvSpPr>
        <p:spPr>
          <a:xfrm>
            <a:off x="5680870" y="1798915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of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892134F-2D34-4A08-B83D-EB180BB9FA05}"/>
              </a:ext>
            </a:extLst>
          </p:cNvPr>
          <p:cNvSpPr txBox="1"/>
          <p:nvPr/>
        </p:nvSpPr>
        <p:spPr>
          <a:xfrm>
            <a:off x="6029075" y="2034658"/>
            <a:ext cx="548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text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DCDC74D-6835-4891-B323-0A4DECFCB75C}"/>
              </a:ext>
            </a:extLst>
          </p:cNvPr>
          <p:cNvSpPr txBox="1"/>
          <p:nvPr/>
        </p:nvSpPr>
        <p:spPr>
          <a:xfrm>
            <a:off x="5142588" y="2903399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42133C3-B653-4638-85AF-00BC084A4FF6}"/>
              </a:ext>
            </a:extLst>
          </p:cNvPr>
          <p:cNvSpPr txBox="1"/>
          <p:nvPr/>
        </p:nvSpPr>
        <p:spPr>
          <a:xfrm>
            <a:off x="4232018" y="2800945"/>
            <a:ext cx="668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word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D4A3D9B-4635-4670-B282-5FF00CA33CE7}"/>
              </a:ext>
            </a:extLst>
          </p:cNvPr>
          <p:cNvSpPr txBox="1"/>
          <p:nvPr/>
        </p:nvSpPr>
        <p:spPr>
          <a:xfrm>
            <a:off x="5833270" y="2694265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DE144BF-05A1-4970-A526-1C4C3F8F641F}"/>
              </a:ext>
            </a:extLst>
          </p:cNvPr>
          <p:cNvSpPr txBox="1"/>
          <p:nvPr/>
        </p:nvSpPr>
        <p:spPr>
          <a:xfrm>
            <a:off x="6181475" y="2930008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9AD9C06-4124-4FB1-A030-4349647476C5}"/>
              </a:ext>
            </a:extLst>
          </p:cNvPr>
          <p:cNvSpPr txBox="1"/>
          <p:nvPr/>
        </p:nvSpPr>
        <p:spPr>
          <a:xfrm>
            <a:off x="5290225" y="3456026"/>
            <a:ext cx="715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token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DE11D01-0E88-404F-AD68-866D7EA0605A}"/>
              </a:ext>
            </a:extLst>
          </p:cNvPr>
          <p:cNvSpPr txBox="1"/>
          <p:nvPr/>
        </p:nvSpPr>
        <p:spPr>
          <a:xfrm>
            <a:off x="4580737" y="3826430"/>
            <a:ext cx="804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tokens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D60A991-46AB-4C0C-BE2B-B8EBA4D04B9D}"/>
              </a:ext>
            </a:extLst>
          </p:cNvPr>
          <p:cNvSpPr txBox="1"/>
          <p:nvPr/>
        </p:nvSpPr>
        <p:spPr>
          <a:xfrm>
            <a:off x="5586128" y="4011096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F3962D8-1F34-452C-81B5-F5F780FAE72E}"/>
              </a:ext>
            </a:extLst>
          </p:cNvPr>
          <p:cNvSpPr txBox="1"/>
          <p:nvPr/>
        </p:nvSpPr>
        <p:spPr>
          <a:xfrm>
            <a:off x="6142587" y="3640692"/>
            <a:ext cx="95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features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EC1FB37-EE19-45AD-BF14-01807BC201A0}"/>
              </a:ext>
            </a:extLst>
          </p:cNvPr>
          <p:cNvSpPr txBox="1"/>
          <p:nvPr/>
        </p:nvSpPr>
        <p:spPr>
          <a:xfrm>
            <a:off x="4400143" y="4356733"/>
            <a:ext cx="528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few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0772373-A5D8-442B-9514-7E6FA8BF3663}"/>
              </a:ext>
            </a:extLst>
          </p:cNvPr>
          <p:cNvSpPr txBox="1"/>
          <p:nvPr/>
        </p:nvSpPr>
        <p:spPr>
          <a:xfrm>
            <a:off x="6160604" y="4249576"/>
            <a:ext cx="95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features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741A149-07BC-4F7E-A127-BDFB678F9F86}"/>
              </a:ext>
            </a:extLst>
          </p:cNvPr>
          <p:cNvSpPr txBox="1"/>
          <p:nvPr/>
        </p:nvSpPr>
        <p:spPr>
          <a:xfrm>
            <a:off x="5176465" y="4667249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of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916A12B-4AE9-4F2A-B05C-899DFE1641AC}"/>
              </a:ext>
            </a:extLst>
          </p:cNvPr>
          <p:cNvSpPr txBox="1"/>
          <p:nvPr/>
        </p:nvSpPr>
        <p:spPr>
          <a:xfrm>
            <a:off x="5764300" y="4792738"/>
            <a:ext cx="548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text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8BECF4A-2288-4D2F-911B-46B388A0CFF4}"/>
              </a:ext>
            </a:extLst>
          </p:cNvPr>
          <p:cNvSpPr/>
          <p:nvPr/>
        </p:nvSpPr>
        <p:spPr>
          <a:xfrm>
            <a:off x="4162425" y="1552575"/>
            <a:ext cx="3028950" cy="4086225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1AD9EC3-D51C-4344-8417-1B0D293B1CC9}"/>
              </a:ext>
            </a:extLst>
          </p:cNvPr>
          <p:cNvCxnSpPr>
            <a:cxnSpLocks/>
            <a:stCxn id="29" idx="3"/>
          </p:cNvCxnSpPr>
          <p:nvPr/>
        </p:nvCxnSpPr>
        <p:spPr>
          <a:xfrm flipV="1">
            <a:off x="3642598" y="5257800"/>
            <a:ext cx="938139" cy="45005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1164CA15-E661-4C22-A871-76D9537B3757}"/>
              </a:ext>
            </a:extLst>
          </p:cNvPr>
          <p:cNvSpPr txBox="1"/>
          <p:nvPr/>
        </p:nvSpPr>
        <p:spPr>
          <a:xfrm>
            <a:off x="2822018" y="5523190"/>
            <a:ext cx="820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Tokens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C6B5A1E-239D-435C-9988-803C1F834140}"/>
              </a:ext>
            </a:extLst>
          </p:cNvPr>
          <p:cNvCxnSpPr>
            <a:cxnSpLocks/>
          </p:cNvCxnSpPr>
          <p:nvPr/>
        </p:nvCxnSpPr>
        <p:spPr>
          <a:xfrm>
            <a:off x="2435357" y="1496210"/>
            <a:ext cx="1964786" cy="72311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64B9FDBE-46D9-4CCC-94B8-119B21CCC609}"/>
              </a:ext>
            </a:extLst>
          </p:cNvPr>
          <p:cNvSpPr txBox="1"/>
          <p:nvPr/>
        </p:nvSpPr>
        <p:spPr>
          <a:xfrm>
            <a:off x="1558873" y="1108204"/>
            <a:ext cx="1461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Bag of words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7" name="Table 37">
                <a:extLst>
                  <a:ext uri="{FF2B5EF4-FFF2-40B4-BE49-F238E27FC236}">
                    <a16:creationId xmlns:a16="http://schemas.microsoft.com/office/drawing/2014/main" id="{D5D06D67-7C2C-4CAE-A5CB-66F1AEDC909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24520319"/>
                  </p:ext>
                </p:extLst>
              </p:nvPr>
            </p:nvGraphicFramePr>
            <p:xfrm>
              <a:off x="8423037" y="1741487"/>
              <a:ext cx="2295776" cy="3708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47888">
                      <a:extLst>
                        <a:ext uri="{9D8B030D-6E8A-4147-A177-3AD203B41FA5}">
                          <a16:colId xmlns:a16="http://schemas.microsoft.com/office/drawing/2014/main" val="1351602846"/>
                        </a:ext>
                      </a:extLst>
                    </a:gridCol>
                    <a:gridCol w="1147888">
                      <a:extLst>
                        <a:ext uri="{9D8B030D-6E8A-4147-A177-3AD203B41FA5}">
                          <a16:colId xmlns:a16="http://schemas.microsoft.com/office/drawing/2014/main" val="17095344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520497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word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413256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of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513840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text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5732823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78441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token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625163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tokens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898476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and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517476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features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495061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few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506876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7" name="Table 37">
                <a:extLst>
                  <a:ext uri="{FF2B5EF4-FFF2-40B4-BE49-F238E27FC236}">
                    <a16:creationId xmlns:a16="http://schemas.microsoft.com/office/drawing/2014/main" id="{D5D06D67-7C2C-4CAE-A5CB-66F1AEDC909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24520319"/>
                  </p:ext>
                </p:extLst>
              </p:nvPr>
            </p:nvGraphicFramePr>
            <p:xfrm>
              <a:off x="8423037" y="1741487"/>
              <a:ext cx="2295776" cy="3708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47888">
                      <a:extLst>
                        <a:ext uri="{9D8B030D-6E8A-4147-A177-3AD203B41FA5}">
                          <a16:colId xmlns:a16="http://schemas.microsoft.com/office/drawing/2014/main" val="1351602846"/>
                        </a:ext>
                      </a:extLst>
                    </a:gridCol>
                    <a:gridCol w="1147888">
                      <a:extLst>
                        <a:ext uri="{9D8B030D-6E8A-4147-A177-3AD203B41FA5}">
                          <a16:colId xmlns:a16="http://schemas.microsoft.com/office/drawing/2014/main" val="17095344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29" t="-8197" r="-101058" b="-9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520497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29" t="-108197" r="-101058" b="-8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word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413256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29" t="-208197" r="-101058" b="-7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of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513840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29" t="-308197" r="-101058" b="-6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text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5732823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29" t="-408197" r="-101058" b="-5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78441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29" t="-508197" r="-101058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token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625163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29" t="-608197" r="-101058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tokens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898476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29" t="-708197" r="-101058" b="-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and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517476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29" t="-808197" r="-101058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features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495061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29" t="-908197" r="-101058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few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50687603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56D2C36-ABBB-458A-B47A-4A398B105D75}"/>
              </a:ext>
            </a:extLst>
          </p:cNvPr>
          <p:cNvCxnSpPr>
            <a:cxnSpLocks/>
          </p:cNvCxnSpPr>
          <p:nvPr/>
        </p:nvCxnSpPr>
        <p:spPr>
          <a:xfrm flipH="1" flipV="1">
            <a:off x="9570925" y="5565130"/>
            <a:ext cx="419003" cy="59774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80BF528F-C62B-4E4B-95E4-99FD6058921F}"/>
              </a:ext>
            </a:extLst>
          </p:cNvPr>
          <p:cNvSpPr txBox="1"/>
          <p:nvPr/>
        </p:nvSpPr>
        <p:spPr>
          <a:xfrm>
            <a:off x="9570925" y="6162874"/>
            <a:ext cx="1001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Features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1B7B6A1-D605-49F8-972F-EDF12A7046AB}"/>
              </a:ext>
            </a:extLst>
          </p:cNvPr>
          <p:cNvCxnSpPr>
            <a:cxnSpLocks/>
          </p:cNvCxnSpPr>
          <p:nvPr/>
        </p:nvCxnSpPr>
        <p:spPr>
          <a:xfrm flipH="1" flipV="1">
            <a:off x="8839200" y="1081087"/>
            <a:ext cx="647701" cy="57626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3EBEA767-7A05-4C84-A61A-59277C72AA85}"/>
              </a:ext>
            </a:extLst>
          </p:cNvPr>
          <p:cNvSpPr txBox="1"/>
          <p:nvPr/>
        </p:nvSpPr>
        <p:spPr>
          <a:xfrm>
            <a:off x="7267207" y="695126"/>
            <a:ext cx="3143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One feature per unique token</a:t>
            </a:r>
          </a:p>
        </p:txBody>
      </p:sp>
    </p:spTree>
    <p:extLst>
      <p:ext uri="{BB962C8B-B14F-4D97-AF65-F5344CB8AC3E}">
        <p14:creationId xmlns:p14="http://schemas.microsoft.com/office/powerpoint/2010/main" val="847068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000"/>
                            </p:stCondLst>
                            <p:childTnLst>
                              <p:par>
                                <p:cTn id="6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500"/>
                            </p:stCondLst>
                            <p:childTnLst>
                              <p:par>
                                <p:cTn id="7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3000"/>
                            </p:stCondLst>
                            <p:childTnLst>
                              <p:par>
                                <p:cTn id="7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3500"/>
                            </p:stCondLst>
                            <p:childTnLst>
                              <p:par>
                                <p:cTn id="8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 animBg="1"/>
      <p:bldP spid="29" grpId="0"/>
      <p:bldP spid="35" grpId="0"/>
      <p:bldP spid="40" grpId="0"/>
      <p:bldP spid="4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0CA3B-1D78-4F39-A8CA-274E19944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675" y="103821"/>
            <a:ext cx="10515600" cy="610355"/>
          </a:xfrm>
        </p:spPr>
        <p:txBody>
          <a:bodyPr>
            <a:normAutofit fontScale="90000"/>
          </a:bodyPr>
          <a:lstStyle/>
          <a:p>
            <a:r>
              <a:rPr lang="en-US" dirty="0"/>
              <a:t>Bag of Words: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2FD5E3-D244-4C14-A071-6FDC7AA43D90}"/>
              </a:ext>
            </a:extLst>
          </p:cNvPr>
          <p:cNvSpPr txBox="1"/>
          <p:nvPr/>
        </p:nvSpPr>
        <p:spPr>
          <a:xfrm>
            <a:off x="666750" y="2828835"/>
            <a:ext cx="216001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word of text.</a:t>
            </a:r>
          </a:p>
          <a:p>
            <a:r>
              <a:rPr lang="en-US" dirty="0"/>
              <a:t>A word is a token.</a:t>
            </a:r>
          </a:p>
          <a:p>
            <a:r>
              <a:rPr lang="en-US" dirty="0"/>
              <a:t>Tokens and features.</a:t>
            </a:r>
          </a:p>
          <a:p>
            <a:r>
              <a:rPr lang="en-US" dirty="0"/>
              <a:t>Few features of text.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C0A0D0-BDC2-4B0D-A17D-F15158B94D70}"/>
              </a:ext>
            </a:extLst>
          </p:cNvPr>
          <p:cNvSpPr txBox="1"/>
          <p:nvPr/>
        </p:nvSpPr>
        <p:spPr>
          <a:xfrm>
            <a:off x="118202" y="2828835"/>
            <a:ext cx="54854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m1: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m2: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m3: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m4: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7" name="Table 37">
                <a:extLst>
                  <a:ext uri="{FF2B5EF4-FFF2-40B4-BE49-F238E27FC236}">
                    <a16:creationId xmlns:a16="http://schemas.microsoft.com/office/drawing/2014/main" id="{D5D06D67-7C2C-4CAE-A5CB-66F1AEDC909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1846116"/>
                  </p:ext>
                </p:extLst>
              </p:nvPr>
            </p:nvGraphicFramePr>
            <p:xfrm>
              <a:off x="3003838" y="1574799"/>
              <a:ext cx="2295776" cy="3708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47888">
                      <a:extLst>
                        <a:ext uri="{9D8B030D-6E8A-4147-A177-3AD203B41FA5}">
                          <a16:colId xmlns:a16="http://schemas.microsoft.com/office/drawing/2014/main" val="1351602846"/>
                        </a:ext>
                      </a:extLst>
                    </a:gridCol>
                    <a:gridCol w="1147888">
                      <a:extLst>
                        <a:ext uri="{9D8B030D-6E8A-4147-A177-3AD203B41FA5}">
                          <a16:colId xmlns:a16="http://schemas.microsoft.com/office/drawing/2014/main" val="17095344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520497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word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413256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of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513840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text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5732823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78441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token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625163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tokens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898476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and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517476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features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495061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few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5068760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7" name="Table 37">
                <a:extLst>
                  <a:ext uri="{FF2B5EF4-FFF2-40B4-BE49-F238E27FC236}">
                    <a16:creationId xmlns:a16="http://schemas.microsoft.com/office/drawing/2014/main" id="{D5D06D67-7C2C-4CAE-A5CB-66F1AEDC909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1846116"/>
                  </p:ext>
                </p:extLst>
              </p:nvPr>
            </p:nvGraphicFramePr>
            <p:xfrm>
              <a:off x="3003838" y="1574799"/>
              <a:ext cx="2295776" cy="3708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47888">
                      <a:extLst>
                        <a:ext uri="{9D8B030D-6E8A-4147-A177-3AD203B41FA5}">
                          <a16:colId xmlns:a16="http://schemas.microsoft.com/office/drawing/2014/main" val="1351602846"/>
                        </a:ext>
                      </a:extLst>
                    </a:gridCol>
                    <a:gridCol w="1147888">
                      <a:extLst>
                        <a:ext uri="{9D8B030D-6E8A-4147-A177-3AD203B41FA5}">
                          <a16:colId xmlns:a16="http://schemas.microsoft.com/office/drawing/2014/main" val="17095344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29" t="-8197" r="-101058" b="-9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520497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29" t="-108197" r="-101058" b="-8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word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413256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29" t="-208197" r="-101058" b="-7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of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513840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29" t="-308197" r="-101058" b="-6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text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5732823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29" t="-408197" r="-101058" b="-5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78441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29" t="-516667" r="-101058" b="-43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token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625163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29" t="-606557" r="-101058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tokens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898476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29" t="-706557" r="-101058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and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517476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29" t="-806557" r="-101058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features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495061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29" t="-906557" r="-101058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few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5068760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9" name="Content Placeholder 2">
            <a:extLst>
              <a:ext uri="{FF2B5EF4-FFF2-40B4-BE49-F238E27FC236}">
                <a16:creationId xmlns:a16="http://schemas.microsoft.com/office/drawing/2014/main" id="{F7276840-FDCC-45ED-A728-0C9E78CEFED9}"/>
              </a:ext>
            </a:extLst>
          </p:cNvPr>
          <p:cNvSpPr txBox="1">
            <a:spLocks/>
          </p:cNvSpPr>
          <p:nvPr/>
        </p:nvSpPr>
        <p:spPr>
          <a:xfrm>
            <a:off x="923675" y="6415030"/>
            <a:ext cx="10515600" cy="5171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/>
              <a:t>Use bag of words when you have a lot of data, can use many features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6" name="Table 37">
                <a:extLst>
                  <a:ext uri="{FF2B5EF4-FFF2-40B4-BE49-F238E27FC236}">
                    <a16:creationId xmlns:a16="http://schemas.microsoft.com/office/drawing/2014/main" id="{17DC9612-B6AE-4011-A1A0-F0E2840C785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37721784"/>
                  </p:ext>
                </p:extLst>
              </p:nvPr>
            </p:nvGraphicFramePr>
            <p:xfrm>
              <a:off x="5726255" y="1203959"/>
              <a:ext cx="2295775" cy="40792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59155">
                      <a:extLst>
                        <a:ext uri="{9D8B030D-6E8A-4147-A177-3AD203B41FA5}">
                          <a16:colId xmlns:a16="http://schemas.microsoft.com/office/drawing/2014/main" val="1351602846"/>
                        </a:ext>
                      </a:extLst>
                    </a:gridCol>
                    <a:gridCol w="459155">
                      <a:extLst>
                        <a:ext uri="{9D8B030D-6E8A-4147-A177-3AD203B41FA5}">
                          <a16:colId xmlns:a16="http://schemas.microsoft.com/office/drawing/2014/main" val="1709534412"/>
                        </a:ext>
                      </a:extLst>
                    </a:gridCol>
                    <a:gridCol w="459155">
                      <a:extLst>
                        <a:ext uri="{9D8B030D-6E8A-4147-A177-3AD203B41FA5}">
                          <a16:colId xmlns:a16="http://schemas.microsoft.com/office/drawing/2014/main" val="4076747556"/>
                        </a:ext>
                      </a:extLst>
                    </a:gridCol>
                    <a:gridCol w="459155">
                      <a:extLst>
                        <a:ext uri="{9D8B030D-6E8A-4147-A177-3AD203B41FA5}">
                          <a16:colId xmlns:a16="http://schemas.microsoft.com/office/drawing/2014/main" val="766586489"/>
                        </a:ext>
                      </a:extLst>
                    </a:gridCol>
                    <a:gridCol w="459155">
                      <a:extLst>
                        <a:ext uri="{9D8B030D-6E8A-4147-A177-3AD203B41FA5}">
                          <a16:colId xmlns:a16="http://schemas.microsoft.com/office/drawing/2014/main" val="146827645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m1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m2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m3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m4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942922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520497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413256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513840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5732823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78441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625163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898476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517476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495061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5068760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6" name="Table 37">
                <a:extLst>
                  <a:ext uri="{FF2B5EF4-FFF2-40B4-BE49-F238E27FC236}">
                    <a16:creationId xmlns:a16="http://schemas.microsoft.com/office/drawing/2014/main" id="{17DC9612-B6AE-4011-A1A0-F0E2840C785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37721784"/>
                  </p:ext>
                </p:extLst>
              </p:nvPr>
            </p:nvGraphicFramePr>
            <p:xfrm>
              <a:off x="5726255" y="1203959"/>
              <a:ext cx="2295775" cy="40792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59155">
                      <a:extLst>
                        <a:ext uri="{9D8B030D-6E8A-4147-A177-3AD203B41FA5}">
                          <a16:colId xmlns:a16="http://schemas.microsoft.com/office/drawing/2014/main" val="1351602846"/>
                        </a:ext>
                      </a:extLst>
                    </a:gridCol>
                    <a:gridCol w="459155">
                      <a:extLst>
                        <a:ext uri="{9D8B030D-6E8A-4147-A177-3AD203B41FA5}">
                          <a16:colId xmlns:a16="http://schemas.microsoft.com/office/drawing/2014/main" val="1709534412"/>
                        </a:ext>
                      </a:extLst>
                    </a:gridCol>
                    <a:gridCol w="459155">
                      <a:extLst>
                        <a:ext uri="{9D8B030D-6E8A-4147-A177-3AD203B41FA5}">
                          <a16:colId xmlns:a16="http://schemas.microsoft.com/office/drawing/2014/main" val="4076747556"/>
                        </a:ext>
                      </a:extLst>
                    </a:gridCol>
                    <a:gridCol w="459155">
                      <a:extLst>
                        <a:ext uri="{9D8B030D-6E8A-4147-A177-3AD203B41FA5}">
                          <a16:colId xmlns:a16="http://schemas.microsoft.com/office/drawing/2014/main" val="766586489"/>
                        </a:ext>
                      </a:extLst>
                    </a:gridCol>
                    <a:gridCol w="459155">
                      <a:extLst>
                        <a:ext uri="{9D8B030D-6E8A-4147-A177-3AD203B41FA5}">
                          <a16:colId xmlns:a16="http://schemas.microsoft.com/office/drawing/2014/main" val="146827645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m1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m2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m3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m4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942922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333" t="-103279" r="-406667" b="-9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520497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333" t="-203279" r="-406667" b="-8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413256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333" t="-303279" r="-406667" b="-7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513840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333" t="-403279" r="-406667" b="-6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5732823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333" t="-511667" r="-406667" b="-51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78441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333" t="-601639" r="-406667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625163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333" t="-701639" r="-406667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898476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333" t="-801639" r="-406667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517476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333" t="-901639" r="-406667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495061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333" t="-1001639" r="-406667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5068760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8" name="Table 37">
                <a:extLst>
                  <a:ext uri="{FF2B5EF4-FFF2-40B4-BE49-F238E27FC236}">
                    <a16:creationId xmlns:a16="http://schemas.microsoft.com/office/drawing/2014/main" id="{D946AF7D-BB0C-4B0A-A1FE-1D3795B7289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91157895"/>
                  </p:ext>
                </p:extLst>
              </p:nvPr>
            </p:nvGraphicFramePr>
            <p:xfrm>
              <a:off x="8448672" y="1203959"/>
              <a:ext cx="1762126" cy="40792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81063">
                      <a:extLst>
                        <a:ext uri="{9D8B030D-6E8A-4147-A177-3AD203B41FA5}">
                          <a16:colId xmlns:a16="http://schemas.microsoft.com/office/drawing/2014/main" val="1351602846"/>
                        </a:ext>
                      </a:extLst>
                    </a:gridCol>
                    <a:gridCol w="881063">
                      <a:extLst>
                        <a:ext uri="{9D8B030D-6E8A-4147-A177-3AD203B41FA5}">
                          <a16:colId xmlns:a16="http://schemas.microsoft.com/office/drawing/2014/main" val="17095344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test1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942922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520497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413256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513840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5732823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78441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625163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898476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517476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495061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5068760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8" name="Table 37">
                <a:extLst>
                  <a:ext uri="{FF2B5EF4-FFF2-40B4-BE49-F238E27FC236}">
                    <a16:creationId xmlns:a16="http://schemas.microsoft.com/office/drawing/2014/main" id="{D946AF7D-BB0C-4B0A-A1FE-1D3795B7289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91157895"/>
                  </p:ext>
                </p:extLst>
              </p:nvPr>
            </p:nvGraphicFramePr>
            <p:xfrm>
              <a:off x="8448672" y="1203959"/>
              <a:ext cx="1762126" cy="40792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81063">
                      <a:extLst>
                        <a:ext uri="{9D8B030D-6E8A-4147-A177-3AD203B41FA5}">
                          <a16:colId xmlns:a16="http://schemas.microsoft.com/office/drawing/2014/main" val="1351602846"/>
                        </a:ext>
                      </a:extLst>
                    </a:gridCol>
                    <a:gridCol w="881063">
                      <a:extLst>
                        <a:ext uri="{9D8B030D-6E8A-4147-A177-3AD203B41FA5}">
                          <a16:colId xmlns:a16="http://schemas.microsoft.com/office/drawing/2014/main" val="17095344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test1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942922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690" t="-103279" r="-102069" b="-9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520497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690" t="-203279" r="-102069" b="-8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413256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690" t="-303279" r="-102069" b="-7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513840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690" t="-403279" r="-102069" b="-6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5732823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690" t="-511667" r="-102069" b="-51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78441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690" t="-601639" r="-102069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625163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690" t="-701639" r="-102069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898476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690" t="-801639" r="-102069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517476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690" t="-901639" r="-102069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495061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690" t="-1001639" r="-102069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5068760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827A3C2B-2C95-458D-BA7D-0D9D7A11CB6B}"/>
              </a:ext>
            </a:extLst>
          </p:cNvPr>
          <p:cNvSpPr txBox="1"/>
          <p:nvPr/>
        </p:nvSpPr>
        <p:spPr>
          <a:xfrm>
            <a:off x="7201829" y="423920"/>
            <a:ext cx="392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test1:</a:t>
            </a:r>
            <a:r>
              <a:rPr lang="en-US" dirty="0"/>
              <a:t> Some features for a text example.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4AC21D-A638-4B78-A647-806C85E5C2F3}"/>
              </a:ext>
            </a:extLst>
          </p:cNvPr>
          <p:cNvSpPr txBox="1"/>
          <p:nvPr/>
        </p:nvSpPr>
        <p:spPr>
          <a:xfrm>
            <a:off x="3229743" y="5288455"/>
            <a:ext cx="1843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Selected Features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BC6C8B0-CC08-4E16-8BB3-A74B4C6FB6D4}"/>
              </a:ext>
            </a:extLst>
          </p:cNvPr>
          <p:cNvSpPr txBox="1"/>
          <p:nvPr/>
        </p:nvSpPr>
        <p:spPr>
          <a:xfrm>
            <a:off x="6330256" y="5293711"/>
            <a:ext cx="1100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Training X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96F6544-74DB-46D9-8721-9AA32217C74D}"/>
              </a:ext>
            </a:extLst>
          </p:cNvPr>
          <p:cNvSpPr txBox="1"/>
          <p:nvPr/>
        </p:nvSpPr>
        <p:spPr>
          <a:xfrm>
            <a:off x="8960678" y="5283722"/>
            <a:ext cx="729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Test X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F526D19-432A-4B44-A056-0D578DE6DF3B}"/>
              </a:ext>
            </a:extLst>
          </p:cNvPr>
          <p:cNvCxnSpPr>
            <a:cxnSpLocks/>
          </p:cNvCxnSpPr>
          <p:nvPr/>
        </p:nvCxnSpPr>
        <p:spPr>
          <a:xfrm>
            <a:off x="9164033" y="736102"/>
            <a:ext cx="256192" cy="40019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5" name="Table 37">
                <a:extLst>
                  <a:ext uri="{FF2B5EF4-FFF2-40B4-BE49-F238E27FC236}">
                    <a16:creationId xmlns:a16="http://schemas.microsoft.com/office/drawing/2014/main" id="{9199553A-74B7-4EE1-834A-4FE70B79EF2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46172394"/>
                  </p:ext>
                </p:extLst>
              </p:nvPr>
            </p:nvGraphicFramePr>
            <p:xfrm>
              <a:off x="5719226" y="1204946"/>
              <a:ext cx="2295775" cy="40792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59155">
                      <a:extLst>
                        <a:ext uri="{9D8B030D-6E8A-4147-A177-3AD203B41FA5}">
                          <a16:colId xmlns:a16="http://schemas.microsoft.com/office/drawing/2014/main" val="1351602846"/>
                        </a:ext>
                      </a:extLst>
                    </a:gridCol>
                    <a:gridCol w="459155">
                      <a:extLst>
                        <a:ext uri="{9D8B030D-6E8A-4147-A177-3AD203B41FA5}">
                          <a16:colId xmlns:a16="http://schemas.microsoft.com/office/drawing/2014/main" val="1709534412"/>
                        </a:ext>
                      </a:extLst>
                    </a:gridCol>
                    <a:gridCol w="459155">
                      <a:extLst>
                        <a:ext uri="{9D8B030D-6E8A-4147-A177-3AD203B41FA5}">
                          <a16:colId xmlns:a16="http://schemas.microsoft.com/office/drawing/2014/main" val="4076747556"/>
                        </a:ext>
                      </a:extLst>
                    </a:gridCol>
                    <a:gridCol w="459155">
                      <a:extLst>
                        <a:ext uri="{9D8B030D-6E8A-4147-A177-3AD203B41FA5}">
                          <a16:colId xmlns:a16="http://schemas.microsoft.com/office/drawing/2014/main" val="766586489"/>
                        </a:ext>
                      </a:extLst>
                    </a:gridCol>
                    <a:gridCol w="459155">
                      <a:extLst>
                        <a:ext uri="{9D8B030D-6E8A-4147-A177-3AD203B41FA5}">
                          <a16:colId xmlns:a16="http://schemas.microsoft.com/office/drawing/2014/main" val="146827645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m1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m2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m3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m4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942922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520497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413256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513840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5732823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78441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625163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898476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517476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495061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5068760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5" name="Table 37">
                <a:extLst>
                  <a:ext uri="{FF2B5EF4-FFF2-40B4-BE49-F238E27FC236}">
                    <a16:creationId xmlns:a16="http://schemas.microsoft.com/office/drawing/2014/main" id="{9199553A-74B7-4EE1-834A-4FE70B79EF2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46172394"/>
                  </p:ext>
                </p:extLst>
              </p:nvPr>
            </p:nvGraphicFramePr>
            <p:xfrm>
              <a:off x="5719226" y="1204946"/>
              <a:ext cx="2295775" cy="40792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59155">
                      <a:extLst>
                        <a:ext uri="{9D8B030D-6E8A-4147-A177-3AD203B41FA5}">
                          <a16:colId xmlns:a16="http://schemas.microsoft.com/office/drawing/2014/main" val="1351602846"/>
                        </a:ext>
                      </a:extLst>
                    </a:gridCol>
                    <a:gridCol w="459155">
                      <a:extLst>
                        <a:ext uri="{9D8B030D-6E8A-4147-A177-3AD203B41FA5}">
                          <a16:colId xmlns:a16="http://schemas.microsoft.com/office/drawing/2014/main" val="1709534412"/>
                        </a:ext>
                      </a:extLst>
                    </a:gridCol>
                    <a:gridCol w="459155">
                      <a:extLst>
                        <a:ext uri="{9D8B030D-6E8A-4147-A177-3AD203B41FA5}">
                          <a16:colId xmlns:a16="http://schemas.microsoft.com/office/drawing/2014/main" val="4076747556"/>
                        </a:ext>
                      </a:extLst>
                    </a:gridCol>
                    <a:gridCol w="459155">
                      <a:extLst>
                        <a:ext uri="{9D8B030D-6E8A-4147-A177-3AD203B41FA5}">
                          <a16:colId xmlns:a16="http://schemas.microsoft.com/office/drawing/2014/main" val="766586489"/>
                        </a:ext>
                      </a:extLst>
                    </a:gridCol>
                    <a:gridCol w="459155">
                      <a:extLst>
                        <a:ext uri="{9D8B030D-6E8A-4147-A177-3AD203B41FA5}">
                          <a16:colId xmlns:a16="http://schemas.microsoft.com/office/drawing/2014/main" val="146827645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m1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m2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m3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m4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942922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1333" t="-103279" r="-405333" b="-9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520497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1333" t="-203279" r="-405333" b="-8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413256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1333" t="-303279" r="-405333" b="-7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513840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1333" t="-403279" r="-405333" b="-6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5732823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1333" t="-511667" r="-405333" b="-53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78441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1333" t="-601639" r="-405333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625163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1333" t="-701639" r="-405333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898476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1333" t="-801639" r="-405333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517476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1333" t="-901639" r="-405333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495061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1333" t="-1001639" r="-405333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5068760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7" name="Table 46">
                <a:extLst>
                  <a:ext uri="{FF2B5EF4-FFF2-40B4-BE49-F238E27FC236}">
                    <a16:creationId xmlns:a16="http://schemas.microsoft.com/office/drawing/2014/main" id="{1F467915-9C5E-4007-BA6D-8482C83DC24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38784002"/>
                  </p:ext>
                </p:extLst>
              </p:nvPr>
            </p:nvGraphicFramePr>
            <p:xfrm>
              <a:off x="8444138" y="1204946"/>
              <a:ext cx="1762126" cy="40792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81063">
                      <a:extLst>
                        <a:ext uri="{9D8B030D-6E8A-4147-A177-3AD203B41FA5}">
                          <a16:colId xmlns:a16="http://schemas.microsoft.com/office/drawing/2014/main" val="1351602846"/>
                        </a:ext>
                      </a:extLst>
                    </a:gridCol>
                    <a:gridCol w="881063">
                      <a:extLst>
                        <a:ext uri="{9D8B030D-6E8A-4147-A177-3AD203B41FA5}">
                          <a16:colId xmlns:a16="http://schemas.microsoft.com/office/drawing/2014/main" val="17095344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test1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942922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520497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413256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513840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5732823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78441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625163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898476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517476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495061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5068760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7" name="Table 46">
                <a:extLst>
                  <a:ext uri="{FF2B5EF4-FFF2-40B4-BE49-F238E27FC236}">
                    <a16:creationId xmlns:a16="http://schemas.microsoft.com/office/drawing/2014/main" id="{1F467915-9C5E-4007-BA6D-8482C83DC24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38784002"/>
                  </p:ext>
                </p:extLst>
              </p:nvPr>
            </p:nvGraphicFramePr>
            <p:xfrm>
              <a:off x="8444138" y="1204946"/>
              <a:ext cx="1762126" cy="40792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81063">
                      <a:extLst>
                        <a:ext uri="{9D8B030D-6E8A-4147-A177-3AD203B41FA5}">
                          <a16:colId xmlns:a16="http://schemas.microsoft.com/office/drawing/2014/main" val="1351602846"/>
                        </a:ext>
                      </a:extLst>
                    </a:gridCol>
                    <a:gridCol w="881063">
                      <a:extLst>
                        <a:ext uri="{9D8B030D-6E8A-4147-A177-3AD203B41FA5}">
                          <a16:colId xmlns:a16="http://schemas.microsoft.com/office/drawing/2014/main" val="17095344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test1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942922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690" t="-103279" r="-101379" b="-9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520497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690" t="-203279" r="-101379" b="-8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413256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690" t="-303279" r="-101379" b="-7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513840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690" t="-403279" r="-101379" b="-6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5732823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690" t="-511667" r="-101379" b="-53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78441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690" t="-601639" r="-101379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625163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690" t="-701639" r="-101379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898476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690" t="-801639" r="-101379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517476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690" t="-901639" r="-101379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495061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690" t="-1001639" r="-101379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5068760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8" name="TextBox 47">
            <a:extLst>
              <a:ext uri="{FF2B5EF4-FFF2-40B4-BE49-F238E27FC236}">
                <a16:creationId xmlns:a16="http://schemas.microsoft.com/office/drawing/2014/main" id="{1D717ECC-455D-435D-AD5C-2C32ED131CF0}"/>
              </a:ext>
            </a:extLst>
          </p:cNvPr>
          <p:cNvSpPr txBox="1"/>
          <p:nvPr/>
        </p:nvSpPr>
        <p:spPr>
          <a:xfrm>
            <a:off x="10835423" y="1281885"/>
            <a:ext cx="12077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Out of </a:t>
            </a:r>
          </a:p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vocabulary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C5AD4FF-1F7A-4C00-A765-5884C20B8F1A}"/>
              </a:ext>
            </a:extLst>
          </p:cNvPr>
          <p:cNvSpPr/>
          <p:nvPr/>
        </p:nvSpPr>
        <p:spPr>
          <a:xfrm>
            <a:off x="10125075" y="421024"/>
            <a:ext cx="828675" cy="400195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2585F94-C762-4F13-A4FB-A2CF8292C0B9}"/>
              </a:ext>
            </a:extLst>
          </p:cNvPr>
          <p:cNvCxnSpPr>
            <a:cxnSpLocks/>
            <a:endCxn id="48" idx="0"/>
          </p:cNvCxnSpPr>
          <p:nvPr/>
        </p:nvCxnSpPr>
        <p:spPr>
          <a:xfrm>
            <a:off x="10596562" y="837471"/>
            <a:ext cx="842713" cy="44441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2357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3" grpId="0"/>
      <p:bldP spid="44" grpId="0"/>
      <p:bldP spid="48" grpId="0"/>
      <p:bldP spid="3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6BED4-BC05-487D-87D5-EF3A70CEA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N-Grams: Tokens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0CDEF3-D3AF-4937-9541-0C86B8D863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Instead of using single tokens as features, use series of N tokens</a:t>
            </a:r>
          </a:p>
          <a:p>
            <a:r>
              <a:rPr lang="en-US" dirty="0"/>
              <a:t>“down the bank” vs “from the bank”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BFD4A6-04F5-462A-88D4-EC4A4DE7816D}"/>
              </a:ext>
            </a:extLst>
          </p:cNvPr>
          <p:cNvSpPr txBox="1"/>
          <p:nvPr/>
        </p:nvSpPr>
        <p:spPr>
          <a:xfrm>
            <a:off x="838200" y="3142597"/>
            <a:ext cx="92299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Message 1: “Nah I don't think he goes to </a:t>
            </a:r>
            <a:r>
              <a:rPr lang="en-US" dirty="0" err="1"/>
              <a:t>usf</a:t>
            </a:r>
            <a:r>
              <a:rPr lang="en-US" dirty="0"/>
              <a:t>”</a:t>
            </a:r>
          </a:p>
          <a:p>
            <a:r>
              <a:rPr lang="en-US" dirty="0"/>
              <a:t>Message 2: “Text FA to 87121 to receive entry”</a:t>
            </a:r>
          </a:p>
          <a:p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43232A9-2E87-4B08-B472-3567814FF7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0403919"/>
              </p:ext>
            </p:extLst>
          </p:nvPr>
        </p:nvGraphicFramePr>
        <p:xfrm>
          <a:off x="2413000" y="4014690"/>
          <a:ext cx="8783541" cy="79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5657">
                  <a:extLst>
                    <a:ext uri="{9D8B030D-6E8A-4147-A177-3AD203B41FA5}">
                      <a16:colId xmlns:a16="http://schemas.microsoft.com/office/drawing/2014/main" val="1854630793"/>
                    </a:ext>
                  </a:extLst>
                </a:gridCol>
                <a:gridCol w="675657">
                  <a:extLst>
                    <a:ext uri="{9D8B030D-6E8A-4147-A177-3AD203B41FA5}">
                      <a16:colId xmlns:a16="http://schemas.microsoft.com/office/drawing/2014/main" val="2506853801"/>
                    </a:ext>
                  </a:extLst>
                </a:gridCol>
                <a:gridCol w="675657">
                  <a:extLst>
                    <a:ext uri="{9D8B030D-6E8A-4147-A177-3AD203B41FA5}">
                      <a16:colId xmlns:a16="http://schemas.microsoft.com/office/drawing/2014/main" val="2188603154"/>
                    </a:ext>
                  </a:extLst>
                </a:gridCol>
                <a:gridCol w="675657">
                  <a:extLst>
                    <a:ext uri="{9D8B030D-6E8A-4147-A177-3AD203B41FA5}">
                      <a16:colId xmlns:a16="http://schemas.microsoft.com/office/drawing/2014/main" val="2878719880"/>
                    </a:ext>
                  </a:extLst>
                </a:gridCol>
                <a:gridCol w="675657">
                  <a:extLst>
                    <a:ext uri="{9D8B030D-6E8A-4147-A177-3AD203B41FA5}">
                      <a16:colId xmlns:a16="http://schemas.microsoft.com/office/drawing/2014/main" val="3641761004"/>
                    </a:ext>
                  </a:extLst>
                </a:gridCol>
                <a:gridCol w="675657">
                  <a:extLst>
                    <a:ext uri="{9D8B030D-6E8A-4147-A177-3AD203B41FA5}">
                      <a16:colId xmlns:a16="http://schemas.microsoft.com/office/drawing/2014/main" val="591362421"/>
                    </a:ext>
                  </a:extLst>
                </a:gridCol>
                <a:gridCol w="675657">
                  <a:extLst>
                    <a:ext uri="{9D8B030D-6E8A-4147-A177-3AD203B41FA5}">
                      <a16:colId xmlns:a16="http://schemas.microsoft.com/office/drawing/2014/main" val="833869733"/>
                    </a:ext>
                  </a:extLst>
                </a:gridCol>
                <a:gridCol w="675657">
                  <a:extLst>
                    <a:ext uri="{9D8B030D-6E8A-4147-A177-3AD203B41FA5}">
                      <a16:colId xmlns:a16="http://schemas.microsoft.com/office/drawing/2014/main" val="2066487032"/>
                    </a:ext>
                  </a:extLst>
                </a:gridCol>
                <a:gridCol w="675657">
                  <a:extLst>
                    <a:ext uri="{9D8B030D-6E8A-4147-A177-3AD203B41FA5}">
                      <a16:colId xmlns:a16="http://schemas.microsoft.com/office/drawing/2014/main" val="625603258"/>
                    </a:ext>
                  </a:extLst>
                </a:gridCol>
                <a:gridCol w="675657">
                  <a:extLst>
                    <a:ext uri="{9D8B030D-6E8A-4147-A177-3AD203B41FA5}">
                      <a16:colId xmlns:a16="http://schemas.microsoft.com/office/drawing/2014/main" val="2290537803"/>
                    </a:ext>
                  </a:extLst>
                </a:gridCol>
                <a:gridCol w="675657">
                  <a:extLst>
                    <a:ext uri="{9D8B030D-6E8A-4147-A177-3AD203B41FA5}">
                      <a16:colId xmlns:a16="http://schemas.microsoft.com/office/drawing/2014/main" val="2688069927"/>
                    </a:ext>
                  </a:extLst>
                </a:gridCol>
                <a:gridCol w="675657">
                  <a:extLst>
                    <a:ext uri="{9D8B030D-6E8A-4147-A177-3AD203B41FA5}">
                      <a16:colId xmlns:a16="http://schemas.microsoft.com/office/drawing/2014/main" val="3430585708"/>
                    </a:ext>
                  </a:extLst>
                </a:gridCol>
                <a:gridCol w="675657">
                  <a:extLst>
                    <a:ext uri="{9D8B030D-6E8A-4147-A177-3AD203B41FA5}">
                      <a16:colId xmlns:a16="http://schemas.microsoft.com/office/drawing/2014/main" val="174806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Nah 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I don’t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don’t</a:t>
                      </a:r>
                    </a:p>
                    <a:p>
                      <a:r>
                        <a:rPr lang="en-US" sz="1100" dirty="0"/>
                        <a:t>think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think</a:t>
                      </a:r>
                    </a:p>
                    <a:p>
                      <a:r>
                        <a:rPr lang="en-US" sz="1100" dirty="0"/>
                        <a:t>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he goes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goes 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to </a:t>
                      </a:r>
                      <a:r>
                        <a:rPr lang="en-US" sz="1100" dirty="0" err="1"/>
                        <a:t>usf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Text FA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FA 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87121 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To receive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receive entry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455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3175563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BE2A711F-4E48-41EA-B1B6-1BC23462FCB2}"/>
              </a:ext>
            </a:extLst>
          </p:cNvPr>
          <p:cNvSpPr/>
          <p:nvPr/>
        </p:nvSpPr>
        <p:spPr>
          <a:xfrm>
            <a:off x="1082798" y="4200864"/>
            <a:ext cx="12423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Message 2: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832E88F-E5A8-4F91-AA86-2F4BC856D8A4}"/>
              </a:ext>
            </a:extLst>
          </p:cNvPr>
          <p:cNvSpPr txBox="1">
            <a:spLocks/>
          </p:cNvSpPr>
          <p:nvPr/>
        </p:nvSpPr>
        <p:spPr>
          <a:xfrm>
            <a:off x="838200" y="5839325"/>
            <a:ext cx="10515600" cy="5171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/>
              <a:t>Use when you have a LOT of data, can use MANY features</a:t>
            </a:r>
          </a:p>
        </p:txBody>
      </p:sp>
    </p:spTree>
    <p:extLst>
      <p:ext uri="{BB962C8B-B14F-4D97-AF65-F5344CB8AC3E}">
        <p14:creationId xmlns:p14="http://schemas.microsoft.com/office/powerpoint/2010/main" val="1020340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6BED4-BC05-487D-87D5-EF3A70CEA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N-Grams: Characters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0CDEF3-D3AF-4937-9541-0C86B8D863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Instead of using series of tokens, use series of characters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BFD4A6-04F5-462A-88D4-EC4A4DE7816D}"/>
              </a:ext>
            </a:extLst>
          </p:cNvPr>
          <p:cNvSpPr txBox="1"/>
          <p:nvPr/>
        </p:nvSpPr>
        <p:spPr>
          <a:xfrm>
            <a:off x="838200" y="2748401"/>
            <a:ext cx="92299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Message 1: “Nah I don't think he goes to </a:t>
            </a:r>
            <a:r>
              <a:rPr lang="en-US" dirty="0" err="1"/>
              <a:t>usf</a:t>
            </a:r>
            <a:r>
              <a:rPr lang="en-US" dirty="0"/>
              <a:t>”</a:t>
            </a:r>
          </a:p>
          <a:p>
            <a:r>
              <a:rPr lang="en-US" dirty="0"/>
              <a:t>Message 2: “Text FA to 87121 to receive entry”</a:t>
            </a:r>
          </a:p>
          <a:p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43232A9-2E87-4B08-B472-3567814FF7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7958961"/>
              </p:ext>
            </p:extLst>
          </p:nvPr>
        </p:nvGraphicFramePr>
        <p:xfrm>
          <a:off x="1966614" y="4014690"/>
          <a:ext cx="9229922" cy="79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9994">
                  <a:extLst>
                    <a:ext uri="{9D8B030D-6E8A-4147-A177-3AD203B41FA5}">
                      <a16:colId xmlns:a16="http://schemas.microsoft.com/office/drawing/2014/main" val="1854630793"/>
                    </a:ext>
                  </a:extLst>
                </a:gridCol>
                <a:gridCol w="709994">
                  <a:extLst>
                    <a:ext uri="{9D8B030D-6E8A-4147-A177-3AD203B41FA5}">
                      <a16:colId xmlns:a16="http://schemas.microsoft.com/office/drawing/2014/main" val="2506853801"/>
                    </a:ext>
                  </a:extLst>
                </a:gridCol>
                <a:gridCol w="709994">
                  <a:extLst>
                    <a:ext uri="{9D8B030D-6E8A-4147-A177-3AD203B41FA5}">
                      <a16:colId xmlns:a16="http://schemas.microsoft.com/office/drawing/2014/main" val="2188603154"/>
                    </a:ext>
                  </a:extLst>
                </a:gridCol>
                <a:gridCol w="709994">
                  <a:extLst>
                    <a:ext uri="{9D8B030D-6E8A-4147-A177-3AD203B41FA5}">
                      <a16:colId xmlns:a16="http://schemas.microsoft.com/office/drawing/2014/main" val="2878719880"/>
                    </a:ext>
                  </a:extLst>
                </a:gridCol>
                <a:gridCol w="709994">
                  <a:extLst>
                    <a:ext uri="{9D8B030D-6E8A-4147-A177-3AD203B41FA5}">
                      <a16:colId xmlns:a16="http://schemas.microsoft.com/office/drawing/2014/main" val="3641761004"/>
                    </a:ext>
                  </a:extLst>
                </a:gridCol>
                <a:gridCol w="709994">
                  <a:extLst>
                    <a:ext uri="{9D8B030D-6E8A-4147-A177-3AD203B41FA5}">
                      <a16:colId xmlns:a16="http://schemas.microsoft.com/office/drawing/2014/main" val="591362421"/>
                    </a:ext>
                  </a:extLst>
                </a:gridCol>
                <a:gridCol w="709994">
                  <a:extLst>
                    <a:ext uri="{9D8B030D-6E8A-4147-A177-3AD203B41FA5}">
                      <a16:colId xmlns:a16="http://schemas.microsoft.com/office/drawing/2014/main" val="833869733"/>
                    </a:ext>
                  </a:extLst>
                </a:gridCol>
                <a:gridCol w="709994">
                  <a:extLst>
                    <a:ext uri="{9D8B030D-6E8A-4147-A177-3AD203B41FA5}">
                      <a16:colId xmlns:a16="http://schemas.microsoft.com/office/drawing/2014/main" val="2066487032"/>
                    </a:ext>
                  </a:extLst>
                </a:gridCol>
                <a:gridCol w="709994">
                  <a:extLst>
                    <a:ext uri="{9D8B030D-6E8A-4147-A177-3AD203B41FA5}">
                      <a16:colId xmlns:a16="http://schemas.microsoft.com/office/drawing/2014/main" val="625603258"/>
                    </a:ext>
                  </a:extLst>
                </a:gridCol>
                <a:gridCol w="709994">
                  <a:extLst>
                    <a:ext uri="{9D8B030D-6E8A-4147-A177-3AD203B41FA5}">
                      <a16:colId xmlns:a16="http://schemas.microsoft.com/office/drawing/2014/main" val="2290537803"/>
                    </a:ext>
                  </a:extLst>
                </a:gridCol>
                <a:gridCol w="709994">
                  <a:extLst>
                    <a:ext uri="{9D8B030D-6E8A-4147-A177-3AD203B41FA5}">
                      <a16:colId xmlns:a16="http://schemas.microsoft.com/office/drawing/2014/main" val="2688069927"/>
                    </a:ext>
                  </a:extLst>
                </a:gridCol>
                <a:gridCol w="709994">
                  <a:extLst>
                    <a:ext uri="{9D8B030D-6E8A-4147-A177-3AD203B41FA5}">
                      <a16:colId xmlns:a16="http://schemas.microsoft.com/office/drawing/2014/main" val="3430585708"/>
                    </a:ext>
                  </a:extLst>
                </a:gridCol>
                <a:gridCol w="709994">
                  <a:extLst>
                    <a:ext uri="{9D8B030D-6E8A-4147-A177-3AD203B41FA5}">
                      <a16:colId xmlns:a16="http://schemas.microsoft.com/office/drawing/2014/main" val="174806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ah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h &lt;space&gt;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&lt;space&gt; 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I &lt;space&gt;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&lt;space&gt; 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&lt;space&gt; 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en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nt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tr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ry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455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3175563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BE2A711F-4E48-41EA-B1B6-1BC23462FCB2}"/>
              </a:ext>
            </a:extLst>
          </p:cNvPr>
          <p:cNvSpPr/>
          <p:nvPr/>
        </p:nvSpPr>
        <p:spPr>
          <a:xfrm>
            <a:off x="528321" y="4225175"/>
            <a:ext cx="12423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Message 2: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41EF379-148F-4D3F-A9DD-29A31CBF6DCA}"/>
              </a:ext>
            </a:extLst>
          </p:cNvPr>
          <p:cNvSpPr txBox="1">
            <a:spLocks/>
          </p:cNvSpPr>
          <p:nvPr/>
        </p:nvSpPr>
        <p:spPr>
          <a:xfrm>
            <a:off x="838200" y="5839325"/>
            <a:ext cx="10515600" cy="79756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/>
              <a:t>Helps with out of dictionary words &amp; spelling errors</a:t>
            </a:r>
          </a:p>
          <a:p>
            <a:pPr marL="0" indent="0" algn="ctr">
              <a:buNone/>
            </a:pPr>
            <a:r>
              <a:rPr lang="en-US" sz="2400" dirty="0"/>
              <a:t>Fixed number of features for given N (but can be very large)</a:t>
            </a:r>
          </a:p>
        </p:txBody>
      </p:sp>
    </p:spTree>
    <p:extLst>
      <p:ext uri="{BB962C8B-B14F-4D97-AF65-F5344CB8AC3E}">
        <p14:creationId xmlns:p14="http://schemas.microsoft.com/office/powerpoint/2010/main" val="1034432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7A703-F942-458A-9C35-246E289F5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258" y="337939"/>
            <a:ext cx="10515600" cy="559365"/>
          </a:xfrm>
        </p:spPr>
        <p:txBody>
          <a:bodyPr>
            <a:noAutofit/>
          </a:bodyPr>
          <a:lstStyle/>
          <a:p>
            <a:r>
              <a:rPr lang="en-US" sz="2800" dirty="0"/>
              <a:t>TF-IDF</a:t>
            </a:r>
            <a:br>
              <a:rPr lang="en-US" sz="2800" dirty="0"/>
            </a:br>
            <a:r>
              <a:rPr lang="en-US" sz="2800" dirty="0"/>
              <a:t>Term Frequency – Inverse Document Frequency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8CF5E-5FBA-4DB2-9633-32C221B2E2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1960" y="1283067"/>
            <a:ext cx="6348761" cy="2604991"/>
          </a:xfrm>
        </p:spPr>
        <p:txBody>
          <a:bodyPr>
            <a:normAutofit/>
          </a:bodyPr>
          <a:lstStyle/>
          <a:p>
            <a:r>
              <a:rPr lang="en-US" sz="2000" dirty="0"/>
              <a:t>Instead of using binary: </a:t>
            </a:r>
            <a:r>
              <a:rPr lang="en-US" sz="2000" dirty="0" err="1"/>
              <a:t>ContainsWord</a:t>
            </a:r>
            <a:r>
              <a:rPr lang="en-US" sz="2000" dirty="0"/>
              <a:t>(&lt;term&gt;)</a:t>
            </a:r>
          </a:p>
          <a:p>
            <a:r>
              <a:rPr lang="en-US" sz="2000" dirty="0"/>
              <a:t>Use numeric importance score TF-IDF:</a:t>
            </a:r>
          </a:p>
          <a:p>
            <a:pPr marL="457200" lvl="1" indent="0">
              <a:buNone/>
            </a:pPr>
            <a:br>
              <a:rPr lang="en-US" sz="1800" dirty="0"/>
            </a:br>
            <a:r>
              <a:rPr lang="en-US" sz="1800" dirty="0" err="1"/>
              <a:t>TermFrequency</a:t>
            </a:r>
            <a:r>
              <a:rPr lang="en-US" sz="1800" dirty="0"/>
              <a:t>(&lt;term&gt;, &lt;document&gt;) = </a:t>
            </a:r>
          </a:p>
          <a:p>
            <a:pPr marL="1371600" lvl="3" indent="0">
              <a:buNone/>
            </a:pPr>
            <a:r>
              <a:rPr lang="en-US" sz="1400" dirty="0"/>
              <a:t>% of the words in &lt;document&gt; that are &lt;term&gt;</a:t>
            </a:r>
          </a:p>
          <a:p>
            <a:pPr lvl="1"/>
            <a:endParaRPr lang="en-US" sz="1800" dirty="0"/>
          </a:p>
          <a:p>
            <a:pPr marL="457200" lvl="1" indent="0">
              <a:buNone/>
            </a:pPr>
            <a:r>
              <a:rPr lang="en-US" sz="1800" dirty="0" err="1"/>
              <a:t>InverseDocumentFrequency</a:t>
            </a:r>
            <a:r>
              <a:rPr lang="en-US" sz="1800" dirty="0"/>
              <a:t>(&lt;term&gt;, &lt;documents&gt;) =</a:t>
            </a:r>
          </a:p>
          <a:p>
            <a:pPr marL="1371600" lvl="3" indent="0">
              <a:buNone/>
            </a:pPr>
            <a:r>
              <a:rPr lang="en-US" sz="1400" dirty="0"/>
              <a:t>log ( # documents / # documents that contain &lt;term&gt; )</a:t>
            </a:r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8A22C215-A3C1-4044-9DE2-5966F6634A7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991708" y="4070456"/>
                <a:ext cx="4008863" cy="33794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200" dirty="0"/>
                  <a:t>Words that occur in many documents have low score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200" dirty="0"/>
                  <a:t>)</a:t>
                </a: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8A22C215-A3C1-4044-9DE2-5966F6634A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1708" y="4070456"/>
                <a:ext cx="4008863" cy="337947"/>
              </a:xfrm>
              <a:prstGeom prst="rect">
                <a:avLst/>
              </a:prstGeom>
              <a:blipFill>
                <a:blip r:embed="rId2"/>
                <a:stretch>
                  <a:fillRect t="-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33E0B6FA-9914-48BE-9543-F205CA5D3EA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43523105"/>
              </p:ext>
            </p:extLst>
          </p:nvPr>
        </p:nvGraphicFramePr>
        <p:xfrm>
          <a:off x="7991708" y="394776"/>
          <a:ext cx="3657600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481A789-2546-4D94-AC2F-8326B30843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1251824"/>
              </p:ext>
            </p:extLst>
          </p:nvPr>
        </p:nvGraphicFramePr>
        <p:xfrm>
          <a:off x="1832209" y="5457521"/>
          <a:ext cx="8527582" cy="8303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113">
                  <a:extLst>
                    <a:ext uri="{9D8B030D-6E8A-4147-A177-3AD203B41FA5}">
                      <a16:colId xmlns:a16="http://schemas.microsoft.com/office/drawing/2014/main" val="3886571053"/>
                    </a:ext>
                  </a:extLst>
                </a:gridCol>
                <a:gridCol w="609113">
                  <a:extLst>
                    <a:ext uri="{9D8B030D-6E8A-4147-A177-3AD203B41FA5}">
                      <a16:colId xmlns:a16="http://schemas.microsoft.com/office/drawing/2014/main" val="1854630793"/>
                    </a:ext>
                  </a:extLst>
                </a:gridCol>
                <a:gridCol w="609113">
                  <a:extLst>
                    <a:ext uri="{9D8B030D-6E8A-4147-A177-3AD203B41FA5}">
                      <a16:colId xmlns:a16="http://schemas.microsoft.com/office/drawing/2014/main" val="2506853801"/>
                    </a:ext>
                  </a:extLst>
                </a:gridCol>
                <a:gridCol w="609113">
                  <a:extLst>
                    <a:ext uri="{9D8B030D-6E8A-4147-A177-3AD203B41FA5}">
                      <a16:colId xmlns:a16="http://schemas.microsoft.com/office/drawing/2014/main" val="2188603154"/>
                    </a:ext>
                  </a:extLst>
                </a:gridCol>
                <a:gridCol w="609113">
                  <a:extLst>
                    <a:ext uri="{9D8B030D-6E8A-4147-A177-3AD203B41FA5}">
                      <a16:colId xmlns:a16="http://schemas.microsoft.com/office/drawing/2014/main" val="2878719880"/>
                    </a:ext>
                  </a:extLst>
                </a:gridCol>
                <a:gridCol w="609113">
                  <a:extLst>
                    <a:ext uri="{9D8B030D-6E8A-4147-A177-3AD203B41FA5}">
                      <a16:colId xmlns:a16="http://schemas.microsoft.com/office/drawing/2014/main" val="3641761004"/>
                    </a:ext>
                  </a:extLst>
                </a:gridCol>
                <a:gridCol w="609113">
                  <a:extLst>
                    <a:ext uri="{9D8B030D-6E8A-4147-A177-3AD203B41FA5}">
                      <a16:colId xmlns:a16="http://schemas.microsoft.com/office/drawing/2014/main" val="625603258"/>
                    </a:ext>
                  </a:extLst>
                </a:gridCol>
                <a:gridCol w="609113">
                  <a:extLst>
                    <a:ext uri="{9D8B030D-6E8A-4147-A177-3AD203B41FA5}">
                      <a16:colId xmlns:a16="http://schemas.microsoft.com/office/drawing/2014/main" val="2290537803"/>
                    </a:ext>
                  </a:extLst>
                </a:gridCol>
                <a:gridCol w="609113">
                  <a:extLst>
                    <a:ext uri="{9D8B030D-6E8A-4147-A177-3AD203B41FA5}">
                      <a16:colId xmlns:a16="http://schemas.microsoft.com/office/drawing/2014/main" val="2688069927"/>
                    </a:ext>
                  </a:extLst>
                </a:gridCol>
                <a:gridCol w="609113">
                  <a:extLst>
                    <a:ext uri="{9D8B030D-6E8A-4147-A177-3AD203B41FA5}">
                      <a16:colId xmlns:a16="http://schemas.microsoft.com/office/drawing/2014/main" val="3430585708"/>
                    </a:ext>
                  </a:extLst>
                </a:gridCol>
                <a:gridCol w="609113">
                  <a:extLst>
                    <a:ext uri="{9D8B030D-6E8A-4147-A177-3AD203B41FA5}">
                      <a16:colId xmlns:a16="http://schemas.microsoft.com/office/drawing/2014/main" val="17480616"/>
                    </a:ext>
                  </a:extLst>
                </a:gridCol>
                <a:gridCol w="609113">
                  <a:extLst>
                    <a:ext uri="{9D8B030D-6E8A-4147-A177-3AD203B41FA5}">
                      <a16:colId xmlns:a16="http://schemas.microsoft.com/office/drawing/2014/main" val="527468462"/>
                    </a:ext>
                  </a:extLst>
                </a:gridCol>
                <a:gridCol w="609113">
                  <a:extLst>
                    <a:ext uri="{9D8B030D-6E8A-4147-A177-3AD203B41FA5}">
                      <a16:colId xmlns:a16="http://schemas.microsoft.com/office/drawing/2014/main" val="2747015890"/>
                    </a:ext>
                  </a:extLst>
                </a:gridCol>
                <a:gridCol w="609113">
                  <a:extLst>
                    <a:ext uri="{9D8B030D-6E8A-4147-A177-3AD203B41FA5}">
                      <a16:colId xmlns:a16="http://schemas.microsoft.com/office/drawing/2014/main" val="2596731368"/>
                    </a:ext>
                  </a:extLst>
                </a:gridCol>
              </a:tblGrid>
              <a:tr h="292502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Nah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don't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think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goes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usf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FA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87121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receive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entry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455400"/>
                  </a:ext>
                </a:extLst>
              </a:tr>
              <a:tr h="2689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BOW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3175563"/>
                  </a:ext>
                </a:extLst>
              </a:tr>
              <a:tr h="2689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TF-IDF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.099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.099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.099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.099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.099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494085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70076D45-FC19-448B-94A9-DBEAC04BAD23}"/>
              </a:ext>
            </a:extLst>
          </p:cNvPr>
          <p:cNvSpPr txBox="1"/>
          <p:nvPr/>
        </p:nvSpPr>
        <p:spPr>
          <a:xfrm>
            <a:off x="704386" y="4733018"/>
            <a:ext cx="92299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Message 1: “Nah I don't think he goes to </a:t>
            </a:r>
            <a:r>
              <a:rPr lang="en-US" dirty="0" err="1"/>
              <a:t>usf</a:t>
            </a:r>
            <a:r>
              <a:rPr lang="en-US" dirty="0"/>
              <a:t>”</a:t>
            </a:r>
          </a:p>
          <a:p>
            <a:r>
              <a:rPr lang="en-US" dirty="0"/>
              <a:t>Message 2: “Text FA to 87121 to receive entry”</a:t>
            </a:r>
          </a:p>
          <a:p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C5DEA15-E06B-47B3-860F-0C0CA5068A46}"/>
              </a:ext>
            </a:extLst>
          </p:cNvPr>
          <p:cNvCxnSpPr>
            <a:cxnSpLocks/>
          </p:cNvCxnSpPr>
          <p:nvPr/>
        </p:nvCxnSpPr>
        <p:spPr>
          <a:xfrm flipV="1">
            <a:off x="7136780" y="2351050"/>
            <a:ext cx="780586" cy="83076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8A226C89-85CE-4B57-B44D-EF8DC1FC74C8}"/>
              </a:ext>
            </a:extLst>
          </p:cNvPr>
          <p:cNvSpPr/>
          <p:nvPr/>
        </p:nvSpPr>
        <p:spPr>
          <a:xfrm>
            <a:off x="6025070" y="5953826"/>
            <a:ext cx="412899" cy="412899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6403687-2494-4879-815F-91182E055034}"/>
              </a:ext>
            </a:extLst>
          </p:cNvPr>
          <p:cNvSpPr txBox="1"/>
          <p:nvPr/>
        </p:nvSpPr>
        <p:spPr>
          <a:xfrm>
            <a:off x="763929" y="5818212"/>
            <a:ext cx="10087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Message 2: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B76AFF3-F742-44A8-850C-118C6FC2892E}"/>
              </a:ext>
            </a:extLst>
          </p:cNvPr>
          <p:cNvSpPr txBox="1"/>
          <p:nvPr/>
        </p:nvSpPr>
        <p:spPr>
          <a:xfrm>
            <a:off x="112533" y="2089440"/>
            <a:ext cx="12627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Importance to </a:t>
            </a:r>
          </a:p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Document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275EE99-1B25-40C3-B0FC-613DA0C0E8B4}"/>
              </a:ext>
            </a:extLst>
          </p:cNvPr>
          <p:cNvSpPr txBox="1"/>
          <p:nvPr/>
        </p:nvSpPr>
        <p:spPr>
          <a:xfrm>
            <a:off x="216076" y="3364838"/>
            <a:ext cx="12452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Novelty across</a:t>
            </a:r>
          </a:p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corpus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B1E4846-5025-4C69-9726-4E6ABEF0E69E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1375315" y="2351050"/>
            <a:ext cx="564997" cy="12313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DF6C9E8-45A0-4811-9BC6-8968C1646B8F}"/>
              </a:ext>
            </a:extLst>
          </p:cNvPr>
          <p:cNvCxnSpPr>
            <a:cxnSpLocks/>
            <a:stCxn id="17" idx="3"/>
          </p:cNvCxnSpPr>
          <p:nvPr/>
        </p:nvCxnSpPr>
        <p:spPr>
          <a:xfrm flipV="1">
            <a:off x="1461353" y="3434576"/>
            <a:ext cx="478959" cy="19187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730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Graphic spid="6" grpId="0">
        <p:bldAsOne/>
      </p:bldGraphic>
      <p:bldP spid="8" grpId="0"/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B8E64-D64E-45DD-B3FB-DCA95C977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Embeddings -- Word2Vec and </a:t>
            </a:r>
            <a:r>
              <a:rPr lang="en-US" dirty="0" err="1"/>
              <a:t>FastText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B5BF7-27D9-419D-A6C4-C0F7C69374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6157" y="1690688"/>
            <a:ext cx="4727643" cy="2755631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/>
              <a:t>Word -&gt; Coordinate in N dimension</a:t>
            </a:r>
          </a:p>
          <a:p>
            <a:endParaRPr lang="en-US" sz="2000" dirty="0"/>
          </a:p>
          <a:p>
            <a:r>
              <a:rPr lang="en-US" sz="2000" dirty="0"/>
              <a:t>Regions of space contain similar concepts</a:t>
            </a:r>
          </a:p>
          <a:p>
            <a:endParaRPr lang="en-US" sz="2000" dirty="0"/>
          </a:p>
          <a:p>
            <a:r>
              <a:rPr lang="en-US" sz="2000" dirty="0"/>
              <a:t>Creating Features Options:</a:t>
            </a:r>
          </a:p>
          <a:p>
            <a:pPr lvl="1"/>
            <a:r>
              <a:rPr lang="en-US" sz="1600" dirty="0"/>
              <a:t>Average vector across words</a:t>
            </a:r>
          </a:p>
          <a:p>
            <a:pPr lvl="1"/>
            <a:r>
              <a:rPr lang="en-US" sz="1600" dirty="0"/>
              <a:t>Count in specific regions</a:t>
            </a:r>
            <a:br>
              <a:rPr lang="en-US" sz="1600" dirty="0"/>
            </a:br>
            <a:endParaRPr lang="en-US" sz="1600" dirty="0"/>
          </a:p>
          <a:p>
            <a:r>
              <a:rPr lang="en-US" sz="2000" dirty="0"/>
              <a:t>Commonly used with neural networks</a:t>
            </a:r>
            <a:r>
              <a:rPr lang="en-US" sz="1600" dirty="0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A289334-2BEB-44FA-8B06-3066C57D38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760" y="1690688"/>
            <a:ext cx="4584589" cy="275563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C08D23B-276B-46EA-A8A9-5611B3FBED5A}"/>
              </a:ext>
            </a:extLst>
          </p:cNvPr>
          <p:cNvSpPr txBox="1">
            <a:spLocks/>
          </p:cNvSpPr>
          <p:nvPr/>
        </p:nvSpPr>
        <p:spPr>
          <a:xfrm>
            <a:off x="838200" y="5839325"/>
            <a:ext cx="10515600" cy="802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/>
              <a:t>Replaces words with their ‘meanings’ – sparse -&gt; dense representation</a:t>
            </a:r>
          </a:p>
        </p:txBody>
      </p:sp>
    </p:spTree>
    <p:extLst>
      <p:ext uri="{BB962C8B-B14F-4D97-AF65-F5344CB8AC3E}">
        <p14:creationId xmlns:p14="http://schemas.microsoft.com/office/powerpoint/2010/main" val="2680589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3E82D-B7A5-4FBB-A272-25EDE288E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Normalization (Numeric </a:t>
            </a:r>
            <a:r>
              <a:rPr lang="en-US"/>
              <a:t>=&gt; Better Numeric</a:t>
            </a:r>
            <a:r>
              <a:rPr lang="en-US" dirty="0"/>
              <a:t>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C4E00F-A2E6-48B9-A877-90E63DDFBD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6164670"/>
              </p:ext>
            </p:extLst>
          </p:nvPr>
        </p:nvGraphicFramePr>
        <p:xfrm>
          <a:off x="1350276" y="2466264"/>
          <a:ext cx="647700" cy="198882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647700">
                  <a:extLst>
                    <a:ext uri="{9D8B030D-6E8A-4147-A177-3AD203B41FA5}">
                      <a16:colId xmlns:a16="http://schemas.microsoft.com/office/drawing/2014/main" val="4080594030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36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722152056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74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4281622277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22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851558636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81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66810890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105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952004046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113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408109054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77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90801987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91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910908861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81B09CD-19DB-4926-A33B-542207C929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064025"/>
              </p:ext>
            </p:extLst>
          </p:nvPr>
        </p:nvGraphicFramePr>
        <p:xfrm>
          <a:off x="3622629" y="2466264"/>
          <a:ext cx="647700" cy="198882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647700">
                  <a:extLst>
                    <a:ext uri="{9D8B030D-6E8A-4147-A177-3AD203B41FA5}">
                      <a16:colId xmlns:a16="http://schemas.microsoft.com/office/drawing/2014/main" val="662944331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-38.875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22456337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-0.875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516376279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-52.875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40551211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6.125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30773098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30.125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71622697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38.125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24335398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2.125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38523694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16.125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143079877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BF587FF-7AF8-4C15-975A-620DBD42FC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1363169"/>
              </p:ext>
            </p:extLst>
          </p:nvPr>
        </p:nvGraphicFramePr>
        <p:xfrm>
          <a:off x="5881335" y="2466264"/>
          <a:ext cx="949371" cy="198882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949371">
                  <a:extLst>
                    <a:ext uri="{9D8B030D-6E8A-4147-A177-3AD203B41FA5}">
                      <a16:colId xmlns:a16="http://schemas.microsoft.com/office/drawing/2014/main" val="2257661758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-1.31696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345759319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-0.02964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019443466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-1.79123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73747437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0.207495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77376634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1.020536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4228178198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1.29155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24809183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0.071988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405252547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0.546262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63143340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DB60B97-89D9-4EAE-B816-941CF180CDE6}"/>
              </a:ext>
            </a:extLst>
          </p:cNvPr>
          <p:cNvSpPr txBox="1"/>
          <p:nvPr/>
        </p:nvSpPr>
        <p:spPr>
          <a:xfrm>
            <a:off x="3483467" y="1903814"/>
            <a:ext cx="9260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Normalize</a:t>
            </a:r>
          </a:p>
          <a:p>
            <a:pPr algn="ctr"/>
            <a:r>
              <a:rPr lang="en-US" sz="1400" dirty="0"/>
              <a:t>Mean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28DB06-E7DD-48B9-9F58-6F6E2DBAAE44}"/>
              </a:ext>
            </a:extLst>
          </p:cNvPr>
          <p:cNvSpPr txBox="1"/>
          <p:nvPr/>
        </p:nvSpPr>
        <p:spPr>
          <a:xfrm>
            <a:off x="1350276" y="1980758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Raw X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DFD7D6-067A-491D-9FF9-6C1114D93D3B}"/>
              </a:ext>
            </a:extLst>
          </p:cNvPr>
          <p:cNvSpPr txBox="1"/>
          <p:nvPr/>
        </p:nvSpPr>
        <p:spPr>
          <a:xfrm>
            <a:off x="5884087" y="1903814"/>
            <a:ext cx="9260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Normalize</a:t>
            </a:r>
          </a:p>
          <a:p>
            <a:pPr algn="ctr"/>
            <a:r>
              <a:rPr lang="en-US" sz="1400" dirty="0"/>
              <a:t>Variance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AFBF10-361C-45DE-BE3A-F8AE772C32C2}"/>
              </a:ext>
            </a:extLst>
          </p:cNvPr>
          <p:cNvSpPr txBox="1"/>
          <p:nvPr/>
        </p:nvSpPr>
        <p:spPr>
          <a:xfrm>
            <a:off x="930172" y="4712585"/>
            <a:ext cx="148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Mean: 74.875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159BA3-E184-4F35-B114-9189D7AAE061}"/>
              </a:ext>
            </a:extLst>
          </p:cNvPr>
          <p:cNvSpPr txBox="1"/>
          <p:nvPr/>
        </p:nvSpPr>
        <p:spPr>
          <a:xfrm>
            <a:off x="3471125" y="4712585"/>
            <a:ext cx="962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Mean: 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FAD032-4375-4A4E-9E73-3EA883BD4373}"/>
              </a:ext>
            </a:extLst>
          </p:cNvPr>
          <p:cNvSpPr txBox="1"/>
          <p:nvPr/>
        </p:nvSpPr>
        <p:spPr>
          <a:xfrm>
            <a:off x="3265522" y="5007676"/>
            <a:ext cx="1361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Std: 29.5188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DEBF65-4F94-47CB-B467-EA097DC7C4FF}"/>
              </a:ext>
            </a:extLst>
          </p:cNvPr>
          <p:cNvSpPr txBox="1"/>
          <p:nvPr/>
        </p:nvSpPr>
        <p:spPr>
          <a:xfrm>
            <a:off x="5886081" y="4712585"/>
            <a:ext cx="962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Mean: 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E637F47-5B78-4F01-B2E0-8997D5FF7502}"/>
              </a:ext>
            </a:extLst>
          </p:cNvPr>
          <p:cNvSpPr txBox="1"/>
          <p:nvPr/>
        </p:nvSpPr>
        <p:spPr>
          <a:xfrm>
            <a:off x="5996466" y="4969030"/>
            <a:ext cx="719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Std: 1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68BEBF5F-C7F0-4E96-896C-2299099E3739}"/>
              </a:ext>
            </a:extLst>
          </p:cNvPr>
          <p:cNvSpPr/>
          <p:nvPr/>
        </p:nvSpPr>
        <p:spPr>
          <a:xfrm>
            <a:off x="2313296" y="3193576"/>
            <a:ext cx="1016758" cy="300251"/>
          </a:xfrm>
          <a:prstGeom prst="rightArrow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FAD6169-1D6B-48D2-A065-0E6BE4EEE702}"/>
              </a:ext>
            </a:extLst>
          </p:cNvPr>
          <p:cNvSpPr txBox="1"/>
          <p:nvPr/>
        </p:nvSpPr>
        <p:spPr>
          <a:xfrm>
            <a:off x="2418080" y="3384835"/>
            <a:ext cx="706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Subtract</a:t>
            </a:r>
          </a:p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Mean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6D8A5250-A43C-41AB-80DC-3C7E2F75E8DA}"/>
              </a:ext>
            </a:extLst>
          </p:cNvPr>
          <p:cNvSpPr/>
          <p:nvPr/>
        </p:nvSpPr>
        <p:spPr>
          <a:xfrm>
            <a:off x="4580259" y="3193576"/>
            <a:ext cx="1016758" cy="300251"/>
          </a:xfrm>
          <a:prstGeom prst="rightArrow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7041BDC-6D57-43B5-A5AD-A525B66E916F}"/>
              </a:ext>
            </a:extLst>
          </p:cNvPr>
          <p:cNvSpPr txBox="1"/>
          <p:nvPr/>
        </p:nvSpPr>
        <p:spPr>
          <a:xfrm>
            <a:off x="4658659" y="3384835"/>
            <a:ext cx="7593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Divide by</a:t>
            </a:r>
          </a:p>
          <a:p>
            <a:pPr algn="ctr"/>
            <a:r>
              <a:rPr lang="en-US" sz="1200" dirty="0" err="1">
                <a:solidFill>
                  <a:schemeClr val="bg1">
                    <a:lumMod val="50000"/>
                  </a:schemeClr>
                </a:solidFill>
              </a:rPr>
              <a:t>Stdev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773BB58-4719-4913-B15A-0F3A3FD2084B}"/>
              </a:ext>
            </a:extLst>
          </p:cNvPr>
          <p:cNvSpPr txBox="1"/>
          <p:nvPr/>
        </p:nvSpPr>
        <p:spPr>
          <a:xfrm>
            <a:off x="8106852" y="1603612"/>
            <a:ext cx="337099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Helps make model’s job easier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No need to learn what is ‘big’ or ‘small’ for the feature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Some model types benefit more than others</a:t>
            </a:r>
            <a:br>
              <a:rPr lang="en-US" dirty="0"/>
            </a:br>
            <a:endParaRPr lang="en-US" dirty="0"/>
          </a:p>
          <a:p>
            <a:r>
              <a:rPr lang="en-US" b="1" dirty="0"/>
              <a:t>To use in practice: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Estimate mean/</a:t>
            </a:r>
            <a:r>
              <a:rPr lang="en-US" dirty="0" err="1"/>
              <a:t>stdev</a:t>
            </a:r>
            <a:r>
              <a:rPr lang="en-US" dirty="0"/>
              <a:t> on training data</a:t>
            </a:r>
            <a:br>
              <a:rPr lang="en-US" dirty="0"/>
            </a:b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Apply normalization using those parameters to validation /train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02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  <p:bldP spid="11" grpId="0"/>
      <p:bldP spid="12" grpId="0"/>
      <p:bldP spid="13" grpId="0"/>
      <p:bldP spid="14" grpId="0"/>
      <p:bldP spid="17" grpId="0" animBg="1"/>
      <p:bldP spid="18" grpId="0"/>
      <p:bldP spid="19" grpId="0" animBg="1"/>
      <p:bldP spid="2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B9130-97F2-4390-A067-F5A29067B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Selection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257CB71-27A8-4D18-9CB6-C4A8B7E940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Which features to use?</a:t>
            </a:r>
          </a:p>
          <a:p>
            <a:r>
              <a:rPr lang="en-US" dirty="0"/>
              <a:t>How many features to use?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Approaches:</a:t>
            </a:r>
          </a:p>
          <a:p>
            <a:pPr lvl="1"/>
            <a:r>
              <a:rPr lang="en-US" dirty="0"/>
              <a:t>Frequency</a:t>
            </a:r>
          </a:p>
          <a:p>
            <a:pPr lvl="1"/>
            <a:r>
              <a:rPr lang="en-US" dirty="0"/>
              <a:t>Mutual Information</a:t>
            </a:r>
          </a:p>
          <a:p>
            <a:pPr lvl="1"/>
            <a:r>
              <a:rPr lang="en-US" dirty="0"/>
              <a:t>Accuracy</a:t>
            </a:r>
          </a:p>
        </p:txBody>
      </p:sp>
    </p:spTree>
    <p:extLst>
      <p:ext uri="{BB962C8B-B14F-4D97-AF65-F5344CB8AC3E}">
        <p14:creationId xmlns:p14="http://schemas.microsoft.com/office/powerpoint/2010/main" val="34873839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C7D9A-1F98-4577-BB02-61B5D32FB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Selection: Frequency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0B428-987A-4D71-9FB7-B55B02BF34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Take top N most common features </a:t>
            </a:r>
            <a:r>
              <a:rPr lang="en-US" b="1" i="1" dirty="0"/>
              <a:t>in the training set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515BA89-A575-40F8-8A86-A0B6863515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6435669"/>
              </p:ext>
            </p:extLst>
          </p:nvPr>
        </p:nvGraphicFramePr>
        <p:xfrm>
          <a:off x="5123234" y="2839403"/>
          <a:ext cx="1945532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2766">
                  <a:extLst>
                    <a:ext uri="{9D8B030D-6E8A-4147-A177-3AD203B41FA5}">
                      <a16:colId xmlns:a16="http://schemas.microsoft.com/office/drawing/2014/main" val="151716090"/>
                    </a:ext>
                  </a:extLst>
                </a:gridCol>
                <a:gridCol w="972766">
                  <a:extLst>
                    <a:ext uri="{9D8B030D-6E8A-4147-A177-3AD203B41FA5}">
                      <a16:colId xmlns:a16="http://schemas.microsoft.com/office/drawing/2014/main" val="8989936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0269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9827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you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321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8215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5254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893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7773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5685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1768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71892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C0109-56B7-4C32-8990-9D303C854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723" y="171838"/>
            <a:ext cx="10515600" cy="634470"/>
          </a:xfrm>
        </p:spPr>
        <p:txBody>
          <a:bodyPr>
            <a:normAutofit fontScale="90000"/>
          </a:bodyPr>
          <a:lstStyle/>
          <a:p>
            <a:r>
              <a:rPr lang="en-US" dirty="0"/>
              <a:t>Feature Selection: Mutual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9357F-652D-4463-9B4A-7ACEDFC949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562" y="716197"/>
            <a:ext cx="10515600" cy="6344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i="1" dirty="0"/>
              <a:t>Take N that contain most information about target </a:t>
            </a:r>
            <a:r>
              <a:rPr lang="en-US" sz="2400" b="1" i="1" dirty="0"/>
              <a:t>on the training set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C1542CB5-F44C-48C1-B159-18E1B097EC6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09781156"/>
                  </p:ext>
                </p:extLst>
              </p:nvPr>
            </p:nvGraphicFramePr>
            <p:xfrm>
              <a:off x="3021639" y="3257328"/>
              <a:ext cx="1580097" cy="7772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26699">
                      <a:extLst>
                        <a:ext uri="{9D8B030D-6E8A-4147-A177-3AD203B41FA5}">
                          <a16:colId xmlns:a16="http://schemas.microsoft.com/office/drawing/2014/main" val="2502658902"/>
                        </a:ext>
                      </a:extLst>
                    </a:gridCol>
                    <a:gridCol w="526699">
                      <a:extLst>
                        <a:ext uri="{9D8B030D-6E8A-4147-A177-3AD203B41FA5}">
                          <a16:colId xmlns:a16="http://schemas.microsoft.com/office/drawing/2014/main" val="1375340040"/>
                        </a:ext>
                      </a:extLst>
                    </a:gridCol>
                    <a:gridCol w="526699">
                      <a:extLst>
                        <a:ext uri="{9D8B030D-6E8A-4147-A177-3AD203B41FA5}">
                          <a16:colId xmlns:a16="http://schemas.microsoft.com/office/drawing/2014/main" val="3937687127"/>
                        </a:ext>
                      </a:extLst>
                    </a:gridCol>
                  </a:tblGrid>
                  <a:tr h="165639"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1100" i="1" dirty="0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1100" i="1" dirty="0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62212550"/>
                      </a:ext>
                    </a:extLst>
                  </a:tr>
                  <a:tr h="16563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i="1" dirty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1100" i="1" dirty="0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07987927"/>
                      </a:ext>
                    </a:extLst>
                  </a:tr>
                  <a:tr h="16563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i="1" dirty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1100" i="1" dirty="0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6763256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C1542CB5-F44C-48C1-B159-18E1B097EC6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09781156"/>
                  </p:ext>
                </p:extLst>
              </p:nvPr>
            </p:nvGraphicFramePr>
            <p:xfrm>
              <a:off x="3021639" y="3257328"/>
              <a:ext cx="1580097" cy="7772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26699">
                      <a:extLst>
                        <a:ext uri="{9D8B030D-6E8A-4147-A177-3AD203B41FA5}">
                          <a16:colId xmlns:a16="http://schemas.microsoft.com/office/drawing/2014/main" val="2502658902"/>
                        </a:ext>
                      </a:extLst>
                    </a:gridCol>
                    <a:gridCol w="526699">
                      <a:extLst>
                        <a:ext uri="{9D8B030D-6E8A-4147-A177-3AD203B41FA5}">
                          <a16:colId xmlns:a16="http://schemas.microsoft.com/office/drawing/2014/main" val="1375340040"/>
                        </a:ext>
                      </a:extLst>
                    </a:gridCol>
                    <a:gridCol w="526699">
                      <a:extLst>
                        <a:ext uri="{9D8B030D-6E8A-4147-A177-3AD203B41FA5}">
                          <a16:colId xmlns:a16="http://schemas.microsoft.com/office/drawing/2014/main" val="3937687127"/>
                        </a:ext>
                      </a:extLst>
                    </a:gridCol>
                  </a:tblGrid>
                  <a:tr h="259080"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2326" t="-2326" r="-103488" b="-2116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2326" r="-2299" b="-21162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62212550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149" t="-104762" r="-201149" b="-11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07987927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149" t="-200000" r="-201149" b="-139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6763256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9248FA3-1C75-4C4E-A15D-7441ECEBE068}"/>
                  </a:ext>
                </a:extLst>
              </p:cNvPr>
              <p:cNvSpPr txBox="1"/>
              <p:nvPr/>
            </p:nvSpPr>
            <p:spPr>
              <a:xfrm>
                <a:off x="149908" y="6175044"/>
                <a:ext cx="5001956" cy="504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Additive Smoothing to avoid 0s</a:t>
                </a:r>
                <a:r>
                  <a:rPr lang="en-US" b="1" dirty="0">
                    <a:solidFill>
                      <a:schemeClr val="bg1">
                        <a:lumMod val="50000"/>
                      </a:schemeClr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b="1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e>
                    </m:d>
                    <m:r>
                      <a:rPr lang="en-US" b="1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1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𝑶𝒃𝒔</m:t>
                        </m:r>
                        <m:d>
                          <m:dPr>
                            <m:ctrlPr>
                              <a:rPr lang="en-US" b="1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e>
                        </m:d>
                        <m:r>
                          <a:rPr lang="en-US" b="1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1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b="1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𝑵</m:t>
                        </m:r>
                        <m:r>
                          <a:rPr lang="en-US" b="1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1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9248FA3-1C75-4C4E-A15D-7441ECEBE0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908" y="6175044"/>
                <a:ext cx="5001956" cy="504882"/>
              </a:xfrm>
              <a:prstGeom prst="rect">
                <a:avLst/>
              </a:prstGeom>
              <a:blipFill>
                <a:blip r:embed="rId4"/>
                <a:stretch>
                  <a:fillRect l="-1098" b="-72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D59DA25-658C-4961-A041-E1531401E3A8}"/>
                  </a:ext>
                </a:extLst>
              </p:cNvPr>
              <p:cNvSpPr/>
              <p:nvPr/>
            </p:nvSpPr>
            <p:spPr>
              <a:xfrm>
                <a:off x="3702440" y="1252739"/>
                <a:ext cx="4391843" cy="7990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𝑴𝑰</m:t>
                      </m:r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</m:d>
                      <m:r>
                        <a:rPr lang="en-US" b="1" i="1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1" i="1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𝒀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𝑿</m:t>
                              </m:r>
                            </m:sub>
                            <m:sup/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  <m:d>
                                <m:d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</m:d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𝒍𝒐𝒈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f>
                                <m:f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  <m:d>
                                    <m:dPr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</m:d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den>
                              </m:f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D59DA25-658C-4961-A041-E1531401E3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2440" y="1252739"/>
                <a:ext cx="4391843" cy="79900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79FD0B58-74A4-4875-A55F-8807D03C8D7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9080801"/>
                  </p:ext>
                </p:extLst>
              </p:nvPr>
            </p:nvGraphicFramePr>
            <p:xfrm>
              <a:off x="640561" y="1974733"/>
              <a:ext cx="1298026" cy="33528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49013">
                      <a:extLst>
                        <a:ext uri="{9D8B030D-6E8A-4147-A177-3AD203B41FA5}">
                          <a16:colId xmlns:a16="http://schemas.microsoft.com/office/drawing/2014/main" val="1375340040"/>
                        </a:ext>
                      </a:extLst>
                    </a:gridCol>
                    <a:gridCol w="649013">
                      <a:extLst>
                        <a:ext uri="{9D8B030D-6E8A-4147-A177-3AD203B41FA5}">
                          <a16:colId xmlns:a16="http://schemas.microsoft.com/office/drawing/2014/main" val="3937687127"/>
                        </a:ext>
                      </a:extLst>
                    </a:gridCol>
                  </a:tblGrid>
                  <a:tr h="13220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62212550"/>
                      </a:ext>
                    </a:extLst>
                  </a:tr>
                  <a:tr h="1322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07987927"/>
                      </a:ext>
                    </a:extLst>
                  </a:tr>
                  <a:tr h="1322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67632562"/>
                      </a:ext>
                    </a:extLst>
                  </a:tr>
                  <a:tr h="1322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97829612"/>
                      </a:ext>
                    </a:extLst>
                  </a:tr>
                  <a:tr h="1322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92120769"/>
                      </a:ext>
                    </a:extLst>
                  </a:tr>
                  <a:tr h="1322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8152831"/>
                      </a:ext>
                    </a:extLst>
                  </a:tr>
                  <a:tr h="1322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84588375"/>
                      </a:ext>
                    </a:extLst>
                  </a:tr>
                  <a:tr h="1322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36582568"/>
                      </a:ext>
                    </a:extLst>
                  </a:tr>
                  <a:tr h="1322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04886228"/>
                      </a:ext>
                    </a:extLst>
                  </a:tr>
                  <a:tr h="1322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05909767"/>
                      </a:ext>
                    </a:extLst>
                  </a:tr>
                  <a:tr h="1322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8889979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79FD0B58-74A4-4875-A55F-8807D03C8D7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9080801"/>
                  </p:ext>
                </p:extLst>
              </p:nvPr>
            </p:nvGraphicFramePr>
            <p:xfrm>
              <a:off x="640561" y="1974733"/>
              <a:ext cx="1298026" cy="33528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49013">
                      <a:extLst>
                        <a:ext uri="{9D8B030D-6E8A-4147-A177-3AD203B41FA5}">
                          <a16:colId xmlns:a16="http://schemas.microsoft.com/office/drawing/2014/main" val="1375340040"/>
                        </a:ext>
                      </a:extLst>
                    </a:gridCol>
                    <a:gridCol w="649013">
                      <a:extLst>
                        <a:ext uri="{9D8B030D-6E8A-4147-A177-3AD203B41FA5}">
                          <a16:colId xmlns:a16="http://schemas.microsoft.com/office/drawing/2014/main" val="3937687127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935" t="-2000" r="-101869" b="-10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100935" t="-2000" r="-1869" b="-102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62212550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07987927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67632562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97829612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9212076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8152831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84588375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36582568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04886228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05909767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8889979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2D68540A-27E2-409A-8E17-4D63E606A3F7}"/>
              </a:ext>
            </a:extLst>
          </p:cNvPr>
          <p:cNvSpPr txBox="1"/>
          <p:nvPr/>
        </p:nvSpPr>
        <p:spPr>
          <a:xfrm>
            <a:off x="581655" y="5328839"/>
            <a:ext cx="1415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Training Data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251CC5-6790-4E23-82D0-2C847A26DF75}"/>
              </a:ext>
            </a:extLst>
          </p:cNvPr>
          <p:cNvSpPr txBox="1"/>
          <p:nvPr/>
        </p:nvSpPr>
        <p:spPr>
          <a:xfrm>
            <a:off x="3103768" y="3980926"/>
            <a:ext cx="13476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Contingency</a:t>
            </a:r>
          </a:p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Table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D26F9BC-8B0D-4B5B-84C0-3DD98BC4B7F7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2650886" y="4148254"/>
            <a:ext cx="370753" cy="202679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BFCA59D5-849E-4106-A2A6-AC909707F0CF}"/>
                  </a:ext>
                </a:extLst>
              </p:cNvPr>
              <p:cNvSpPr/>
              <p:nvPr/>
            </p:nvSpPr>
            <p:spPr>
              <a:xfrm>
                <a:off x="6000906" y="2560255"/>
                <a:ext cx="2930033" cy="5073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𝒑</m:t>
                      </m:r>
                      <m:d>
                        <m:dPr>
                          <m:ctrlPr>
                            <a:rPr lang="en-US" sz="12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sz="1200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1" i="1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e>
                      </m:d>
                      <m:r>
                        <a:rPr lang="en-US" sz="1200" b="1" i="1">
                          <a:latin typeface="Cambria Math" panose="02040503050406030204" pitchFamily="18" charset="0"/>
                        </a:rPr>
                        <m:t>𝒍𝒐𝒈</m:t>
                      </m:r>
                      <m:d>
                        <m:dPr>
                          <m:ctrlPr>
                            <a:rPr lang="en-US" sz="12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200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200" b="1" i="1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  <m:d>
                                <m:dPr>
                                  <m:ctrlPr>
                                    <a:rPr lang="en-US" sz="12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en-US" sz="1200" b="1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1200" b="1" i="1" smtClean="0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  <m:r>
                                    <a:rPr lang="en-US" sz="1200" b="1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200" b="1" i="1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  <m:r>
                                    <a:rPr lang="en-US" sz="1200" b="1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1200" b="1" i="1" smtClean="0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sz="1200" b="1" i="1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  <m:d>
                                <m:dPr>
                                  <m:ctrlPr>
                                    <a:rPr lang="en-US" sz="12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en-US" sz="1200" b="1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1200" b="1" i="1" smtClean="0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</m:d>
                              <m:r>
                                <a:rPr lang="en-US" sz="1200" b="1" i="1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  <m:d>
                                <m:dPr>
                                  <m:ctrlPr>
                                    <a:rPr lang="en-US" sz="12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b="1" i="1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  <m:r>
                                    <a:rPr lang="en-US" sz="1200" b="1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1200" b="1" i="1" smtClean="0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</m:d>
                            </m:den>
                          </m:f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BFCA59D5-849E-4106-A2A6-AC909707F0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0906" y="2560255"/>
                <a:ext cx="2930033" cy="50731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DECA1578-B643-4483-B187-F18DE9F3484B}"/>
              </a:ext>
            </a:extLst>
          </p:cNvPr>
          <p:cNvSpPr txBox="1"/>
          <p:nvPr/>
        </p:nvSpPr>
        <p:spPr>
          <a:xfrm>
            <a:off x="6096000" y="3257328"/>
            <a:ext cx="4117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Sum over all combinations: MI = 0.086 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1B6E730-B8E2-4FD9-A9F7-CBE0E464C42B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5404624" y="2047951"/>
            <a:ext cx="691376" cy="139404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DA79A273-104D-42D2-BA25-C2B138BE1811}"/>
              </a:ext>
            </a:extLst>
          </p:cNvPr>
          <p:cNvCxnSpPr>
            <a:cxnSpLocks/>
          </p:cNvCxnSpPr>
          <p:nvPr/>
        </p:nvCxnSpPr>
        <p:spPr>
          <a:xfrm>
            <a:off x="1983191" y="3075007"/>
            <a:ext cx="975598" cy="559087"/>
          </a:xfrm>
          <a:prstGeom prst="curvedConnector3">
            <a:avLst>
              <a:gd name="adj1" fmla="val 50000"/>
            </a:avLst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5" name="Table 24">
                <a:extLst>
                  <a:ext uri="{FF2B5EF4-FFF2-40B4-BE49-F238E27FC236}">
                    <a16:creationId xmlns:a16="http://schemas.microsoft.com/office/drawing/2014/main" id="{52EB16B7-D52B-4D53-A27A-B17F6EEF496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6955164"/>
                  </p:ext>
                </p:extLst>
              </p:nvPr>
            </p:nvGraphicFramePr>
            <p:xfrm>
              <a:off x="6477202" y="4234809"/>
              <a:ext cx="1753753" cy="80040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32845">
                      <a:extLst>
                        <a:ext uri="{9D8B030D-6E8A-4147-A177-3AD203B41FA5}">
                          <a16:colId xmlns:a16="http://schemas.microsoft.com/office/drawing/2014/main" val="2502658902"/>
                        </a:ext>
                      </a:extLst>
                    </a:gridCol>
                    <a:gridCol w="610454">
                      <a:extLst>
                        <a:ext uri="{9D8B030D-6E8A-4147-A177-3AD203B41FA5}">
                          <a16:colId xmlns:a16="http://schemas.microsoft.com/office/drawing/2014/main" val="1375340040"/>
                        </a:ext>
                      </a:extLst>
                    </a:gridCol>
                    <a:gridCol w="610454">
                      <a:extLst>
                        <a:ext uri="{9D8B030D-6E8A-4147-A177-3AD203B41FA5}">
                          <a16:colId xmlns:a16="http://schemas.microsoft.com/office/drawing/2014/main" val="3937687127"/>
                        </a:ext>
                      </a:extLst>
                    </a:gridCol>
                  </a:tblGrid>
                  <a:tr h="235912"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1100" i="1" dirty="0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1100" i="1" dirty="0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62212550"/>
                      </a:ext>
                    </a:extLst>
                  </a:tr>
                  <a:tr h="27066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i="1" dirty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1100" i="1" dirty="0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07987927"/>
                      </a:ext>
                    </a:extLst>
                  </a:tr>
                  <a:tr h="27066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i="1" dirty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1100" i="1" dirty="0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10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6763256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5" name="Table 24">
                <a:extLst>
                  <a:ext uri="{FF2B5EF4-FFF2-40B4-BE49-F238E27FC236}">
                    <a16:creationId xmlns:a16="http://schemas.microsoft.com/office/drawing/2014/main" id="{52EB16B7-D52B-4D53-A27A-B17F6EEF496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6955164"/>
                  </p:ext>
                </p:extLst>
              </p:nvPr>
            </p:nvGraphicFramePr>
            <p:xfrm>
              <a:off x="6477202" y="4234809"/>
              <a:ext cx="1753753" cy="80040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32845">
                      <a:extLst>
                        <a:ext uri="{9D8B030D-6E8A-4147-A177-3AD203B41FA5}">
                          <a16:colId xmlns:a16="http://schemas.microsoft.com/office/drawing/2014/main" val="2502658902"/>
                        </a:ext>
                      </a:extLst>
                    </a:gridCol>
                    <a:gridCol w="610454">
                      <a:extLst>
                        <a:ext uri="{9D8B030D-6E8A-4147-A177-3AD203B41FA5}">
                          <a16:colId xmlns:a16="http://schemas.microsoft.com/office/drawing/2014/main" val="1375340040"/>
                        </a:ext>
                      </a:extLst>
                    </a:gridCol>
                    <a:gridCol w="610454">
                      <a:extLst>
                        <a:ext uri="{9D8B030D-6E8A-4147-A177-3AD203B41FA5}">
                          <a16:colId xmlns:a16="http://schemas.microsoft.com/office/drawing/2014/main" val="3937687127"/>
                        </a:ext>
                      </a:extLst>
                    </a:gridCol>
                  </a:tblGrid>
                  <a:tr h="259080"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89000" t="-2326" r="-103000" b="-2186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187129" t="-2326" r="-1980" b="-2186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62212550"/>
                      </a:ext>
                    </a:extLst>
                  </a:tr>
                  <a:tr h="27066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1136" t="-100000" r="-230682" b="-11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07987927"/>
                      </a:ext>
                    </a:extLst>
                  </a:tr>
                  <a:tr h="27066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1136" t="-195556" r="-230682" b="-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10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6763256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6" name="Table 25">
                <a:extLst>
                  <a:ext uri="{FF2B5EF4-FFF2-40B4-BE49-F238E27FC236}">
                    <a16:creationId xmlns:a16="http://schemas.microsoft.com/office/drawing/2014/main" id="{C433C7F2-7BB4-46A3-82A6-567A45A4E86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96704507"/>
                  </p:ext>
                </p:extLst>
              </p:nvPr>
            </p:nvGraphicFramePr>
            <p:xfrm>
              <a:off x="6477202" y="5171325"/>
              <a:ext cx="1749057" cy="79086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83019">
                      <a:extLst>
                        <a:ext uri="{9D8B030D-6E8A-4147-A177-3AD203B41FA5}">
                          <a16:colId xmlns:a16="http://schemas.microsoft.com/office/drawing/2014/main" val="2502658902"/>
                        </a:ext>
                      </a:extLst>
                    </a:gridCol>
                    <a:gridCol w="583019">
                      <a:extLst>
                        <a:ext uri="{9D8B030D-6E8A-4147-A177-3AD203B41FA5}">
                          <a16:colId xmlns:a16="http://schemas.microsoft.com/office/drawing/2014/main" val="1375340040"/>
                        </a:ext>
                      </a:extLst>
                    </a:gridCol>
                    <a:gridCol w="583019">
                      <a:extLst>
                        <a:ext uri="{9D8B030D-6E8A-4147-A177-3AD203B41FA5}">
                          <a16:colId xmlns:a16="http://schemas.microsoft.com/office/drawing/2014/main" val="3937687127"/>
                        </a:ext>
                      </a:extLst>
                    </a:gridCol>
                  </a:tblGrid>
                  <a:tr h="263621"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x=0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x=1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62212550"/>
                      </a:ext>
                    </a:extLst>
                  </a:tr>
                  <a:tr h="26362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i="1" dirty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1100" i="1" dirty="0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07987927"/>
                      </a:ext>
                    </a:extLst>
                  </a:tr>
                  <a:tr h="26362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i="1" dirty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1100" i="1" dirty="0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6763256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6" name="Table 25">
                <a:extLst>
                  <a:ext uri="{FF2B5EF4-FFF2-40B4-BE49-F238E27FC236}">
                    <a16:creationId xmlns:a16="http://schemas.microsoft.com/office/drawing/2014/main" id="{C433C7F2-7BB4-46A3-82A6-567A45A4E86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96704507"/>
                  </p:ext>
                </p:extLst>
              </p:nvPr>
            </p:nvGraphicFramePr>
            <p:xfrm>
              <a:off x="6477202" y="5171325"/>
              <a:ext cx="1749057" cy="79086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83019">
                      <a:extLst>
                        <a:ext uri="{9D8B030D-6E8A-4147-A177-3AD203B41FA5}">
                          <a16:colId xmlns:a16="http://schemas.microsoft.com/office/drawing/2014/main" val="2502658902"/>
                        </a:ext>
                      </a:extLst>
                    </a:gridCol>
                    <a:gridCol w="583019">
                      <a:extLst>
                        <a:ext uri="{9D8B030D-6E8A-4147-A177-3AD203B41FA5}">
                          <a16:colId xmlns:a16="http://schemas.microsoft.com/office/drawing/2014/main" val="1375340040"/>
                        </a:ext>
                      </a:extLst>
                    </a:gridCol>
                    <a:gridCol w="583019">
                      <a:extLst>
                        <a:ext uri="{9D8B030D-6E8A-4147-A177-3AD203B41FA5}">
                          <a16:colId xmlns:a16="http://schemas.microsoft.com/office/drawing/2014/main" val="3937687127"/>
                        </a:ext>
                      </a:extLst>
                    </a:gridCol>
                  </a:tblGrid>
                  <a:tr h="263621">
                    <a:tc>
                      <a:txBody>
                        <a:bodyPr/>
                        <a:lstStyle/>
                        <a:p>
                          <a:pPr algn="ctr"/>
                          <a:endParaRPr lang="en-US" sz="1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x=0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x=1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62212550"/>
                      </a:ext>
                    </a:extLst>
                  </a:tr>
                  <a:tr h="26362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l="-1042" t="-104651" r="-202083" b="-1139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07987927"/>
                      </a:ext>
                    </a:extLst>
                  </a:tr>
                  <a:tr h="26362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l="-1042" t="-200000" r="-202083" b="-113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/>
                            <a:t>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6763256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72F5CB54-D471-48AF-975C-A7C25E84A926}"/>
              </a:ext>
            </a:extLst>
          </p:cNvPr>
          <p:cNvSpPr txBox="1"/>
          <p:nvPr/>
        </p:nvSpPr>
        <p:spPr>
          <a:xfrm>
            <a:off x="8226261" y="4450347"/>
            <a:ext cx="2828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Perfect predictor </a:t>
            </a:r>
            <a:r>
              <a:rPr lang="en-US" dirty="0">
                <a:sym typeface="Wingdings" panose="05000000000000000000" pitchFamily="2" charset="2"/>
              </a:rPr>
              <a:t> high MI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786C313-5528-4E5A-997B-69257107DD7A}"/>
              </a:ext>
            </a:extLst>
          </p:cNvPr>
          <p:cNvSpPr txBox="1"/>
          <p:nvPr/>
        </p:nvSpPr>
        <p:spPr>
          <a:xfrm>
            <a:off x="8226260" y="5427751"/>
            <a:ext cx="2828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 Information </a:t>
            </a:r>
            <a:r>
              <a:rPr lang="en-US" dirty="0">
                <a:sym typeface="Wingdings" panose="05000000000000000000" pitchFamily="2" charset="2"/>
              </a:rPr>
              <a:t> 0 MI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848E1E00-C9B3-4D56-B10E-95765465BDC6}"/>
                  </a:ext>
                </a:extLst>
              </p:cNvPr>
              <p:cNvSpPr/>
              <p:nvPr/>
            </p:nvSpPr>
            <p:spPr>
              <a:xfrm>
                <a:off x="8766280" y="2561217"/>
                <a:ext cx="2243691" cy="5073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= .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𝒍𝒐𝒈</m:t>
                      </m:r>
                      <m:d>
                        <m:dPr>
                          <m:ctrlPr>
                            <a:rPr lang="en-US" sz="1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num>
                            <m:den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 ∗ .</m:t>
                              </m:r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den>
                          </m:f>
                        </m:e>
                      </m:d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𝟏𝟐𝟐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848E1E00-C9B3-4D56-B10E-95765465BD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6280" y="2561217"/>
                <a:ext cx="2243691" cy="50731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1485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7" grpId="0"/>
      <p:bldP spid="18" grpId="0"/>
      <p:bldP spid="27" grpId="0"/>
      <p:bldP spid="28" grpId="0"/>
      <p:bldP spid="2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3E5FD-E089-4ECB-8724-0E3FCF859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AD1E05-E8A9-4ABA-A6CC-E3BF0759C3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Feature engineering overview</a:t>
            </a:r>
          </a:p>
          <a:p>
            <a:endParaRPr lang="en-US" dirty="0"/>
          </a:p>
          <a:p>
            <a:r>
              <a:rPr lang="en-US" dirty="0"/>
              <a:t>Common approaches to </a:t>
            </a:r>
            <a:r>
              <a:rPr lang="en-US" dirty="0" err="1"/>
              <a:t>featurizing</a:t>
            </a:r>
            <a:r>
              <a:rPr lang="en-US" dirty="0"/>
              <a:t> with text</a:t>
            </a:r>
          </a:p>
          <a:p>
            <a:endParaRPr lang="en-US" dirty="0"/>
          </a:p>
          <a:p>
            <a:r>
              <a:rPr lang="en-US" dirty="0"/>
              <a:t>Feature selection</a:t>
            </a:r>
          </a:p>
          <a:p>
            <a:endParaRPr lang="en-US" dirty="0"/>
          </a:p>
          <a:p>
            <a:r>
              <a:rPr lang="en-US" dirty="0"/>
              <a:t>Iterating and improving (and dealing with mistakes)</a:t>
            </a:r>
          </a:p>
        </p:txBody>
      </p:sp>
    </p:spTree>
    <p:extLst>
      <p:ext uri="{BB962C8B-B14F-4D97-AF65-F5344CB8AC3E}">
        <p14:creationId xmlns:p14="http://schemas.microsoft.com/office/powerpoint/2010/main" val="17467955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038FB-3A62-4A02-BC30-B09E9B1CC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Selection: Accuracy (wrapper)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AA31B9-A041-40D5-8D3B-9376195E39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Take N that improve accuracy most </a:t>
            </a:r>
            <a:r>
              <a:rPr lang="en-US" b="1" i="1" dirty="0"/>
              <a:t>on hold out data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Greedy search, adding or removing features</a:t>
            </a:r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From baseline, try adding (removing) each candidate</a:t>
            </a:r>
          </a:p>
          <a:p>
            <a:pPr marL="457200" lvl="1" indent="0">
              <a:buNone/>
            </a:pPr>
            <a:r>
              <a:rPr lang="en-US" dirty="0"/>
              <a:t>Build a model</a:t>
            </a:r>
          </a:p>
          <a:p>
            <a:pPr marL="457200" lvl="1" indent="0">
              <a:buNone/>
            </a:pPr>
            <a:r>
              <a:rPr lang="en-US" dirty="0"/>
              <a:t>Evaluate </a:t>
            </a:r>
            <a:r>
              <a:rPr lang="en-US" b="1" i="1" dirty="0"/>
              <a:t>on hold out data</a:t>
            </a:r>
          </a:p>
          <a:p>
            <a:pPr marL="457200" lvl="1" indent="0">
              <a:buNone/>
            </a:pPr>
            <a:r>
              <a:rPr lang="en-US" dirty="0"/>
              <a:t>Add (remove) the best</a:t>
            </a:r>
          </a:p>
          <a:p>
            <a:pPr marL="457200" lvl="1" indent="0">
              <a:buNone/>
            </a:pPr>
            <a:r>
              <a:rPr lang="en-US" dirty="0"/>
              <a:t>Repeat till you get to N</a:t>
            </a:r>
          </a:p>
          <a:p>
            <a:pPr marL="0" indent="0">
              <a:buNone/>
            </a:pPr>
            <a:endParaRPr lang="en-US" b="1" i="1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05EDC14-8ED3-4710-A5FA-56265085E7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4389907"/>
              </p:ext>
            </p:extLst>
          </p:nvPr>
        </p:nvGraphicFramePr>
        <p:xfrm>
          <a:off x="9075905" y="3806704"/>
          <a:ext cx="2454614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66282">
                  <a:extLst>
                    <a:ext uri="{9D8B030D-6E8A-4147-A177-3AD203B41FA5}">
                      <a16:colId xmlns:a16="http://schemas.microsoft.com/office/drawing/2014/main" val="151716090"/>
                    </a:ext>
                  </a:extLst>
                </a:gridCol>
                <a:gridCol w="1488332">
                  <a:extLst>
                    <a:ext uri="{9D8B030D-6E8A-4147-A177-3AD203B41FA5}">
                      <a16:colId xmlns:a16="http://schemas.microsoft.com/office/drawing/2014/main" val="8989936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Remove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0269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&lt;None&gt;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88.2%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9827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claim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82.1%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321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86.5%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8215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87.8%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5254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89.8%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893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1768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0975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7262E-DD1F-4133-B1C8-C85D97C5A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note about feature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E8131-AD30-4BE3-8A55-9BF10CC305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not use validation (or test) data when doing feature selection</a:t>
            </a:r>
          </a:p>
          <a:p>
            <a:endParaRPr lang="en-US" dirty="0"/>
          </a:p>
          <a:p>
            <a:r>
              <a:rPr lang="en-US" dirty="0"/>
              <a:t>Use train data only to select features</a:t>
            </a:r>
          </a:p>
          <a:p>
            <a:endParaRPr lang="en-US" dirty="0"/>
          </a:p>
          <a:p>
            <a:r>
              <a:rPr lang="en-US" dirty="0"/>
              <a:t>Then apply the selected features to the validation (or test) data</a:t>
            </a:r>
          </a:p>
        </p:txBody>
      </p:sp>
    </p:spTree>
    <p:extLst>
      <p:ext uri="{BB962C8B-B14F-4D97-AF65-F5344CB8AC3E}">
        <p14:creationId xmlns:p14="http://schemas.microsoft.com/office/powerpoint/2010/main" val="28832484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9FD36-D18B-464C-8A40-772127F31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8557"/>
            <a:ext cx="10515600" cy="635000"/>
          </a:xfrm>
        </p:spPr>
        <p:txBody>
          <a:bodyPr>
            <a:normAutofit fontScale="90000"/>
          </a:bodyPr>
          <a:lstStyle/>
          <a:p>
            <a:r>
              <a:rPr lang="en-US" dirty="0"/>
              <a:t>Simple Feature Engineering Pattern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5F60790-CD5C-43BF-A15B-B79519E577FA}"/>
              </a:ext>
            </a:extLst>
          </p:cNvPr>
          <p:cNvSpPr/>
          <p:nvPr/>
        </p:nvSpPr>
        <p:spPr>
          <a:xfrm>
            <a:off x="566737" y="1394132"/>
            <a:ext cx="2019300" cy="44767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TrainingContextX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3601448-440F-40FC-A282-66D40E5F6E7A}"/>
              </a:ext>
            </a:extLst>
          </p:cNvPr>
          <p:cNvSpPr/>
          <p:nvPr/>
        </p:nvSpPr>
        <p:spPr>
          <a:xfrm>
            <a:off x="3600151" y="2207951"/>
            <a:ext cx="1104900" cy="635000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FeaturizeTraining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7BE85A4-1888-41E3-BD3F-20292514F928}"/>
              </a:ext>
            </a:extLst>
          </p:cNvPr>
          <p:cNvSpPr/>
          <p:nvPr/>
        </p:nvSpPr>
        <p:spPr>
          <a:xfrm>
            <a:off x="1481137" y="2799069"/>
            <a:ext cx="1104900" cy="44767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TrainingY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CBB21C13-F7FD-436F-A089-A28D866CDC32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586037" y="1617970"/>
            <a:ext cx="1014114" cy="907481"/>
          </a:xfrm>
          <a:prstGeom prst="bentConnector3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10FBC885-428A-4B95-9208-DB31AC6E5D1C}"/>
              </a:ext>
            </a:extLst>
          </p:cNvPr>
          <p:cNvCxnSpPr>
            <a:cxnSpLocks/>
            <a:stCxn id="6" idx="3"/>
            <a:endCxn id="5" idx="1"/>
          </p:cNvCxnSpPr>
          <p:nvPr/>
        </p:nvCxnSpPr>
        <p:spPr>
          <a:xfrm flipV="1">
            <a:off x="2586037" y="2525451"/>
            <a:ext cx="1014114" cy="497456"/>
          </a:xfrm>
          <a:prstGeom prst="bentConnector3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EF71183-6E8C-4DC8-A436-D71E6B629AEF}"/>
              </a:ext>
            </a:extLst>
          </p:cNvPr>
          <p:cNvCxnSpPr>
            <a:cxnSpLocks/>
          </p:cNvCxnSpPr>
          <p:nvPr/>
        </p:nvCxnSpPr>
        <p:spPr>
          <a:xfrm flipH="1" flipV="1">
            <a:off x="1524000" y="3714750"/>
            <a:ext cx="230980" cy="157264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E4E6312-5090-48D1-9951-EFFEC98EBD09}"/>
              </a:ext>
            </a:extLst>
          </p:cNvPr>
          <p:cNvSpPr txBox="1"/>
          <p:nvPr/>
        </p:nvSpPr>
        <p:spPr>
          <a:xfrm>
            <a:off x="3924001" y="5354736"/>
            <a:ext cx="24196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Info needed to turn raw context into features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71EBF21-E173-4080-BCA0-9E283533AD15}"/>
              </a:ext>
            </a:extLst>
          </p:cNvPr>
          <p:cNvSpPr/>
          <p:nvPr/>
        </p:nvSpPr>
        <p:spPr>
          <a:xfrm>
            <a:off x="5976938" y="3022907"/>
            <a:ext cx="1104900" cy="44767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Featurize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Data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0C48309-71A2-41C3-A6C6-DE1D113E4F10}"/>
              </a:ext>
            </a:extLst>
          </p:cNvPr>
          <p:cNvCxnSpPr>
            <a:cxnSpLocks/>
          </p:cNvCxnSpPr>
          <p:nvPr/>
        </p:nvCxnSpPr>
        <p:spPr>
          <a:xfrm flipV="1">
            <a:off x="5410200" y="3611258"/>
            <a:ext cx="933450" cy="162057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FF11D739-7955-47F9-BEAA-E46E9B52F4F3}"/>
              </a:ext>
            </a:extLst>
          </p:cNvPr>
          <p:cNvSpPr txBox="1"/>
          <p:nvPr/>
        </p:nvSpPr>
        <p:spPr>
          <a:xfrm>
            <a:off x="423862" y="5354736"/>
            <a:ext cx="26622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Raw data to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featurize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and do feature selection with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E4BD114-7C43-47C3-80B1-D71413EB5A81}"/>
              </a:ext>
            </a:extLst>
          </p:cNvPr>
          <p:cNvSpPr/>
          <p:nvPr/>
        </p:nvSpPr>
        <p:spPr>
          <a:xfrm>
            <a:off x="7972425" y="2251381"/>
            <a:ext cx="1104900" cy="547688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Featurize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Runtime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9B6A79B-C80C-458A-9311-173E4603F8CB}"/>
              </a:ext>
            </a:extLst>
          </p:cNvPr>
          <p:cNvSpPr/>
          <p:nvPr/>
        </p:nvSpPr>
        <p:spPr>
          <a:xfrm>
            <a:off x="5048250" y="1394132"/>
            <a:ext cx="2019300" cy="44767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runtimeContextX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1A7CE6F1-2053-42DA-A5E2-83281FC36E49}"/>
              </a:ext>
            </a:extLst>
          </p:cNvPr>
          <p:cNvCxnSpPr>
            <a:cxnSpLocks/>
            <a:stCxn id="37" idx="3"/>
            <a:endCxn id="29" idx="1"/>
          </p:cNvCxnSpPr>
          <p:nvPr/>
        </p:nvCxnSpPr>
        <p:spPr>
          <a:xfrm>
            <a:off x="7067550" y="1617970"/>
            <a:ext cx="904875" cy="907255"/>
          </a:xfrm>
          <a:prstGeom prst="bentConnector3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48AE52EA-DB47-486A-87B0-8EEBD5A1A0F4}"/>
              </a:ext>
            </a:extLst>
          </p:cNvPr>
          <p:cNvCxnSpPr>
            <a:cxnSpLocks/>
            <a:stCxn id="5" idx="3"/>
            <a:endCxn id="23" idx="1"/>
          </p:cNvCxnSpPr>
          <p:nvPr/>
        </p:nvCxnSpPr>
        <p:spPr>
          <a:xfrm>
            <a:off x="4705051" y="2525451"/>
            <a:ext cx="1271887" cy="721294"/>
          </a:xfrm>
          <a:prstGeom prst="bentConnector3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E765D3E3-526D-4289-A88A-30BDE65841DD}"/>
              </a:ext>
            </a:extLst>
          </p:cNvPr>
          <p:cNvCxnSpPr>
            <a:cxnSpLocks/>
            <a:stCxn id="23" idx="3"/>
            <a:endCxn id="29" idx="1"/>
          </p:cNvCxnSpPr>
          <p:nvPr/>
        </p:nvCxnSpPr>
        <p:spPr>
          <a:xfrm flipV="1">
            <a:off x="7081838" y="2525225"/>
            <a:ext cx="890587" cy="721520"/>
          </a:xfrm>
          <a:prstGeom prst="bentConnector3">
            <a:avLst>
              <a:gd name="adj1" fmla="val 48931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F8036819-8C8B-4D43-AC50-CA337CC718FB}"/>
              </a:ext>
            </a:extLst>
          </p:cNvPr>
          <p:cNvSpPr/>
          <p:nvPr/>
        </p:nvSpPr>
        <p:spPr>
          <a:xfrm>
            <a:off x="9605963" y="2301387"/>
            <a:ext cx="1676400" cy="44767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runtimeX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CC2BEED4-94B3-4493-B792-88FB6FE38A91}"/>
              </a:ext>
            </a:extLst>
          </p:cNvPr>
          <p:cNvSpPr/>
          <p:nvPr/>
        </p:nvSpPr>
        <p:spPr>
          <a:xfrm>
            <a:off x="423862" y="1133475"/>
            <a:ext cx="2271713" cy="247778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9A23F803-AB6F-495D-85D9-A1B32E3525B7}"/>
              </a:ext>
            </a:extLst>
          </p:cNvPr>
          <p:cNvCxnSpPr>
            <a:cxnSpLocks/>
            <a:stCxn id="29" idx="3"/>
            <a:endCxn id="54" idx="1"/>
          </p:cNvCxnSpPr>
          <p:nvPr/>
        </p:nvCxnSpPr>
        <p:spPr>
          <a:xfrm>
            <a:off x="9077325" y="2525225"/>
            <a:ext cx="528638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790A839C-7670-4F72-A9B9-B97EA3542EBC}"/>
              </a:ext>
            </a:extLst>
          </p:cNvPr>
          <p:cNvSpPr txBox="1"/>
          <p:nvPr/>
        </p:nvSpPr>
        <p:spPr>
          <a:xfrm>
            <a:off x="8520411" y="968616"/>
            <a:ext cx="3114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Input for machine learning model at runtime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10D12BB6-F0B4-4493-BC7A-5189FE1FB934}"/>
              </a:ext>
            </a:extLst>
          </p:cNvPr>
          <p:cNvCxnSpPr>
            <a:cxnSpLocks/>
          </p:cNvCxnSpPr>
          <p:nvPr/>
        </p:nvCxnSpPr>
        <p:spPr>
          <a:xfrm flipH="1" flipV="1">
            <a:off x="9858375" y="1614948"/>
            <a:ext cx="296170" cy="59300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00C2D94A-C1CB-4E67-91B3-58D6F5B41A70}"/>
              </a:ext>
            </a:extLst>
          </p:cNvPr>
          <p:cNvSpPr txBox="1"/>
          <p:nvPr/>
        </p:nvSpPr>
        <p:spPr>
          <a:xfrm>
            <a:off x="8062612" y="4339366"/>
            <a:ext cx="3114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Selected words / n-grams and their feature indexes</a:t>
            </a:r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05C072B0-8B08-4621-83E6-3F29ED499D61}"/>
              </a:ext>
            </a:extLst>
          </p:cNvPr>
          <p:cNvCxnSpPr>
            <a:cxnSpLocks/>
            <a:stCxn id="97" idx="1"/>
            <a:endCxn id="15" idx="3"/>
          </p:cNvCxnSpPr>
          <p:nvPr/>
        </p:nvCxnSpPr>
        <p:spPr>
          <a:xfrm flipH="1">
            <a:off x="6343650" y="4600976"/>
            <a:ext cx="1718962" cy="107692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8B1A5BC3-40B4-4A28-AA0B-B867981CC329}"/>
              </a:ext>
            </a:extLst>
          </p:cNvPr>
          <p:cNvSpPr txBox="1"/>
          <p:nvPr/>
        </p:nvSpPr>
        <p:spPr>
          <a:xfrm>
            <a:off x="8062612" y="5188934"/>
            <a:ext cx="31146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TF-IDF weights to use for each word</a:t>
            </a:r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0ECA3558-356E-4FEC-81C5-02DF38371596}"/>
              </a:ext>
            </a:extLst>
          </p:cNvPr>
          <p:cNvCxnSpPr>
            <a:cxnSpLocks/>
            <a:stCxn id="104" idx="1"/>
            <a:endCxn id="15" idx="3"/>
          </p:cNvCxnSpPr>
          <p:nvPr/>
        </p:nvCxnSpPr>
        <p:spPr>
          <a:xfrm flipH="1">
            <a:off x="6343650" y="5342823"/>
            <a:ext cx="1718962" cy="33507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82C011C9-2E8D-4482-90F6-E5CA4C598A92}"/>
              </a:ext>
            </a:extLst>
          </p:cNvPr>
          <p:cNvSpPr txBox="1"/>
          <p:nvPr/>
        </p:nvSpPr>
        <p:spPr>
          <a:xfrm>
            <a:off x="8062614" y="5870729"/>
            <a:ext cx="3114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Normalize parameters for numeric features: means and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</a:rPr>
              <a:t>stdevs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074DB976-7DEF-4097-9D31-9A27D4C19B3D}"/>
              </a:ext>
            </a:extLst>
          </p:cNvPr>
          <p:cNvCxnSpPr>
            <a:cxnSpLocks/>
            <a:stCxn id="107" idx="1"/>
            <a:endCxn id="15" idx="3"/>
          </p:cNvCxnSpPr>
          <p:nvPr/>
        </p:nvCxnSpPr>
        <p:spPr>
          <a:xfrm flipH="1" flipV="1">
            <a:off x="6343650" y="5677902"/>
            <a:ext cx="1718964" cy="45443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2903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5" grpId="0"/>
      <p:bldP spid="23" grpId="0" animBg="1"/>
      <p:bldP spid="25" grpId="0"/>
      <p:bldP spid="29" grpId="0" animBg="1"/>
      <p:bldP spid="37" grpId="0" animBg="1"/>
      <p:bldP spid="54" grpId="0" animBg="1"/>
      <p:bldP spid="57" grpId="0" animBg="1"/>
      <p:bldP spid="75" grpId="0"/>
      <p:bldP spid="97" grpId="0"/>
      <p:bldP spid="104" grpId="0"/>
      <p:bldP spid="10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B9B61-32B8-4CC3-A63B-2823BC6B1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8447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Simple Feature Engineering Pattern: Pseudocode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913EEA-BC91-4862-A165-76C4BF25310E}"/>
              </a:ext>
            </a:extLst>
          </p:cNvPr>
          <p:cNvSpPr txBox="1"/>
          <p:nvPr/>
        </p:nvSpPr>
        <p:spPr>
          <a:xfrm>
            <a:off x="1220244" y="1414562"/>
            <a:ext cx="10133556" cy="5078313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for f in </a:t>
            </a:r>
            <a:r>
              <a:rPr lang="en-US" dirty="0" err="1"/>
              <a:t>featureSelectionMethodsToTry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(</a:t>
            </a:r>
            <a:r>
              <a:rPr lang="en-US" dirty="0" err="1"/>
              <a:t>trainX</a:t>
            </a:r>
            <a:r>
              <a:rPr lang="en-US" dirty="0"/>
              <a:t>, </a:t>
            </a:r>
            <a:r>
              <a:rPr lang="en-US" dirty="0" err="1"/>
              <a:t>trainY</a:t>
            </a:r>
            <a:r>
              <a:rPr lang="en-US" dirty="0"/>
              <a:t>, </a:t>
            </a:r>
            <a:r>
              <a:rPr lang="en-US" dirty="0" err="1"/>
              <a:t>featureData</a:t>
            </a:r>
            <a:r>
              <a:rPr lang="en-US" dirty="0"/>
              <a:t>) = </a:t>
            </a:r>
            <a:r>
              <a:rPr lang="en-US" dirty="0" err="1"/>
              <a:t>FeaturizeTraining</a:t>
            </a:r>
            <a:r>
              <a:rPr lang="en-US" dirty="0"/>
              <a:t>(</a:t>
            </a:r>
            <a:r>
              <a:rPr lang="en-US" dirty="0" err="1"/>
              <a:t>rawTrainX</a:t>
            </a:r>
            <a:r>
              <a:rPr lang="en-US" dirty="0"/>
              <a:t>, </a:t>
            </a:r>
            <a:r>
              <a:rPr lang="en-US" dirty="0" err="1"/>
              <a:t>rawTrainY</a:t>
            </a:r>
            <a:r>
              <a:rPr lang="en-US" dirty="0"/>
              <a:t>, f)</a:t>
            </a:r>
          </a:p>
          <a:p>
            <a:pPr lvl="1"/>
            <a:r>
              <a:rPr lang="en-US" dirty="0"/>
              <a:t>(</a:t>
            </a:r>
            <a:r>
              <a:rPr lang="en-US" dirty="0" err="1"/>
              <a:t>validationX</a:t>
            </a:r>
            <a:r>
              <a:rPr lang="en-US" dirty="0"/>
              <a:t>, </a:t>
            </a:r>
            <a:r>
              <a:rPr lang="en-US" dirty="0" err="1"/>
              <a:t>validationY</a:t>
            </a:r>
            <a:r>
              <a:rPr lang="en-US" dirty="0"/>
              <a:t>) = </a:t>
            </a:r>
            <a:r>
              <a:rPr lang="en-US" dirty="0" err="1"/>
              <a:t>FeaturizeRuntime</a:t>
            </a:r>
            <a:r>
              <a:rPr lang="en-US" dirty="0"/>
              <a:t>(</a:t>
            </a:r>
            <a:r>
              <a:rPr lang="en-US" dirty="0" err="1"/>
              <a:t>rawValidationX</a:t>
            </a:r>
            <a:r>
              <a:rPr lang="en-US" dirty="0"/>
              <a:t>, </a:t>
            </a:r>
            <a:r>
              <a:rPr lang="en-US" dirty="0" err="1"/>
              <a:t>rawValidationY</a:t>
            </a:r>
            <a:r>
              <a:rPr lang="en-US" dirty="0"/>
              <a:t>, f, </a:t>
            </a:r>
            <a:r>
              <a:rPr lang="en-US" dirty="0" err="1"/>
              <a:t>featureData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for hp in </a:t>
            </a:r>
            <a:r>
              <a:rPr lang="en-US" dirty="0" err="1"/>
              <a:t>hyperParametersToTry</a:t>
            </a:r>
            <a:r>
              <a:rPr lang="en-US" dirty="0"/>
              <a:t>:</a:t>
            </a:r>
          </a:p>
          <a:p>
            <a:pPr lvl="1"/>
            <a:r>
              <a:rPr lang="fr-FR" dirty="0"/>
              <a:t>	</a:t>
            </a:r>
            <a:r>
              <a:rPr lang="fr-FR" dirty="0" err="1"/>
              <a:t>model.fit</a:t>
            </a:r>
            <a:r>
              <a:rPr lang="fr-FR" dirty="0"/>
              <a:t>(</a:t>
            </a:r>
            <a:r>
              <a:rPr lang="fr-FR" dirty="0" err="1"/>
              <a:t>trainX</a:t>
            </a:r>
            <a:r>
              <a:rPr lang="fr-FR" dirty="0"/>
              <a:t>, </a:t>
            </a:r>
            <a:r>
              <a:rPr lang="fr-FR" dirty="0" err="1"/>
              <a:t>trainY</a:t>
            </a:r>
            <a:r>
              <a:rPr lang="fr-FR" dirty="0"/>
              <a:t>, </a:t>
            </a:r>
            <a:r>
              <a:rPr lang="fr-FR" dirty="0" err="1"/>
              <a:t>hp</a:t>
            </a:r>
            <a:r>
              <a:rPr lang="fr-FR" dirty="0"/>
              <a:t>)</a:t>
            </a:r>
          </a:p>
          <a:p>
            <a:pPr lvl="1"/>
            <a:r>
              <a:rPr lang="en-US" dirty="0"/>
              <a:t>	accuracies[hp, f] = evaluate(</a:t>
            </a:r>
            <a:r>
              <a:rPr lang="en-US" dirty="0" err="1"/>
              <a:t>validationY</a:t>
            </a:r>
            <a:r>
              <a:rPr lang="en-US" dirty="0"/>
              <a:t>, </a:t>
            </a:r>
            <a:r>
              <a:rPr lang="en-US" dirty="0" err="1"/>
              <a:t>model.predict</a:t>
            </a:r>
            <a:r>
              <a:rPr lang="en-US" dirty="0"/>
              <a:t>(</a:t>
            </a:r>
            <a:r>
              <a:rPr lang="en-US" dirty="0" err="1"/>
              <a:t>validationX</a:t>
            </a:r>
            <a:r>
              <a:rPr lang="en-US" dirty="0"/>
              <a:t>))</a:t>
            </a:r>
          </a:p>
          <a:p>
            <a:endParaRPr lang="en-US" dirty="0"/>
          </a:p>
          <a:p>
            <a:r>
              <a:rPr lang="en-US" dirty="0"/>
              <a:t>(</a:t>
            </a:r>
            <a:r>
              <a:rPr lang="en-US" dirty="0" err="1"/>
              <a:t>bestHyperParametersFound</a:t>
            </a:r>
            <a:r>
              <a:rPr lang="en-US" dirty="0"/>
              <a:t>, </a:t>
            </a:r>
            <a:r>
              <a:rPr lang="en-US" dirty="0" err="1"/>
              <a:t>bestFeaturizerFound</a:t>
            </a:r>
            <a:r>
              <a:rPr lang="en-US" dirty="0"/>
              <a:t>) = </a:t>
            </a:r>
            <a:r>
              <a:rPr lang="en-US" dirty="0" err="1"/>
              <a:t>bestSettingFound</a:t>
            </a:r>
            <a:r>
              <a:rPr lang="en-US" dirty="0"/>
              <a:t>(accuracies)</a:t>
            </a:r>
          </a:p>
          <a:p>
            <a:endParaRPr lang="en-US" dirty="0"/>
          </a:p>
          <a:p>
            <a:r>
              <a:rPr lang="en-US" dirty="0"/>
              <a:t>(</a:t>
            </a:r>
            <a:r>
              <a:rPr lang="en-US" dirty="0" err="1"/>
              <a:t>finalTrainX</a:t>
            </a:r>
            <a:r>
              <a:rPr lang="en-US" dirty="0"/>
              <a:t>, </a:t>
            </a:r>
            <a:r>
              <a:rPr lang="en-US" dirty="0" err="1"/>
              <a:t>finalTrainY</a:t>
            </a:r>
            <a:r>
              <a:rPr lang="en-US" dirty="0"/>
              <a:t>, </a:t>
            </a:r>
            <a:r>
              <a:rPr lang="en-US" dirty="0" err="1"/>
              <a:t>featureData</a:t>
            </a:r>
            <a:r>
              <a:rPr lang="en-US" dirty="0"/>
              <a:t>) = </a:t>
            </a:r>
          </a:p>
          <a:p>
            <a:r>
              <a:rPr lang="en-US" dirty="0"/>
              <a:t>	</a:t>
            </a:r>
            <a:r>
              <a:rPr lang="en-US" dirty="0" err="1"/>
              <a:t>FeaturizeTraining</a:t>
            </a:r>
            <a:r>
              <a:rPr lang="en-US" dirty="0"/>
              <a:t>(</a:t>
            </a:r>
            <a:r>
              <a:rPr lang="en-US" dirty="0" err="1"/>
              <a:t>rawTrainX</a:t>
            </a:r>
            <a:r>
              <a:rPr lang="en-US" dirty="0"/>
              <a:t> + </a:t>
            </a:r>
            <a:r>
              <a:rPr lang="en-US" dirty="0" err="1"/>
              <a:t>rawValidationX</a:t>
            </a:r>
            <a:r>
              <a:rPr lang="en-US" dirty="0"/>
              <a:t>, </a:t>
            </a:r>
            <a:r>
              <a:rPr lang="en-US" dirty="0" err="1"/>
              <a:t>rawTrainY</a:t>
            </a:r>
            <a:r>
              <a:rPr lang="en-US" dirty="0"/>
              <a:t> + </a:t>
            </a:r>
            <a:r>
              <a:rPr lang="en-US" dirty="0" err="1"/>
              <a:t>rawValidationY</a:t>
            </a:r>
            <a:r>
              <a:rPr lang="en-US" dirty="0"/>
              <a:t>, </a:t>
            </a:r>
            <a:r>
              <a:rPr lang="en-US" dirty="0" err="1"/>
              <a:t>bestFeaturizerFound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(</a:t>
            </a:r>
            <a:r>
              <a:rPr lang="en-US" dirty="0" err="1"/>
              <a:t>testX</a:t>
            </a:r>
            <a:r>
              <a:rPr lang="en-US" dirty="0"/>
              <a:t>, </a:t>
            </a:r>
            <a:r>
              <a:rPr lang="en-US" dirty="0" err="1"/>
              <a:t>testY</a:t>
            </a:r>
            <a:r>
              <a:rPr lang="en-US" dirty="0"/>
              <a:t>) = </a:t>
            </a:r>
            <a:r>
              <a:rPr lang="en-US" dirty="0" err="1"/>
              <a:t>FeaturizeRuntime</a:t>
            </a:r>
            <a:r>
              <a:rPr lang="en-US" dirty="0"/>
              <a:t>(</a:t>
            </a:r>
            <a:r>
              <a:rPr lang="en-US" dirty="0" err="1"/>
              <a:t>rawTextX</a:t>
            </a:r>
            <a:r>
              <a:rPr lang="en-US" dirty="0"/>
              <a:t>, </a:t>
            </a:r>
            <a:r>
              <a:rPr lang="en-US" dirty="0" err="1"/>
              <a:t>rawTestY</a:t>
            </a:r>
            <a:r>
              <a:rPr lang="en-US" dirty="0"/>
              <a:t>, </a:t>
            </a:r>
            <a:r>
              <a:rPr lang="en-US" dirty="0" err="1"/>
              <a:t>bestFeaturizerFound</a:t>
            </a:r>
            <a:r>
              <a:rPr lang="en-US" dirty="0"/>
              <a:t>, </a:t>
            </a:r>
            <a:r>
              <a:rPr lang="en-US" dirty="0" err="1"/>
              <a:t>featureData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 err="1"/>
              <a:t>finalModel.fit</a:t>
            </a:r>
            <a:r>
              <a:rPr lang="en-US" dirty="0"/>
              <a:t>(</a:t>
            </a:r>
            <a:r>
              <a:rPr lang="en-US" dirty="0" err="1"/>
              <a:t>finalTrainX</a:t>
            </a:r>
            <a:r>
              <a:rPr lang="en-US" dirty="0"/>
              <a:t>, </a:t>
            </a:r>
            <a:r>
              <a:rPr lang="en-US" dirty="0" err="1"/>
              <a:t>finalTrainY</a:t>
            </a:r>
            <a:r>
              <a:rPr lang="en-US" dirty="0"/>
              <a:t>, </a:t>
            </a:r>
            <a:r>
              <a:rPr lang="en-US" dirty="0" err="1"/>
              <a:t>bestHyperParametersFound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 err="1"/>
              <a:t>estimateOfGeneralizationPerformance</a:t>
            </a:r>
            <a:r>
              <a:rPr lang="en-US" dirty="0"/>
              <a:t> = evaluate(</a:t>
            </a:r>
            <a:r>
              <a:rPr lang="en-US" dirty="0" err="1"/>
              <a:t>testY</a:t>
            </a:r>
            <a:r>
              <a:rPr lang="en-US" dirty="0"/>
              <a:t>, </a:t>
            </a:r>
            <a:r>
              <a:rPr lang="en-US" dirty="0" err="1"/>
              <a:t>model.predict</a:t>
            </a:r>
            <a:r>
              <a:rPr lang="en-US" dirty="0"/>
              <a:t>(</a:t>
            </a:r>
            <a:r>
              <a:rPr lang="en-US" dirty="0" err="1"/>
              <a:t>testX</a:t>
            </a:r>
            <a:r>
              <a:rPr lang="en-US" dirty="0"/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34006747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091A1-D100-47FF-AAB5-01C315259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Mistakes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8EE396-CD98-4E0E-820F-76A80ACD22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Noise in the data</a:t>
            </a:r>
          </a:p>
          <a:p>
            <a:pPr lvl="1"/>
            <a:r>
              <a:rPr lang="en-US" dirty="0"/>
              <a:t>Encodings</a:t>
            </a:r>
          </a:p>
          <a:p>
            <a:pPr lvl="1"/>
            <a:r>
              <a:rPr lang="en-US" dirty="0"/>
              <a:t>Bugs</a:t>
            </a:r>
          </a:p>
          <a:p>
            <a:pPr lvl="1"/>
            <a:r>
              <a:rPr lang="en-US" dirty="0"/>
              <a:t>Missing values</a:t>
            </a:r>
          </a:p>
          <a:p>
            <a:pPr lvl="1"/>
            <a:r>
              <a:rPr lang="en-US" dirty="0"/>
              <a:t>Corruption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Noise in the labels</a:t>
            </a:r>
          </a:p>
          <a:p>
            <a:pPr marL="457200" lvl="1" indent="0">
              <a:buNone/>
            </a:pPr>
            <a:r>
              <a:rPr lang="en-US" sz="1800" b="1" i="1" dirty="0"/>
              <a:t>Ham:</a:t>
            </a:r>
            <a:r>
              <a:rPr lang="en-US" sz="1800" dirty="0"/>
              <a:t> As per your request '</a:t>
            </a:r>
            <a:r>
              <a:rPr lang="en-US" sz="1800" dirty="0" err="1"/>
              <a:t>Melle</a:t>
            </a:r>
            <a:r>
              <a:rPr lang="en-US" sz="1800" dirty="0"/>
              <a:t> </a:t>
            </a:r>
            <a:r>
              <a:rPr lang="en-US" sz="1800" dirty="0" err="1"/>
              <a:t>Melle</a:t>
            </a:r>
            <a:r>
              <a:rPr lang="en-US" sz="1800" dirty="0"/>
              <a:t> (</a:t>
            </a:r>
            <a:r>
              <a:rPr lang="en-US" sz="1800" dirty="0" err="1"/>
              <a:t>Oru</a:t>
            </a:r>
            <a:r>
              <a:rPr lang="en-US" sz="1800" dirty="0"/>
              <a:t> </a:t>
            </a:r>
            <a:r>
              <a:rPr lang="en-US" sz="1800" dirty="0" err="1"/>
              <a:t>Minnaminunginte</a:t>
            </a:r>
            <a:r>
              <a:rPr lang="en-US" sz="1800" dirty="0"/>
              <a:t> </a:t>
            </a:r>
            <a:r>
              <a:rPr lang="en-US" sz="1800" dirty="0" err="1"/>
              <a:t>Nurungu</a:t>
            </a:r>
            <a:r>
              <a:rPr lang="en-US" sz="1800" dirty="0"/>
              <a:t> </a:t>
            </a:r>
            <a:r>
              <a:rPr lang="en-US" sz="1800" dirty="0" err="1"/>
              <a:t>Vettam</a:t>
            </a:r>
            <a:r>
              <a:rPr lang="en-US" sz="1800" dirty="0"/>
              <a:t>)' has been set as your </a:t>
            </a:r>
            <a:r>
              <a:rPr lang="en-US" sz="1800" dirty="0" err="1"/>
              <a:t>callertune</a:t>
            </a:r>
            <a:r>
              <a:rPr lang="en-US" sz="1800" dirty="0"/>
              <a:t> for all Callers. Press *9 to copy your friends </a:t>
            </a:r>
            <a:r>
              <a:rPr lang="en-US" sz="1800" dirty="0" err="1"/>
              <a:t>Callertune</a:t>
            </a:r>
            <a:endParaRPr lang="en-US" sz="1800" dirty="0"/>
          </a:p>
          <a:p>
            <a:pPr marL="457200" lvl="1" indent="0">
              <a:buNone/>
            </a:pPr>
            <a:endParaRPr lang="en-US" sz="1200" dirty="0"/>
          </a:p>
          <a:p>
            <a:pPr marL="457200" lvl="1" indent="0">
              <a:buNone/>
            </a:pPr>
            <a:r>
              <a:rPr lang="en-US" sz="1700" b="1" i="1" dirty="0"/>
              <a:t>Spam:</a:t>
            </a:r>
            <a:r>
              <a:rPr lang="en-US" sz="1700" dirty="0"/>
              <a:t> I’ll meet you at the </a:t>
            </a:r>
            <a:r>
              <a:rPr lang="en-US" sz="1700" dirty="0" err="1"/>
              <a:t>resturant</a:t>
            </a:r>
            <a:r>
              <a:rPr lang="en-US" sz="1700" dirty="0"/>
              <a:t> between 10 &amp; 10:30 – can’t wait!</a:t>
            </a:r>
          </a:p>
          <a:p>
            <a:endParaRPr lang="en-US" dirty="0"/>
          </a:p>
          <a:p>
            <a:r>
              <a:rPr lang="en-US" dirty="0"/>
              <a:t>Model being wrong…</a:t>
            </a:r>
          </a:p>
          <a:p>
            <a:pPr lvl="1"/>
            <a:r>
              <a:rPr lang="en-US" dirty="0"/>
              <a:t>Reason?</a:t>
            </a:r>
          </a:p>
        </p:txBody>
      </p:sp>
    </p:spTree>
    <p:extLst>
      <p:ext uri="{BB962C8B-B14F-4D97-AF65-F5344CB8AC3E}">
        <p14:creationId xmlns:p14="http://schemas.microsoft.com/office/powerpoint/2010/main" val="3009180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B78E1-C1D2-487C-9E9A-16B176348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Exploring Mistakes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2E4C5-942B-45AB-8619-0F1D740313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Examine N </a:t>
            </a:r>
            <a:r>
              <a:rPr lang="en-US" i="1" dirty="0"/>
              <a:t>random</a:t>
            </a:r>
            <a:r>
              <a:rPr lang="en-US" dirty="0"/>
              <a:t> false positive and N </a:t>
            </a:r>
            <a:r>
              <a:rPr lang="en-US" i="1" dirty="0"/>
              <a:t>random</a:t>
            </a:r>
            <a:r>
              <a:rPr lang="en-US" dirty="0"/>
              <a:t> false negatives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Examine N </a:t>
            </a:r>
            <a:r>
              <a:rPr lang="en-US" i="1" dirty="0"/>
              <a:t>worst</a:t>
            </a:r>
            <a:r>
              <a:rPr lang="en-US" dirty="0"/>
              <a:t> false positives and N </a:t>
            </a:r>
            <a:r>
              <a:rPr lang="en-US" i="1" dirty="0"/>
              <a:t>worst</a:t>
            </a:r>
            <a:r>
              <a:rPr lang="en-US" dirty="0"/>
              <a:t> false negatives</a:t>
            </a:r>
          </a:p>
          <a:p>
            <a:pPr lvl="1"/>
            <a:r>
              <a:rPr lang="en-US" dirty="0"/>
              <a:t>Model predicts very near 1, but true answer is 0</a:t>
            </a:r>
          </a:p>
          <a:p>
            <a:pPr lvl="1"/>
            <a:r>
              <a:rPr lang="en-US" dirty="0"/>
              <a:t>Model predicts very near 0, but true answer is 1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529F130-9F3F-4E9A-BDD9-72450DC81E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1129078"/>
              </p:ext>
            </p:extLst>
          </p:nvPr>
        </p:nvGraphicFramePr>
        <p:xfrm>
          <a:off x="4795252" y="2387099"/>
          <a:ext cx="2601496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00748">
                  <a:extLst>
                    <a:ext uri="{9D8B030D-6E8A-4147-A177-3AD203B41FA5}">
                      <a16:colId xmlns:a16="http://schemas.microsoft.com/office/drawing/2014/main" val="1989380092"/>
                    </a:ext>
                  </a:extLst>
                </a:gridCol>
                <a:gridCol w="1300748">
                  <a:extLst>
                    <a:ext uri="{9D8B030D-6E8A-4147-A177-3AD203B41FA5}">
                      <a16:colId xmlns:a16="http://schemas.microsoft.com/office/drawing/2014/main" val="38525339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Reason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8314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Label Noise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8773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Slang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085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Non-English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1476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10951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364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9527D-573F-4F78-835F-4513B6B5D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 to Feature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AA54F-DD77-4F6E-B5D7-60C4248C0A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Start with ‘standard’ for your domain; 1 parameter per ~10 samples</a:t>
            </a:r>
          </a:p>
          <a:p>
            <a:endParaRPr lang="en-US" dirty="0"/>
          </a:p>
          <a:p>
            <a:r>
              <a:rPr lang="en-US" dirty="0"/>
              <a:t>Try all the important variations </a:t>
            </a:r>
            <a:r>
              <a:rPr lang="en-US" b="1" i="1" dirty="0"/>
              <a:t>on hold out data</a:t>
            </a:r>
          </a:p>
          <a:p>
            <a:pPr lvl="1"/>
            <a:r>
              <a:rPr lang="en-US" dirty="0"/>
              <a:t>Tokenizing</a:t>
            </a:r>
          </a:p>
          <a:p>
            <a:pPr lvl="1"/>
            <a:r>
              <a:rPr lang="en-US" dirty="0"/>
              <a:t>Bag of words</a:t>
            </a:r>
          </a:p>
          <a:p>
            <a:pPr lvl="1"/>
            <a:r>
              <a:rPr lang="en-US" dirty="0"/>
              <a:t>N-grams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Use some form of feature selection to find the best, evaluate</a:t>
            </a:r>
          </a:p>
          <a:p>
            <a:endParaRPr lang="en-US" dirty="0"/>
          </a:p>
          <a:p>
            <a:r>
              <a:rPr lang="en-US" dirty="0"/>
              <a:t>Look at your mistakes…</a:t>
            </a:r>
          </a:p>
          <a:p>
            <a:endParaRPr lang="en-US" dirty="0"/>
          </a:p>
          <a:p>
            <a:r>
              <a:rPr lang="en-US" dirty="0"/>
              <a:t>Use your intuition about your domain and adapt standard approaches or invent new features…</a:t>
            </a:r>
          </a:p>
          <a:p>
            <a:endParaRPr lang="en-US" dirty="0"/>
          </a:p>
          <a:p>
            <a:r>
              <a:rPr lang="en-US" dirty="0"/>
              <a:t>Iterate</a:t>
            </a:r>
          </a:p>
          <a:p>
            <a:endParaRPr lang="en-US" dirty="0"/>
          </a:p>
          <a:p>
            <a:r>
              <a:rPr lang="en-US" dirty="0"/>
              <a:t>When you want to know how well you did, evaluate on test data</a:t>
            </a:r>
          </a:p>
        </p:txBody>
      </p:sp>
    </p:spTree>
    <p:extLst>
      <p:ext uri="{BB962C8B-B14F-4D97-AF65-F5344CB8AC3E}">
        <p14:creationId xmlns:p14="http://schemas.microsoft.com/office/powerpoint/2010/main" val="2278880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D5F97-77CF-4207-84D4-B84EECD36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 in Other Domains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8F4739-5023-4B03-B2CB-8CCD4BADF6D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Computer Vision</a:t>
            </a:r>
            <a:r>
              <a:rPr lang="en-US" dirty="0"/>
              <a:t>:</a:t>
            </a:r>
          </a:p>
          <a:p>
            <a:r>
              <a:rPr lang="en-US" dirty="0"/>
              <a:t>Gradients</a:t>
            </a:r>
          </a:p>
          <a:p>
            <a:r>
              <a:rPr lang="en-US" dirty="0"/>
              <a:t>Histograms</a:t>
            </a:r>
          </a:p>
          <a:p>
            <a:r>
              <a:rPr lang="en-US" dirty="0"/>
              <a:t>Convolutions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Time Series</a:t>
            </a:r>
            <a:r>
              <a:rPr lang="en-US" dirty="0"/>
              <a:t>:</a:t>
            </a:r>
          </a:p>
          <a:p>
            <a:r>
              <a:rPr lang="en-US" dirty="0"/>
              <a:t>Window aggregated statistics</a:t>
            </a:r>
          </a:p>
          <a:p>
            <a:r>
              <a:rPr lang="en-US" dirty="0"/>
              <a:t>Frequency domain transformations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036420B-505E-44D8-9AC4-7E1E5AFD1F2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Internet</a:t>
            </a:r>
            <a:r>
              <a:rPr lang="en-US" dirty="0"/>
              <a:t>:</a:t>
            </a:r>
          </a:p>
          <a:p>
            <a:r>
              <a:rPr lang="en-US" dirty="0"/>
              <a:t>IP Parts</a:t>
            </a:r>
          </a:p>
          <a:p>
            <a:r>
              <a:rPr lang="en-US" dirty="0"/>
              <a:t>Domains</a:t>
            </a:r>
          </a:p>
          <a:p>
            <a:r>
              <a:rPr lang="en-US" dirty="0"/>
              <a:t>Relationships</a:t>
            </a:r>
          </a:p>
          <a:p>
            <a:r>
              <a:rPr lang="en-US" dirty="0"/>
              <a:t>Reputation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Neural Networks</a:t>
            </a:r>
            <a:r>
              <a:rPr lang="en-US" dirty="0"/>
              <a:t>:</a:t>
            </a:r>
          </a:p>
          <a:p>
            <a:r>
              <a:rPr lang="en-US" dirty="0"/>
              <a:t>A whole bunch of other things we’ll talk about later…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849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22B8D-14F8-4897-905B-F3C585EC7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Feature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C490D-092C-44C9-908F-757A564DD07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Feature engineering converts raw context into inputs for machine learning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Goals are:</a:t>
            </a:r>
          </a:p>
          <a:p>
            <a:pPr lvl="1"/>
            <a:r>
              <a:rPr lang="en-US" dirty="0"/>
              <a:t>Match structure of concept to structure of model representation</a:t>
            </a:r>
          </a:p>
          <a:p>
            <a:pPr lvl="1"/>
            <a:r>
              <a:rPr lang="en-US" dirty="0"/>
              <a:t>Balance number of feature, amount of data, complexity of concept, power of model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643645-03BC-407B-BD39-884490A7E1A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Every domain has a library of proven feature engineering approaches</a:t>
            </a:r>
          </a:p>
          <a:p>
            <a:endParaRPr lang="en-US" dirty="0"/>
          </a:p>
          <a:p>
            <a:r>
              <a:rPr lang="en-US" dirty="0"/>
              <a:t>Text’s include: normalization, tokenizing, n-grams, TF-IDF,  embeddings, &amp; NLP</a:t>
            </a:r>
          </a:p>
          <a:p>
            <a:endParaRPr lang="en-US" dirty="0"/>
          </a:p>
          <a:p>
            <a:r>
              <a:rPr lang="en-US" dirty="0"/>
              <a:t>Feature selection removes less useful features and can greatly increase accuracy</a:t>
            </a:r>
          </a:p>
        </p:txBody>
      </p:sp>
    </p:spTree>
    <p:extLst>
      <p:ext uri="{BB962C8B-B14F-4D97-AF65-F5344CB8AC3E}">
        <p14:creationId xmlns:p14="http://schemas.microsoft.com/office/powerpoint/2010/main" val="3625728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B5EAB-C89F-48EB-AAA1-2AB441736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of Feature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E6B483-1187-4FCF-BCEA-5F001AA6C0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Convert ‘context’ -&gt; input to learning algorithm.</a:t>
            </a:r>
          </a:p>
          <a:p>
            <a:endParaRPr lang="en-US" dirty="0"/>
          </a:p>
          <a:p>
            <a:r>
              <a:rPr lang="en-US" dirty="0"/>
              <a:t>Expose the structure of the concept to the learning algorithm.</a:t>
            </a:r>
          </a:p>
          <a:p>
            <a:endParaRPr lang="en-US" dirty="0"/>
          </a:p>
          <a:p>
            <a:r>
              <a:rPr lang="en-US" dirty="0"/>
              <a:t>Work well with the structure of the model the algorithm will create.</a:t>
            </a:r>
          </a:p>
          <a:p>
            <a:endParaRPr lang="en-US" dirty="0"/>
          </a:p>
          <a:p>
            <a:r>
              <a:rPr lang="en-US" dirty="0"/>
              <a:t>Balance number of features, complexity of concept, complexity of model, amount of data.</a:t>
            </a:r>
          </a:p>
        </p:txBody>
      </p:sp>
    </p:spTree>
    <p:extLst>
      <p:ext uri="{BB962C8B-B14F-4D97-AF65-F5344CB8AC3E}">
        <p14:creationId xmlns:p14="http://schemas.microsoft.com/office/powerpoint/2010/main" val="3006259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8FECE-7966-499B-ACF5-0CB4AA119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from SMS Spam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23A82-B22E-4AB4-9E9C-E42C2C54D2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2977" y="1690688"/>
            <a:ext cx="11037711" cy="4351338"/>
          </a:xfrm>
        </p:spPr>
        <p:txBody>
          <a:bodyPr>
            <a:normAutofit/>
          </a:bodyPr>
          <a:lstStyle/>
          <a:p>
            <a:r>
              <a:rPr lang="en-US" dirty="0"/>
              <a:t>SMS Message (arbitrary text) -&gt; 5 dimensional array of binary features</a:t>
            </a:r>
          </a:p>
          <a:p>
            <a:endParaRPr lang="en-US" sz="1600" dirty="0"/>
          </a:p>
          <a:p>
            <a:r>
              <a:rPr lang="en-US" sz="1600" dirty="0"/>
              <a:t>1 if message is longer than 40 chars, 0 otherwise</a:t>
            </a:r>
          </a:p>
          <a:p>
            <a:r>
              <a:rPr lang="en-US" sz="1600" dirty="0"/>
              <a:t>1 if message contains a digit, 0 otherwise</a:t>
            </a:r>
          </a:p>
          <a:p>
            <a:r>
              <a:rPr lang="en-US" sz="1600" dirty="0"/>
              <a:t>1 if message contains word ‘call’, 0 otherwise</a:t>
            </a:r>
          </a:p>
          <a:p>
            <a:r>
              <a:rPr lang="en-US" sz="1600" dirty="0"/>
              <a:t>1 if message contains word ‘to’, 0 otherwise</a:t>
            </a:r>
          </a:p>
          <a:p>
            <a:r>
              <a:rPr lang="en-US" sz="1600" dirty="0"/>
              <a:t>1 if message contains word ‘your’, 0 otherwise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39428FC-20DB-4A91-A7F1-BD483D81D8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3174017"/>
              </p:ext>
            </p:extLst>
          </p:nvPr>
        </p:nvGraphicFramePr>
        <p:xfrm>
          <a:off x="2032000" y="5875020"/>
          <a:ext cx="8128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51423342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829418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80324928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38316919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1912195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Long?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HasDigit</a:t>
                      </a:r>
                      <a:r>
                        <a:rPr lang="en-US" sz="1200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ContainsWord</a:t>
                      </a:r>
                      <a:r>
                        <a:rPr lang="en-US" sz="1200" dirty="0"/>
                        <a:t>(Call)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ContainsWord</a:t>
                      </a:r>
                      <a:r>
                        <a:rPr lang="en-US" sz="1200" dirty="0"/>
                        <a:t>(to)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ContainsWord</a:t>
                      </a:r>
                      <a:r>
                        <a:rPr lang="en-US" sz="1200" dirty="0"/>
                        <a:t>(your)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783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534699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9D48645-E5F8-4544-AC78-D0BFD2DEA922}"/>
              </a:ext>
            </a:extLst>
          </p:cNvPr>
          <p:cNvSpPr txBox="1"/>
          <p:nvPr/>
        </p:nvSpPr>
        <p:spPr>
          <a:xfrm>
            <a:off x="485422" y="4741333"/>
            <a:ext cx="110377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“SIX chances to win CASH! From 100 to 20,000 pounds txt&gt; CSH11 and send to 87575. Cost 150p/day, 6days, 16+ </a:t>
            </a:r>
            <a:r>
              <a:rPr lang="en-US" dirty="0" err="1"/>
              <a:t>TsandCs</a:t>
            </a:r>
            <a:r>
              <a:rPr lang="en-US" dirty="0"/>
              <a:t> apply Reply HL 4 info”</a:t>
            </a:r>
          </a:p>
        </p:txBody>
      </p:sp>
    </p:spTree>
    <p:extLst>
      <p:ext uri="{BB962C8B-B14F-4D97-AF65-F5344CB8AC3E}">
        <p14:creationId xmlns:p14="http://schemas.microsoft.com/office/powerpoint/2010/main" val="715979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BA5E2-09DE-4655-B450-E5A5F3FB3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Feature Types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42CD0A5-E022-42DD-8467-AACF9EE391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1443" y="1690687"/>
            <a:ext cx="2892972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Binary Features</a:t>
            </a:r>
          </a:p>
          <a:p>
            <a:pPr lvl="1"/>
            <a:endParaRPr lang="en-US" dirty="0"/>
          </a:p>
          <a:p>
            <a:r>
              <a:rPr lang="en-US" sz="1800" dirty="0" err="1"/>
              <a:t>ContainsWord</a:t>
            </a:r>
            <a:r>
              <a:rPr lang="en-US" sz="1800" dirty="0"/>
              <a:t>(call)?</a:t>
            </a:r>
          </a:p>
          <a:p>
            <a:endParaRPr lang="en-US" sz="1800" dirty="0"/>
          </a:p>
          <a:p>
            <a:r>
              <a:rPr lang="en-US" sz="1800" dirty="0" err="1"/>
              <a:t>IsLongSMSMessage</a:t>
            </a:r>
            <a:r>
              <a:rPr lang="en-US" sz="1800" dirty="0"/>
              <a:t>?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Contains(*#)?</a:t>
            </a:r>
          </a:p>
          <a:p>
            <a:endParaRPr lang="en-US" sz="1800" dirty="0"/>
          </a:p>
          <a:p>
            <a:r>
              <a:rPr lang="en-US" sz="1800" dirty="0" err="1"/>
              <a:t>ContainsPunctuation</a:t>
            </a:r>
            <a:r>
              <a:rPr lang="en-US" sz="1800" dirty="0"/>
              <a:t>?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E8B4441B-F54D-4FDA-A40E-E277FB0400E2}"/>
              </a:ext>
            </a:extLst>
          </p:cNvPr>
          <p:cNvSpPr txBox="1">
            <a:spLocks/>
          </p:cNvSpPr>
          <p:nvPr/>
        </p:nvSpPr>
        <p:spPr>
          <a:xfrm>
            <a:off x="8573718" y="1690687"/>
            <a:ext cx="2892972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Numeric Features</a:t>
            </a:r>
            <a:br>
              <a:rPr lang="en-US" dirty="0"/>
            </a:br>
            <a:endParaRPr lang="en-US" dirty="0"/>
          </a:p>
          <a:p>
            <a:r>
              <a:rPr lang="en-US" sz="1800" dirty="0" err="1"/>
              <a:t>CountOfWord</a:t>
            </a:r>
            <a:r>
              <a:rPr lang="en-US" sz="1800" dirty="0"/>
              <a:t>(call)</a:t>
            </a:r>
          </a:p>
          <a:p>
            <a:endParaRPr lang="en-US" sz="1800" dirty="0"/>
          </a:p>
          <a:p>
            <a:r>
              <a:rPr lang="en-US" sz="1800" dirty="0" err="1"/>
              <a:t>MessageLength</a:t>
            </a:r>
            <a:endParaRPr lang="en-US" sz="1800" dirty="0"/>
          </a:p>
          <a:p>
            <a:endParaRPr lang="en-US" sz="1800" dirty="0"/>
          </a:p>
          <a:p>
            <a:r>
              <a:rPr lang="en-US" sz="1800" dirty="0" err="1"/>
              <a:t>FirstNumberInMessage</a:t>
            </a:r>
            <a:endParaRPr lang="en-US" sz="1800" dirty="0"/>
          </a:p>
          <a:p>
            <a:endParaRPr lang="en-US" sz="1800" dirty="0"/>
          </a:p>
          <a:p>
            <a:r>
              <a:rPr lang="en-US" sz="1800" dirty="0" err="1"/>
              <a:t>WritingGradeLevel</a:t>
            </a:r>
            <a:endParaRPr lang="en-US" sz="18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0EAEBBC6-402B-4DC1-A127-48126C1B35C8}"/>
              </a:ext>
            </a:extLst>
          </p:cNvPr>
          <p:cNvSpPr txBox="1">
            <a:spLocks/>
          </p:cNvSpPr>
          <p:nvPr/>
        </p:nvSpPr>
        <p:spPr>
          <a:xfrm>
            <a:off x="4018844" y="1690688"/>
            <a:ext cx="4165600" cy="4426334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700" dirty="0"/>
              <a:t>Categorical Features</a:t>
            </a:r>
            <a:br>
              <a:rPr lang="en-US" dirty="0"/>
            </a:b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r>
              <a:rPr lang="en-US" sz="2300" dirty="0" err="1"/>
              <a:t>FirstWordPOS</a:t>
            </a:r>
            <a:r>
              <a:rPr lang="en-US" sz="2300" dirty="0"/>
              <a:t> -&gt;</a:t>
            </a:r>
          </a:p>
          <a:p>
            <a:pPr marL="457200" lvl="1" indent="0">
              <a:buNone/>
            </a:pPr>
            <a:r>
              <a:rPr lang="en-US" sz="2300" dirty="0"/>
              <a:t>{ Verb, Noun, Other }</a:t>
            </a:r>
          </a:p>
          <a:p>
            <a:pPr marL="457200" lvl="1" indent="0">
              <a:buNone/>
            </a:pPr>
            <a:endParaRPr lang="en-US" sz="2300" dirty="0"/>
          </a:p>
          <a:p>
            <a:r>
              <a:rPr lang="en-US" sz="2300" dirty="0" err="1"/>
              <a:t>MessageLength</a:t>
            </a:r>
            <a:r>
              <a:rPr lang="en-US" sz="2300" dirty="0"/>
              <a:t> -&gt;</a:t>
            </a:r>
          </a:p>
          <a:p>
            <a:pPr marL="457200" lvl="1" indent="0">
              <a:buNone/>
            </a:pPr>
            <a:r>
              <a:rPr lang="en-US" sz="2300" dirty="0"/>
              <a:t>{ Short, Medium, Long, </a:t>
            </a:r>
            <a:r>
              <a:rPr lang="en-US" sz="2300" dirty="0" err="1"/>
              <a:t>VeryLong</a:t>
            </a:r>
            <a:r>
              <a:rPr lang="en-US" sz="2300" dirty="0"/>
              <a:t> }</a:t>
            </a:r>
          </a:p>
          <a:p>
            <a:pPr marL="457200" lvl="1" indent="0">
              <a:buNone/>
            </a:pPr>
            <a:endParaRPr lang="en-US" sz="2300" dirty="0"/>
          </a:p>
          <a:p>
            <a:r>
              <a:rPr lang="en-US" sz="2300" dirty="0" err="1"/>
              <a:t>TokenType</a:t>
            </a:r>
            <a:r>
              <a:rPr lang="en-US" sz="2300" dirty="0"/>
              <a:t> -&gt;</a:t>
            </a:r>
          </a:p>
          <a:p>
            <a:pPr marL="457200" lvl="1" indent="0">
              <a:buNone/>
            </a:pPr>
            <a:r>
              <a:rPr lang="en-US" sz="2300" dirty="0"/>
              <a:t>{ Number, URL, Word, Phone#, Unknown }</a:t>
            </a:r>
          </a:p>
          <a:p>
            <a:endParaRPr lang="en-US" sz="2300" dirty="0"/>
          </a:p>
          <a:p>
            <a:r>
              <a:rPr lang="en-US" sz="2300" dirty="0" err="1"/>
              <a:t>GrammarAnalysis</a:t>
            </a:r>
            <a:r>
              <a:rPr lang="en-US" sz="2300" dirty="0"/>
              <a:t> -&gt;</a:t>
            </a:r>
          </a:p>
          <a:p>
            <a:pPr lvl="1"/>
            <a:r>
              <a:rPr lang="en-US" sz="2300" dirty="0"/>
              <a:t>{ Fragment, </a:t>
            </a:r>
            <a:r>
              <a:rPr lang="en-US" sz="2300" dirty="0" err="1"/>
              <a:t>SimpleSentence</a:t>
            </a:r>
            <a:r>
              <a:rPr lang="en-US" sz="2300" dirty="0"/>
              <a:t>, </a:t>
            </a:r>
            <a:r>
              <a:rPr lang="en-US" sz="2300" dirty="0" err="1"/>
              <a:t>ComplexSentence</a:t>
            </a:r>
            <a:r>
              <a:rPr lang="en-US" sz="2300" dirty="0"/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1560295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9FB6E-E6A1-4CC0-BC36-6128A7540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024" y="365125"/>
            <a:ext cx="10515600" cy="1325563"/>
          </a:xfrm>
        </p:spPr>
        <p:txBody>
          <a:bodyPr/>
          <a:lstStyle/>
          <a:p>
            <a:r>
              <a:rPr lang="en-US" dirty="0"/>
              <a:t>Converting Between Feature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59AEA-3ABC-471C-9AD2-8C0BBDF1EF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8894"/>
            <a:ext cx="10515600" cy="53667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Numeric Feature =&gt; Binary Feature</a:t>
            </a:r>
          </a:p>
          <a:p>
            <a:pPr marL="457200" lvl="1" indent="0">
              <a:buNone/>
            </a:pPr>
            <a:r>
              <a:rPr lang="en-US" dirty="0"/>
              <a:t>Length of text + [ 40 ] =&gt; { 0, 1 }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Numeric Feature =&gt; Categorical Feature</a:t>
            </a:r>
          </a:p>
          <a:p>
            <a:pPr marL="457200" lvl="1" indent="0">
              <a:buNone/>
            </a:pPr>
            <a:r>
              <a:rPr lang="en-US" dirty="0"/>
              <a:t>Length of text + [ 20, 40 ] =&gt; { short or medium or long }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Categorical Feature =&gt; Binary Features</a:t>
            </a:r>
          </a:p>
          <a:p>
            <a:pPr marL="457200" lvl="1" indent="0">
              <a:buNone/>
            </a:pPr>
            <a:r>
              <a:rPr lang="en-US" dirty="0"/>
              <a:t>{ short or medium or long } =&gt; [ 1, 0, 0] or [ 0, 1, 0] or [0, 0, 1]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Binary Feature =&gt; Numeric Feature</a:t>
            </a:r>
          </a:p>
          <a:p>
            <a:pPr marL="457200" lvl="1" indent="0">
              <a:buNone/>
            </a:pPr>
            <a:r>
              <a:rPr lang="en-US" dirty="0"/>
              <a:t>{ 0, 1 } =&gt; { 0, 1 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3B27964-8AEC-4B43-9F06-85E6A516E64C}"/>
              </a:ext>
            </a:extLst>
          </p:cNvPr>
          <p:cNvSpPr/>
          <p:nvPr/>
        </p:nvSpPr>
        <p:spPr>
          <a:xfrm>
            <a:off x="9134724" y="1365200"/>
            <a:ext cx="22629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 Single threshold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AF84170-EA1E-447F-99AD-687A3DDAC177}"/>
              </a:ext>
            </a:extLst>
          </p:cNvPr>
          <p:cNvSpPr/>
          <p:nvPr/>
        </p:nvSpPr>
        <p:spPr>
          <a:xfrm>
            <a:off x="9187189" y="2711156"/>
            <a:ext cx="23622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Set of thresholds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33A0AE6-06CC-40C9-9F78-ABDCC4D2E0F2}"/>
              </a:ext>
            </a:extLst>
          </p:cNvPr>
          <p:cNvSpPr/>
          <p:nvPr/>
        </p:nvSpPr>
        <p:spPr>
          <a:xfrm>
            <a:off x="9134724" y="4002692"/>
            <a:ext cx="24375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One-hot encoding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7B2DC21-D544-402E-B14D-1AD3BBD78186}"/>
              </a:ext>
            </a:extLst>
          </p:cNvPr>
          <p:cNvCxnSpPr>
            <a:stCxn id="4" idx="1"/>
          </p:cNvCxnSpPr>
          <p:nvPr/>
        </p:nvCxnSpPr>
        <p:spPr>
          <a:xfrm flipH="1" flipV="1">
            <a:off x="6318354" y="1596032"/>
            <a:ext cx="2816370" cy="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7ED08EC-24F3-4F61-BEB1-FD508095F441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6790544" y="2941988"/>
            <a:ext cx="2396645" cy="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3C50934-D4E5-4B21-A165-EC63D3F81BB7}"/>
              </a:ext>
            </a:extLst>
          </p:cNvPr>
          <p:cNvCxnSpPr>
            <a:cxnSpLocks/>
          </p:cNvCxnSpPr>
          <p:nvPr/>
        </p:nvCxnSpPr>
        <p:spPr>
          <a:xfrm flipH="1" flipV="1">
            <a:off x="6738079" y="4233523"/>
            <a:ext cx="2396645" cy="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97AEDA7D-1B00-4349-AB48-1B7E3F81CC2B}"/>
              </a:ext>
            </a:extLst>
          </p:cNvPr>
          <p:cNvSpPr/>
          <p:nvPr/>
        </p:nvSpPr>
        <p:spPr>
          <a:xfrm>
            <a:off x="9187189" y="5238273"/>
            <a:ext cx="3978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…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BD53540-BA28-4BFC-968E-A88ED1167803}"/>
              </a:ext>
            </a:extLst>
          </p:cNvPr>
          <p:cNvCxnSpPr>
            <a:cxnSpLocks/>
          </p:cNvCxnSpPr>
          <p:nvPr/>
        </p:nvCxnSpPr>
        <p:spPr>
          <a:xfrm flipH="1" flipV="1">
            <a:off x="6790544" y="5469104"/>
            <a:ext cx="2396645" cy="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8176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/>
      <p:bldP spid="11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7DF69-A48D-4080-87D2-189051729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 of Data for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6819A-5BAE-46EE-894A-EE757444BD5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System State</a:t>
            </a:r>
          </a:p>
          <a:p>
            <a:pPr lvl="1"/>
            <a:r>
              <a:rPr lang="en-US" dirty="0"/>
              <a:t>App in foreground?</a:t>
            </a:r>
          </a:p>
          <a:p>
            <a:pPr lvl="1"/>
            <a:r>
              <a:rPr lang="en-US" dirty="0"/>
              <a:t>Roaming?</a:t>
            </a:r>
          </a:p>
          <a:p>
            <a:pPr lvl="1"/>
            <a:r>
              <a:rPr lang="en-US" dirty="0"/>
              <a:t>Sensor readings</a:t>
            </a:r>
          </a:p>
          <a:p>
            <a:endParaRPr lang="en-US" dirty="0"/>
          </a:p>
          <a:p>
            <a:r>
              <a:rPr lang="en-US" dirty="0"/>
              <a:t>Content Analysis</a:t>
            </a:r>
          </a:p>
          <a:p>
            <a:pPr lvl="1"/>
            <a:r>
              <a:rPr lang="en-US" dirty="0"/>
              <a:t>Stuff we’ve been talking about</a:t>
            </a:r>
          </a:p>
          <a:p>
            <a:pPr lvl="1"/>
            <a:r>
              <a:rPr lang="en-US" dirty="0"/>
              <a:t>Stuff we’re going to talk about next</a:t>
            </a:r>
            <a:br>
              <a:rPr lang="en-US" dirty="0"/>
            </a:br>
            <a:endParaRPr lang="en-US" dirty="0"/>
          </a:p>
          <a:p>
            <a:r>
              <a:rPr lang="en-US" dirty="0"/>
              <a:t>User Information</a:t>
            </a:r>
          </a:p>
          <a:p>
            <a:pPr lvl="1"/>
            <a:r>
              <a:rPr lang="en-US" dirty="0"/>
              <a:t>Industry</a:t>
            </a:r>
          </a:p>
          <a:p>
            <a:pPr lvl="1"/>
            <a:r>
              <a:rPr lang="en-US" dirty="0"/>
              <a:t>Demographics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4FC9FA-03A4-4B90-8C62-7D9BF3A2372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Interaction History</a:t>
            </a:r>
          </a:p>
          <a:p>
            <a:pPr lvl="1"/>
            <a:r>
              <a:rPr lang="en-US" dirty="0"/>
              <a:t>User’s ‘report as junk’ rate</a:t>
            </a:r>
          </a:p>
          <a:p>
            <a:pPr lvl="1"/>
            <a:r>
              <a:rPr lang="en-US" dirty="0"/>
              <a:t># previous interactions with sender</a:t>
            </a:r>
          </a:p>
          <a:p>
            <a:pPr lvl="1"/>
            <a:r>
              <a:rPr lang="en-US" dirty="0"/>
              <a:t># messages sent/received</a:t>
            </a:r>
          </a:p>
          <a:p>
            <a:endParaRPr lang="en-US" dirty="0"/>
          </a:p>
          <a:p>
            <a:r>
              <a:rPr lang="en-US" dirty="0"/>
              <a:t>Metadata</a:t>
            </a:r>
          </a:p>
          <a:p>
            <a:pPr lvl="1"/>
            <a:r>
              <a:rPr lang="en-US" dirty="0"/>
              <a:t>Properties of phone #s referenced</a:t>
            </a:r>
          </a:p>
          <a:p>
            <a:pPr lvl="1"/>
            <a:r>
              <a:rPr lang="en-US" dirty="0"/>
              <a:t>Properties of the sender</a:t>
            </a:r>
          </a:p>
          <a:p>
            <a:pPr lvl="1"/>
            <a:r>
              <a:rPr lang="en-US" dirty="0"/>
              <a:t>Run other models on the content</a:t>
            </a:r>
          </a:p>
          <a:p>
            <a:pPr lvl="2"/>
            <a:r>
              <a:rPr lang="en-US" dirty="0"/>
              <a:t>Grammar</a:t>
            </a:r>
          </a:p>
          <a:p>
            <a:pPr lvl="2"/>
            <a:r>
              <a:rPr lang="en-US" dirty="0"/>
              <a:t>Language</a:t>
            </a:r>
          </a:p>
          <a:p>
            <a:pPr lvl="2"/>
            <a:r>
              <a:rPr lang="en-US" dirty="0"/>
              <a:t>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63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AF5D4-8881-4695-8EB2-73B060312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 for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2E4D7-003B-40F6-8D87-C0A0876F17B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Tokenizing</a:t>
            </a:r>
          </a:p>
          <a:p>
            <a:endParaRPr lang="en-US" dirty="0"/>
          </a:p>
          <a:p>
            <a:r>
              <a:rPr lang="en-US" dirty="0"/>
              <a:t>Bag of Words</a:t>
            </a:r>
          </a:p>
          <a:p>
            <a:endParaRPr lang="en-US" dirty="0"/>
          </a:p>
          <a:p>
            <a:r>
              <a:rPr lang="en-US" dirty="0"/>
              <a:t>N-grams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2CBEC0-78AB-4ACD-AE9E-42A028DAF0B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TF-IDF</a:t>
            </a:r>
          </a:p>
          <a:p>
            <a:endParaRPr lang="en-US" dirty="0"/>
          </a:p>
          <a:p>
            <a:r>
              <a:rPr lang="en-US" dirty="0"/>
              <a:t>Embeddings</a:t>
            </a:r>
          </a:p>
          <a:p>
            <a:endParaRPr lang="en-US" dirty="0"/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NLP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0223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D184F-3DCB-4D5E-BE57-25FF0DDF3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Tokenizing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B3D6AE-0FF0-4BA4-A955-45C7122609A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Breaking text into words</a:t>
            </a:r>
          </a:p>
          <a:p>
            <a:pPr marL="457200" lvl="1" indent="0">
              <a:buNone/>
            </a:pPr>
            <a:r>
              <a:rPr lang="en-US" dirty="0"/>
              <a:t>“Nah, I don't think he goes to </a:t>
            </a:r>
            <a:r>
              <a:rPr lang="en-US" dirty="0" err="1"/>
              <a:t>usf</a:t>
            </a:r>
            <a:r>
              <a:rPr lang="en-US" dirty="0"/>
              <a:t>” -&gt; </a:t>
            </a:r>
          </a:p>
          <a:p>
            <a:pPr marL="457200" lvl="1" indent="0">
              <a:buNone/>
            </a:pPr>
            <a:r>
              <a:rPr lang="en-US" dirty="0"/>
              <a:t>	[ ‘Nah,’ ‘I’, ‘don't’, ‘think’, ‘he’, ‘goes’, ‘to’, ‘</a:t>
            </a:r>
            <a:r>
              <a:rPr lang="en-US" dirty="0" err="1"/>
              <a:t>usf</a:t>
            </a:r>
            <a:r>
              <a:rPr lang="en-US" dirty="0"/>
              <a:t>’ ]</a:t>
            </a:r>
          </a:p>
          <a:p>
            <a:endParaRPr lang="en-US" dirty="0"/>
          </a:p>
          <a:p>
            <a:r>
              <a:rPr lang="en-US" dirty="0"/>
              <a:t>Dealing with punctuation</a:t>
            </a:r>
          </a:p>
          <a:p>
            <a:pPr marL="457200" lvl="1" indent="0">
              <a:buNone/>
            </a:pPr>
            <a:r>
              <a:rPr lang="en-US" dirty="0"/>
              <a:t>“Nah,” -&gt; </a:t>
            </a:r>
          </a:p>
          <a:p>
            <a:pPr marL="457200" lvl="1" indent="0">
              <a:buNone/>
            </a:pPr>
            <a:r>
              <a:rPr lang="en-US" dirty="0"/>
              <a:t>	[ ‘Nah,’ ] or [ ‘Nah’, ‘,’ ] or [ ‘Nah’ ]</a:t>
            </a:r>
          </a:p>
          <a:p>
            <a:pPr marL="457200" lvl="1" indent="0">
              <a:buNone/>
            </a:pPr>
            <a:r>
              <a:rPr lang="en-US" dirty="0"/>
              <a:t>“don't” -&gt; </a:t>
            </a:r>
          </a:p>
          <a:p>
            <a:pPr marL="457200" lvl="1" indent="0">
              <a:buNone/>
            </a:pPr>
            <a:r>
              <a:rPr lang="en-US" dirty="0"/>
              <a:t>	[ ‘don't’ ] or [ ‘don’, ‘'’, ‘t’ ] or [ ‘don’, ‘t’ ] or [ ‘do’, ‘</a:t>
            </a:r>
            <a:r>
              <a:rPr lang="en-US" dirty="0" err="1"/>
              <a:t>n't</a:t>
            </a:r>
            <a:r>
              <a:rPr lang="en-US" dirty="0"/>
              <a:t>’ ]</a:t>
            </a:r>
          </a:p>
          <a:p>
            <a:endParaRPr lang="en-US" dirty="0"/>
          </a:p>
          <a:p>
            <a:r>
              <a:rPr lang="en-US" dirty="0"/>
              <a:t>Normalizing</a:t>
            </a:r>
          </a:p>
          <a:p>
            <a:pPr marL="457200" lvl="1" indent="0">
              <a:buNone/>
            </a:pPr>
            <a:r>
              <a:rPr lang="en-US" dirty="0"/>
              <a:t>“Nah,” -&gt; </a:t>
            </a:r>
          </a:p>
          <a:p>
            <a:pPr marL="914400" lvl="2" indent="0">
              <a:buNone/>
            </a:pPr>
            <a:r>
              <a:rPr lang="en-US" dirty="0"/>
              <a:t>[ ‘Nah,’ ] or [ ‘nah,’ ]</a:t>
            </a:r>
          </a:p>
          <a:p>
            <a:pPr marL="457200" lvl="1" indent="0">
              <a:buNone/>
            </a:pPr>
            <a:r>
              <a:rPr lang="en-US" dirty="0"/>
              <a:t>“1452” -&gt;</a:t>
            </a:r>
          </a:p>
          <a:p>
            <a:pPr marL="914400" lvl="2" indent="0">
              <a:buNone/>
            </a:pPr>
            <a:r>
              <a:rPr lang="en-US" dirty="0"/>
              <a:t>[ ‘1452’ ] or [ &lt;number&gt; ]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F62CC4-447F-42EB-AC26-D571623E38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69439" y="1825625"/>
            <a:ext cx="5181600" cy="435133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4000" dirty="0"/>
              <a:t>Some tips for deciding</a:t>
            </a:r>
          </a:p>
          <a:p>
            <a:endParaRPr lang="en-US" dirty="0"/>
          </a:p>
          <a:p>
            <a:r>
              <a:rPr lang="en-US" dirty="0"/>
              <a:t>If you have lots of data / optimization…</a:t>
            </a:r>
          </a:p>
          <a:p>
            <a:pPr lvl="1"/>
            <a:r>
              <a:rPr lang="en-US" dirty="0"/>
              <a:t>Keep as much information as possible</a:t>
            </a:r>
          </a:p>
          <a:p>
            <a:pPr lvl="1"/>
            <a:r>
              <a:rPr lang="en-US" dirty="0"/>
              <a:t>Let the learning algorithm figure out what is important and what isn’t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If you don’t have much data / optimization...</a:t>
            </a:r>
          </a:p>
          <a:p>
            <a:pPr lvl="1"/>
            <a:r>
              <a:rPr lang="en-US" dirty="0"/>
              <a:t>Reduce the number of features you maintain</a:t>
            </a:r>
          </a:p>
          <a:p>
            <a:pPr lvl="1"/>
            <a:r>
              <a:rPr lang="en-US" dirty="0"/>
              <a:t>Normalize away irrelevant things</a:t>
            </a:r>
          </a:p>
          <a:p>
            <a:pPr lvl="1"/>
            <a:endParaRPr lang="en-US" dirty="0"/>
          </a:p>
          <a:p>
            <a:r>
              <a:rPr lang="en-US" dirty="0"/>
              <a:t>Focus on things relevant to the concept…</a:t>
            </a:r>
          </a:p>
          <a:p>
            <a:pPr lvl="1"/>
            <a:r>
              <a:rPr lang="en-US" dirty="0"/>
              <a:t>Explore data / use your intuition</a:t>
            </a:r>
          </a:p>
          <a:p>
            <a:pPr lvl="1"/>
            <a:r>
              <a:rPr lang="en-US" dirty="0"/>
              <a:t>Overfitting / underfitting </a:t>
            </a:r>
            <a:r>
              <a:rPr lang="en-US" dirty="0">
                <a:sym typeface="Wingdings" panose="05000000000000000000" pitchFamily="2" charset="2"/>
              </a:rPr>
              <a:t> much more later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040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3774</TotalTime>
  <Words>1972</Words>
  <Application>Microsoft Office PowerPoint</Application>
  <PresentationFormat>Widescreen</PresentationFormat>
  <Paragraphs>754</Paragraphs>
  <Slides>28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Cambria Math</vt:lpstr>
      <vt:lpstr>Office Theme</vt:lpstr>
      <vt:lpstr>Feature Engineering</vt:lpstr>
      <vt:lpstr>Overview</vt:lpstr>
      <vt:lpstr>Goals of Feature Engineering</vt:lpstr>
      <vt:lpstr>Sample from SMS Spam</vt:lpstr>
      <vt:lpstr>Basic Feature Types</vt:lpstr>
      <vt:lpstr>Converting Between Feature Types</vt:lpstr>
      <vt:lpstr>Sources of Data for Features</vt:lpstr>
      <vt:lpstr>Feature Engineering for Text</vt:lpstr>
      <vt:lpstr>Tokenizing</vt:lpstr>
      <vt:lpstr>Bag of Words</vt:lpstr>
      <vt:lpstr>Bag of Words: Example</vt:lpstr>
      <vt:lpstr>N-Grams: Tokens</vt:lpstr>
      <vt:lpstr>N-Grams: Characters</vt:lpstr>
      <vt:lpstr>TF-IDF Term Frequency – Inverse Document Frequency</vt:lpstr>
      <vt:lpstr>Embeddings -- Word2Vec and FastText</vt:lpstr>
      <vt:lpstr>Normalization (Numeric =&gt; Better Numeric)</vt:lpstr>
      <vt:lpstr>Feature Selection</vt:lpstr>
      <vt:lpstr>Feature Selection: Frequency</vt:lpstr>
      <vt:lpstr>Feature Selection: Mutual Information</vt:lpstr>
      <vt:lpstr>Feature Selection: Accuracy (wrapper)</vt:lpstr>
      <vt:lpstr>Important note about feature selection</vt:lpstr>
      <vt:lpstr>Simple Feature Engineering Pattern</vt:lpstr>
      <vt:lpstr>Simple Feature Engineering Pattern: Pseudocode</vt:lpstr>
      <vt:lpstr>Understanding Mistakes</vt:lpstr>
      <vt:lpstr>Exploring Mistakes</vt:lpstr>
      <vt:lpstr>Approach to Feature Engineering</vt:lpstr>
      <vt:lpstr>Feature Engineering in Other Domains</vt:lpstr>
      <vt:lpstr>Summary of Feature Engineering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Feature Engineering</dc:title>
  <dc:creator>Geoff Hulten</dc:creator>
  <cp:lastModifiedBy>Geoff Hulten</cp:lastModifiedBy>
  <cp:revision>101</cp:revision>
  <dcterms:created xsi:type="dcterms:W3CDTF">2018-09-27T01:57:58Z</dcterms:created>
  <dcterms:modified xsi:type="dcterms:W3CDTF">2019-10-13T00:18:07Z</dcterms:modified>
</cp:coreProperties>
</file>