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8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6/3/2023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617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030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6/3/2023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7158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6/3/2023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2704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6/3/2023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2248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5611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1734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039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4205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6/3/2023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09474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6/3/2023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294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6/3/2023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3211381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Machine Learning and A.I. – Examples, Pros and Cons - Total Phase">
            <a:extLst>
              <a:ext uri="{FF2B5EF4-FFF2-40B4-BE49-F238E27FC236}">
                <a16:creationId xmlns:a16="http://schemas.microsoft.com/office/drawing/2014/main" id="{993F37AA-D542-13FE-985E-7DF197E9AE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2448"/>
          <a:stretch/>
        </p:blipFill>
        <p:spPr bwMode="auto">
          <a:xfrm>
            <a:off x="1" y="-1"/>
            <a:ext cx="12191695"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031" name="Group 1030">
            <a:extLst>
              <a:ext uri="{FF2B5EF4-FFF2-40B4-BE49-F238E27FC236}">
                <a16:creationId xmlns:a16="http://schemas.microsoft.com/office/drawing/2014/main" id="{3A852E5D-96B2-47B5-AB0F-426F231FBD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1"/>
            <a:ext cx="3703320" cy="5935131"/>
            <a:chOff x="438068" y="457201"/>
            <a:chExt cx="3703320" cy="5935131"/>
          </a:xfrm>
        </p:grpSpPr>
        <p:sp>
          <p:nvSpPr>
            <p:cNvPr id="1032" name="Rectangle 1031">
              <a:extLst>
                <a:ext uri="{FF2B5EF4-FFF2-40B4-BE49-F238E27FC236}">
                  <a16:creationId xmlns:a16="http://schemas.microsoft.com/office/drawing/2014/main" id="{FBEA2C8A-CA20-494E-8DAA-985E842EDB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41102"/>
              <a:ext cx="3702134" cy="5751230"/>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033" name="Rectangle 1032">
              <a:extLst>
                <a:ext uri="{FF2B5EF4-FFF2-40B4-BE49-F238E27FC236}">
                  <a16:creationId xmlns:a16="http://schemas.microsoft.com/office/drawing/2014/main" id="{DBAE429C-3A94-4C39-B88C-596F1E4C0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1"/>
              <a:ext cx="370332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679B619-E6CC-0EED-FA45-5A3BF23EA7EC}"/>
              </a:ext>
            </a:extLst>
          </p:cNvPr>
          <p:cNvSpPr>
            <a:spLocks noGrp="1"/>
          </p:cNvSpPr>
          <p:nvPr>
            <p:ph type="ctrTitle"/>
          </p:nvPr>
        </p:nvSpPr>
        <p:spPr>
          <a:xfrm>
            <a:off x="584200" y="3316166"/>
            <a:ext cx="3412067" cy="1797702"/>
          </a:xfrm>
        </p:spPr>
        <p:txBody>
          <a:bodyPr>
            <a:normAutofit/>
          </a:bodyPr>
          <a:lstStyle/>
          <a:p>
            <a:r>
              <a:rPr lang="en-US">
                <a:solidFill>
                  <a:srgbClr val="FFFFFF"/>
                </a:solidFill>
              </a:rPr>
              <a:t>Introduction to machine learning</a:t>
            </a:r>
            <a:endParaRPr lang="en-IN">
              <a:solidFill>
                <a:srgbClr val="FFFFFF"/>
              </a:solidFill>
            </a:endParaRPr>
          </a:p>
        </p:txBody>
      </p:sp>
      <p:sp>
        <p:nvSpPr>
          <p:cNvPr id="3" name="Subtitle 2">
            <a:extLst>
              <a:ext uri="{FF2B5EF4-FFF2-40B4-BE49-F238E27FC236}">
                <a16:creationId xmlns:a16="http://schemas.microsoft.com/office/drawing/2014/main" id="{D4DB0B86-360F-714E-013C-EA72F4936FDA}"/>
              </a:ext>
            </a:extLst>
          </p:cNvPr>
          <p:cNvSpPr>
            <a:spLocks noGrp="1"/>
          </p:cNvSpPr>
          <p:nvPr>
            <p:ph type="subTitle" idx="1"/>
          </p:nvPr>
        </p:nvSpPr>
        <p:spPr>
          <a:xfrm>
            <a:off x="584200" y="5145513"/>
            <a:ext cx="3412067" cy="738820"/>
          </a:xfrm>
        </p:spPr>
        <p:txBody>
          <a:bodyPr>
            <a:normAutofit/>
          </a:bodyPr>
          <a:lstStyle/>
          <a:p>
            <a:r>
              <a:rPr lang="en-US">
                <a:solidFill>
                  <a:srgbClr val="FFFFFF">
                    <a:alpha val="75000"/>
                  </a:srgbClr>
                </a:solidFill>
              </a:rPr>
              <a:t>By,</a:t>
            </a:r>
          </a:p>
          <a:p>
            <a:r>
              <a:rPr lang="en-US">
                <a:solidFill>
                  <a:srgbClr val="FFFFFF">
                    <a:alpha val="75000"/>
                  </a:srgbClr>
                </a:solidFill>
              </a:rPr>
              <a:t>Shradha .s. birje</a:t>
            </a:r>
            <a:endParaRPr lang="en-IN">
              <a:solidFill>
                <a:srgbClr val="FFFFFF">
                  <a:alpha val="75000"/>
                </a:srgbClr>
              </a:solidFill>
            </a:endParaRPr>
          </a:p>
        </p:txBody>
      </p:sp>
      <p:pic>
        <p:nvPicPr>
          <p:cNvPr id="4" name="Picture 3" descr="White structure">
            <a:extLst>
              <a:ext uri="{FF2B5EF4-FFF2-40B4-BE49-F238E27FC236}">
                <a16:creationId xmlns:a16="http://schemas.microsoft.com/office/drawing/2014/main" id="{7565877A-75A7-D4A3-7481-B362F47CB54C}"/>
              </a:ext>
            </a:extLst>
          </p:cNvPr>
          <p:cNvPicPr>
            <a:picLocks noChangeAspect="1"/>
          </p:cNvPicPr>
          <p:nvPr/>
        </p:nvPicPr>
        <p:blipFill rotWithShape="1">
          <a:blip r:embed="rId3"/>
          <a:srcRect r="-5" b="18806"/>
          <a:stretch/>
        </p:blipFill>
        <p:spPr>
          <a:xfrm>
            <a:off x="532463" y="731077"/>
            <a:ext cx="3515763" cy="2119422"/>
          </a:xfrm>
          <a:prstGeom prst="rect">
            <a:avLst/>
          </a:prstGeom>
        </p:spPr>
      </p:pic>
    </p:spTree>
    <p:extLst>
      <p:ext uri="{BB962C8B-B14F-4D97-AF65-F5344CB8AC3E}">
        <p14:creationId xmlns:p14="http://schemas.microsoft.com/office/powerpoint/2010/main" val="292075658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2131-3C91-59EE-A8A1-DD90DA76A8FA}"/>
              </a:ext>
            </a:extLst>
          </p:cNvPr>
          <p:cNvSpPr>
            <a:spLocks noGrp="1"/>
          </p:cNvSpPr>
          <p:nvPr>
            <p:ph type="title"/>
          </p:nvPr>
        </p:nvSpPr>
        <p:spPr/>
        <p:txBody>
          <a:bodyPr/>
          <a:lstStyle/>
          <a:p>
            <a:r>
              <a:rPr lang="en-US" dirty="0"/>
              <a:t>Reinforcement learning</a:t>
            </a:r>
            <a:endParaRPr lang="en-IN" dirty="0"/>
          </a:p>
        </p:txBody>
      </p:sp>
      <p:sp>
        <p:nvSpPr>
          <p:cNvPr id="3" name="Content Placeholder 2">
            <a:extLst>
              <a:ext uri="{FF2B5EF4-FFF2-40B4-BE49-F238E27FC236}">
                <a16:creationId xmlns:a16="http://schemas.microsoft.com/office/drawing/2014/main" id="{89490194-B168-B677-9354-C932583E9729}"/>
              </a:ext>
            </a:extLst>
          </p:cNvPr>
          <p:cNvSpPr>
            <a:spLocks noGrp="1"/>
          </p:cNvSpPr>
          <p:nvPr>
            <p:ph idx="1"/>
          </p:nvPr>
        </p:nvSpPr>
        <p:spPr/>
        <p:txBody>
          <a:bodyPr>
            <a:normAutofit lnSpcReduction="10000"/>
          </a:bodyPr>
          <a:lstStyle/>
          <a:p>
            <a:r>
              <a:rPr lang="en-US" dirty="0"/>
              <a:t>Reinforcement learning is a type of machine learning algorithm which allows software agents and machines to automatically determine the ideal behavior within a specific context to maximize its performance.</a:t>
            </a:r>
          </a:p>
          <a:p>
            <a:r>
              <a:rPr lang="en-US" dirty="0"/>
              <a:t>The reinforcement learning is about interaction between two elements the environment and the learning </a:t>
            </a:r>
            <a:r>
              <a:rPr lang="en-US" dirty="0" err="1"/>
              <a:t>agent.The</a:t>
            </a:r>
            <a:r>
              <a:rPr lang="en-US" dirty="0"/>
              <a:t> learning agent leverages two mechanisms namely exploration and exploitation.</a:t>
            </a:r>
          </a:p>
          <a:p>
            <a:r>
              <a:rPr lang="en-US" dirty="0"/>
              <a:t>When learning agent acts on trial-and-error basis it is termed as exploration and when it acts based on the knowledge gained from the environment it is known as exploitation.</a:t>
            </a:r>
          </a:p>
          <a:p>
            <a:r>
              <a:rPr lang="en-US" dirty="0"/>
              <a:t>This environment rewards the agents for correct answers which is reinforcement signal leveraging the rewards obtained the agent improves its environment knowledge to select the next action.</a:t>
            </a:r>
          </a:p>
          <a:p>
            <a:r>
              <a:rPr lang="en-US" dirty="0"/>
              <a:t>Example: Pablo training his dog.</a:t>
            </a:r>
          </a:p>
          <a:p>
            <a:r>
              <a:rPr lang="en-US" dirty="0"/>
              <a:t>Use Cases: Banking sector-Next best offer by predictive modelling when customer accepts or rejects the offer.</a:t>
            </a:r>
          </a:p>
          <a:p>
            <a:endParaRPr lang="en-IN" dirty="0"/>
          </a:p>
        </p:txBody>
      </p:sp>
    </p:spTree>
    <p:extLst>
      <p:ext uri="{BB962C8B-B14F-4D97-AF65-F5344CB8AC3E}">
        <p14:creationId xmlns:p14="http://schemas.microsoft.com/office/powerpoint/2010/main" val="2311224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B00E-086A-198D-26D9-38DB5F023AF3}"/>
              </a:ext>
            </a:extLst>
          </p:cNvPr>
          <p:cNvSpPr>
            <a:spLocks noGrp="1"/>
          </p:cNvSpPr>
          <p:nvPr>
            <p:ph type="title"/>
          </p:nvPr>
        </p:nvSpPr>
        <p:spPr/>
        <p:txBody>
          <a:bodyPr/>
          <a:lstStyle/>
          <a:p>
            <a:r>
              <a:rPr lang="en-US" dirty="0"/>
              <a:t>Reinforcement learning in machine learning</a:t>
            </a:r>
            <a:endParaRPr lang="en-IN" dirty="0"/>
          </a:p>
        </p:txBody>
      </p:sp>
      <p:pic>
        <p:nvPicPr>
          <p:cNvPr id="8194" name="Picture 2" descr="Machine Learning Tutorial | Machine Learning using Python | Edureka">
            <a:extLst>
              <a:ext uri="{FF2B5EF4-FFF2-40B4-BE49-F238E27FC236}">
                <a16:creationId xmlns:a16="http://schemas.microsoft.com/office/drawing/2014/main" id="{361838FA-62B1-5E88-D006-AADC9A3F56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4171" y="2341563"/>
            <a:ext cx="7538786" cy="4088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09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F6D1A-7B01-FBAE-E244-50ABCEE78179}"/>
              </a:ext>
            </a:extLst>
          </p:cNvPr>
          <p:cNvSpPr>
            <a:spLocks noGrp="1"/>
          </p:cNvSpPr>
          <p:nvPr>
            <p:ph type="title"/>
          </p:nvPr>
        </p:nvSpPr>
        <p:spPr/>
        <p:txBody>
          <a:bodyPr>
            <a:normAutofit/>
          </a:bodyPr>
          <a:lstStyle/>
          <a:p>
            <a:r>
              <a:rPr lang="en-US" sz="7200" dirty="0"/>
              <a:t>Thank you</a:t>
            </a:r>
            <a:endParaRPr lang="en-IN" sz="7200" dirty="0"/>
          </a:p>
        </p:txBody>
      </p:sp>
      <p:sp>
        <p:nvSpPr>
          <p:cNvPr id="3" name="Content Placeholder 2">
            <a:extLst>
              <a:ext uri="{FF2B5EF4-FFF2-40B4-BE49-F238E27FC236}">
                <a16:creationId xmlns:a16="http://schemas.microsoft.com/office/drawing/2014/main" id="{157CC574-D640-E15C-EB63-393F941C540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739844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D081-6FA8-D30D-472D-E6A47939189F}"/>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7CF0EA4-7963-BD94-114E-3EC541FFA9C4}"/>
              </a:ext>
            </a:extLst>
          </p:cNvPr>
          <p:cNvSpPr>
            <a:spLocks noGrp="1"/>
          </p:cNvSpPr>
          <p:nvPr>
            <p:ph idx="1"/>
          </p:nvPr>
        </p:nvSpPr>
        <p:spPr/>
        <p:txBody>
          <a:bodyPr/>
          <a:lstStyle/>
          <a:p>
            <a:r>
              <a:rPr lang="en-US" dirty="0"/>
              <a:t>As we know we are living in a world of humans and machines. Humans have been evolving and learning from their past experiences since millions of years whereas the era of machines and robots have just begun.</a:t>
            </a:r>
          </a:p>
          <a:p>
            <a:r>
              <a:rPr lang="en-IN" dirty="0"/>
              <a:t>In today’s world these machines or robots are like they need to be programmed before they actually follow your instructions but what if the machines started to learn on their own and this is where machine learning comes into picture.</a:t>
            </a:r>
          </a:p>
          <a:p>
            <a:r>
              <a:rPr lang="en-IN" dirty="0"/>
              <a:t>Today we can see many examples or implementations of machine learning around us like Tesla self-driving cars, Apple Siri, Sofia AI robot and many more</a:t>
            </a:r>
          </a:p>
        </p:txBody>
      </p:sp>
    </p:spTree>
    <p:extLst>
      <p:ext uri="{BB962C8B-B14F-4D97-AF65-F5344CB8AC3E}">
        <p14:creationId xmlns:p14="http://schemas.microsoft.com/office/powerpoint/2010/main" val="14349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59" name="Rectangle 2058">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61" name="Rectangle 2060">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63" name="Rectangle 2062">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CA51748-2779-3F10-C92D-B1B5C5E76E34}"/>
              </a:ext>
            </a:extLst>
          </p:cNvPr>
          <p:cNvSpPr>
            <a:spLocks noGrp="1"/>
          </p:cNvSpPr>
          <p:nvPr>
            <p:ph type="title"/>
          </p:nvPr>
        </p:nvSpPr>
        <p:spPr>
          <a:xfrm>
            <a:off x="601255" y="702155"/>
            <a:ext cx="3409783" cy="1300365"/>
          </a:xfrm>
        </p:spPr>
        <p:txBody>
          <a:bodyPr>
            <a:normAutofit/>
          </a:bodyPr>
          <a:lstStyle/>
          <a:p>
            <a:r>
              <a:rPr lang="en-US" dirty="0">
                <a:solidFill>
                  <a:srgbClr val="FFFFFF"/>
                </a:solidFill>
              </a:rPr>
              <a:t>introduction</a:t>
            </a:r>
            <a:endParaRPr lang="en-IN" dirty="0">
              <a:solidFill>
                <a:srgbClr val="FFFFFF"/>
              </a:solidFill>
            </a:endParaRPr>
          </a:p>
        </p:txBody>
      </p:sp>
      <p:sp>
        <p:nvSpPr>
          <p:cNvPr id="3" name="Content Placeholder 2">
            <a:extLst>
              <a:ext uri="{FF2B5EF4-FFF2-40B4-BE49-F238E27FC236}">
                <a16:creationId xmlns:a16="http://schemas.microsoft.com/office/drawing/2014/main" id="{E424BDC6-4DA2-5BA2-4A58-60D0C5C5FA1A}"/>
              </a:ext>
            </a:extLst>
          </p:cNvPr>
          <p:cNvSpPr>
            <a:spLocks noGrp="1"/>
          </p:cNvSpPr>
          <p:nvPr>
            <p:ph idx="1"/>
          </p:nvPr>
        </p:nvSpPr>
        <p:spPr>
          <a:xfrm>
            <a:off x="601255" y="2177142"/>
            <a:ext cx="3409782" cy="3823607"/>
          </a:xfrm>
        </p:spPr>
        <p:txBody>
          <a:bodyPr>
            <a:normAutofit/>
          </a:bodyPr>
          <a:lstStyle/>
          <a:p>
            <a:r>
              <a:rPr lang="en-US" dirty="0">
                <a:solidFill>
                  <a:srgbClr val="FFFFFF"/>
                </a:solidFill>
              </a:rPr>
              <a:t>Machine Learning is a subfield of Artificial Intelligence that focuses on design of system that can learn from and make decisions and predictions based on the experience which is data in case of machines.</a:t>
            </a:r>
          </a:p>
          <a:p>
            <a:r>
              <a:rPr lang="en-US" dirty="0">
                <a:solidFill>
                  <a:srgbClr val="FFFFFF"/>
                </a:solidFill>
              </a:rPr>
              <a:t>Machine learning enables computer to act and make data driven decisions rather than being explicitly programmed</a:t>
            </a:r>
            <a:r>
              <a:rPr lang="en-IN" dirty="0">
                <a:solidFill>
                  <a:srgbClr val="FFFFFF"/>
                </a:solidFill>
              </a:rPr>
              <a:t> to carry out a certain task.</a:t>
            </a:r>
            <a:endParaRPr lang="en-US" dirty="0">
              <a:solidFill>
                <a:srgbClr val="FFFFFF"/>
              </a:solidFill>
            </a:endParaRPr>
          </a:p>
        </p:txBody>
      </p:sp>
      <p:pic>
        <p:nvPicPr>
          <p:cNvPr id="2050" name="Picture 2" descr="AI vs Machine Learning vs Deep Learning | Edureka">
            <a:extLst>
              <a:ext uri="{FF2B5EF4-FFF2-40B4-BE49-F238E27FC236}">
                <a16:creationId xmlns:a16="http://schemas.microsoft.com/office/drawing/2014/main" id="{524DAF3A-DDD2-1C5B-3ABB-F783D42A57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92231" y="1984277"/>
            <a:ext cx="6831503" cy="2872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40240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6C8B-495F-EEC6-5BB1-1EF10B58FF49}"/>
              </a:ext>
            </a:extLst>
          </p:cNvPr>
          <p:cNvSpPr>
            <a:spLocks noGrp="1"/>
          </p:cNvSpPr>
          <p:nvPr>
            <p:ph type="title"/>
          </p:nvPr>
        </p:nvSpPr>
        <p:spPr/>
        <p:txBody>
          <a:bodyPr/>
          <a:lstStyle/>
          <a:p>
            <a:r>
              <a:rPr lang="en-US" dirty="0"/>
              <a:t>How does machine learning work?</a:t>
            </a:r>
            <a:endParaRPr lang="en-IN" dirty="0"/>
          </a:p>
        </p:txBody>
      </p:sp>
      <p:pic>
        <p:nvPicPr>
          <p:cNvPr id="3074" name="Picture 2" descr="Modeling the data - Data Science Tutorial | Intellipaat.com">
            <a:extLst>
              <a:ext uri="{FF2B5EF4-FFF2-40B4-BE49-F238E27FC236}">
                <a16:creationId xmlns:a16="http://schemas.microsoft.com/office/drawing/2014/main" id="{9056963C-565E-5A68-AB5C-8B1190A7EF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6043" y="2341563"/>
            <a:ext cx="4897818" cy="4273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894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E671-2ABE-8B45-C420-882AA4E9597B}"/>
              </a:ext>
            </a:extLst>
          </p:cNvPr>
          <p:cNvSpPr>
            <a:spLocks noGrp="1"/>
          </p:cNvSpPr>
          <p:nvPr>
            <p:ph type="title"/>
          </p:nvPr>
        </p:nvSpPr>
        <p:spPr/>
        <p:txBody>
          <a:bodyPr/>
          <a:lstStyle/>
          <a:p>
            <a:r>
              <a:rPr lang="en-US" dirty="0"/>
              <a:t>Machine learning types</a:t>
            </a:r>
            <a:endParaRPr lang="en-IN" dirty="0"/>
          </a:p>
        </p:txBody>
      </p:sp>
      <p:sp>
        <p:nvSpPr>
          <p:cNvPr id="3" name="Content Placeholder 2">
            <a:extLst>
              <a:ext uri="{FF2B5EF4-FFF2-40B4-BE49-F238E27FC236}">
                <a16:creationId xmlns:a16="http://schemas.microsoft.com/office/drawing/2014/main" id="{1489BB74-F76E-FA61-4283-40733A20BA29}"/>
              </a:ext>
            </a:extLst>
          </p:cNvPr>
          <p:cNvSpPr>
            <a:spLocks noGrp="1"/>
          </p:cNvSpPr>
          <p:nvPr>
            <p:ph idx="1"/>
          </p:nvPr>
        </p:nvSpPr>
        <p:spPr>
          <a:xfrm>
            <a:off x="581192" y="2567696"/>
            <a:ext cx="11406201" cy="3407653"/>
          </a:xfrm>
        </p:spPr>
        <p:txBody>
          <a:bodyPr/>
          <a:lstStyle/>
          <a:p>
            <a:r>
              <a:rPr lang="en-US" dirty="0"/>
              <a:t>SUPERVISED LEARNING</a:t>
            </a:r>
          </a:p>
          <a:p>
            <a:r>
              <a:rPr lang="en-US" dirty="0"/>
              <a:t>UNSUPERVISED LEARNING </a:t>
            </a:r>
          </a:p>
          <a:p>
            <a:r>
              <a:rPr lang="en-US" dirty="0"/>
              <a:t>REINFORCEMENT LEARNING</a:t>
            </a:r>
            <a:endParaRPr lang="en-IN" dirty="0"/>
          </a:p>
        </p:txBody>
      </p:sp>
      <p:pic>
        <p:nvPicPr>
          <p:cNvPr id="4098" name="Picture 2" descr="Machine Learning Types #2. Supervised Learning | by Rajesh Khadka | Towards  Data Science">
            <a:extLst>
              <a:ext uri="{FF2B5EF4-FFF2-40B4-BE49-F238E27FC236}">
                <a16:creationId xmlns:a16="http://schemas.microsoft.com/office/drawing/2014/main" id="{104EB068-50FF-6C34-1D9F-188E35998A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9972" y="1597907"/>
            <a:ext cx="6850029" cy="4900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830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A8C51-B382-D3B1-4295-B3EFF4B50C65}"/>
              </a:ext>
            </a:extLst>
          </p:cNvPr>
          <p:cNvSpPr>
            <a:spLocks noGrp="1"/>
          </p:cNvSpPr>
          <p:nvPr>
            <p:ph type="title"/>
          </p:nvPr>
        </p:nvSpPr>
        <p:spPr/>
        <p:txBody>
          <a:bodyPr/>
          <a:lstStyle/>
          <a:p>
            <a:r>
              <a:rPr lang="en-US" dirty="0"/>
              <a:t>Machine learning : supervised</a:t>
            </a:r>
            <a:endParaRPr lang="en-IN" dirty="0"/>
          </a:p>
        </p:txBody>
      </p:sp>
      <p:sp>
        <p:nvSpPr>
          <p:cNvPr id="3" name="Content Placeholder 2">
            <a:extLst>
              <a:ext uri="{FF2B5EF4-FFF2-40B4-BE49-F238E27FC236}">
                <a16:creationId xmlns:a16="http://schemas.microsoft.com/office/drawing/2014/main" id="{874D9641-455E-87FB-F1AE-94EA5C9F889B}"/>
              </a:ext>
            </a:extLst>
          </p:cNvPr>
          <p:cNvSpPr>
            <a:spLocks noGrp="1"/>
          </p:cNvSpPr>
          <p:nvPr>
            <p:ph idx="1"/>
          </p:nvPr>
        </p:nvSpPr>
        <p:spPr/>
        <p:txBody>
          <a:bodyPr>
            <a:normAutofit lnSpcReduction="10000"/>
          </a:bodyPr>
          <a:lstStyle/>
          <a:p>
            <a:r>
              <a:rPr lang="en-US" dirty="0" err="1"/>
              <a:t>Suprvised</a:t>
            </a:r>
            <a:r>
              <a:rPr lang="en-US" dirty="0"/>
              <a:t> learning is where you have input variables X and an output variable Y and you use an algorithm to learn the mapping function from the input to the output that is Y equals f(X).</a:t>
            </a:r>
          </a:p>
          <a:p>
            <a:r>
              <a:rPr lang="en-US" dirty="0"/>
              <a:t>The goal is to approximate the mapping function so well that whenever you get a new input data X you can predict the output variable Y.</a:t>
            </a:r>
          </a:p>
          <a:p>
            <a:r>
              <a:rPr lang="en-US" dirty="0"/>
              <a:t>This category of learning is called as supervised learning because the process of an algorithm learning from the training dataset can be thought of as a teacher supervising the learning process. If we know the correct answers the algorithm iteratively makes decisions while predicting on the training data and is corrected by the teacher.</a:t>
            </a:r>
          </a:p>
          <a:p>
            <a:r>
              <a:rPr lang="en-US" dirty="0"/>
              <a:t>The learning stops when the algorithm achieves an acceptable level of performance.</a:t>
            </a:r>
          </a:p>
          <a:p>
            <a:r>
              <a:rPr lang="en-US" dirty="0"/>
              <a:t>Example: Linear </a:t>
            </a:r>
            <a:r>
              <a:rPr lang="en-US" dirty="0" err="1"/>
              <a:t>Regression,Radom</a:t>
            </a:r>
            <a:r>
              <a:rPr lang="en-US" dirty="0"/>
              <a:t> Forest and Support Vector Machines</a:t>
            </a:r>
          </a:p>
          <a:p>
            <a:r>
              <a:rPr lang="en-US" dirty="0"/>
              <a:t>Use Cases: Cortana Speech </a:t>
            </a:r>
            <a:r>
              <a:rPr lang="en-US" dirty="0" err="1"/>
              <a:t>Automation,Weather</a:t>
            </a:r>
            <a:r>
              <a:rPr lang="en-US" dirty="0"/>
              <a:t> </a:t>
            </a:r>
            <a:r>
              <a:rPr lang="en-US" dirty="0" err="1"/>
              <a:t>APP,Biometric</a:t>
            </a:r>
            <a:endParaRPr lang="en-US" dirty="0"/>
          </a:p>
          <a:p>
            <a:endParaRPr lang="en-IN" dirty="0"/>
          </a:p>
        </p:txBody>
      </p:sp>
    </p:spTree>
    <p:extLst>
      <p:ext uri="{BB962C8B-B14F-4D97-AF65-F5344CB8AC3E}">
        <p14:creationId xmlns:p14="http://schemas.microsoft.com/office/powerpoint/2010/main" val="127782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3186-628D-DEC7-A7ED-C9124FA7F24D}"/>
              </a:ext>
            </a:extLst>
          </p:cNvPr>
          <p:cNvSpPr>
            <a:spLocks noGrp="1"/>
          </p:cNvSpPr>
          <p:nvPr>
            <p:ph type="title"/>
          </p:nvPr>
        </p:nvSpPr>
        <p:spPr/>
        <p:txBody>
          <a:bodyPr/>
          <a:lstStyle/>
          <a:p>
            <a:r>
              <a:rPr lang="en-US" dirty="0"/>
              <a:t>Supervised learning in machine learning</a:t>
            </a:r>
            <a:endParaRPr lang="en-IN" dirty="0"/>
          </a:p>
        </p:txBody>
      </p:sp>
      <p:pic>
        <p:nvPicPr>
          <p:cNvPr id="6146" name="Picture 2" descr="Supervised Learning Algorithm in Machine Learning - TechVidvan">
            <a:extLst>
              <a:ext uri="{FF2B5EF4-FFF2-40B4-BE49-F238E27FC236}">
                <a16:creationId xmlns:a16="http://schemas.microsoft.com/office/drawing/2014/main" id="{1B78455F-F678-8664-DD89-9019B4B0AA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2417" y="2341563"/>
            <a:ext cx="8968902" cy="4039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887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38523-1078-B867-CE13-D9CB3B5A1663}"/>
              </a:ext>
            </a:extLst>
          </p:cNvPr>
          <p:cNvSpPr>
            <a:spLocks noGrp="1"/>
          </p:cNvSpPr>
          <p:nvPr>
            <p:ph type="title"/>
          </p:nvPr>
        </p:nvSpPr>
        <p:spPr/>
        <p:txBody>
          <a:bodyPr/>
          <a:lstStyle/>
          <a:p>
            <a:r>
              <a:rPr lang="en-US" dirty="0"/>
              <a:t>Machine learning : unsupervised</a:t>
            </a:r>
            <a:endParaRPr lang="en-IN" dirty="0"/>
          </a:p>
        </p:txBody>
      </p:sp>
      <p:sp>
        <p:nvSpPr>
          <p:cNvPr id="3" name="Content Placeholder 2">
            <a:extLst>
              <a:ext uri="{FF2B5EF4-FFF2-40B4-BE49-F238E27FC236}">
                <a16:creationId xmlns:a16="http://schemas.microsoft.com/office/drawing/2014/main" id="{212B28C8-DA03-BAEE-1178-6A934664BF5A}"/>
              </a:ext>
            </a:extLst>
          </p:cNvPr>
          <p:cNvSpPr>
            <a:spLocks noGrp="1"/>
          </p:cNvSpPr>
          <p:nvPr>
            <p:ph idx="1"/>
          </p:nvPr>
        </p:nvSpPr>
        <p:spPr/>
        <p:txBody>
          <a:bodyPr>
            <a:normAutofit fontScale="92500" lnSpcReduction="10000"/>
          </a:bodyPr>
          <a:lstStyle/>
          <a:p>
            <a:r>
              <a:rPr lang="en-US" dirty="0"/>
              <a:t>Mathematically unsupervised machine learning is where you have only input data set X and no corresponding output variable.</a:t>
            </a:r>
          </a:p>
          <a:p>
            <a:r>
              <a:rPr lang="en-US" dirty="0"/>
              <a:t>The goal of unsupervised learning is to model the underlying structure or distribution in the data in order to learn more about the data.</a:t>
            </a:r>
          </a:p>
          <a:p>
            <a:r>
              <a:rPr lang="en-US" dirty="0"/>
              <a:t>In Unsupervised Learning approach the data instances of a training dataset do not have an expected output associated to them instead unsupervised learning algorithm detects pattern based on </a:t>
            </a:r>
            <a:r>
              <a:rPr lang="en-US" dirty="0" err="1"/>
              <a:t>init</a:t>
            </a:r>
            <a:r>
              <a:rPr lang="en-US" dirty="0"/>
              <a:t> characteristics of the input data.</a:t>
            </a:r>
          </a:p>
          <a:p>
            <a:r>
              <a:rPr lang="en-US" dirty="0"/>
              <a:t>This category is called as unsupervised learning because unlike supervised learning ever there are no correct answers and no teacher. Algorithms are left on their own to discover and present the interesting structure in the data.</a:t>
            </a:r>
          </a:p>
          <a:p>
            <a:r>
              <a:rPr lang="en-US" dirty="0"/>
              <a:t>Example: Clustering in which similar data items are grouped together to identify clusters of data.</a:t>
            </a:r>
          </a:p>
          <a:p>
            <a:r>
              <a:rPr lang="en-US" dirty="0"/>
              <a:t>K means, </a:t>
            </a:r>
            <a:r>
              <a:rPr lang="en-US" dirty="0" err="1"/>
              <a:t>Apriori</a:t>
            </a:r>
            <a:r>
              <a:rPr lang="en-US" dirty="0"/>
              <a:t> algorithm and </a:t>
            </a:r>
            <a:r>
              <a:rPr lang="en-US" dirty="0" err="1"/>
              <a:t>hierrarchical</a:t>
            </a:r>
            <a:r>
              <a:rPr lang="en-US" dirty="0"/>
              <a:t> clustering</a:t>
            </a:r>
          </a:p>
          <a:p>
            <a:r>
              <a:rPr lang="en-US" dirty="0"/>
              <a:t>Use cases: People attending a party, Watching a football match.</a:t>
            </a:r>
            <a:endParaRPr lang="en-IN" dirty="0"/>
          </a:p>
        </p:txBody>
      </p:sp>
    </p:spTree>
    <p:extLst>
      <p:ext uri="{BB962C8B-B14F-4D97-AF65-F5344CB8AC3E}">
        <p14:creationId xmlns:p14="http://schemas.microsoft.com/office/powerpoint/2010/main" val="1294021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0006-1F25-9861-C454-A91D135B701D}"/>
              </a:ext>
            </a:extLst>
          </p:cNvPr>
          <p:cNvSpPr>
            <a:spLocks noGrp="1"/>
          </p:cNvSpPr>
          <p:nvPr>
            <p:ph type="title"/>
          </p:nvPr>
        </p:nvSpPr>
        <p:spPr/>
        <p:txBody>
          <a:bodyPr/>
          <a:lstStyle/>
          <a:p>
            <a:r>
              <a:rPr lang="en-US" dirty="0"/>
              <a:t>Unsupervised learning in machine learning</a:t>
            </a:r>
            <a:endParaRPr lang="en-IN" dirty="0"/>
          </a:p>
        </p:txBody>
      </p:sp>
      <p:pic>
        <p:nvPicPr>
          <p:cNvPr id="8" name="Content Placeholder 7">
            <a:extLst>
              <a:ext uri="{FF2B5EF4-FFF2-40B4-BE49-F238E27FC236}">
                <a16:creationId xmlns:a16="http://schemas.microsoft.com/office/drawing/2014/main" id="{BAFFAD28-3004-FC5E-1677-5F5868C7A12E}"/>
              </a:ext>
            </a:extLst>
          </p:cNvPr>
          <p:cNvPicPr>
            <a:picLocks noGrp="1" noChangeAspect="1"/>
          </p:cNvPicPr>
          <p:nvPr>
            <p:ph idx="1"/>
          </p:nvPr>
        </p:nvPicPr>
        <p:blipFill>
          <a:blip r:embed="rId2"/>
          <a:stretch>
            <a:fillRect/>
          </a:stretch>
        </p:blipFill>
        <p:spPr>
          <a:xfrm>
            <a:off x="1313235" y="2341563"/>
            <a:ext cx="8691620" cy="4039994"/>
          </a:xfrm>
          <a:prstGeom prst="rect">
            <a:avLst/>
          </a:prstGeom>
        </p:spPr>
      </p:pic>
    </p:spTree>
    <p:extLst>
      <p:ext uri="{BB962C8B-B14F-4D97-AF65-F5344CB8AC3E}">
        <p14:creationId xmlns:p14="http://schemas.microsoft.com/office/powerpoint/2010/main" val="1038126527"/>
      </p:ext>
    </p:extLst>
  </p:cSld>
  <p:clrMapOvr>
    <a:masterClrMapping/>
  </p:clrMapOvr>
</p:sld>
</file>

<file path=ppt/theme/theme1.xml><?xml version="1.0" encoding="utf-8"?>
<a:theme xmlns:a="http://schemas.openxmlformats.org/drawingml/2006/main" name="Dividend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687</TotalTime>
  <Words>671</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Franklin Gothic Book</vt:lpstr>
      <vt:lpstr>Franklin Gothic Demi</vt:lpstr>
      <vt:lpstr>Wingdings 2</vt:lpstr>
      <vt:lpstr>DividendVTI</vt:lpstr>
      <vt:lpstr>Introduction to machine learning</vt:lpstr>
      <vt:lpstr>Introduction</vt:lpstr>
      <vt:lpstr>introduction</vt:lpstr>
      <vt:lpstr>How does machine learning work?</vt:lpstr>
      <vt:lpstr>Machine learning types</vt:lpstr>
      <vt:lpstr>Machine learning : supervised</vt:lpstr>
      <vt:lpstr>Supervised learning in machine learning</vt:lpstr>
      <vt:lpstr>Machine learning : unsupervised</vt:lpstr>
      <vt:lpstr>Unsupervised learning in machine learning</vt:lpstr>
      <vt:lpstr>Reinforcement learning</vt:lpstr>
      <vt:lpstr>Reinforcement learning in machine learning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Sanjay Birje</dc:creator>
  <cp:lastModifiedBy>Sanjay Birje</cp:lastModifiedBy>
  <cp:revision>1</cp:revision>
  <dcterms:created xsi:type="dcterms:W3CDTF">2023-06-03T15:23:41Z</dcterms:created>
  <dcterms:modified xsi:type="dcterms:W3CDTF">2023-06-04T02:51:32Z</dcterms:modified>
</cp:coreProperties>
</file>