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75969feacf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75969feacf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75969feac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75969feac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75969feacf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75969feacf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75969feacf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75969feacf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75969feacf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75969feacf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75969feacf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75969feacf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75969feacf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75969feacf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75969feacf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75969feacf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75969feacf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75969feacf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techtarget.com/searchdisasterrecovery/definition/risk-mitig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Risk Assessment and Analysis:</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Module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2"/>
          <p:cNvPicPr preferRelativeResize="0"/>
          <p:nvPr/>
        </p:nvPicPr>
        <p:blipFill>
          <a:blip r:embed="rId3">
            <a:alphaModFix/>
          </a:blip>
          <a:stretch>
            <a:fillRect/>
          </a:stretch>
        </p:blipFill>
        <p:spPr>
          <a:xfrm>
            <a:off x="473750" y="947600"/>
            <a:ext cx="8353875" cy="3049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Risk Assessments</a:t>
            </a:r>
            <a:endParaRPr/>
          </a:p>
        </p:txBody>
      </p:sp>
      <p:sp>
        <p:nvSpPr>
          <p:cNvPr id="65" name="Google Shape;65;p14"/>
          <p:cNvSpPr txBox="1"/>
          <p:nvPr>
            <p:ph idx="1" type="body"/>
          </p:nvPr>
        </p:nvSpPr>
        <p:spPr>
          <a:xfrm>
            <a:off x="311700" y="1152475"/>
            <a:ext cx="8520600" cy="22920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Risk Assessments focus on identifying the threats facing the information systems, networks and data, and assessing the potential consequences face should these adverse events occur.</a:t>
            </a:r>
            <a:endParaRPr sz="1500">
              <a:solidFill>
                <a:schemeClr val="dk2"/>
              </a:solidFill>
              <a:latin typeface="Roboto"/>
              <a:ea typeface="Roboto"/>
              <a:cs typeface="Roboto"/>
              <a:sym typeface="Roboto"/>
            </a:endParaRPr>
          </a:p>
          <a:p>
            <a:pPr indent="-327025" lvl="0" marL="457200" rtl="0" algn="just">
              <a:lnSpc>
                <a:spcPct val="100000"/>
              </a:lnSpc>
              <a:spcBef>
                <a:spcPts val="0"/>
              </a:spcBef>
              <a:spcAft>
                <a:spcPts val="0"/>
              </a:spcAft>
              <a:buClr>
                <a:schemeClr val="dk2"/>
              </a:buClr>
              <a:buSzPts val="1550"/>
              <a:buFont typeface="Arial"/>
              <a:buChar char="●"/>
            </a:pPr>
            <a:r>
              <a:rPr lang="en" sz="1550">
                <a:solidFill>
                  <a:schemeClr val="dk2"/>
                </a:solidFill>
                <a:highlight>
                  <a:srgbClr val="FFFFFF"/>
                </a:highlight>
                <a:latin typeface="Arial"/>
                <a:ea typeface="Arial"/>
                <a:cs typeface="Arial"/>
                <a:sym typeface="Arial"/>
              </a:rPr>
              <a:t>Risk analysis is the process of identifying and analyzing potential issues that could negatively impact key business initiatives or projects. This process is done in order to help organizations avoid or </a:t>
            </a:r>
            <a:r>
              <a:rPr lang="en" sz="1550">
                <a:solidFill>
                  <a:schemeClr val="dk2"/>
                </a:solidFill>
                <a:highlight>
                  <a:srgbClr val="FFFFFF"/>
                </a:highlight>
                <a:uFill>
                  <a:noFill/>
                </a:uFill>
                <a:latin typeface="Arial"/>
                <a:ea typeface="Arial"/>
                <a:cs typeface="Arial"/>
                <a:sym typeface="Arial"/>
                <a:hlinkClick r:id="rId3">
                  <a:extLst>
                    <a:ext uri="{A12FA001-AC4F-418D-AE19-62706E023703}">
                      <ahyp:hlinkClr val="tx"/>
                    </a:ext>
                  </a:extLst>
                </a:hlinkClick>
              </a:rPr>
              <a:t>mitigate those risks</a:t>
            </a:r>
            <a:r>
              <a:rPr lang="en" sz="1550">
                <a:solidFill>
                  <a:schemeClr val="dk2"/>
                </a:solidFill>
                <a:highlight>
                  <a:srgbClr val="FFFFFF"/>
                </a:highlight>
                <a:latin typeface="Arial"/>
                <a:ea typeface="Arial"/>
                <a:cs typeface="Arial"/>
                <a:sym typeface="Arial"/>
              </a:rPr>
              <a:t>.</a:t>
            </a:r>
            <a:endParaRPr sz="1700">
              <a:solidFill>
                <a:schemeClr val="dk2"/>
              </a:solidFill>
              <a:latin typeface="Arial"/>
              <a:ea typeface="Arial"/>
              <a:cs typeface="Arial"/>
              <a:sym typeface="Arial"/>
            </a:endParaRPr>
          </a:p>
          <a:p>
            <a:pPr indent="0" lvl="0" marL="0" rtl="0" algn="l">
              <a:spcBef>
                <a:spcPts val="1200"/>
              </a:spcBef>
              <a:spcAft>
                <a:spcPts val="1200"/>
              </a:spcAft>
              <a:buNone/>
            </a:pPr>
            <a:r>
              <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p>
            <a:pPr indent="0" lvl="0" marL="0" rtl="0" algn="l">
              <a:lnSpc>
                <a:spcPct val="150000"/>
              </a:lnSpc>
              <a:spcBef>
                <a:spcPts val="1200"/>
              </a:spcBef>
              <a:spcAft>
                <a:spcPts val="1200"/>
              </a:spcAft>
              <a:buClr>
                <a:schemeClr val="dk2"/>
              </a:buClr>
              <a:buSzPts val="1100"/>
              <a:buFont typeface="Arial"/>
              <a:buNone/>
            </a:pPr>
            <a:r>
              <a:rPr lang="en" sz="1500">
                <a:latin typeface="Roboto"/>
                <a:ea typeface="Roboto"/>
                <a:cs typeface="Roboto"/>
                <a:sym typeface="Roboto"/>
              </a:rPr>
              <a:t>Environment Knowledge</a:t>
            </a:r>
            <a:endParaRPr/>
          </a:p>
        </p:txBody>
      </p:sp>
      <p:sp>
        <p:nvSpPr>
          <p:cNvPr id="71" name="Google Shape;71;p15"/>
          <p:cNvSpPr txBox="1"/>
          <p:nvPr>
            <p:ph idx="1" type="body"/>
          </p:nvPr>
        </p:nvSpPr>
        <p:spPr>
          <a:xfrm>
            <a:off x="311700" y="1152475"/>
            <a:ext cx="8520600" cy="3684300"/>
          </a:xfrm>
          <a:prstGeom prst="rect">
            <a:avLst/>
          </a:prstGeom>
        </p:spPr>
        <p:txBody>
          <a:bodyPr anchorCtr="0" anchor="t" bIns="91425" lIns="91425" spcFirstLastPara="1" rIns="91425" wrap="square" tIns="91425">
            <a:normAutofit/>
          </a:bodyPr>
          <a:lstStyle/>
          <a:p>
            <a:pPr indent="0" lvl="0" marL="0" rtl="0" algn="l">
              <a:lnSpc>
                <a:spcPct val="150000"/>
              </a:lnSpc>
              <a:spcBef>
                <a:spcPts val="1200"/>
              </a:spcBef>
              <a:spcAft>
                <a:spcPts val="0"/>
              </a:spcAft>
              <a:buClr>
                <a:schemeClr val="dk2"/>
              </a:buClr>
              <a:buSzPts val="1100"/>
              <a:buFont typeface="Arial"/>
              <a:buNone/>
            </a:pPr>
            <a:r>
              <a:t/>
            </a:r>
            <a:endParaRPr b="1" sz="1500">
              <a:solidFill>
                <a:schemeClr val="dk2"/>
              </a:solidFill>
              <a:latin typeface="Roboto"/>
              <a:ea typeface="Roboto"/>
              <a:cs typeface="Roboto"/>
              <a:sym typeface="Roboto"/>
            </a:endParaRPr>
          </a:p>
          <a:p>
            <a:pPr indent="-323850" lvl="0" marL="762000" rtl="0" algn="l">
              <a:spcBef>
                <a:spcPts val="1800"/>
              </a:spcBef>
              <a:spcAft>
                <a:spcPts val="0"/>
              </a:spcAft>
              <a:buClr>
                <a:schemeClr val="dk2"/>
              </a:buClr>
              <a:buSzPts val="1500"/>
              <a:buFont typeface="Roboto"/>
              <a:buChar char="●"/>
            </a:pPr>
            <a:r>
              <a:rPr lang="en" sz="1500">
                <a:solidFill>
                  <a:schemeClr val="dk2"/>
                </a:solidFill>
                <a:latin typeface="Roboto"/>
                <a:ea typeface="Roboto"/>
                <a:cs typeface="Roboto"/>
                <a:sym typeface="Roboto"/>
              </a:rPr>
              <a:t>Understanding the environment</a:t>
            </a:r>
            <a:endParaRPr sz="1500">
              <a:solidFill>
                <a:schemeClr val="dk2"/>
              </a:solidFill>
              <a:latin typeface="Roboto"/>
              <a:ea typeface="Roboto"/>
              <a:cs typeface="Roboto"/>
              <a:sym typeface="Roboto"/>
            </a:endParaRPr>
          </a:p>
          <a:p>
            <a:pPr indent="-323850" lvl="0" marL="762000" rtl="0" algn="l">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Understanding the organization</a:t>
            </a:r>
            <a:endParaRPr sz="1500">
              <a:solidFill>
                <a:schemeClr val="dk2"/>
              </a:solidFill>
              <a:latin typeface="Roboto"/>
              <a:ea typeface="Roboto"/>
              <a:cs typeface="Roboto"/>
              <a:sym typeface="Roboto"/>
            </a:endParaRPr>
          </a:p>
          <a:p>
            <a:pPr indent="-323850" lvl="0" marL="762000" rtl="0" algn="l">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Understanding the business</a:t>
            </a:r>
            <a:endParaRPr sz="1500">
              <a:solidFill>
                <a:schemeClr val="dk2"/>
              </a:solidFill>
              <a:latin typeface="Roboto"/>
              <a:ea typeface="Roboto"/>
              <a:cs typeface="Roboto"/>
              <a:sym typeface="Roboto"/>
            </a:endParaRPr>
          </a:p>
          <a:p>
            <a:pPr indent="-323850" lvl="0" marL="762000" rtl="0" algn="l">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Understanding IT</a:t>
            </a:r>
            <a:endParaRPr sz="1500">
              <a:solidFill>
                <a:schemeClr val="dk2"/>
              </a:solidFill>
              <a:latin typeface="Roboto"/>
              <a:ea typeface="Roboto"/>
              <a:cs typeface="Roboto"/>
              <a:sym typeface="Roboto"/>
            </a:endParaRPr>
          </a:p>
          <a:p>
            <a:pPr indent="-323850" lvl="0" marL="762000" rtl="0" algn="l">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Understanding security</a:t>
            </a:r>
            <a:endParaRPr sz="1500">
              <a:solidFill>
                <a:schemeClr val="dk2"/>
              </a:solidFill>
              <a:latin typeface="Roboto"/>
              <a:ea typeface="Roboto"/>
              <a:cs typeface="Roboto"/>
              <a:sym typeface="Roboto"/>
            </a:endParaRPr>
          </a:p>
          <a:p>
            <a:pPr indent="-323850" lvl="0" marL="762000" rtl="0" algn="l">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Understanding threats, vulnerabilities, and risks</a:t>
            </a:r>
            <a:endParaRPr sz="1500">
              <a:solidFill>
                <a:schemeClr val="dk2"/>
              </a:solidFill>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p>
            <a:pPr indent="0" lvl="0" marL="0" rtl="0" algn="l">
              <a:lnSpc>
                <a:spcPct val="150000"/>
              </a:lnSpc>
              <a:spcBef>
                <a:spcPts val="1200"/>
              </a:spcBef>
              <a:spcAft>
                <a:spcPts val="1200"/>
              </a:spcAft>
              <a:buClr>
                <a:schemeClr val="dk2"/>
              </a:buClr>
              <a:buSzPts val="1100"/>
              <a:buFont typeface="Arial"/>
              <a:buNone/>
            </a:pPr>
            <a:r>
              <a:rPr lang="en" sz="1500">
                <a:latin typeface="Roboto"/>
                <a:ea typeface="Roboto"/>
                <a:cs typeface="Roboto"/>
                <a:sym typeface="Roboto"/>
              </a:rPr>
              <a:t>Actions</a:t>
            </a:r>
            <a:endParaRPr/>
          </a:p>
        </p:txBody>
      </p:sp>
      <p:sp>
        <p:nvSpPr>
          <p:cNvPr id="77" name="Google Shape;77;p16"/>
          <p:cNvSpPr txBox="1"/>
          <p:nvPr>
            <p:ph idx="1" type="body"/>
          </p:nvPr>
        </p:nvSpPr>
        <p:spPr>
          <a:xfrm>
            <a:off x="311700" y="1068425"/>
            <a:ext cx="8520600" cy="3733800"/>
          </a:xfrm>
          <a:prstGeom prst="rect">
            <a:avLst/>
          </a:prstGeom>
        </p:spPr>
        <p:txBody>
          <a:bodyPr anchorCtr="0" anchor="t" bIns="91425" lIns="91425" spcFirstLastPara="1" rIns="91425" wrap="square" tIns="91425">
            <a:normAutofit/>
          </a:bodyPr>
          <a:lstStyle/>
          <a:p>
            <a:pPr indent="0" lvl="0" marL="0" rtl="0" algn="l">
              <a:lnSpc>
                <a:spcPct val="150000"/>
              </a:lnSpc>
              <a:spcBef>
                <a:spcPts val="1200"/>
              </a:spcBef>
              <a:spcAft>
                <a:spcPts val="0"/>
              </a:spcAft>
              <a:buClr>
                <a:schemeClr val="dk2"/>
              </a:buClr>
              <a:buSzPts val="1100"/>
              <a:buFont typeface="Arial"/>
              <a:buNone/>
            </a:pPr>
            <a:r>
              <a:t/>
            </a:r>
            <a:endParaRPr b="1" sz="1500">
              <a:solidFill>
                <a:schemeClr val="dk2"/>
              </a:solidFill>
              <a:latin typeface="Roboto"/>
              <a:ea typeface="Roboto"/>
              <a:cs typeface="Roboto"/>
              <a:sym typeface="Roboto"/>
            </a:endParaRPr>
          </a:p>
          <a:p>
            <a:pPr indent="-323850" lvl="0" marL="762000" rtl="0" algn="l">
              <a:spcBef>
                <a:spcPts val="1800"/>
              </a:spcBef>
              <a:spcAft>
                <a:spcPts val="0"/>
              </a:spcAft>
              <a:buClr>
                <a:schemeClr val="dk2"/>
              </a:buClr>
              <a:buSzPts val="1500"/>
              <a:buFont typeface="Roboto"/>
              <a:buChar char="●"/>
            </a:pPr>
            <a:r>
              <a:rPr lang="en" sz="1500">
                <a:solidFill>
                  <a:schemeClr val="dk2"/>
                </a:solidFill>
                <a:latin typeface="Roboto"/>
                <a:ea typeface="Roboto"/>
                <a:cs typeface="Roboto"/>
                <a:sym typeface="Roboto"/>
              </a:rPr>
              <a:t>Implementing risk assessment</a:t>
            </a:r>
            <a:endParaRPr sz="1500">
              <a:solidFill>
                <a:schemeClr val="dk2"/>
              </a:solidFill>
              <a:latin typeface="Roboto"/>
              <a:ea typeface="Roboto"/>
              <a:cs typeface="Roboto"/>
              <a:sym typeface="Roboto"/>
            </a:endParaRPr>
          </a:p>
          <a:p>
            <a:pPr indent="-323850" lvl="0" marL="762000" rtl="0" algn="l">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Implementing risk mitigation</a:t>
            </a:r>
            <a:endParaRPr sz="1500">
              <a:solidFill>
                <a:schemeClr val="dk2"/>
              </a:solidFill>
              <a:latin typeface="Roboto"/>
              <a:ea typeface="Roboto"/>
              <a:cs typeface="Roboto"/>
              <a:sym typeface="Roboto"/>
            </a:endParaRPr>
          </a:p>
          <a:p>
            <a:pPr indent="-323850" lvl="0" marL="762000" rtl="0" algn="l">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Implementing risk monitoring</a:t>
            </a:r>
            <a:endParaRPr sz="1500">
              <a:solidFill>
                <a:schemeClr val="dk2"/>
              </a:solidFill>
              <a:latin typeface="Roboto"/>
              <a:ea typeface="Roboto"/>
              <a:cs typeface="Roboto"/>
              <a:sym typeface="Roboto"/>
            </a:endParaRPr>
          </a:p>
          <a:p>
            <a:pPr indent="-323850" lvl="0" marL="762000" rtl="0" algn="l">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Implementing risk reporting</a:t>
            </a:r>
            <a:endParaRPr sz="1500">
              <a:solidFill>
                <a:schemeClr val="dk2"/>
              </a:solidFill>
              <a:latin typeface="Roboto"/>
              <a:ea typeface="Roboto"/>
              <a:cs typeface="Roboto"/>
              <a:sym typeface="Roboto"/>
            </a:endParaRPr>
          </a:p>
          <a:p>
            <a:pPr indent="-323850" lvl="0" marL="762000" rtl="0" algn="l">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Implementing risk awareness, communication, and training programs.</a:t>
            </a:r>
            <a:endParaRPr sz="1500">
              <a:solidFill>
                <a:schemeClr val="dk2"/>
              </a:solidFill>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p>
            <a:pPr indent="0" lvl="0" marL="0" rtl="0" algn="l">
              <a:lnSpc>
                <a:spcPct val="140000"/>
              </a:lnSpc>
              <a:spcBef>
                <a:spcPts val="0"/>
              </a:spcBef>
              <a:spcAft>
                <a:spcPts val="0"/>
              </a:spcAft>
              <a:buClr>
                <a:schemeClr val="dk2"/>
              </a:buClr>
              <a:buSzPts val="1100"/>
              <a:buFont typeface="Arial"/>
              <a:buNone/>
            </a:pPr>
            <a:r>
              <a:rPr lang="en" sz="1500">
                <a:solidFill>
                  <a:srgbClr val="323232"/>
                </a:solidFill>
                <a:highlight>
                  <a:srgbClr val="FFFFFF"/>
                </a:highlight>
                <a:latin typeface="Arial"/>
                <a:ea typeface="Arial"/>
                <a:cs typeface="Arial"/>
                <a:sym typeface="Arial"/>
              </a:rPr>
              <a:t>Why is risk analysis important?</a:t>
            </a:r>
            <a:endParaRPr/>
          </a:p>
        </p:txBody>
      </p:sp>
      <p:sp>
        <p:nvSpPr>
          <p:cNvPr id="83" name="Google Shape;83;p17"/>
          <p:cNvSpPr txBox="1"/>
          <p:nvPr>
            <p:ph idx="1" type="body"/>
          </p:nvPr>
        </p:nvSpPr>
        <p:spPr>
          <a:xfrm>
            <a:off x="311700" y="947600"/>
            <a:ext cx="8520600" cy="4084800"/>
          </a:xfrm>
          <a:prstGeom prst="rect">
            <a:avLst/>
          </a:prstGeom>
        </p:spPr>
        <p:txBody>
          <a:bodyPr anchorCtr="0" anchor="t" bIns="91425" lIns="91425" spcFirstLastPara="1" rIns="91425" wrap="square" tIns="91425">
            <a:normAutofit/>
          </a:bodyPr>
          <a:lstStyle/>
          <a:p>
            <a:pPr indent="-327025" lvl="0" marL="698500" rtl="0" algn="just">
              <a:lnSpc>
                <a:spcPct val="167000"/>
              </a:lnSpc>
              <a:spcBef>
                <a:spcPts val="800"/>
              </a:spcBef>
              <a:spcAft>
                <a:spcPts val="0"/>
              </a:spcAft>
              <a:buClr>
                <a:schemeClr val="dk2"/>
              </a:buClr>
              <a:buSzPts val="1550"/>
              <a:buFont typeface="Roboto"/>
              <a:buChar char="●"/>
            </a:pPr>
            <a:r>
              <a:rPr lang="en" sz="1550">
                <a:solidFill>
                  <a:schemeClr val="dk2"/>
                </a:solidFill>
                <a:highlight>
                  <a:srgbClr val="FFFFFF"/>
                </a:highlight>
                <a:latin typeface="Roboto"/>
                <a:ea typeface="Roboto"/>
                <a:cs typeface="Roboto"/>
                <a:sym typeface="Roboto"/>
              </a:rPr>
              <a:t>anticipate and reduce the effect of harmful results from adverse events;</a:t>
            </a:r>
            <a:endParaRPr sz="1550">
              <a:solidFill>
                <a:schemeClr val="dk2"/>
              </a:solidFill>
              <a:highlight>
                <a:srgbClr val="FFFFFF"/>
              </a:highlight>
              <a:latin typeface="Roboto"/>
              <a:ea typeface="Roboto"/>
              <a:cs typeface="Roboto"/>
              <a:sym typeface="Roboto"/>
            </a:endParaRPr>
          </a:p>
          <a:p>
            <a:pPr indent="-327025" lvl="0" marL="698500" rtl="0" algn="just">
              <a:lnSpc>
                <a:spcPct val="167000"/>
              </a:lnSpc>
              <a:spcBef>
                <a:spcPts val="0"/>
              </a:spcBef>
              <a:spcAft>
                <a:spcPts val="0"/>
              </a:spcAft>
              <a:buClr>
                <a:schemeClr val="dk2"/>
              </a:buClr>
              <a:buSzPts val="1550"/>
              <a:buFont typeface="Roboto"/>
              <a:buChar char="●"/>
            </a:pPr>
            <a:r>
              <a:rPr lang="en" sz="1550">
                <a:solidFill>
                  <a:schemeClr val="dk2"/>
                </a:solidFill>
                <a:highlight>
                  <a:srgbClr val="FFFFFF"/>
                </a:highlight>
                <a:latin typeface="Roboto"/>
                <a:ea typeface="Roboto"/>
                <a:cs typeface="Roboto"/>
                <a:sym typeface="Roboto"/>
              </a:rPr>
              <a:t>evaluate whether the potential risks of a project are balanced by its benefits to aid in the decision process when evaluating whether to move forward with the project;</a:t>
            </a:r>
            <a:endParaRPr sz="1550">
              <a:solidFill>
                <a:schemeClr val="dk2"/>
              </a:solidFill>
              <a:highlight>
                <a:srgbClr val="FFFFFF"/>
              </a:highlight>
              <a:latin typeface="Roboto"/>
              <a:ea typeface="Roboto"/>
              <a:cs typeface="Roboto"/>
              <a:sym typeface="Roboto"/>
            </a:endParaRPr>
          </a:p>
          <a:p>
            <a:pPr indent="-327025" lvl="0" marL="698500" rtl="0" algn="just">
              <a:lnSpc>
                <a:spcPct val="167000"/>
              </a:lnSpc>
              <a:spcBef>
                <a:spcPts val="0"/>
              </a:spcBef>
              <a:spcAft>
                <a:spcPts val="0"/>
              </a:spcAft>
              <a:buClr>
                <a:schemeClr val="dk2"/>
              </a:buClr>
              <a:buSzPts val="1550"/>
              <a:buFont typeface="Roboto"/>
              <a:buChar char="●"/>
            </a:pPr>
            <a:r>
              <a:rPr lang="en" sz="1550">
                <a:solidFill>
                  <a:schemeClr val="dk2"/>
                </a:solidFill>
                <a:highlight>
                  <a:srgbClr val="FFFFFF"/>
                </a:highlight>
                <a:latin typeface="Roboto"/>
                <a:ea typeface="Roboto"/>
                <a:cs typeface="Roboto"/>
                <a:sym typeface="Roboto"/>
              </a:rPr>
              <a:t>plan responses for technology or equipment failure or loss from adverse events, both natural and human-caused; identify the impact of and prepare for changes in the enterprise environment, including the likelihood of new competitors entering the market or changes to government regulatory policy.</a:t>
            </a:r>
            <a:endParaRPr sz="1550">
              <a:solidFill>
                <a:schemeClr val="dk2"/>
              </a:solidFill>
              <a:highlight>
                <a:srgbClr val="FFFFFF"/>
              </a:highlight>
              <a:latin typeface="Roboto"/>
              <a:ea typeface="Roboto"/>
              <a:cs typeface="Roboto"/>
              <a:sym typeface="Roboto"/>
            </a:endParaRPr>
          </a:p>
          <a:p>
            <a:pPr indent="0" lvl="0" marL="0" rtl="0" algn="l">
              <a:spcBef>
                <a:spcPts val="23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134350"/>
            <a:ext cx="8520600" cy="6234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1200"/>
              </a:spcBef>
              <a:spcAft>
                <a:spcPts val="0"/>
              </a:spcAft>
              <a:buClr>
                <a:schemeClr val="dk2"/>
              </a:buClr>
              <a:buSzPct val="73333"/>
              <a:buFont typeface="Arial"/>
              <a:buNone/>
            </a:pPr>
            <a:r>
              <a:rPr lang="en" sz="1500">
                <a:latin typeface="Roboto"/>
                <a:ea typeface="Roboto"/>
                <a:cs typeface="Roboto"/>
                <a:sym typeface="Roboto"/>
              </a:rPr>
              <a:t>Importance of regular IT security assessments</a:t>
            </a:r>
            <a:endParaRPr sz="1500">
              <a:latin typeface="Roboto"/>
              <a:ea typeface="Roboto"/>
              <a:cs typeface="Roboto"/>
              <a:sym typeface="Roboto"/>
            </a:endParaRPr>
          </a:p>
          <a:p>
            <a:pPr indent="0" lvl="0" marL="0" rtl="0" algn="l">
              <a:spcBef>
                <a:spcPts val="1200"/>
              </a:spcBef>
              <a:spcAft>
                <a:spcPts val="0"/>
              </a:spcAft>
              <a:buNone/>
            </a:pPr>
            <a:r>
              <a:t/>
            </a:r>
            <a:endParaRPr/>
          </a:p>
        </p:txBody>
      </p:sp>
      <p:sp>
        <p:nvSpPr>
          <p:cNvPr id="89" name="Google Shape;89;p18"/>
          <p:cNvSpPr txBox="1"/>
          <p:nvPr>
            <p:ph idx="1" type="body"/>
          </p:nvPr>
        </p:nvSpPr>
        <p:spPr>
          <a:xfrm>
            <a:off x="311700" y="947600"/>
            <a:ext cx="8520600" cy="4050300"/>
          </a:xfrm>
          <a:prstGeom prst="rect">
            <a:avLst/>
          </a:prstGeom>
        </p:spPr>
        <p:txBody>
          <a:bodyPr anchorCtr="0" anchor="t" bIns="91425" lIns="91425" spcFirstLastPara="1" rIns="91425" wrap="square" tIns="91425">
            <a:normAutofit/>
          </a:bodyPr>
          <a:lstStyle/>
          <a:p>
            <a:pPr indent="0" lvl="0" marL="0" rtl="0" algn="l">
              <a:lnSpc>
                <a:spcPct val="150000"/>
              </a:lnSpc>
              <a:spcBef>
                <a:spcPts val="1200"/>
              </a:spcBef>
              <a:spcAft>
                <a:spcPts val="0"/>
              </a:spcAft>
              <a:buClr>
                <a:schemeClr val="dk2"/>
              </a:buClr>
              <a:buSzPts val="1100"/>
              <a:buFont typeface="Arial"/>
              <a:buNone/>
            </a:pPr>
            <a:r>
              <a:rPr lang="en" sz="1500">
                <a:solidFill>
                  <a:schemeClr val="dk2"/>
                </a:solidFill>
                <a:latin typeface="Roboto"/>
                <a:ea typeface="Roboto"/>
                <a:cs typeface="Roboto"/>
                <a:sym typeface="Roboto"/>
              </a:rPr>
              <a:t>Conducting a thorough IT security assessment on a regular basis helps organizations develop a solid foundation for ensuring business success. In particular, it enables them to:</a:t>
            </a:r>
            <a:endParaRPr sz="1500">
              <a:solidFill>
                <a:schemeClr val="dk2"/>
              </a:solidFill>
              <a:latin typeface="Roboto"/>
              <a:ea typeface="Roboto"/>
              <a:cs typeface="Roboto"/>
              <a:sym typeface="Roboto"/>
            </a:endParaRPr>
          </a:p>
          <a:p>
            <a:pPr indent="-323850" lvl="0" marL="762000" rtl="0" algn="l">
              <a:spcBef>
                <a:spcPts val="1800"/>
              </a:spcBef>
              <a:spcAft>
                <a:spcPts val="0"/>
              </a:spcAft>
              <a:buClr>
                <a:schemeClr val="dk2"/>
              </a:buClr>
              <a:buSzPts val="1500"/>
              <a:buFont typeface="Roboto"/>
              <a:buChar char="●"/>
            </a:pPr>
            <a:r>
              <a:rPr lang="en" sz="1500">
                <a:solidFill>
                  <a:schemeClr val="dk2"/>
                </a:solidFill>
                <a:latin typeface="Roboto"/>
                <a:ea typeface="Roboto"/>
                <a:cs typeface="Roboto"/>
                <a:sym typeface="Roboto"/>
              </a:rPr>
              <a:t>Identify and remediate IT security gaps</a:t>
            </a:r>
            <a:endParaRPr sz="1500">
              <a:solidFill>
                <a:schemeClr val="dk2"/>
              </a:solidFill>
              <a:latin typeface="Roboto"/>
              <a:ea typeface="Roboto"/>
              <a:cs typeface="Roboto"/>
              <a:sym typeface="Roboto"/>
            </a:endParaRPr>
          </a:p>
          <a:p>
            <a:pPr indent="-323850" lvl="0" marL="762000" rtl="0" algn="l">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Prevent data breaches</a:t>
            </a:r>
            <a:endParaRPr sz="1500">
              <a:solidFill>
                <a:schemeClr val="dk2"/>
              </a:solidFill>
              <a:latin typeface="Roboto"/>
              <a:ea typeface="Roboto"/>
              <a:cs typeface="Roboto"/>
              <a:sym typeface="Roboto"/>
            </a:endParaRPr>
          </a:p>
          <a:p>
            <a:pPr indent="-323850" lvl="0" marL="762000" rtl="0" algn="l">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Choose appropriate protocols and controls to mitigate risks</a:t>
            </a:r>
            <a:endParaRPr sz="1500">
              <a:solidFill>
                <a:schemeClr val="dk2"/>
              </a:solidFill>
              <a:latin typeface="Roboto"/>
              <a:ea typeface="Roboto"/>
              <a:cs typeface="Roboto"/>
              <a:sym typeface="Roboto"/>
            </a:endParaRPr>
          </a:p>
          <a:p>
            <a:pPr indent="-323850" lvl="0" marL="762000" rtl="0" algn="l">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Prioritize the protection of the asset with the highest value and highest risk</a:t>
            </a:r>
            <a:endParaRPr sz="1500">
              <a:solidFill>
                <a:schemeClr val="dk2"/>
              </a:solidFill>
              <a:latin typeface="Roboto"/>
              <a:ea typeface="Roboto"/>
              <a:cs typeface="Roboto"/>
              <a:sym typeface="Roboto"/>
            </a:endParaRPr>
          </a:p>
          <a:p>
            <a:pPr indent="-323850" lvl="0" marL="762000" rtl="0" algn="l">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Eliminate unnecessary or obsolete control measures</a:t>
            </a:r>
            <a:endParaRPr sz="1500">
              <a:solidFill>
                <a:schemeClr val="dk2"/>
              </a:solidFill>
              <a:latin typeface="Roboto"/>
              <a:ea typeface="Roboto"/>
              <a:cs typeface="Roboto"/>
              <a:sym typeface="Roboto"/>
            </a:endParaRPr>
          </a:p>
          <a:p>
            <a:pPr indent="-323850" lvl="0" marL="762000" rtl="0" algn="l">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Evaluate potential security partners</a:t>
            </a:r>
            <a:endParaRPr sz="1500">
              <a:solidFill>
                <a:schemeClr val="dk2"/>
              </a:solidFill>
              <a:latin typeface="Roboto"/>
              <a:ea typeface="Roboto"/>
              <a:cs typeface="Roboto"/>
              <a:sym typeface="Roboto"/>
            </a:endParaRPr>
          </a:p>
          <a:p>
            <a:pPr indent="-323850" lvl="0" marL="762000" rtl="0" algn="l">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Establish, maintain and prove compliance with regulations</a:t>
            </a:r>
            <a:endParaRPr sz="1500">
              <a:solidFill>
                <a:schemeClr val="dk2"/>
              </a:solidFill>
              <a:latin typeface="Roboto"/>
              <a:ea typeface="Roboto"/>
              <a:cs typeface="Roboto"/>
              <a:sym typeface="Roboto"/>
            </a:endParaRPr>
          </a:p>
          <a:p>
            <a:pPr indent="-323850" lvl="0" marL="762000" rtl="0" algn="l">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Accurately forecast future needs</a:t>
            </a:r>
            <a:endParaRPr sz="1500">
              <a:solidFill>
                <a:schemeClr val="dk2"/>
              </a:solidFill>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145850"/>
            <a:ext cx="8520600" cy="46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Roboto"/>
                <a:ea typeface="Roboto"/>
                <a:cs typeface="Roboto"/>
                <a:sym typeface="Roboto"/>
              </a:rPr>
              <a:t>IT risk assessment components and formula</a:t>
            </a:r>
            <a:endParaRPr/>
          </a:p>
        </p:txBody>
      </p:sp>
      <p:sp>
        <p:nvSpPr>
          <p:cNvPr id="95" name="Google Shape;95;p19"/>
          <p:cNvSpPr txBox="1"/>
          <p:nvPr>
            <p:ph idx="1" type="body"/>
          </p:nvPr>
        </p:nvSpPr>
        <p:spPr>
          <a:xfrm>
            <a:off x="311700" y="556375"/>
            <a:ext cx="8619600" cy="4280400"/>
          </a:xfrm>
          <a:prstGeom prst="rect">
            <a:avLst/>
          </a:prstGeom>
        </p:spPr>
        <p:txBody>
          <a:bodyPr anchorCtr="0" anchor="t" bIns="91425" lIns="91425" spcFirstLastPara="1" rIns="91425" wrap="square" tIns="91425">
            <a:normAutofit/>
          </a:bodyPr>
          <a:lstStyle/>
          <a:p>
            <a:pPr indent="0" lvl="0" marL="0" rtl="0" algn="l">
              <a:lnSpc>
                <a:spcPct val="150000"/>
              </a:lnSpc>
              <a:spcBef>
                <a:spcPts val="1200"/>
              </a:spcBef>
              <a:spcAft>
                <a:spcPts val="0"/>
              </a:spcAft>
              <a:buClr>
                <a:schemeClr val="dk2"/>
              </a:buClr>
              <a:buSzPts val="1100"/>
              <a:buFont typeface="Arial"/>
              <a:buNone/>
            </a:pPr>
            <a:r>
              <a:rPr b="1" lang="en" sz="1500">
                <a:solidFill>
                  <a:schemeClr val="dk2"/>
                </a:solidFill>
                <a:latin typeface="Roboto"/>
                <a:ea typeface="Roboto"/>
                <a:cs typeface="Roboto"/>
                <a:sym typeface="Roboto"/>
              </a:rPr>
              <a:t>The four key components</a:t>
            </a:r>
            <a:endParaRPr b="1" sz="1500">
              <a:solidFill>
                <a:schemeClr val="dk2"/>
              </a:solidFill>
              <a:latin typeface="Roboto"/>
              <a:ea typeface="Roboto"/>
              <a:cs typeface="Roboto"/>
              <a:sym typeface="Roboto"/>
            </a:endParaRPr>
          </a:p>
          <a:p>
            <a:pPr indent="0" lvl="0" marL="0" rtl="0" algn="l">
              <a:lnSpc>
                <a:spcPct val="150000"/>
              </a:lnSpc>
              <a:spcBef>
                <a:spcPts val="1200"/>
              </a:spcBef>
              <a:spcAft>
                <a:spcPts val="0"/>
              </a:spcAft>
              <a:buClr>
                <a:schemeClr val="dk2"/>
              </a:buClr>
              <a:buSzPts val="1100"/>
              <a:buFont typeface="Arial"/>
              <a:buNone/>
            </a:pPr>
            <a:r>
              <a:rPr lang="en" sz="1500">
                <a:solidFill>
                  <a:schemeClr val="dk2"/>
                </a:solidFill>
                <a:latin typeface="Roboto"/>
                <a:ea typeface="Roboto"/>
                <a:cs typeface="Roboto"/>
                <a:sym typeface="Roboto"/>
              </a:rPr>
              <a:t>An IT risk assessment involves four key components:</a:t>
            </a:r>
            <a:endParaRPr sz="1500">
              <a:solidFill>
                <a:schemeClr val="dk2"/>
              </a:solidFill>
              <a:latin typeface="Roboto"/>
              <a:ea typeface="Roboto"/>
              <a:cs typeface="Roboto"/>
              <a:sym typeface="Roboto"/>
            </a:endParaRPr>
          </a:p>
          <a:p>
            <a:pPr indent="-323850" lvl="0" marL="762000" rtl="0" algn="just">
              <a:spcBef>
                <a:spcPts val="1800"/>
              </a:spcBef>
              <a:spcAft>
                <a:spcPts val="0"/>
              </a:spcAft>
              <a:buClr>
                <a:schemeClr val="dk2"/>
              </a:buClr>
              <a:buSzPts val="1500"/>
              <a:buFont typeface="Roboto"/>
              <a:buAutoNum type="arabicPeriod"/>
            </a:pPr>
            <a:r>
              <a:rPr b="1" lang="en" sz="1500">
                <a:solidFill>
                  <a:schemeClr val="dk2"/>
                </a:solidFill>
                <a:latin typeface="Roboto"/>
                <a:ea typeface="Roboto"/>
                <a:cs typeface="Roboto"/>
                <a:sym typeface="Roboto"/>
              </a:rPr>
              <a:t>Threat</a:t>
            </a:r>
            <a:r>
              <a:rPr lang="en" sz="1500">
                <a:solidFill>
                  <a:schemeClr val="dk2"/>
                </a:solidFill>
                <a:latin typeface="Roboto"/>
                <a:ea typeface="Roboto"/>
                <a:cs typeface="Roboto"/>
                <a:sym typeface="Roboto"/>
              </a:rPr>
              <a:t> — A threat is an event that could harm an organization’s people or assets. Examples include natural disasters, website failures.</a:t>
            </a:r>
            <a:endParaRPr sz="1500">
              <a:solidFill>
                <a:schemeClr val="dk2"/>
              </a:solidFill>
              <a:latin typeface="Roboto"/>
              <a:ea typeface="Roboto"/>
              <a:cs typeface="Roboto"/>
              <a:sym typeface="Roboto"/>
            </a:endParaRPr>
          </a:p>
          <a:p>
            <a:pPr indent="-323850" lvl="0" marL="762000" rtl="0" algn="just">
              <a:spcBef>
                <a:spcPts val="0"/>
              </a:spcBef>
              <a:spcAft>
                <a:spcPts val="0"/>
              </a:spcAft>
              <a:buClr>
                <a:schemeClr val="dk2"/>
              </a:buClr>
              <a:buSzPts val="1500"/>
              <a:buFont typeface="Roboto"/>
              <a:buAutoNum type="arabicPeriod"/>
            </a:pPr>
            <a:r>
              <a:rPr b="1" lang="en" sz="1500">
                <a:solidFill>
                  <a:schemeClr val="dk2"/>
                </a:solidFill>
                <a:latin typeface="Roboto"/>
                <a:ea typeface="Roboto"/>
                <a:cs typeface="Roboto"/>
                <a:sym typeface="Roboto"/>
              </a:rPr>
              <a:t>Vulnerability</a:t>
            </a:r>
            <a:r>
              <a:rPr lang="en" sz="1500">
                <a:solidFill>
                  <a:schemeClr val="dk2"/>
                </a:solidFill>
                <a:latin typeface="Roboto"/>
                <a:ea typeface="Roboto"/>
                <a:cs typeface="Roboto"/>
                <a:sym typeface="Roboto"/>
              </a:rPr>
              <a:t> — A vulnerability is any potential weak point that could allow a threat to cause damage.  For example, outdated antivirus software is a vulnerability that can allow a malware attack to succeed. Having a server room in the basement is a vulnerability that increases the chances of a hurricane or flood ruining equipment and causing downtime.</a:t>
            </a:r>
            <a:endParaRPr sz="1500">
              <a:solidFill>
                <a:schemeClr val="dk2"/>
              </a:solidFill>
              <a:latin typeface="Roboto"/>
              <a:ea typeface="Roboto"/>
              <a:cs typeface="Roboto"/>
              <a:sym typeface="Roboto"/>
            </a:endParaRPr>
          </a:p>
          <a:p>
            <a:pPr indent="-323850" lvl="0" marL="762000" rtl="0" algn="just">
              <a:spcBef>
                <a:spcPts val="0"/>
              </a:spcBef>
              <a:spcAft>
                <a:spcPts val="0"/>
              </a:spcAft>
              <a:buClr>
                <a:schemeClr val="dk2"/>
              </a:buClr>
              <a:buSzPts val="1500"/>
              <a:buFont typeface="Roboto"/>
              <a:buAutoNum type="arabicPeriod"/>
            </a:pPr>
            <a:r>
              <a:rPr b="1" lang="en" sz="1500">
                <a:solidFill>
                  <a:schemeClr val="dk2"/>
                </a:solidFill>
                <a:latin typeface="Roboto"/>
                <a:ea typeface="Roboto"/>
                <a:cs typeface="Roboto"/>
                <a:sym typeface="Roboto"/>
              </a:rPr>
              <a:t>Impact</a:t>
            </a:r>
            <a:r>
              <a:rPr lang="en" sz="1500">
                <a:solidFill>
                  <a:schemeClr val="dk2"/>
                </a:solidFill>
                <a:latin typeface="Roboto"/>
                <a:ea typeface="Roboto"/>
                <a:cs typeface="Roboto"/>
                <a:sym typeface="Roboto"/>
              </a:rPr>
              <a:t> — Impact is the total damage the organization would incur if a vulnerability were exploited by a threat. For example, a successful ransomware attack could result in not just lost productivity and data recovery expenses, but also disclosure of customer data or trade secrets resulting in lost business, legal fees, and compliance penalties.</a:t>
            </a:r>
            <a:endParaRPr sz="1500">
              <a:solidFill>
                <a:schemeClr val="dk2"/>
              </a:solidFill>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111325"/>
            <a:ext cx="8520600" cy="623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2"/>
              </a:buClr>
              <a:buSzPts val="1100"/>
              <a:buFont typeface="Arial"/>
              <a:buNone/>
            </a:pPr>
            <a:r>
              <a:rPr lang="en" sz="2000">
                <a:latin typeface="Roboto"/>
                <a:ea typeface="Roboto"/>
                <a:cs typeface="Roboto"/>
                <a:sym typeface="Roboto"/>
              </a:rPr>
              <a:t>The risk equation</a:t>
            </a:r>
            <a:endParaRPr sz="3500"/>
          </a:p>
        </p:txBody>
      </p:sp>
      <p:sp>
        <p:nvSpPr>
          <p:cNvPr id="101" name="Google Shape;101;p20"/>
          <p:cNvSpPr txBox="1"/>
          <p:nvPr>
            <p:ph idx="1" type="body"/>
          </p:nvPr>
        </p:nvSpPr>
        <p:spPr>
          <a:xfrm>
            <a:off x="311700" y="521850"/>
            <a:ext cx="8520600" cy="4384200"/>
          </a:xfrm>
          <a:prstGeom prst="rect">
            <a:avLst/>
          </a:prstGeom>
        </p:spPr>
        <p:txBody>
          <a:bodyPr anchorCtr="0" anchor="t" bIns="91425" lIns="91425" spcFirstLastPara="1" rIns="91425" wrap="square" tIns="91425">
            <a:normAutofit/>
          </a:bodyPr>
          <a:lstStyle/>
          <a:p>
            <a:pPr indent="0" lvl="0" marL="304800" marR="304800" rtl="0" algn="l">
              <a:lnSpc>
                <a:spcPct val="150000"/>
              </a:lnSpc>
              <a:spcBef>
                <a:spcPts val="2400"/>
              </a:spcBef>
              <a:spcAft>
                <a:spcPts val="0"/>
              </a:spcAft>
              <a:buClr>
                <a:schemeClr val="dk2"/>
              </a:buClr>
              <a:buSzPts val="1100"/>
              <a:buFont typeface="Arial"/>
              <a:buNone/>
            </a:pPr>
            <a:r>
              <a:rPr b="1" lang="en">
                <a:solidFill>
                  <a:schemeClr val="dk2"/>
                </a:solidFill>
                <a:latin typeface="Arial"/>
                <a:ea typeface="Arial"/>
                <a:cs typeface="Arial"/>
                <a:sym typeface="Arial"/>
              </a:rPr>
              <a:t>Risk = Threat x Vulnerability x Asset</a:t>
            </a:r>
            <a:endParaRPr b="1">
              <a:solidFill>
                <a:schemeClr val="dk2"/>
              </a:solidFill>
              <a:latin typeface="Arial"/>
              <a:ea typeface="Arial"/>
              <a:cs typeface="Arial"/>
              <a:sym typeface="Arial"/>
            </a:endParaRPr>
          </a:p>
          <a:p>
            <a:pPr indent="0" lvl="0" marL="0" rtl="0" algn="l">
              <a:spcBef>
                <a:spcPts val="2400"/>
              </a:spcBef>
              <a:spcAft>
                <a:spcPts val="0"/>
              </a:spcAft>
              <a:buNone/>
            </a:pPr>
            <a:r>
              <a:t/>
            </a:r>
            <a:endParaRPr sz="2000">
              <a:solidFill>
                <a:schemeClr val="dk2"/>
              </a:solidFill>
              <a:latin typeface="Arial"/>
              <a:ea typeface="Arial"/>
              <a:cs typeface="Arial"/>
              <a:sym typeface="Arial"/>
            </a:endParaRPr>
          </a:p>
          <a:p>
            <a:pPr indent="0" lvl="0" marL="0" rtl="0" algn="l">
              <a:spcBef>
                <a:spcPts val="1200"/>
              </a:spcBef>
              <a:spcAft>
                <a:spcPts val="0"/>
              </a:spcAft>
              <a:buNone/>
            </a:pPr>
            <a:r>
              <a:rPr b="1" lang="en">
                <a:solidFill>
                  <a:srgbClr val="202124"/>
                </a:solidFill>
                <a:highlight>
                  <a:srgbClr val="FFFFFF"/>
                </a:highlight>
                <a:latin typeface="Arial"/>
                <a:ea typeface="Arial"/>
                <a:cs typeface="Arial"/>
                <a:sym typeface="Arial"/>
              </a:rPr>
              <a:t>What is information as an asset?</a:t>
            </a:r>
            <a:endParaRPr b="1" sz="2600">
              <a:solidFill>
                <a:schemeClr val="dk2"/>
              </a:solidFill>
              <a:latin typeface="Arial"/>
              <a:ea typeface="Arial"/>
              <a:cs typeface="Arial"/>
              <a:sym typeface="Arial"/>
            </a:endParaRPr>
          </a:p>
          <a:p>
            <a:pPr indent="0" lvl="0" marL="0" rtl="0" algn="l">
              <a:spcBef>
                <a:spcPts val="1200"/>
              </a:spcBef>
              <a:spcAft>
                <a:spcPts val="1200"/>
              </a:spcAft>
              <a:buNone/>
            </a:pPr>
            <a:r>
              <a:rPr lang="en" sz="2000">
                <a:solidFill>
                  <a:schemeClr val="dk2"/>
                </a:solidFill>
                <a:latin typeface="Arial"/>
                <a:ea typeface="Arial"/>
                <a:cs typeface="Arial"/>
                <a:sym typeface="Arial"/>
              </a:rPr>
              <a:t>An information asset is a body of information, defined and managed as a single unit so it can be understood, shared, protected and exploited efficiently.</a:t>
            </a:r>
            <a:endParaRPr sz="2000">
              <a:solidFill>
                <a:schemeClr val="dk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2400"/>
              </a:spcAft>
              <a:buClr>
                <a:schemeClr val="dk2"/>
              </a:buClr>
              <a:buSzPts val="1100"/>
              <a:buFont typeface="Arial"/>
              <a:buNone/>
            </a:pPr>
            <a:r>
              <a:rPr lang="en" sz="1900">
                <a:solidFill>
                  <a:srgbClr val="323E48"/>
                </a:solidFill>
                <a:latin typeface="Arial"/>
                <a:ea typeface="Arial"/>
                <a:cs typeface="Arial"/>
                <a:sym typeface="Arial"/>
              </a:rPr>
              <a:t>Asset Valuation</a:t>
            </a:r>
            <a:endParaRPr sz="3800">
              <a:latin typeface="Arial"/>
              <a:ea typeface="Arial"/>
              <a:cs typeface="Arial"/>
              <a:sym typeface="Arial"/>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2"/>
              </a:buClr>
              <a:buSzPct val="100000"/>
              <a:buFont typeface="Arial"/>
              <a:buNone/>
            </a:pPr>
            <a:br>
              <a:rPr b="1" lang="en" sz="1100">
                <a:solidFill>
                  <a:srgbClr val="323E48"/>
                </a:solidFill>
                <a:latin typeface="Roboto"/>
                <a:ea typeface="Roboto"/>
                <a:cs typeface="Roboto"/>
                <a:sym typeface="Roboto"/>
              </a:rPr>
            </a:br>
            <a:r>
              <a:rPr lang="en" sz="2030">
                <a:solidFill>
                  <a:srgbClr val="323E48"/>
                </a:solidFill>
                <a:latin typeface="Arial"/>
                <a:ea typeface="Arial"/>
                <a:cs typeface="Arial"/>
                <a:sym typeface="Arial"/>
              </a:rPr>
              <a:t>This is a method of assessing the worth of the organization’s information system assets based on its CIA security.</a:t>
            </a:r>
            <a:endParaRPr sz="2030">
              <a:solidFill>
                <a:srgbClr val="323E48"/>
              </a:solidFill>
              <a:latin typeface="Arial"/>
              <a:ea typeface="Arial"/>
              <a:cs typeface="Arial"/>
              <a:sym typeface="Arial"/>
            </a:endParaRPr>
          </a:p>
          <a:p>
            <a:pPr indent="0" lvl="0" marL="0" rtl="0" algn="just">
              <a:spcBef>
                <a:spcPts val="2400"/>
              </a:spcBef>
              <a:spcAft>
                <a:spcPts val="0"/>
              </a:spcAft>
              <a:buClr>
                <a:schemeClr val="dk2"/>
              </a:buClr>
              <a:buSzPct val="58096"/>
              <a:buFont typeface="Arial"/>
              <a:buNone/>
            </a:pPr>
            <a:r>
              <a:rPr b="1" lang="en" sz="1893">
                <a:solidFill>
                  <a:srgbClr val="323E48"/>
                </a:solidFill>
                <a:highlight>
                  <a:srgbClr val="FFFFFF"/>
                </a:highlight>
                <a:latin typeface="Arial"/>
                <a:ea typeface="Arial"/>
                <a:cs typeface="Arial"/>
                <a:sym typeface="Arial"/>
              </a:rPr>
              <a:t>Total Asset Value = Asset Value * Weight of Asset</a:t>
            </a:r>
            <a:endParaRPr b="1" sz="1893">
              <a:solidFill>
                <a:srgbClr val="323E48"/>
              </a:solidFill>
              <a:highlight>
                <a:srgbClr val="FFFFFF"/>
              </a:highlight>
              <a:latin typeface="Arial"/>
              <a:ea typeface="Arial"/>
              <a:cs typeface="Arial"/>
              <a:sym typeface="Arial"/>
            </a:endParaRPr>
          </a:p>
          <a:p>
            <a:pPr indent="0" lvl="0" marL="0" rtl="0" algn="l">
              <a:spcBef>
                <a:spcPts val="0"/>
              </a:spcBef>
              <a:spcAft>
                <a:spcPts val="0"/>
              </a:spcAft>
              <a:buClr>
                <a:schemeClr val="dk2"/>
              </a:buClr>
              <a:buSzPct val="50937"/>
              <a:buFont typeface="Arial"/>
              <a:buNone/>
            </a:pPr>
            <a:r>
              <a:rPr lang="en" sz="2159">
                <a:solidFill>
                  <a:srgbClr val="323E48"/>
                </a:solidFill>
                <a:latin typeface="Arial"/>
                <a:ea typeface="Arial"/>
                <a:cs typeface="Arial"/>
                <a:sym typeface="Arial"/>
              </a:rPr>
              <a:t>Assumptions for asset valuation include:</a:t>
            </a:r>
            <a:endParaRPr sz="2159">
              <a:solidFill>
                <a:srgbClr val="323E48"/>
              </a:solidFill>
              <a:latin typeface="Arial"/>
              <a:ea typeface="Arial"/>
              <a:cs typeface="Arial"/>
              <a:sym typeface="Arial"/>
            </a:endParaRPr>
          </a:p>
          <a:p>
            <a:pPr indent="-321778" lvl="0" marL="457200" rtl="0" algn="l">
              <a:spcBef>
                <a:spcPts val="2400"/>
              </a:spcBef>
              <a:spcAft>
                <a:spcPts val="0"/>
              </a:spcAft>
              <a:buClr>
                <a:srgbClr val="323E48"/>
              </a:buClr>
              <a:buSzPct val="100000"/>
              <a:buFont typeface="Arial"/>
              <a:buChar char="●"/>
            </a:pPr>
            <a:r>
              <a:rPr lang="en" sz="1893">
                <a:solidFill>
                  <a:srgbClr val="323E48"/>
                </a:solidFill>
                <a:latin typeface="Arial"/>
                <a:ea typeface="Arial"/>
                <a:cs typeface="Arial"/>
                <a:sym typeface="Arial"/>
              </a:rPr>
              <a:t>The value of an asset depends on the sensitivity of data inside the container and their potential impact on CIA.</a:t>
            </a:r>
            <a:endParaRPr sz="1893">
              <a:solidFill>
                <a:srgbClr val="323E48"/>
              </a:solidFill>
              <a:latin typeface="Arial"/>
              <a:ea typeface="Arial"/>
              <a:cs typeface="Arial"/>
              <a:sym typeface="Arial"/>
            </a:endParaRPr>
          </a:p>
          <a:p>
            <a:pPr indent="-321778" lvl="0" marL="457200" rtl="0" algn="l">
              <a:spcBef>
                <a:spcPts val="0"/>
              </a:spcBef>
              <a:spcAft>
                <a:spcPts val="0"/>
              </a:spcAft>
              <a:buClr>
                <a:srgbClr val="323E48"/>
              </a:buClr>
              <a:buSzPct val="100000"/>
              <a:buFont typeface="Arial"/>
              <a:buChar char="●"/>
            </a:pPr>
            <a:r>
              <a:rPr lang="en" sz="1893">
                <a:solidFill>
                  <a:srgbClr val="323E48"/>
                </a:solidFill>
                <a:latin typeface="Arial"/>
                <a:ea typeface="Arial"/>
                <a:cs typeface="Arial"/>
                <a:sym typeface="Arial"/>
              </a:rPr>
              <a:t>CIA of information will have a minimum value of 1 for each.</a:t>
            </a:r>
            <a:endParaRPr sz="1893">
              <a:solidFill>
                <a:srgbClr val="323E48"/>
              </a:solidFill>
              <a:latin typeface="Arial"/>
              <a:ea typeface="Arial"/>
              <a:cs typeface="Arial"/>
              <a:sym typeface="Arial"/>
            </a:endParaRPr>
          </a:p>
          <a:p>
            <a:pPr indent="-321778" lvl="0" marL="457200" rtl="0" algn="l">
              <a:spcBef>
                <a:spcPts val="0"/>
              </a:spcBef>
              <a:spcAft>
                <a:spcPts val="0"/>
              </a:spcAft>
              <a:buClr>
                <a:srgbClr val="323E48"/>
              </a:buClr>
              <a:buSzPct val="100000"/>
              <a:buFont typeface="Arial"/>
              <a:buChar char="●"/>
            </a:pPr>
            <a:r>
              <a:rPr lang="en" sz="1893">
                <a:solidFill>
                  <a:srgbClr val="323E48"/>
                </a:solidFill>
                <a:latin typeface="Arial"/>
                <a:ea typeface="Arial"/>
                <a:cs typeface="Arial"/>
                <a:sym typeface="Arial"/>
              </a:rPr>
              <a:t>The value of levels for CIA are as follows: A rating of 3 is high, 2 is medium and 1 is low.</a:t>
            </a:r>
            <a:endParaRPr sz="1893">
              <a:solidFill>
                <a:srgbClr val="323E48"/>
              </a:solidFill>
              <a:latin typeface="Arial"/>
              <a:ea typeface="Arial"/>
              <a:cs typeface="Arial"/>
              <a:sym typeface="Arial"/>
            </a:endParaRPr>
          </a:p>
          <a:p>
            <a:pPr indent="-321778" lvl="0" marL="457200" rtl="0" algn="l">
              <a:spcBef>
                <a:spcPts val="0"/>
              </a:spcBef>
              <a:spcAft>
                <a:spcPts val="0"/>
              </a:spcAft>
              <a:buClr>
                <a:srgbClr val="323E48"/>
              </a:buClr>
              <a:buSzPct val="100000"/>
              <a:buFont typeface="Arial"/>
              <a:buChar char="●"/>
            </a:pPr>
            <a:r>
              <a:rPr lang="en" sz="1893">
                <a:solidFill>
                  <a:srgbClr val="323E48"/>
                </a:solidFill>
                <a:latin typeface="Arial"/>
                <a:ea typeface="Arial"/>
                <a:cs typeface="Arial"/>
                <a:sym typeface="Arial"/>
              </a:rPr>
              <a:t>The value of the information asset is determined by the sum of the three (C + I + A) attributes.</a:t>
            </a:r>
            <a:endParaRPr sz="1893">
              <a:solidFill>
                <a:srgbClr val="323E48"/>
              </a:solidFill>
              <a:latin typeface="Arial"/>
              <a:ea typeface="Arial"/>
              <a:cs typeface="Arial"/>
              <a:sym typeface="Arial"/>
            </a:endParaRPr>
          </a:p>
          <a:p>
            <a:pPr indent="0" lvl="0" marL="0" rtl="0" algn="l">
              <a:spcBef>
                <a:spcPts val="24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