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3123030fd9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3123030fd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3123030fd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3123030fd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3123030fd9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3123030fd9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3123030fd9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3123030fd9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3123030fd9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3123030fd9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31254d9a10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31254d9a10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3123030fd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3123030fd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3123030fd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3123030fd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3123030fd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3123030fd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3123030fd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3123030fd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3123030fd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3123030fd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3123030fd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3123030fd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3123030fd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3123030fd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BASIC OF INFORMATION SECURITY</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CHAPTER NO : 01 ( HCSC701: SIM)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22"/>
          <p:cNvPicPr preferRelativeResize="0"/>
          <p:nvPr/>
        </p:nvPicPr>
        <p:blipFill>
          <a:blip r:embed="rId3">
            <a:alphaModFix/>
          </a:blip>
          <a:stretch>
            <a:fillRect/>
          </a:stretch>
        </p:blipFill>
        <p:spPr>
          <a:xfrm>
            <a:off x="879700" y="208200"/>
            <a:ext cx="7384600" cy="4739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490650" y="0"/>
            <a:ext cx="7688700" cy="535200"/>
          </a:xfrm>
          <a:prstGeom prst="rect">
            <a:avLst/>
          </a:prstGeom>
        </p:spPr>
        <p:txBody>
          <a:bodyPr anchorCtr="0" anchor="t" bIns="91425" lIns="91425" spcFirstLastPara="1" rIns="91425" wrap="square" tIns="91425">
            <a:normAutofit/>
          </a:bodyPr>
          <a:lstStyle/>
          <a:p>
            <a:pPr indent="0" lvl="0" marL="0" rtl="0" algn="just">
              <a:lnSpc>
                <a:spcPct val="163636"/>
              </a:lnSpc>
              <a:spcBef>
                <a:spcPts val="0"/>
              </a:spcBef>
              <a:spcAft>
                <a:spcPts val="0"/>
              </a:spcAft>
              <a:buNone/>
            </a:pPr>
            <a:r>
              <a:rPr lang="en" sz="2100">
                <a:solidFill>
                  <a:srgbClr val="262628"/>
                </a:solidFill>
                <a:highlight>
                  <a:srgbClr val="FFFFFF"/>
                </a:highlight>
                <a:latin typeface="Arial"/>
                <a:ea typeface="Arial"/>
                <a:cs typeface="Arial"/>
                <a:sym typeface="Arial"/>
              </a:rPr>
              <a:t>Physical Control</a:t>
            </a:r>
            <a:endParaRPr sz="3500"/>
          </a:p>
        </p:txBody>
      </p:sp>
      <p:sp>
        <p:nvSpPr>
          <p:cNvPr id="143" name="Google Shape;143;p23"/>
          <p:cNvSpPr txBox="1"/>
          <p:nvPr>
            <p:ph idx="1" type="body"/>
          </p:nvPr>
        </p:nvSpPr>
        <p:spPr>
          <a:xfrm>
            <a:off x="490650" y="655175"/>
            <a:ext cx="7927500" cy="4023000"/>
          </a:xfrm>
          <a:prstGeom prst="rect">
            <a:avLst/>
          </a:prstGeom>
        </p:spPr>
        <p:txBody>
          <a:bodyPr anchorCtr="0" anchor="t" bIns="91425" lIns="91425" spcFirstLastPara="1" rIns="91425" wrap="square" tIns="91425">
            <a:normAutofit lnSpcReduction="10000"/>
          </a:bodyPr>
          <a:lstStyle/>
          <a:p>
            <a:pPr indent="0" lvl="0" marL="0" rtl="0" algn="just">
              <a:lnSpc>
                <a:spcPct val="163636"/>
              </a:lnSpc>
              <a:spcBef>
                <a:spcPts val="0"/>
              </a:spcBef>
              <a:spcAft>
                <a:spcPts val="0"/>
              </a:spcAft>
              <a:buNone/>
            </a:pPr>
            <a:br>
              <a:rPr b="1" lang="en" sz="1700">
                <a:solidFill>
                  <a:srgbClr val="262628"/>
                </a:solidFill>
                <a:highlight>
                  <a:srgbClr val="FFFFFF"/>
                </a:highlight>
                <a:latin typeface="Arial"/>
                <a:ea typeface="Arial"/>
                <a:cs typeface="Arial"/>
                <a:sym typeface="Arial"/>
              </a:rPr>
            </a:br>
            <a:r>
              <a:rPr lang="en" sz="1550">
                <a:solidFill>
                  <a:srgbClr val="666666"/>
                </a:solidFill>
                <a:highlight>
                  <a:srgbClr val="FFFFFF"/>
                </a:highlight>
                <a:latin typeface="Arial"/>
                <a:ea typeface="Arial"/>
                <a:cs typeface="Arial"/>
                <a:sym typeface="Arial"/>
              </a:rPr>
              <a:t>Physical Control is a set of security controls implemented physically to prevent unauthorized access to the data and security risks. Some examples of physical controls are:</a:t>
            </a:r>
            <a:endParaRPr sz="1550">
              <a:solidFill>
                <a:srgbClr val="666666"/>
              </a:solidFill>
              <a:highlight>
                <a:srgbClr val="FFFFFF"/>
              </a:highlight>
              <a:latin typeface="Arial"/>
              <a:ea typeface="Arial"/>
              <a:cs typeface="Arial"/>
              <a:sym typeface="Arial"/>
            </a:endParaRPr>
          </a:p>
          <a:p>
            <a:pPr indent="-228600" lvl="0" marL="698500" rtl="0" algn="l">
              <a:lnSpc>
                <a:spcPct val="177272"/>
              </a:lnSpc>
              <a:spcBef>
                <a:spcPts val="1100"/>
              </a:spcBef>
              <a:spcAft>
                <a:spcPts val="0"/>
              </a:spcAft>
              <a:buClr>
                <a:srgbClr val="666666"/>
              </a:buClr>
              <a:buSzPts val="1550"/>
              <a:buFont typeface="Arial"/>
              <a:buNone/>
            </a:pPr>
            <a:r>
              <a:rPr lang="en" sz="1550">
                <a:solidFill>
                  <a:srgbClr val="666666"/>
                </a:solidFill>
                <a:highlight>
                  <a:srgbClr val="FFFFFF"/>
                </a:highlight>
                <a:latin typeface="Arial"/>
                <a:ea typeface="Arial"/>
                <a:cs typeface="Arial"/>
                <a:sym typeface="Arial"/>
              </a:rPr>
              <a:t>Surveillance cameras</a:t>
            </a:r>
            <a:endParaRPr sz="1550">
              <a:solidFill>
                <a:srgbClr val="666666"/>
              </a:solidFill>
              <a:highlight>
                <a:srgbClr val="FFFFFF"/>
              </a:highlight>
              <a:latin typeface="Arial"/>
              <a:ea typeface="Arial"/>
              <a:cs typeface="Arial"/>
              <a:sym typeface="Arial"/>
            </a:endParaRPr>
          </a:p>
          <a:p>
            <a:pPr indent="-228600" lvl="0" marL="698500" rtl="0" algn="l">
              <a:lnSpc>
                <a:spcPct val="177272"/>
              </a:lnSpc>
              <a:spcBef>
                <a:spcPts val="0"/>
              </a:spcBef>
              <a:spcAft>
                <a:spcPts val="0"/>
              </a:spcAft>
              <a:buClr>
                <a:srgbClr val="666666"/>
              </a:buClr>
              <a:buSzPts val="1550"/>
              <a:buFont typeface="Arial"/>
              <a:buNone/>
            </a:pPr>
            <a:r>
              <a:rPr lang="en" sz="1550">
                <a:solidFill>
                  <a:srgbClr val="666666"/>
                </a:solidFill>
                <a:highlight>
                  <a:srgbClr val="FFFFFF"/>
                </a:highlight>
                <a:latin typeface="Arial"/>
                <a:ea typeface="Arial"/>
                <a:cs typeface="Arial"/>
                <a:sym typeface="Arial"/>
              </a:rPr>
              <a:t>Biometrics</a:t>
            </a:r>
            <a:endParaRPr sz="1550">
              <a:solidFill>
                <a:srgbClr val="666666"/>
              </a:solidFill>
              <a:highlight>
                <a:srgbClr val="FFFFFF"/>
              </a:highlight>
              <a:latin typeface="Arial"/>
              <a:ea typeface="Arial"/>
              <a:cs typeface="Arial"/>
              <a:sym typeface="Arial"/>
            </a:endParaRPr>
          </a:p>
          <a:p>
            <a:pPr indent="-228600" lvl="0" marL="698500" rtl="0" algn="l">
              <a:lnSpc>
                <a:spcPct val="177272"/>
              </a:lnSpc>
              <a:spcBef>
                <a:spcPts val="0"/>
              </a:spcBef>
              <a:spcAft>
                <a:spcPts val="0"/>
              </a:spcAft>
              <a:buClr>
                <a:srgbClr val="666666"/>
              </a:buClr>
              <a:buSzPts val="1550"/>
              <a:buFont typeface="Arial"/>
              <a:buNone/>
            </a:pPr>
            <a:r>
              <a:rPr lang="en" sz="1550">
                <a:solidFill>
                  <a:srgbClr val="666666"/>
                </a:solidFill>
                <a:highlight>
                  <a:srgbClr val="FFFFFF"/>
                </a:highlight>
                <a:latin typeface="Arial"/>
                <a:ea typeface="Arial"/>
                <a:cs typeface="Arial"/>
                <a:sym typeface="Arial"/>
              </a:rPr>
              <a:t>Identity Cards</a:t>
            </a:r>
            <a:endParaRPr sz="1550">
              <a:solidFill>
                <a:srgbClr val="666666"/>
              </a:solidFill>
              <a:highlight>
                <a:srgbClr val="FFFFFF"/>
              </a:highlight>
              <a:latin typeface="Arial"/>
              <a:ea typeface="Arial"/>
              <a:cs typeface="Arial"/>
              <a:sym typeface="Arial"/>
            </a:endParaRPr>
          </a:p>
          <a:p>
            <a:pPr indent="-228600" lvl="0" marL="698500" rtl="0" algn="l">
              <a:lnSpc>
                <a:spcPct val="177272"/>
              </a:lnSpc>
              <a:spcBef>
                <a:spcPts val="0"/>
              </a:spcBef>
              <a:spcAft>
                <a:spcPts val="0"/>
              </a:spcAft>
              <a:buClr>
                <a:srgbClr val="666666"/>
              </a:buClr>
              <a:buSzPts val="1550"/>
              <a:buFont typeface="Arial"/>
              <a:buNone/>
            </a:pPr>
            <a:r>
              <a:rPr lang="en" sz="1550">
                <a:solidFill>
                  <a:srgbClr val="666666"/>
                </a:solidFill>
                <a:highlight>
                  <a:srgbClr val="FFFFFF"/>
                </a:highlight>
                <a:latin typeface="Arial"/>
                <a:ea typeface="Arial"/>
                <a:cs typeface="Arial"/>
                <a:sym typeface="Arial"/>
              </a:rPr>
              <a:t>Alarm systems, etc.</a:t>
            </a:r>
            <a:endParaRPr sz="1550">
              <a:solidFill>
                <a:srgbClr val="666666"/>
              </a:solidFill>
              <a:highlight>
                <a:srgbClr val="FFFFFF"/>
              </a:highlight>
              <a:latin typeface="Arial"/>
              <a:ea typeface="Arial"/>
              <a:cs typeface="Arial"/>
              <a:sym typeface="Arial"/>
            </a:endParaRPr>
          </a:p>
          <a:p>
            <a:pPr indent="0" lvl="0" marL="0" rtl="0" algn="l">
              <a:spcBef>
                <a:spcPts val="26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24"/>
          <p:cNvPicPr preferRelativeResize="0"/>
          <p:nvPr/>
        </p:nvPicPr>
        <p:blipFill>
          <a:blip r:embed="rId3">
            <a:alphaModFix/>
          </a:blip>
          <a:stretch>
            <a:fillRect/>
          </a:stretch>
        </p:blipFill>
        <p:spPr>
          <a:xfrm>
            <a:off x="152400" y="152400"/>
            <a:ext cx="8652775" cy="48387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25"/>
          <p:cNvPicPr preferRelativeResize="0"/>
          <p:nvPr/>
        </p:nvPicPr>
        <p:blipFill>
          <a:blip r:embed="rId3">
            <a:alphaModFix/>
          </a:blip>
          <a:stretch>
            <a:fillRect/>
          </a:stretch>
        </p:blipFill>
        <p:spPr>
          <a:xfrm>
            <a:off x="152400" y="140825"/>
            <a:ext cx="8726251" cy="4867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26"/>
          <p:cNvPicPr preferRelativeResize="0"/>
          <p:nvPr/>
        </p:nvPicPr>
        <p:blipFill>
          <a:blip r:embed="rId3">
            <a:alphaModFix/>
          </a:blip>
          <a:stretch>
            <a:fillRect/>
          </a:stretch>
        </p:blipFill>
        <p:spPr>
          <a:xfrm>
            <a:off x="649050" y="0"/>
            <a:ext cx="76969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56125"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Information Security</a:t>
            </a:r>
            <a:endParaRPr/>
          </a:p>
        </p:txBody>
      </p:sp>
      <p:sp>
        <p:nvSpPr>
          <p:cNvPr id="93" name="Google Shape;93;p14"/>
          <p:cNvSpPr txBox="1"/>
          <p:nvPr>
            <p:ph idx="1" type="body"/>
          </p:nvPr>
        </p:nvSpPr>
        <p:spPr>
          <a:xfrm>
            <a:off x="173000" y="535200"/>
            <a:ext cx="8742300" cy="446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50">
                <a:solidFill>
                  <a:srgbClr val="4D5156"/>
                </a:solidFill>
                <a:highlight>
                  <a:srgbClr val="FFFFFF"/>
                </a:highlight>
                <a:latin typeface="Times New Roman"/>
                <a:ea typeface="Times New Roman"/>
                <a:cs typeface="Times New Roman"/>
                <a:sym typeface="Times New Roman"/>
              </a:rPr>
              <a:t>Information security is </a:t>
            </a:r>
            <a:r>
              <a:rPr b="1" lang="en" sz="1650">
                <a:solidFill>
                  <a:srgbClr val="5F6368"/>
                </a:solidFill>
                <a:highlight>
                  <a:srgbClr val="FFFFFF"/>
                </a:highlight>
                <a:latin typeface="Times New Roman"/>
                <a:ea typeface="Times New Roman"/>
                <a:cs typeface="Times New Roman"/>
                <a:sym typeface="Times New Roman"/>
              </a:rPr>
              <a:t>the practice of protecting information by mitigating information risks.</a:t>
            </a:r>
            <a:endParaRPr b="1" sz="1650">
              <a:solidFill>
                <a:srgbClr val="5F6368"/>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t/>
            </a:r>
            <a:endParaRPr b="1" sz="1650">
              <a:solidFill>
                <a:srgbClr val="5F6368"/>
              </a:solidFill>
              <a:highlight>
                <a:srgbClr val="FFFFFF"/>
              </a:highlight>
              <a:latin typeface="Times New Roman"/>
              <a:ea typeface="Times New Roman"/>
              <a:cs typeface="Times New Roman"/>
              <a:sym typeface="Times New Roman"/>
            </a:endParaRPr>
          </a:p>
          <a:p>
            <a:pPr indent="0" lvl="0" marL="0" rtl="0" algn="l">
              <a:spcBef>
                <a:spcPts val="1200"/>
              </a:spcBef>
              <a:spcAft>
                <a:spcPts val="1200"/>
              </a:spcAft>
              <a:buNone/>
            </a:pPr>
            <a:r>
              <a:t/>
            </a:r>
            <a:endParaRPr b="1" sz="1650">
              <a:solidFill>
                <a:srgbClr val="5F6368"/>
              </a:solidFill>
              <a:highlight>
                <a:srgbClr val="FFFFFF"/>
              </a:highlight>
              <a:latin typeface="Times New Roman"/>
              <a:ea typeface="Times New Roman"/>
              <a:cs typeface="Times New Roman"/>
              <a:sym typeface="Times New Roman"/>
            </a:endParaRPr>
          </a:p>
        </p:txBody>
      </p:sp>
      <p:pic>
        <p:nvPicPr>
          <p:cNvPr id="94" name="Google Shape;94;p14"/>
          <p:cNvPicPr preferRelativeResize="0"/>
          <p:nvPr/>
        </p:nvPicPr>
        <p:blipFill>
          <a:blip r:embed="rId3">
            <a:alphaModFix/>
          </a:blip>
          <a:stretch>
            <a:fillRect/>
          </a:stretch>
        </p:blipFill>
        <p:spPr>
          <a:xfrm>
            <a:off x="961350" y="1206275"/>
            <a:ext cx="7402950" cy="3710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373525" y="471475"/>
            <a:ext cx="8541900" cy="62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Needs of Information security</a:t>
            </a:r>
            <a:endParaRPr/>
          </a:p>
        </p:txBody>
      </p:sp>
      <p:sp>
        <p:nvSpPr>
          <p:cNvPr id="100" name="Google Shape;100;p15"/>
          <p:cNvSpPr txBox="1"/>
          <p:nvPr>
            <p:ph idx="1" type="body"/>
          </p:nvPr>
        </p:nvSpPr>
        <p:spPr>
          <a:xfrm>
            <a:off x="373525" y="1279750"/>
            <a:ext cx="8688900" cy="2976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600">
                <a:solidFill>
                  <a:srgbClr val="4D5156"/>
                </a:solidFill>
                <a:highlight>
                  <a:srgbClr val="FFFFFF"/>
                </a:highlight>
                <a:latin typeface="Arial"/>
                <a:ea typeface="Arial"/>
                <a:cs typeface="Arial"/>
                <a:sym typeface="Arial"/>
              </a:rPr>
              <a:t>Information security protects sensitive information from unauthorized activities, including inspection, modification, recording, and any disruption or destruction. The goal is </a:t>
            </a:r>
            <a:r>
              <a:rPr lang="en" sz="2600">
                <a:solidFill>
                  <a:srgbClr val="040C28"/>
                </a:solidFill>
                <a:latin typeface="Arial"/>
                <a:ea typeface="Arial"/>
                <a:cs typeface="Arial"/>
                <a:sym typeface="Arial"/>
              </a:rPr>
              <a:t>to ensure the safety and privacy of critical data such as customer account details, financial data or intellectual property</a:t>
            </a:r>
            <a:r>
              <a:rPr lang="en" sz="2600">
                <a:solidFill>
                  <a:srgbClr val="4D5156"/>
                </a:solidFill>
                <a:highlight>
                  <a:srgbClr val="FFFFFF"/>
                </a:highlight>
                <a:latin typeface="Arial"/>
                <a:ea typeface="Arial"/>
                <a:cs typeface="Arial"/>
                <a:sym typeface="Arial"/>
              </a:rPr>
              <a:t>.</a:t>
            </a:r>
            <a:endParaRPr sz="2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16"/>
          <p:cNvPicPr preferRelativeResize="0"/>
          <p:nvPr/>
        </p:nvPicPr>
        <p:blipFill>
          <a:blip r:embed="rId3">
            <a:alphaModFix/>
          </a:blip>
          <a:stretch>
            <a:fillRect/>
          </a:stretch>
        </p:blipFill>
        <p:spPr>
          <a:xfrm>
            <a:off x="381000" y="1162725"/>
            <a:ext cx="8763000" cy="3258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17"/>
          <p:cNvPicPr preferRelativeResize="0"/>
          <p:nvPr/>
        </p:nvPicPr>
        <p:blipFill rotWithShape="1">
          <a:blip r:embed="rId3">
            <a:alphaModFix/>
          </a:blip>
          <a:srcRect b="13005" l="0" r="0" t="0"/>
          <a:stretch/>
        </p:blipFill>
        <p:spPr>
          <a:xfrm>
            <a:off x="152400" y="152400"/>
            <a:ext cx="8836476" cy="4991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18"/>
          <p:cNvPicPr preferRelativeResize="0"/>
          <p:nvPr/>
        </p:nvPicPr>
        <p:blipFill>
          <a:blip r:embed="rId3">
            <a:alphaModFix/>
          </a:blip>
          <a:stretch>
            <a:fillRect/>
          </a:stretch>
        </p:blipFill>
        <p:spPr>
          <a:xfrm>
            <a:off x="685800" y="446300"/>
            <a:ext cx="7788725" cy="4378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19"/>
          <p:cNvPicPr preferRelativeResize="0"/>
          <p:nvPr/>
        </p:nvPicPr>
        <p:blipFill>
          <a:blip r:embed="rId3">
            <a:alphaModFix/>
          </a:blip>
          <a:stretch>
            <a:fillRect/>
          </a:stretch>
        </p:blipFill>
        <p:spPr>
          <a:xfrm>
            <a:off x="152400" y="152400"/>
            <a:ext cx="8505826" cy="4838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391850" y="0"/>
            <a:ext cx="8450100" cy="535200"/>
          </a:xfrm>
          <a:prstGeom prst="rect">
            <a:avLst/>
          </a:prstGeom>
        </p:spPr>
        <p:txBody>
          <a:bodyPr anchorCtr="0" anchor="t" bIns="91425" lIns="91425" spcFirstLastPara="1" rIns="91425" wrap="square" tIns="91425">
            <a:normAutofit fontScale="90000"/>
          </a:bodyPr>
          <a:lstStyle/>
          <a:p>
            <a:pPr indent="0" lvl="0" marL="0" rtl="0" algn="just">
              <a:lnSpc>
                <a:spcPct val="163636"/>
              </a:lnSpc>
              <a:spcBef>
                <a:spcPts val="0"/>
              </a:spcBef>
              <a:spcAft>
                <a:spcPts val="0"/>
              </a:spcAft>
              <a:buNone/>
            </a:pPr>
            <a:r>
              <a:rPr lang="en" sz="2977">
                <a:solidFill>
                  <a:srgbClr val="262628"/>
                </a:solidFill>
                <a:highlight>
                  <a:srgbClr val="FFFFFF"/>
                </a:highlight>
                <a:latin typeface="Times New Roman"/>
                <a:ea typeface="Times New Roman"/>
                <a:cs typeface="Times New Roman"/>
                <a:sym typeface="Times New Roman"/>
              </a:rPr>
              <a:t>Administrative Control</a:t>
            </a:r>
            <a:br>
              <a:rPr lang="en" sz="1200">
                <a:solidFill>
                  <a:srgbClr val="262628"/>
                </a:solidFill>
                <a:highlight>
                  <a:srgbClr val="FFFFFF"/>
                </a:highlight>
                <a:latin typeface="Arial"/>
                <a:ea typeface="Arial"/>
                <a:cs typeface="Arial"/>
                <a:sym typeface="Arial"/>
              </a:rPr>
            </a:br>
            <a:endParaRPr/>
          </a:p>
        </p:txBody>
      </p:sp>
      <p:sp>
        <p:nvSpPr>
          <p:cNvPr id="126" name="Google Shape;126;p20"/>
          <p:cNvSpPr txBox="1"/>
          <p:nvPr>
            <p:ph idx="1" type="body"/>
          </p:nvPr>
        </p:nvSpPr>
        <p:spPr>
          <a:xfrm>
            <a:off x="391875" y="728650"/>
            <a:ext cx="8450100" cy="4414800"/>
          </a:xfrm>
          <a:prstGeom prst="rect">
            <a:avLst/>
          </a:prstGeom>
        </p:spPr>
        <p:txBody>
          <a:bodyPr anchorCtr="0" anchor="t" bIns="91425" lIns="91425" spcFirstLastPara="1" rIns="91425" wrap="square" tIns="91425">
            <a:normAutofit fontScale="40000" lnSpcReduction="20000"/>
          </a:bodyPr>
          <a:lstStyle/>
          <a:p>
            <a:pPr indent="0" lvl="0" marL="0" rtl="0" algn="just">
              <a:lnSpc>
                <a:spcPct val="163636"/>
              </a:lnSpc>
              <a:spcBef>
                <a:spcPts val="0"/>
              </a:spcBef>
              <a:spcAft>
                <a:spcPts val="0"/>
              </a:spcAft>
              <a:buNone/>
            </a:pPr>
            <a:r>
              <a:rPr lang="en" sz="4739">
                <a:solidFill>
                  <a:srgbClr val="666666"/>
                </a:solidFill>
                <a:highlight>
                  <a:srgbClr val="FFFFFF"/>
                </a:highlight>
                <a:latin typeface="Times New Roman"/>
                <a:ea typeface="Times New Roman"/>
                <a:cs typeface="Times New Roman"/>
                <a:sym typeface="Times New Roman"/>
              </a:rPr>
              <a:t>Administrative Control is a set of security rules, policies, procedures, or guidelines specified by the management to control access and usage of confidential information. It includes all the levels of employees in the organization and determines the privileged access to the resources to access data.</a:t>
            </a:r>
            <a:endParaRPr sz="4739">
              <a:solidFill>
                <a:srgbClr val="666666"/>
              </a:solidFill>
              <a:highlight>
                <a:srgbClr val="FFFFFF"/>
              </a:highlight>
              <a:latin typeface="Times New Roman"/>
              <a:ea typeface="Times New Roman"/>
              <a:cs typeface="Times New Roman"/>
              <a:sym typeface="Times New Roman"/>
            </a:endParaRPr>
          </a:p>
          <a:p>
            <a:pPr indent="-228600" lvl="0" marL="698500" rtl="0" algn="l">
              <a:lnSpc>
                <a:spcPct val="177272"/>
              </a:lnSpc>
              <a:spcBef>
                <a:spcPts val="1100"/>
              </a:spcBef>
              <a:spcAft>
                <a:spcPts val="0"/>
              </a:spcAft>
              <a:buClr>
                <a:srgbClr val="666666"/>
              </a:buClr>
              <a:buSzPct val="100000"/>
              <a:buFont typeface="Times New Roman"/>
              <a:buNone/>
            </a:pPr>
            <a:r>
              <a:rPr lang="en" sz="4739">
                <a:solidFill>
                  <a:srgbClr val="666666"/>
                </a:solidFill>
                <a:highlight>
                  <a:srgbClr val="FFFFFF"/>
                </a:highlight>
                <a:latin typeface="Times New Roman"/>
                <a:ea typeface="Times New Roman"/>
                <a:cs typeface="Times New Roman"/>
                <a:sym typeface="Times New Roman"/>
              </a:rPr>
              <a:t>User Management</a:t>
            </a:r>
            <a:endParaRPr sz="4739">
              <a:solidFill>
                <a:srgbClr val="666666"/>
              </a:solidFill>
              <a:highlight>
                <a:srgbClr val="FFFFFF"/>
              </a:highlight>
              <a:latin typeface="Times New Roman"/>
              <a:ea typeface="Times New Roman"/>
              <a:cs typeface="Times New Roman"/>
              <a:sym typeface="Times New Roman"/>
            </a:endParaRPr>
          </a:p>
          <a:p>
            <a:pPr indent="-228600" lvl="0" marL="698500" rtl="0" algn="l">
              <a:lnSpc>
                <a:spcPct val="177272"/>
              </a:lnSpc>
              <a:spcBef>
                <a:spcPts val="0"/>
              </a:spcBef>
              <a:spcAft>
                <a:spcPts val="0"/>
              </a:spcAft>
              <a:buClr>
                <a:srgbClr val="666666"/>
              </a:buClr>
              <a:buSzPct val="100000"/>
              <a:buFont typeface="Times New Roman"/>
              <a:buNone/>
            </a:pPr>
            <a:r>
              <a:rPr lang="en" sz="4739">
                <a:solidFill>
                  <a:srgbClr val="666666"/>
                </a:solidFill>
                <a:highlight>
                  <a:srgbClr val="FFFFFF"/>
                </a:highlight>
                <a:latin typeface="Times New Roman"/>
                <a:ea typeface="Times New Roman"/>
                <a:cs typeface="Times New Roman"/>
                <a:sym typeface="Times New Roman"/>
              </a:rPr>
              <a:t>Privilege Management</a:t>
            </a:r>
            <a:endParaRPr sz="4739">
              <a:solidFill>
                <a:srgbClr val="666666"/>
              </a:solidFill>
              <a:highlight>
                <a:srgbClr val="FFFFFF"/>
              </a:highlight>
              <a:latin typeface="Times New Roman"/>
              <a:ea typeface="Times New Roman"/>
              <a:cs typeface="Times New Roman"/>
              <a:sym typeface="Times New Roman"/>
            </a:endParaRPr>
          </a:p>
          <a:p>
            <a:pPr indent="-228600" lvl="0" marL="698500" rtl="0" algn="l">
              <a:lnSpc>
                <a:spcPct val="177272"/>
              </a:lnSpc>
              <a:spcBef>
                <a:spcPts val="0"/>
              </a:spcBef>
              <a:spcAft>
                <a:spcPts val="0"/>
              </a:spcAft>
              <a:buClr>
                <a:srgbClr val="666666"/>
              </a:buClr>
              <a:buSzPct val="100000"/>
              <a:buFont typeface="Times New Roman"/>
              <a:buNone/>
            </a:pPr>
            <a:r>
              <a:rPr lang="en" sz="4739">
                <a:solidFill>
                  <a:srgbClr val="666666"/>
                </a:solidFill>
                <a:highlight>
                  <a:srgbClr val="FFFFFF"/>
                </a:highlight>
                <a:latin typeface="Times New Roman"/>
                <a:ea typeface="Times New Roman"/>
                <a:cs typeface="Times New Roman"/>
                <a:sym typeface="Times New Roman"/>
              </a:rPr>
              <a:t>Employee Security, Clearance, and Evaluation</a:t>
            </a:r>
            <a:endParaRPr sz="4739">
              <a:solidFill>
                <a:srgbClr val="666666"/>
              </a:solidFill>
              <a:highlight>
                <a:srgbClr val="FFFFFF"/>
              </a:highlight>
              <a:latin typeface="Times New Roman"/>
              <a:ea typeface="Times New Roman"/>
              <a:cs typeface="Times New Roman"/>
              <a:sym typeface="Times New Roman"/>
            </a:endParaRPr>
          </a:p>
          <a:p>
            <a:pPr indent="-228600" lvl="0" marL="698500" rtl="0" algn="l">
              <a:lnSpc>
                <a:spcPct val="177272"/>
              </a:lnSpc>
              <a:spcBef>
                <a:spcPts val="0"/>
              </a:spcBef>
              <a:spcAft>
                <a:spcPts val="0"/>
              </a:spcAft>
              <a:buClr>
                <a:srgbClr val="666666"/>
              </a:buClr>
              <a:buSzPct val="100000"/>
              <a:buFont typeface="Times New Roman"/>
              <a:buNone/>
            </a:pPr>
            <a:r>
              <a:rPr lang="en" sz="4739">
                <a:solidFill>
                  <a:srgbClr val="666666"/>
                </a:solidFill>
                <a:highlight>
                  <a:srgbClr val="FFFFFF"/>
                </a:highlight>
                <a:latin typeface="Times New Roman"/>
                <a:ea typeface="Times New Roman"/>
                <a:cs typeface="Times New Roman"/>
                <a:sym typeface="Times New Roman"/>
              </a:rPr>
              <a:t>Employee training and awareness, etc.</a:t>
            </a:r>
            <a:endParaRPr sz="4739">
              <a:solidFill>
                <a:srgbClr val="666666"/>
              </a:solidFill>
              <a:highlight>
                <a:srgbClr val="FFFFFF"/>
              </a:highlight>
              <a:latin typeface="Times New Roman"/>
              <a:ea typeface="Times New Roman"/>
              <a:cs typeface="Times New Roman"/>
              <a:sym typeface="Times New Roman"/>
            </a:endParaRPr>
          </a:p>
          <a:p>
            <a:pPr indent="0" lvl="0" marL="0" rtl="0" algn="l">
              <a:spcBef>
                <a:spcPts val="26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727650" y="0"/>
            <a:ext cx="7688700" cy="535200"/>
          </a:xfrm>
          <a:prstGeom prst="rect">
            <a:avLst/>
          </a:prstGeom>
        </p:spPr>
        <p:txBody>
          <a:bodyPr anchorCtr="0" anchor="t" bIns="91425" lIns="91425" spcFirstLastPara="1" rIns="91425" wrap="square" tIns="91425">
            <a:normAutofit/>
          </a:bodyPr>
          <a:lstStyle/>
          <a:p>
            <a:pPr indent="0" lvl="0" marL="0" rtl="0" algn="just">
              <a:lnSpc>
                <a:spcPct val="163636"/>
              </a:lnSpc>
              <a:spcBef>
                <a:spcPts val="0"/>
              </a:spcBef>
              <a:spcAft>
                <a:spcPts val="0"/>
              </a:spcAft>
              <a:buNone/>
            </a:pPr>
            <a:r>
              <a:rPr lang="en" sz="1900">
                <a:solidFill>
                  <a:srgbClr val="262628"/>
                </a:solidFill>
                <a:highlight>
                  <a:srgbClr val="FFFFFF"/>
                </a:highlight>
                <a:latin typeface="Arial"/>
                <a:ea typeface="Arial"/>
                <a:cs typeface="Arial"/>
                <a:sym typeface="Arial"/>
              </a:rPr>
              <a:t>Technical Control</a:t>
            </a:r>
            <a:endParaRPr sz="3300"/>
          </a:p>
        </p:txBody>
      </p:sp>
      <p:sp>
        <p:nvSpPr>
          <p:cNvPr id="132" name="Google Shape;132;p21"/>
          <p:cNvSpPr txBox="1"/>
          <p:nvPr>
            <p:ph idx="1" type="body"/>
          </p:nvPr>
        </p:nvSpPr>
        <p:spPr>
          <a:xfrm>
            <a:off x="729450" y="655175"/>
            <a:ext cx="7688700" cy="4488300"/>
          </a:xfrm>
          <a:prstGeom prst="rect">
            <a:avLst/>
          </a:prstGeom>
        </p:spPr>
        <p:txBody>
          <a:bodyPr anchorCtr="0" anchor="t" bIns="91425" lIns="91425" spcFirstLastPara="1" rIns="91425" wrap="square" tIns="91425">
            <a:normAutofit/>
          </a:bodyPr>
          <a:lstStyle/>
          <a:p>
            <a:pPr indent="0" lvl="0" marL="0" rtl="0" algn="just">
              <a:lnSpc>
                <a:spcPct val="163636"/>
              </a:lnSpc>
              <a:spcBef>
                <a:spcPts val="0"/>
              </a:spcBef>
              <a:spcAft>
                <a:spcPts val="0"/>
              </a:spcAft>
              <a:buNone/>
            </a:pPr>
            <a:br>
              <a:rPr b="1" lang="en" sz="1700">
                <a:solidFill>
                  <a:srgbClr val="262628"/>
                </a:solidFill>
                <a:highlight>
                  <a:srgbClr val="FFFFFF"/>
                </a:highlight>
                <a:latin typeface="Arial"/>
                <a:ea typeface="Arial"/>
                <a:cs typeface="Arial"/>
                <a:sym typeface="Arial"/>
              </a:rPr>
            </a:br>
            <a:r>
              <a:rPr lang="en" sz="1550">
                <a:solidFill>
                  <a:srgbClr val="666666"/>
                </a:solidFill>
                <a:highlight>
                  <a:srgbClr val="FFFFFF"/>
                </a:highlight>
                <a:latin typeface="Arial"/>
                <a:ea typeface="Arial"/>
                <a:cs typeface="Arial"/>
                <a:sym typeface="Arial"/>
              </a:rPr>
              <a:t>Technical Control is to control the access of confidential information over the network using technology. Technical functions are involved in managing and controlling the access of the employee. Some examples of technical controls are:</a:t>
            </a:r>
            <a:endParaRPr sz="1550">
              <a:solidFill>
                <a:srgbClr val="666666"/>
              </a:solidFill>
              <a:highlight>
                <a:srgbClr val="FFFFFF"/>
              </a:highlight>
              <a:latin typeface="Arial"/>
              <a:ea typeface="Arial"/>
              <a:cs typeface="Arial"/>
              <a:sym typeface="Arial"/>
            </a:endParaRPr>
          </a:p>
          <a:p>
            <a:pPr indent="-228600" lvl="0" marL="698500" rtl="0" algn="l">
              <a:lnSpc>
                <a:spcPct val="177272"/>
              </a:lnSpc>
              <a:spcBef>
                <a:spcPts val="1100"/>
              </a:spcBef>
              <a:spcAft>
                <a:spcPts val="0"/>
              </a:spcAft>
              <a:buClr>
                <a:srgbClr val="666666"/>
              </a:buClr>
              <a:buSzPts val="1550"/>
              <a:buFont typeface="Arial"/>
              <a:buNone/>
            </a:pPr>
            <a:r>
              <a:rPr lang="en" sz="1550">
                <a:solidFill>
                  <a:srgbClr val="666666"/>
                </a:solidFill>
                <a:highlight>
                  <a:srgbClr val="FFFFFF"/>
                </a:highlight>
                <a:latin typeface="Arial"/>
                <a:ea typeface="Arial"/>
                <a:cs typeface="Arial"/>
                <a:sym typeface="Arial"/>
              </a:rPr>
              <a:t>Access controls</a:t>
            </a:r>
            <a:endParaRPr sz="1550">
              <a:solidFill>
                <a:srgbClr val="666666"/>
              </a:solidFill>
              <a:highlight>
                <a:srgbClr val="FFFFFF"/>
              </a:highlight>
              <a:latin typeface="Arial"/>
              <a:ea typeface="Arial"/>
              <a:cs typeface="Arial"/>
              <a:sym typeface="Arial"/>
            </a:endParaRPr>
          </a:p>
          <a:p>
            <a:pPr indent="-228600" lvl="0" marL="698500" rtl="0" algn="l">
              <a:lnSpc>
                <a:spcPct val="177272"/>
              </a:lnSpc>
              <a:spcBef>
                <a:spcPts val="0"/>
              </a:spcBef>
              <a:spcAft>
                <a:spcPts val="0"/>
              </a:spcAft>
              <a:buClr>
                <a:srgbClr val="666666"/>
              </a:buClr>
              <a:buSzPts val="1550"/>
              <a:buFont typeface="Arial"/>
              <a:buNone/>
            </a:pPr>
            <a:r>
              <a:rPr lang="en" sz="1550">
                <a:solidFill>
                  <a:srgbClr val="666666"/>
                </a:solidFill>
                <a:highlight>
                  <a:srgbClr val="FFFFFF"/>
                </a:highlight>
                <a:latin typeface="Arial"/>
                <a:ea typeface="Arial"/>
                <a:cs typeface="Arial"/>
                <a:sym typeface="Arial"/>
              </a:rPr>
              <a:t>Firewalls</a:t>
            </a:r>
            <a:endParaRPr sz="1550">
              <a:solidFill>
                <a:srgbClr val="666666"/>
              </a:solidFill>
              <a:highlight>
                <a:srgbClr val="FFFFFF"/>
              </a:highlight>
              <a:latin typeface="Arial"/>
              <a:ea typeface="Arial"/>
              <a:cs typeface="Arial"/>
              <a:sym typeface="Arial"/>
            </a:endParaRPr>
          </a:p>
          <a:p>
            <a:pPr indent="-228600" lvl="0" marL="698500" rtl="0" algn="l">
              <a:lnSpc>
                <a:spcPct val="177272"/>
              </a:lnSpc>
              <a:spcBef>
                <a:spcPts val="0"/>
              </a:spcBef>
              <a:spcAft>
                <a:spcPts val="0"/>
              </a:spcAft>
              <a:buClr>
                <a:srgbClr val="666666"/>
              </a:buClr>
              <a:buSzPts val="1550"/>
              <a:buFont typeface="Arial"/>
              <a:buNone/>
            </a:pPr>
            <a:r>
              <a:rPr lang="en" sz="1550">
                <a:solidFill>
                  <a:srgbClr val="666666"/>
                </a:solidFill>
                <a:highlight>
                  <a:srgbClr val="FFFFFF"/>
                </a:highlight>
                <a:latin typeface="Arial"/>
                <a:ea typeface="Arial"/>
                <a:cs typeface="Arial"/>
                <a:sym typeface="Arial"/>
              </a:rPr>
              <a:t>Network Authentication</a:t>
            </a:r>
            <a:endParaRPr sz="1550">
              <a:solidFill>
                <a:srgbClr val="666666"/>
              </a:solidFill>
              <a:highlight>
                <a:srgbClr val="FFFFFF"/>
              </a:highlight>
              <a:latin typeface="Arial"/>
              <a:ea typeface="Arial"/>
              <a:cs typeface="Arial"/>
              <a:sym typeface="Arial"/>
            </a:endParaRPr>
          </a:p>
          <a:p>
            <a:pPr indent="-228600" lvl="0" marL="698500" rtl="0" algn="l">
              <a:lnSpc>
                <a:spcPct val="177272"/>
              </a:lnSpc>
              <a:spcBef>
                <a:spcPts val="0"/>
              </a:spcBef>
              <a:spcAft>
                <a:spcPts val="0"/>
              </a:spcAft>
              <a:buClr>
                <a:srgbClr val="666666"/>
              </a:buClr>
              <a:buSzPts val="1550"/>
              <a:buFont typeface="Arial"/>
              <a:buNone/>
            </a:pPr>
            <a:r>
              <a:rPr lang="en" sz="1550">
                <a:solidFill>
                  <a:srgbClr val="666666"/>
                </a:solidFill>
                <a:highlight>
                  <a:srgbClr val="FFFFFF"/>
                </a:highlight>
                <a:latin typeface="Arial"/>
                <a:ea typeface="Arial"/>
                <a:cs typeface="Arial"/>
                <a:sym typeface="Arial"/>
              </a:rPr>
              <a:t>Encryption, etc.</a:t>
            </a:r>
            <a:endParaRPr sz="1550">
              <a:solidFill>
                <a:srgbClr val="666666"/>
              </a:solidFill>
              <a:highlight>
                <a:srgbClr val="FFFFFF"/>
              </a:highlight>
              <a:latin typeface="Arial"/>
              <a:ea typeface="Arial"/>
              <a:cs typeface="Arial"/>
              <a:sym typeface="Arial"/>
            </a:endParaRPr>
          </a:p>
          <a:p>
            <a:pPr indent="0" lvl="0" marL="0" rtl="0" algn="l">
              <a:spcBef>
                <a:spcPts val="26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