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Oswald"/>
      <p:regular r:id="rId18"/>
      <p:bold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45a2eccf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45a2eccf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7536f885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7536f885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536f8850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7536f8850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536f8850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536f8850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536f8850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536f8850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536f8850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536f8850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536f8850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536f8850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 3</a:t>
            </a:r>
            <a:endParaRPr/>
          </a:p>
        </p:txBody>
      </p:sp>
      <p:sp>
        <p:nvSpPr>
          <p:cNvPr id="65" name="Google Shape;65;p13"/>
          <p:cNvSpPr txBox="1"/>
          <p:nvPr>
            <p:ph idx="1" type="subTitle"/>
          </p:nvPr>
        </p:nvSpPr>
        <p:spPr>
          <a:xfrm>
            <a:off x="311700" y="1191625"/>
            <a:ext cx="7015500" cy="84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Threat &amp; Risk Management</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227925" y="171125"/>
            <a:ext cx="8520600" cy="47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Threat </a:t>
            </a:r>
            <a:endParaRPr sz="1866">
              <a:latin typeface="Arial"/>
              <a:ea typeface="Arial"/>
              <a:cs typeface="Arial"/>
              <a:sym typeface="Arial"/>
            </a:endParaRPr>
          </a:p>
          <a:p>
            <a:pPr indent="0" lvl="0" marL="0" rtl="0" algn="just">
              <a:spcBef>
                <a:spcPts val="0"/>
              </a:spcBef>
              <a:spcAft>
                <a:spcPts val="0"/>
              </a:spcAft>
              <a:buNone/>
            </a:pPr>
            <a:r>
              <a:t/>
            </a:r>
            <a:endParaRPr b="1" sz="1866">
              <a:latin typeface="Arial"/>
              <a:ea typeface="Arial"/>
              <a:cs typeface="Arial"/>
              <a:sym typeface="Arial"/>
            </a:endParaRPr>
          </a:p>
          <a:p>
            <a:pPr indent="0" lvl="0" marL="0" rtl="0" algn="just">
              <a:spcBef>
                <a:spcPts val="0"/>
              </a:spcBef>
              <a:spcAft>
                <a:spcPts val="0"/>
              </a:spcAft>
              <a:buNone/>
            </a:pPr>
            <a:r>
              <a:rPr b="1" lang="en" sz="1866">
                <a:solidFill>
                  <a:schemeClr val="lt2"/>
                </a:solidFill>
                <a:latin typeface="Arial"/>
                <a:ea typeface="Arial"/>
                <a:cs typeface="Arial"/>
                <a:sym typeface="Arial"/>
              </a:rPr>
              <a:t>Any action, that would negatively affect a company's information, is considered a threat to information security.</a:t>
            </a:r>
            <a:endParaRPr b="1" sz="1866">
              <a:solidFill>
                <a:schemeClr val="lt2"/>
              </a:solidFill>
              <a:latin typeface="Arial"/>
              <a:ea typeface="Arial"/>
              <a:cs typeface="Arial"/>
              <a:sym typeface="Arial"/>
            </a:endParaRPr>
          </a:p>
          <a:p>
            <a:pPr indent="0" lvl="0" marL="0" rtl="0" algn="just">
              <a:spcBef>
                <a:spcPts val="0"/>
              </a:spcBef>
              <a:spcAft>
                <a:spcPts val="0"/>
              </a:spcAft>
              <a:buNone/>
            </a:pPr>
            <a:r>
              <a:t/>
            </a:r>
            <a:endParaRPr sz="1866">
              <a:latin typeface="Arial"/>
              <a:ea typeface="Arial"/>
              <a:cs typeface="Arial"/>
              <a:sym typeface="Arial"/>
            </a:endParaRPr>
          </a:p>
          <a:p>
            <a:pPr indent="0" lvl="0" marL="0" rtl="0" algn="just">
              <a:spcBef>
                <a:spcPts val="0"/>
              </a:spcBef>
              <a:spcAft>
                <a:spcPts val="0"/>
              </a:spcAft>
              <a:buNone/>
            </a:pPr>
            <a:r>
              <a:rPr lang="en" sz="1866">
                <a:solidFill>
                  <a:schemeClr val="dk2"/>
                </a:solidFill>
                <a:latin typeface="Arial"/>
                <a:ea typeface="Arial"/>
                <a:cs typeface="Arial"/>
                <a:sym typeface="Arial"/>
              </a:rPr>
              <a:t>For example, fire is a threat because it could damage the equipment used to store a company's information. Users are a threat because they could inadvertently erase, or damage information.</a:t>
            </a:r>
            <a:endParaRPr sz="1866">
              <a:solidFill>
                <a:schemeClr val="dk2"/>
              </a:solidFill>
              <a:latin typeface="Arial"/>
              <a:ea typeface="Arial"/>
              <a:cs typeface="Arial"/>
              <a:sym typeface="Arial"/>
            </a:endParaRPr>
          </a:p>
          <a:p>
            <a:pPr indent="0" lvl="0" marL="0" rtl="0" algn="just">
              <a:spcBef>
                <a:spcPts val="0"/>
              </a:spcBef>
              <a:spcAft>
                <a:spcPts val="0"/>
              </a:spcAft>
              <a:buNone/>
            </a:pPr>
            <a:r>
              <a:t/>
            </a:r>
            <a:endParaRPr sz="1866">
              <a:solidFill>
                <a:schemeClr val="dk2"/>
              </a:solidFill>
              <a:latin typeface="Arial"/>
              <a:ea typeface="Arial"/>
              <a:cs typeface="Arial"/>
              <a:sym typeface="Arial"/>
            </a:endParaRPr>
          </a:p>
          <a:p>
            <a:pPr indent="0" lvl="0" marL="0" rtl="0" algn="just">
              <a:spcBef>
                <a:spcPts val="0"/>
              </a:spcBef>
              <a:spcAft>
                <a:spcPts val="0"/>
              </a:spcAft>
              <a:buNone/>
            </a:pPr>
            <a:r>
              <a:rPr lang="en" sz="1866">
                <a:solidFill>
                  <a:schemeClr val="dk2"/>
                </a:solidFill>
                <a:latin typeface="Arial"/>
                <a:ea typeface="Arial"/>
                <a:cs typeface="Arial"/>
                <a:sym typeface="Arial"/>
              </a:rPr>
              <a:t>Threat can be anything that can take advantage of a vulnerability to breach security and negatively alter, erase, harm object or objects of interest.</a:t>
            </a:r>
            <a:endParaRPr sz="1866">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ctrTitle"/>
          </p:nvPr>
        </p:nvSpPr>
        <p:spPr>
          <a:xfrm>
            <a:off x="311700" y="0"/>
            <a:ext cx="8520600" cy="64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Types of Cyber Security Threats</a:t>
            </a:r>
            <a:endParaRPr/>
          </a:p>
          <a:p>
            <a:pPr indent="0" lvl="0" marL="0" rtl="0" algn="l">
              <a:spcBef>
                <a:spcPts val="0"/>
              </a:spcBef>
              <a:spcAft>
                <a:spcPts val="0"/>
              </a:spcAft>
              <a:buNone/>
            </a:pPr>
            <a:r>
              <a:t/>
            </a:r>
            <a:endParaRPr/>
          </a:p>
        </p:txBody>
      </p:sp>
      <p:sp>
        <p:nvSpPr>
          <p:cNvPr id="76" name="Google Shape;76;p15"/>
          <p:cNvSpPr txBox="1"/>
          <p:nvPr>
            <p:ph idx="1" type="subTitle"/>
          </p:nvPr>
        </p:nvSpPr>
        <p:spPr>
          <a:xfrm>
            <a:off x="158100" y="832125"/>
            <a:ext cx="8674200" cy="4020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100">
                <a:solidFill>
                  <a:srgbClr val="000000"/>
                </a:solidFill>
                <a:highlight>
                  <a:srgbClr val="FFFFFF"/>
                </a:highlight>
                <a:latin typeface="Oswald"/>
                <a:ea typeface="Oswald"/>
                <a:cs typeface="Oswald"/>
                <a:sym typeface="Oswald"/>
              </a:rPr>
              <a:t>1. Malware</a:t>
            </a:r>
            <a:endParaRPr sz="2100">
              <a:solidFill>
                <a:srgbClr val="000000"/>
              </a:solidFill>
              <a:highlight>
                <a:srgbClr val="FFFFFF"/>
              </a:highlight>
              <a:latin typeface="Oswald"/>
              <a:ea typeface="Oswald"/>
              <a:cs typeface="Oswald"/>
              <a:sym typeface="Oswald"/>
            </a:endParaRPr>
          </a:p>
          <a:p>
            <a:pPr indent="0" lvl="0" marL="0" rtl="0" algn="l">
              <a:lnSpc>
                <a:spcPct val="115000"/>
              </a:lnSpc>
              <a:spcBef>
                <a:spcPts val="1100"/>
              </a:spcBef>
              <a:spcAft>
                <a:spcPts val="0"/>
              </a:spcAft>
              <a:buNone/>
            </a:pPr>
            <a:r>
              <a:rPr lang="en" sz="2100">
                <a:solidFill>
                  <a:srgbClr val="000000"/>
                </a:solidFill>
                <a:highlight>
                  <a:srgbClr val="FFFFFF"/>
                </a:highlight>
                <a:latin typeface="Oswald"/>
                <a:ea typeface="Oswald"/>
                <a:cs typeface="Oswald"/>
                <a:sym typeface="Oswald"/>
              </a:rPr>
              <a:t>2. Emotet</a:t>
            </a:r>
            <a:endParaRPr sz="2100">
              <a:solidFill>
                <a:srgbClr val="000000"/>
              </a:solidFill>
              <a:highlight>
                <a:srgbClr val="FFFFFF"/>
              </a:highlight>
              <a:latin typeface="Oswald"/>
              <a:ea typeface="Oswald"/>
              <a:cs typeface="Oswald"/>
              <a:sym typeface="Oswald"/>
            </a:endParaRPr>
          </a:p>
          <a:p>
            <a:pPr indent="0" lvl="0" marL="0" rtl="0" algn="l">
              <a:lnSpc>
                <a:spcPct val="115000"/>
              </a:lnSpc>
              <a:spcBef>
                <a:spcPts val="1100"/>
              </a:spcBef>
              <a:spcAft>
                <a:spcPts val="0"/>
              </a:spcAft>
              <a:buNone/>
            </a:pPr>
            <a:r>
              <a:rPr lang="en" sz="2100">
                <a:solidFill>
                  <a:srgbClr val="000000"/>
                </a:solidFill>
                <a:highlight>
                  <a:srgbClr val="FFFFFF"/>
                </a:highlight>
                <a:latin typeface="Oswald"/>
                <a:ea typeface="Oswald"/>
                <a:cs typeface="Oswald"/>
                <a:sym typeface="Oswald"/>
              </a:rPr>
              <a:t>3. Denial of Service</a:t>
            </a:r>
            <a:endParaRPr sz="2100">
              <a:solidFill>
                <a:srgbClr val="000000"/>
              </a:solidFill>
              <a:highlight>
                <a:srgbClr val="FFFFFF"/>
              </a:highlight>
              <a:latin typeface="Oswald"/>
              <a:ea typeface="Oswald"/>
              <a:cs typeface="Oswald"/>
              <a:sym typeface="Oswald"/>
            </a:endParaRPr>
          </a:p>
          <a:p>
            <a:pPr indent="0" lvl="0" marL="0" rtl="0" algn="l">
              <a:lnSpc>
                <a:spcPct val="115000"/>
              </a:lnSpc>
              <a:spcBef>
                <a:spcPts val="1100"/>
              </a:spcBef>
              <a:spcAft>
                <a:spcPts val="0"/>
              </a:spcAft>
              <a:buNone/>
            </a:pPr>
            <a:r>
              <a:rPr lang="en" sz="2100">
                <a:solidFill>
                  <a:srgbClr val="000000"/>
                </a:solidFill>
                <a:highlight>
                  <a:srgbClr val="FFFFFF"/>
                </a:highlight>
                <a:latin typeface="Oswald"/>
                <a:ea typeface="Oswald"/>
                <a:cs typeface="Oswald"/>
                <a:sym typeface="Oswald"/>
              </a:rPr>
              <a:t>4. Man in the Middle</a:t>
            </a:r>
            <a:endParaRPr sz="2100">
              <a:solidFill>
                <a:srgbClr val="000000"/>
              </a:solidFill>
              <a:highlight>
                <a:srgbClr val="FFFFFF"/>
              </a:highlight>
              <a:latin typeface="Oswald"/>
              <a:ea typeface="Oswald"/>
              <a:cs typeface="Oswald"/>
              <a:sym typeface="Oswald"/>
            </a:endParaRPr>
          </a:p>
          <a:p>
            <a:pPr indent="0" lvl="0" marL="0" rtl="0" algn="l">
              <a:lnSpc>
                <a:spcPct val="115000"/>
              </a:lnSpc>
              <a:spcBef>
                <a:spcPts val="1100"/>
              </a:spcBef>
              <a:spcAft>
                <a:spcPts val="0"/>
              </a:spcAft>
              <a:buNone/>
            </a:pPr>
            <a:r>
              <a:rPr lang="en" sz="2100">
                <a:solidFill>
                  <a:srgbClr val="000000"/>
                </a:solidFill>
                <a:highlight>
                  <a:srgbClr val="FFFFFF"/>
                </a:highlight>
                <a:latin typeface="Oswald"/>
                <a:ea typeface="Oswald"/>
                <a:cs typeface="Oswald"/>
                <a:sym typeface="Oswald"/>
              </a:rPr>
              <a:t>5. Phishing</a:t>
            </a:r>
            <a:endParaRPr sz="2100">
              <a:solidFill>
                <a:srgbClr val="000000"/>
              </a:solidFill>
              <a:highlight>
                <a:srgbClr val="FFFFFF"/>
              </a:highlight>
              <a:latin typeface="Oswald"/>
              <a:ea typeface="Oswald"/>
              <a:cs typeface="Oswald"/>
              <a:sym typeface="Oswald"/>
            </a:endParaRPr>
          </a:p>
          <a:p>
            <a:pPr indent="0" lvl="0" marL="0" rtl="0" algn="l">
              <a:lnSpc>
                <a:spcPct val="115000"/>
              </a:lnSpc>
              <a:spcBef>
                <a:spcPts val="1100"/>
              </a:spcBef>
              <a:spcAft>
                <a:spcPts val="0"/>
              </a:spcAft>
              <a:buNone/>
            </a:pPr>
            <a:r>
              <a:rPr lang="en" sz="2100">
                <a:solidFill>
                  <a:srgbClr val="000000"/>
                </a:solidFill>
                <a:highlight>
                  <a:srgbClr val="FFFFFF"/>
                </a:highlight>
                <a:latin typeface="Oswald"/>
                <a:ea typeface="Oswald"/>
                <a:cs typeface="Oswald"/>
                <a:sym typeface="Oswald"/>
              </a:rPr>
              <a:t>6. SQL Injection</a:t>
            </a:r>
            <a:endParaRPr sz="2100">
              <a:solidFill>
                <a:srgbClr val="000000"/>
              </a:solidFill>
              <a:highlight>
                <a:srgbClr val="FFFFFF"/>
              </a:highlight>
              <a:latin typeface="Oswald"/>
              <a:ea typeface="Oswald"/>
              <a:cs typeface="Oswald"/>
              <a:sym typeface="Oswald"/>
            </a:endParaRPr>
          </a:p>
          <a:p>
            <a:pPr indent="0" lvl="0" marL="0" rtl="0" algn="l">
              <a:lnSpc>
                <a:spcPct val="115000"/>
              </a:lnSpc>
              <a:spcBef>
                <a:spcPts val="1100"/>
              </a:spcBef>
              <a:spcAft>
                <a:spcPts val="0"/>
              </a:spcAft>
              <a:buNone/>
            </a:pPr>
            <a:r>
              <a:rPr lang="en" sz="2100">
                <a:solidFill>
                  <a:srgbClr val="000000"/>
                </a:solidFill>
                <a:highlight>
                  <a:srgbClr val="FFFFFF"/>
                </a:highlight>
                <a:latin typeface="Oswald"/>
                <a:ea typeface="Oswald"/>
                <a:cs typeface="Oswald"/>
                <a:sym typeface="Oswald"/>
              </a:rPr>
              <a:t>7. Password Attacks</a:t>
            </a:r>
            <a:endParaRPr sz="2100">
              <a:solidFill>
                <a:srgbClr val="000000"/>
              </a:solidFill>
              <a:highlight>
                <a:srgbClr val="FFFFFF"/>
              </a:highlight>
              <a:latin typeface="Oswald"/>
              <a:ea typeface="Oswald"/>
              <a:cs typeface="Oswald"/>
              <a:sym typeface="Oswald"/>
            </a:endParaRPr>
          </a:p>
          <a:p>
            <a:pPr indent="0" lvl="0" marL="0" rtl="0" algn="l">
              <a:spcBef>
                <a:spcPts val="11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ctrTitle"/>
          </p:nvPr>
        </p:nvSpPr>
        <p:spPr>
          <a:xfrm>
            <a:off x="127400" y="120875"/>
            <a:ext cx="8728800" cy="560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100"/>
              </a:spcAft>
              <a:buNone/>
            </a:pPr>
            <a:r>
              <a:rPr b="1" lang="en" sz="2800">
                <a:solidFill>
                  <a:srgbClr val="000000"/>
                </a:solidFill>
                <a:highlight>
                  <a:srgbClr val="FFFFFF"/>
                </a:highlight>
                <a:latin typeface="Arial"/>
                <a:ea typeface="Arial"/>
                <a:cs typeface="Arial"/>
                <a:sym typeface="Arial"/>
              </a:rPr>
              <a:t>Malware</a:t>
            </a:r>
            <a:endParaRPr b="1"/>
          </a:p>
        </p:txBody>
      </p:sp>
      <p:sp>
        <p:nvSpPr>
          <p:cNvPr id="82" name="Google Shape;82;p16"/>
          <p:cNvSpPr txBox="1"/>
          <p:nvPr>
            <p:ph idx="1" type="subTitle"/>
          </p:nvPr>
        </p:nvSpPr>
        <p:spPr>
          <a:xfrm>
            <a:off x="206625" y="765100"/>
            <a:ext cx="8728800" cy="4221900"/>
          </a:xfrm>
          <a:prstGeom prst="rect">
            <a:avLst/>
          </a:prstGeom>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None/>
            </a:pPr>
            <a:r>
              <a:rPr lang="en" sz="2800">
                <a:solidFill>
                  <a:srgbClr val="000000"/>
                </a:solidFill>
                <a:highlight>
                  <a:srgbClr val="FFFFFF"/>
                </a:highlight>
                <a:latin typeface="Arial"/>
                <a:ea typeface="Arial"/>
                <a:cs typeface="Arial"/>
                <a:sym typeface="Arial"/>
              </a:rPr>
              <a:t>Malware</a:t>
            </a:r>
            <a:endParaRPr sz="2800">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 sz="1900">
                <a:solidFill>
                  <a:srgbClr val="000000"/>
                </a:solidFill>
                <a:highlight>
                  <a:srgbClr val="FFFFFF"/>
                </a:highlight>
                <a:latin typeface="Arial"/>
                <a:ea typeface="Arial"/>
                <a:cs typeface="Arial"/>
                <a:sym typeface="Arial"/>
              </a:rPr>
              <a:t>Malware is malicious software such as spyware, ransomware, viruses and worms. Malware is activated when a user clicks on a malicious link or attachment, which leads to installing dangerous software. Cisco reports that malware, once activated, can:</a:t>
            </a:r>
            <a:endParaRPr sz="1900">
              <a:solidFill>
                <a:srgbClr val="000000"/>
              </a:solidFill>
              <a:highlight>
                <a:srgbClr val="FFFFFF"/>
              </a:highlight>
              <a:latin typeface="Arial"/>
              <a:ea typeface="Arial"/>
              <a:cs typeface="Arial"/>
              <a:sym typeface="Arial"/>
            </a:endParaRPr>
          </a:p>
          <a:p>
            <a:pPr indent="-340201" lvl="0" marL="457200" rtl="0" algn="l">
              <a:lnSpc>
                <a:spcPct val="160000"/>
              </a:lnSpc>
              <a:spcBef>
                <a:spcPts val="1100"/>
              </a:spcBef>
              <a:spcAft>
                <a:spcPts val="0"/>
              </a:spcAft>
              <a:buClr>
                <a:srgbClr val="000000"/>
              </a:buClr>
              <a:buSzPct val="100000"/>
              <a:buFont typeface="Arial"/>
              <a:buChar char="●"/>
            </a:pPr>
            <a:r>
              <a:rPr lang="en" sz="1900">
                <a:solidFill>
                  <a:srgbClr val="000000"/>
                </a:solidFill>
                <a:highlight>
                  <a:srgbClr val="FFFFFF"/>
                </a:highlight>
                <a:latin typeface="Arial"/>
                <a:ea typeface="Arial"/>
                <a:cs typeface="Arial"/>
                <a:sym typeface="Arial"/>
              </a:rPr>
              <a:t>Block access to key network components (ransomware)</a:t>
            </a:r>
            <a:endParaRPr sz="1900">
              <a:solidFill>
                <a:srgbClr val="000000"/>
              </a:solidFill>
              <a:highlight>
                <a:srgbClr val="FFFFFF"/>
              </a:highlight>
              <a:latin typeface="Arial"/>
              <a:ea typeface="Arial"/>
              <a:cs typeface="Arial"/>
              <a:sym typeface="Arial"/>
            </a:endParaRPr>
          </a:p>
          <a:p>
            <a:pPr indent="-340201" lvl="0" marL="457200" rtl="0" algn="l">
              <a:lnSpc>
                <a:spcPct val="160000"/>
              </a:lnSpc>
              <a:spcBef>
                <a:spcPts val="0"/>
              </a:spcBef>
              <a:spcAft>
                <a:spcPts val="0"/>
              </a:spcAft>
              <a:buClr>
                <a:srgbClr val="000000"/>
              </a:buClr>
              <a:buSzPct val="100000"/>
              <a:buFont typeface="Arial"/>
              <a:buChar char="●"/>
            </a:pPr>
            <a:r>
              <a:rPr lang="en" sz="1900">
                <a:solidFill>
                  <a:srgbClr val="000000"/>
                </a:solidFill>
                <a:highlight>
                  <a:srgbClr val="FFFFFF"/>
                </a:highlight>
                <a:latin typeface="Arial"/>
                <a:ea typeface="Arial"/>
                <a:cs typeface="Arial"/>
                <a:sym typeface="Arial"/>
              </a:rPr>
              <a:t>Install additional harmful software</a:t>
            </a:r>
            <a:endParaRPr sz="1900">
              <a:solidFill>
                <a:srgbClr val="000000"/>
              </a:solidFill>
              <a:highlight>
                <a:srgbClr val="FFFFFF"/>
              </a:highlight>
              <a:latin typeface="Arial"/>
              <a:ea typeface="Arial"/>
              <a:cs typeface="Arial"/>
              <a:sym typeface="Arial"/>
            </a:endParaRPr>
          </a:p>
          <a:p>
            <a:pPr indent="-340201" lvl="0" marL="457200" rtl="0" algn="l">
              <a:lnSpc>
                <a:spcPct val="160000"/>
              </a:lnSpc>
              <a:spcBef>
                <a:spcPts val="0"/>
              </a:spcBef>
              <a:spcAft>
                <a:spcPts val="0"/>
              </a:spcAft>
              <a:buClr>
                <a:srgbClr val="000000"/>
              </a:buClr>
              <a:buSzPct val="100000"/>
              <a:buFont typeface="Arial"/>
              <a:buChar char="●"/>
            </a:pPr>
            <a:r>
              <a:rPr lang="en" sz="1900">
                <a:solidFill>
                  <a:srgbClr val="000000"/>
                </a:solidFill>
                <a:highlight>
                  <a:srgbClr val="FFFFFF"/>
                </a:highlight>
                <a:latin typeface="Arial"/>
                <a:ea typeface="Arial"/>
                <a:cs typeface="Arial"/>
                <a:sym typeface="Arial"/>
              </a:rPr>
              <a:t>Covertly obtain information by transmitting data from the hard drive (spyware)</a:t>
            </a:r>
            <a:endParaRPr sz="1900">
              <a:solidFill>
                <a:srgbClr val="000000"/>
              </a:solidFill>
              <a:highlight>
                <a:srgbClr val="FFFFFF"/>
              </a:highlight>
              <a:latin typeface="Arial"/>
              <a:ea typeface="Arial"/>
              <a:cs typeface="Arial"/>
              <a:sym typeface="Arial"/>
            </a:endParaRPr>
          </a:p>
          <a:p>
            <a:pPr indent="-340201" lvl="0" marL="457200" rtl="0" algn="l">
              <a:lnSpc>
                <a:spcPct val="160000"/>
              </a:lnSpc>
              <a:spcBef>
                <a:spcPts val="0"/>
              </a:spcBef>
              <a:spcAft>
                <a:spcPts val="0"/>
              </a:spcAft>
              <a:buClr>
                <a:srgbClr val="000000"/>
              </a:buClr>
              <a:buSzPct val="100000"/>
              <a:buFont typeface="Arial"/>
              <a:buChar char="●"/>
            </a:pPr>
            <a:r>
              <a:rPr lang="en" sz="1900">
                <a:solidFill>
                  <a:srgbClr val="000000"/>
                </a:solidFill>
                <a:highlight>
                  <a:srgbClr val="FFFFFF"/>
                </a:highlight>
                <a:latin typeface="Arial"/>
                <a:ea typeface="Arial"/>
                <a:cs typeface="Arial"/>
                <a:sym typeface="Arial"/>
              </a:rPr>
              <a:t>Disrupt individual parts, making the system inoperable</a:t>
            </a:r>
            <a:endParaRPr sz="190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ctrTitle"/>
          </p:nvPr>
        </p:nvSpPr>
        <p:spPr>
          <a:xfrm>
            <a:off x="127400" y="120875"/>
            <a:ext cx="8728800" cy="56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290">
                <a:solidFill>
                  <a:srgbClr val="000000"/>
                </a:solidFill>
                <a:highlight>
                  <a:srgbClr val="FFFFFF"/>
                </a:highlight>
                <a:latin typeface="Arial"/>
                <a:ea typeface="Arial"/>
                <a:cs typeface="Arial"/>
                <a:sym typeface="Arial"/>
              </a:rPr>
              <a:t>Emotet and  Denial of Service</a:t>
            </a:r>
            <a:endParaRPr b="1" sz="2290">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1100"/>
              </a:spcAft>
              <a:buSzPts val="990"/>
              <a:buNone/>
            </a:pPr>
            <a:r>
              <a:t/>
            </a:r>
            <a:endParaRPr sz="1890">
              <a:solidFill>
                <a:srgbClr val="000000"/>
              </a:solidFill>
              <a:highlight>
                <a:srgbClr val="FFFFFF"/>
              </a:highlight>
              <a:latin typeface="Oswald"/>
              <a:ea typeface="Oswald"/>
              <a:cs typeface="Oswald"/>
              <a:sym typeface="Oswald"/>
            </a:endParaRPr>
          </a:p>
        </p:txBody>
      </p:sp>
      <p:sp>
        <p:nvSpPr>
          <p:cNvPr id="88" name="Google Shape;88;p17"/>
          <p:cNvSpPr txBox="1"/>
          <p:nvPr>
            <p:ph idx="1" type="subTitle"/>
          </p:nvPr>
        </p:nvSpPr>
        <p:spPr>
          <a:xfrm>
            <a:off x="206625" y="765100"/>
            <a:ext cx="8728800" cy="42219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sz="2705">
                <a:solidFill>
                  <a:srgbClr val="000000"/>
                </a:solidFill>
                <a:highlight>
                  <a:srgbClr val="FFFFFF"/>
                </a:highlight>
                <a:latin typeface="Oswald"/>
                <a:ea typeface="Oswald"/>
                <a:cs typeface="Oswald"/>
                <a:sym typeface="Oswald"/>
              </a:rPr>
              <a:t>Emotet</a:t>
            </a:r>
            <a:endParaRPr sz="2705">
              <a:solidFill>
                <a:srgbClr val="000000"/>
              </a:solidFill>
              <a:highlight>
                <a:srgbClr val="FFFFFF"/>
              </a:highlight>
              <a:latin typeface="Oswald"/>
              <a:ea typeface="Oswald"/>
              <a:cs typeface="Oswald"/>
              <a:sym typeface="Oswald"/>
            </a:endParaRPr>
          </a:p>
          <a:p>
            <a:pPr indent="-375781" lvl="0" marL="457200" rtl="0" algn="l">
              <a:lnSpc>
                <a:spcPct val="115000"/>
              </a:lnSpc>
              <a:spcBef>
                <a:spcPts val="1100"/>
              </a:spcBef>
              <a:spcAft>
                <a:spcPts val="0"/>
              </a:spcAft>
              <a:buClr>
                <a:srgbClr val="000000"/>
              </a:buClr>
              <a:buSzPct val="138765"/>
              <a:buFont typeface="Arial"/>
              <a:buChar char="●"/>
            </a:pPr>
            <a:r>
              <a:rPr lang="en" sz="1805">
                <a:solidFill>
                  <a:srgbClr val="000000"/>
                </a:solidFill>
                <a:highlight>
                  <a:srgbClr val="FFFFFF"/>
                </a:highlight>
                <a:latin typeface="Arial"/>
                <a:ea typeface="Arial"/>
                <a:cs typeface="Arial"/>
                <a:sym typeface="Arial"/>
              </a:rPr>
              <a:t>The Cybersecurity and Infrastructure Security Agency (CISA) describes Emotet as “an advanced, modular banking Trojan that primarily functions as a downloader or dropper of other banking Trojans. Emotet continues to be among the most costly and destructive malware.”</a:t>
            </a:r>
            <a:endParaRPr sz="1805">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 sz="2705">
                <a:solidFill>
                  <a:srgbClr val="000000"/>
                </a:solidFill>
                <a:highlight>
                  <a:srgbClr val="FFFFFF"/>
                </a:highlight>
                <a:latin typeface="Oswald"/>
                <a:ea typeface="Oswald"/>
                <a:cs typeface="Oswald"/>
                <a:sym typeface="Oswald"/>
              </a:rPr>
              <a:t>Denial of Service</a:t>
            </a:r>
            <a:endParaRPr sz="2705">
              <a:solidFill>
                <a:srgbClr val="000000"/>
              </a:solidFill>
              <a:highlight>
                <a:srgbClr val="FFFFFF"/>
              </a:highlight>
              <a:latin typeface="Oswald"/>
              <a:ea typeface="Oswald"/>
              <a:cs typeface="Oswald"/>
              <a:sym typeface="Oswald"/>
            </a:endParaRPr>
          </a:p>
          <a:p>
            <a:pPr indent="-375781" lvl="0" marL="457200" rtl="0" algn="l">
              <a:lnSpc>
                <a:spcPct val="115000"/>
              </a:lnSpc>
              <a:spcBef>
                <a:spcPts val="1100"/>
              </a:spcBef>
              <a:spcAft>
                <a:spcPts val="0"/>
              </a:spcAft>
              <a:buClr>
                <a:srgbClr val="000000"/>
              </a:buClr>
              <a:buSzPct val="138765"/>
              <a:buFont typeface="Arial"/>
              <a:buChar char="●"/>
            </a:pPr>
            <a:r>
              <a:rPr lang="en" sz="1805">
                <a:solidFill>
                  <a:srgbClr val="000000"/>
                </a:solidFill>
                <a:highlight>
                  <a:srgbClr val="FFFFFF"/>
                </a:highlight>
                <a:latin typeface="Arial"/>
                <a:ea typeface="Arial"/>
                <a:cs typeface="Arial"/>
                <a:sym typeface="Arial"/>
              </a:rPr>
              <a:t>A denial of service (DoS) is a type of cyber attack that floods a computer or network so it can’t respond to requests. A distributed DoS (DDoS) does the same thing, but the attack originates from a computer network. </a:t>
            </a:r>
            <a:endParaRPr sz="1805">
              <a:solidFill>
                <a:srgbClr val="000000"/>
              </a:solidFill>
              <a:highlight>
                <a:srgbClr val="FFFFFF"/>
              </a:highlight>
              <a:latin typeface="Arial"/>
              <a:ea typeface="Arial"/>
              <a:cs typeface="Arial"/>
              <a:sym typeface="Arial"/>
            </a:endParaRPr>
          </a:p>
          <a:p>
            <a:pPr indent="-375781" lvl="0" marL="457200" rtl="0" algn="l">
              <a:lnSpc>
                <a:spcPct val="115000"/>
              </a:lnSpc>
              <a:spcBef>
                <a:spcPts val="0"/>
              </a:spcBef>
              <a:spcAft>
                <a:spcPts val="0"/>
              </a:spcAft>
              <a:buClr>
                <a:srgbClr val="000000"/>
              </a:buClr>
              <a:buSzPct val="138765"/>
              <a:buFont typeface="Arial"/>
              <a:buChar char="●"/>
            </a:pPr>
            <a:r>
              <a:rPr lang="en" sz="1805">
                <a:solidFill>
                  <a:srgbClr val="000000"/>
                </a:solidFill>
                <a:highlight>
                  <a:srgbClr val="FFFFFF"/>
                </a:highlight>
                <a:latin typeface="Arial"/>
                <a:ea typeface="Arial"/>
                <a:cs typeface="Arial"/>
                <a:sym typeface="Arial"/>
              </a:rPr>
              <a:t>Cyber attackers often use a flood attack to disrupt the “handshake” process and carry out a DoS. </a:t>
            </a:r>
            <a:endParaRPr sz="280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127400" y="120875"/>
            <a:ext cx="8728800" cy="56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50">
                <a:solidFill>
                  <a:srgbClr val="000000"/>
                </a:solidFill>
                <a:highlight>
                  <a:srgbClr val="FFFFFF"/>
                </a:highlight>
                <a:latin typeface="Arial"/>
                <a:ea typeface="Arial"/>
                <a:cs typeface="Arial"/>
                <a:sym typeface="Arial"/>
              </a:rPr>
              <a:t>Man in the Middle and Phishing</a:t>
            </a:r>
            <a:endParaRPr b="1" sz="2450">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0"/>
              </a:spcAft>
              <a:buSzPts val="990"/>
              <a:buNone/>
            </a:pPr>
            <a:r>
              <a:t/>
            </a:r>
            <a:endParaRPr b="1" sz="2290">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1100"/>
              </a:spcAft>
              <a:buSzPts val="990"/>
              <a:buNone/>
            </a:pPr>
            <a:r>
              <a:t/>
            </a:r>
            <a:endParaRPr sz="1890">
              <a:solidFill>
                <a:srgbClr val="000000"/>
              </a:solidFill>
              <a:highlight>
                <a:srgbClr val="FFFFFF"/>
              </a:highlight>
              <a:latin typeface="Oswald"/>
              <a:ea typeface="Oswald"/>
              <a:cs typeface="Oswald"/>
              <a:sym typeface="Oswald"/>
            </a:endParaRPr>
          </a:p>
        </p:txBody>
      </p:sp>
      <p:sp>
        <p:nvSpPr>
          <p:cNvPr id="94" name="Google Shape;94;p18"/>
          <p:cNvSpPr txBox="1"/>
          <p:nvPr>
            <p:ph idx="1" type="subTitle"/>
          </p:nvPr>
        </p:nvSpPr>
        <p:spPr>
          <a:xfrm>
            <a:off x="206625" y="765100"/>
            <a:ext cx="8728800" cy="42219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2750">
                <a:solidFill>
                  <a:srgbClr val="000000"/>
                </a:solidFill>
                <a:highlight>
                  <a:srgbClr val="FFFFFF"/>
                </a:highlight>
                <a:latin typeface="Arial"/>
                <a:ea typeface="Arial"/>
                <a:cs typeface="Arial"/>
                <a:sym typeface="Arial"/>
              </a:rPr>
              <a:t>Man in the Middle</a:t>
            </a:r>
            <a:endParaRPr sz="2750">
              <a:solidFill>
                <a:srgbClr val="000000"/>
              </a:solidFill>
              <a:highlight>
                <a:srgbClr val="FFFFFF"/>
              </a:highlight>
              <a:latin typeface="Arial"/>
              <a:ea typeface="Arial"/>
              <a:cs typeface="Arial"/>
              <a:sym typeface="Arial"/>
            </a:endParaRPr>
          </a:p>
          <a:p>
            <a:pPr indent="-349250" lvl="0" marL="457200" rtl="0" algn="just">
              <a:lnSpc>
                <a:spcPct val="115000"/>
              </a:lnSpc>
              <a:spcBef>
                <a:spcPts val="1100"/>
              </a:spcBef>
              <a:spcAft>
                <a:spcPts val="0"/>
              </a:spcAft>
              <a:buClr>
                <a:srgbClr val="000000"/>
              </a:buClr>
              <a:buSzPts val="1900"/>
              <a:buFont typeface="Arial"/>
              <a:buChar char="●"/>
            </a:pPr>
            <a:r>
              <a:rPr lang="en" sz="1900">
                <a:solidFill>
                  <a:srgbClr val="000000"/>
                </a:solidFill>
                <a:highlight>
                  <a:srgbClr val="FFFFFF"/>
                </a:highlight>
                <a:latin typeface="Arial"/>
                <a:ea typeface="Arial"/>
                <a:cs typeface="Arial"/>
                <a:sym typeface="Arial"/>
              </a:rPr>
              <a:t>A man-in-the-middle (MITM) attack occurs when hackers insert themselves into a two-party transaction. After interrupting the traffic, they can filter and steal data. </a:t>
            </a:r>
            <a:endParaRPr sz="1900">
              <a:solidFill>
                <a:srgbClr val="000000"/>
              </a:solidFill>
              <a:highlight>
                <a:srgbClr val="FFFFFF"/>
              </a:highlight>
              <a:latin typeface="Arial"/>
              <a:ea typeface="Arial"/>
              <a:cs typeface="Arial"/>
              <a:sym typeface="Arial"/>
            </a:endParaRPr>
          </a:p>
          <a:p>
            <a:pPr indent="-349250" lvl="0" marL="457200" rtl="0" algn="just">
              <a:lnSpc>
                <a:spcPct val="115000"/>
              </a:lnSpc>
              <a:spcBef>
                <a:spcPts val="0"/>
              </a:spcBef>
              <a:spcAft>
                <a:spcPts val="0"/>
              </a:spcAft>
              <a:buClr>
                <a:srgbClr val="000000"/>
              </a:buClr>
              <a:buSzPts val="1900"/>
              <a:buFont typeface="Arial"/>
              <a:buChar char="●"/>
            </a:pPr>
            <a:r>
              <a:rPr lang="en" sz="1900">
                <a:solidFill>
                  <a:srgbClr val="000000"/>
                </a:solidFill>
                <a:highlight>
                  <a:srgbClr val="FFFFFF"/>
                </a:highlight>
                <a:latin typeface="Arial"/>
                <a:ea typeface="Arial"/>
                <a:cs typeface="Arial"/>
                <a:sym typeface="Arial"/>
              </a:rPr>
              <a:t>MITM attacks often occur when a visitor uses an unsecured public Wi-Fi network. Attackers insert themselves between the visitor and the network, and then use malware to install software and use data maliciously.</a:t>
            </a:r>
            <a:endParaRPr sz="1900">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 sz="2850">
                <a:solidFill>
                  <a:srgbClr val="000000"/>
                </a:solidFill>
                <a:highlight>
                  <a:srgbClr val="FFFFFF"/>
                </a:highlight>
                <a:latin typeface="Arial"/>
                <a:ea typeface="Arial"/>
                <a:cs typeface="Arial"/>
                <a:sym typeface="Arial"/>
              </a:rPr>
              <a:t>Phishing</a:t>
            </a:r>
            <a:endParaRPr sz="1800">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1100"/>
              </a:spcAft>
              <a:buNone/>
            </a:pPr>
            <a:r>
              <a:rPr lang="en" sz="1800">
                <a:solidFill>
                  <a:srgbClr val="000000"/>
                </a:solidFill>
                <a:highlight>
                  <a:srgbClr val="FFFFFF"/>
                </a:highlight>
                <a:latin typeface="Arial"/>
                <a:ea typeface="Arial"/>
                <a:cs typeface="Arial"/>
                <a:sym typeface="Arial"/>
              </a:rPr>
              <a:t>Phishing attacks use fake communication, such as an email, to trick the receiver into opening it and carrying out the instructions inside, such as providing a credit card number. “The goal is to steal sensitive data like credit card and login information or to install malware on the victim’s machine.</a:t>
            </a:r>
            <a:endParaRPr sz="18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ctrTitle"/>
          </p:nvPr>
        </p:nvSpPr>
        <p:spPr>
          <a:xfrm>
            <a:off x="311700" y="104125"/>
            <a:ext cx="8520600" cy="64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100">
                <a:solidFill>
                  <a:srgbClr val="000000"/>
                </a:solidFill>
                <a:highlight>
                  <a:srgbClr val="FFFFFF"/>
                </a:highlight>
                <a:latin typeface="Oswald"/>
                <a:ea typeface="Oswald"/>
                <a:cs typeface="Oswald"/>
                <a:sym typeface="Oswald"/>
              </a:rPr>
              <a:t> SQL Injection and Password Attacks</a:t>
            </a:r>
            <a:endParaRPr sz="2100">
              <a:solidFill>
                <a:srgbClr val="000000"/>
              </a:solidFill>
              <a:highlight>
                <a:srgbClr val="FFFFFF"/>
              </a:highlight>
              <a:latin typeface="Oswald"/>
              <a:ea typeface="Oswald"/>
              <a:cs typeface="Oswald"/>
              <a:sym typeface="Oswald"/>
            </a:endParaRPr>
          </a:p>
          <a:p>
            <a:pPr indent="0" lvl="0" marL="0" rtl="0" algn="l">
              <a:lnSpc>
                <a:spcPct val="115000"/>
              </a:lnSpc>
              <a:spcBef>
                <a:spcPts val="1100"/>
              </a:spcBef>
              <a:spcAft>
                <a:spcPts val="1100"/>
              </a:spcAft>
              <a:buNone/>
            </a:pPr>
            <a:r>
              <a:t/>
            </a:r>
            <a:endParaRPr sz="2100">
              <a:solidFill>
                <a:srgbClr val="000000"/>
              </a:solidFill>
              <a:highlight>
                <a:srgbClr val="FFFFFF"/>
              </a:highlight>
              <a:latin typeface="Oswald"/>
              <a:ea typeface="Oswald"/>
              <a:cs typeface="Oswald"/>
              <a:sym typeface="Oswald"/>
            </a:endParaRPr>
          </a:p>
        </p:txBody>
      </p:sp>
      <p:sp>
        <p:nvSpPr>
          <p:cNvPr id="100" name="Google Shape;100;p19"/>
          <p:cNvSpPr txBox="1"/>
          <p:nvPr>
            <p:ph idx="1" type="subTitle"/>
          </p:nvPr>
        </p:nvSpPr>
        <p:spPr>
          <a:xfrm>
            <a:off x="395475" y="597550"/>
            <a:ext cx="8520600" cy="4545900"/>
          </a:xfrm>
          <a:prstGeom prst="rect">
            <a:avLst/>
          </a:prstGeom>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None/>
            </a:pPr>
            <a:r>
              <a:rPr lang="en" sz="2700">
                <a:solidFill>
                  <a:srgbClr val="000000"/>
                </a:solidFill>
                <a:highlight>
                  <a:srgbClr val="FFFFFF"/>
                </a:highlight>
                <a:latin typeface="Arial"/>
                <a:ea typeface="Arial"/>
                <a:cs typeface="Arial"/>
                <a:sym typeface="Arial"/>
              </a:rPr>
              <a:t>SQL Injection</a:t>
            </a:r>
            <a:endParaRPr sz="2700">
              <a:solidFill>
                <a:srgbClr val="000000"/>
              </a:solidFill>
              <a:highlight>
                <a:srgbClr val="FFFFFF"/>
              </a:highlight>
              <a:latin typeface="Arial"/>
              <a:ea typeface="Arial"/>
              <a:cs typeface="Arial"/>
              <a:sym typeface="Arial"/>
            </a:endParaRPr>
          </a:p>
          <a:p>
            <a:pPr indent="0" lvl="0" marL="0" rtl="0" algn="just">
              <a:lnSpc>
                <a:spcPct val="115000"/>
              </a:lnSpc>
              <a:spcBef>
                <a:spcPts val="1100"/>
              </a:spcBef>
              <a:spcAft>
                <a:spcPts val="0"/>
              </a:spcAft>
              <a:buNone/>
            </a:pPr>
            <a:r>
              <a:rPr lang="en" sz="1800">
                <a:solidFill>
                  <a:srgbClr val="000000"/>
                </a:solidFill>
                <a:highlight>
                  <a:srgbClr val="FFFFFF"/>
                </a:highlight>
                <a:latin typeface="Arial"/>
                <a:ea typeface="Arial"/>
                <a:cs typeface="Arial"/>
                <a:sym typeface="Arial"/>
              </a:rPr>
              <a:t>A Structured Query Language (SQL) injection is a type of cyber attack that results from inserting malicious code into a server that uses SQL. When infected, the server releases information. Submitting the malicious code can be as simple as entering it into a vulnerable website search box.</a:t>
            </a:r>
            <a:endParaRPr sz="1800">
              <a:solidFill>
                <a:srgbClr val="000000"/>
              </a:solidFill>
              <a:highlight>
                <a:srgbClr val="FFFFFF"/>
              </a:highlight>
              <a:latin typeface="Arial"/>
              <a:ea typeface="Arial"/>
              <a:cs typeface="Arial"/>
              <a:sym typeface="Arial"/>
            </a:endParaRPr>
          </a:p>
          <a:p>
            <a:pPr indent="0" lvl="0" marL="0" rtl="0" algn="just">
              <a:lnSpc>
                <a:spcPct val="115000"/>
              </a:lnSpc>
              <a:spcBef>
                <a:spcPts val="1100"/>
              </a:spcBef>
              <a:spcAft>
                <a:spcPts val="0"/>
              </a:spcAft>
              <a:buNone/>
            </a:pPr>
            <a:r>
              <a:rPr lang="en" sz="2700">
                <a:solidFill>
                  <a:srgbClr val="000000"/>
                </a:solidFill>
                <a:highlight>
                  <a:srgbClr val="FFFFFF"/>
                </a:highlight>
                <a:latin typeface="Arial"/>
                <a:ea typeface="Arial"/>
                <a:cs typeface="Arial"/>
                <a:sym typeface="Arial"/>
              </a:rPr>
              <a:t> Password Attacks</a:t>
            </a:r>
            <a:endParaRPr sz="2700">
              <a:solidFill>
                <a:srgbClr val="000000"/>
              </a:solidFill>
              <a:highlight>
                <a:srgbClr val="FFFFFF"/>
              </a:highlight>
              <a:latin typeface="Arial"/>
              <a:ea typeface="Arial"/>
              <a:cs typeface="Arial"/>
              <a:sym typeface="Arial"/>
            </a:endParaRPr>
          </a:p>
          <a:p>
            <a:pPr indent="0" lvl="0" marL="0" rtl="0" algn="just">
              <a:lnSpc>
                <a:spcPct val="115000"/>
              </a:lnSpc>
              <a:spcBef>
                <a:spcPts val="1100"/>
              </a:spcBef>
              <a:spcAft>
                <a:spcPts val="0"/>
              </a:spcAft>
              <a:buNone/>
            </a:pPr>
            <a:r>
              <a:rPr lang="en" sz="1800">
                <a:solidFill>
                  <a:srgbClr val="000000"/>
                </a:solidFill>
                <a:highlight>
                  <a:srgbClr val="FFFFFF"/>
                </a:highlight>
                <a:latin typeface="Arial"/>
                <a:ea typeface="Arial"/>
                <a:cs typeface="Arial"/>
                <a:sym typeface="Arial"/>
              </a:rPr>
              <a:t>With the right password, a cyber attacker has access to a wealth of information. Social engineering is a type of password attack that Data Insider defines as “a strategy cyber attackers use that relies heavily on human interaction and often involves tricking people into breaking standard security practices.” Other types of password attacks include accessing a password database or outright guessing.</a:t>
            </a:r>
            <a:endParaRPr sz="180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ctrTitle"/>
          </p:nvPr>
        </p:nvSpPr>
        <p:spPr>
          <a:xfrm>
            <a:off x="311700" y="70625"/>
            <a:ext cx="8520600" cy="56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0"/>
          <p:cNvSpPr txBox="1"/>
          <p:nvPr>
            <p:ph idx="1" type="subTitle"/>
          </p:nvPr>
        </p:nvSpPr>
        <p:spPr>
          <a:xfrm>
            <a:off x="311700" y="1464300"/>
            <a:ext cx="64101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Arial"/>
                <a:ea typeface="Arial"/>
                <a:cs typeface="Arial"/>
                <a:sym typeface="Arial"/>
              </a:rPr>
              <a:t>Thankyou </a:t>
            </a:r>
            <a:endParaRPr sz="26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