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6243a8a2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6243a8a2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6243a8a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6243a8a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6243a8a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6243a8a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6243a8a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6243a8a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6243a8a2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6243a8a2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6243a8a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6243a8a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6243a8a2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6243a8a2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6243a8a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6243a8a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6243a8a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6243a8a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6243a8a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6243a8a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6243a8a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6243a8a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6243a8a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6243a8a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6243a8a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6243a8a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6243a8a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6243a8a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6243a8a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6243a8a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6243a8a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6243a8a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6243a8a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6243a8a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Access Control Monitoring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4 : Identity and Access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6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Detection Method of IDS</a:t>
            </a:r>
            <a:endParaRPr/>
          </a:p>
        </p:txBody>
      </p:sp>
      <p:sp>
        <p:nvSpPr>
          <p:cNvPr id="112" name="Google Shape;112;p22"/>
          <p:cNvSpPr txBox="1"/>
          <p:nvPr>
            <p:ph idx="1" type="body"/>
          </p:nvPr>
        </p:nvSpPr>
        <p:spPr>
          <a:xfrm>
            <a:off x="311700" y="577150"/>
            <a:ext cx="8520600" cy="4420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t>Signature-based Method: </a:t>
            </a:r>
            <a:r>
              <a:rPr lang="en"/>
              <a:t>Signature-based IDS detects the attacks on the basis of the specific patterns such as the number of bytes or a number of 1s or the number of 0s in the network traffic. It also detects on the basis of the already known malicious instruction sequence that is used by the malware. The detected patterns in the IDS are known as signatures. Signature-based IDS can easily detect the attacks whose pattern (signature) already exists in the system but it is quite difficult to detect new malware attacks as their pattern (signature) is not known.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1579050" y="303275"/>
            <a:ext cx="5755800" cy="4167300"/>
          </a:xfrm>
          <a:prstGeom prst="rect">
            <a:avLst/>
          </a:prstGeom>
          <a:noFill/>
          <a:ln>
            <a:noFill/>
          </a:ln>
        </p:spPr>
      </p:pic>
      <p:sp>
        <p:nvSpPr>
          <p:cNvPr id="118" name="Google Shape;118;p23"/>
          <p:cNvSpPr/>
          <p:nvPr/>
        </p:nvSpPr>
        <p:spPr>
          <a:xfrm>
            <a:off x="1474900" y="4470575"/>
            <a:ext cx="5811000" cy="5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1800">
                <a:solidFill>
                  <a:schemeClr val="dk2"/>
                </a:solidFill>
              </a:rPr>
              <a:t>Signature-based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Anomaly-based Method: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Anomaly-based IDS was introduced to detect unknown malware attacks as new malware is developed rapidly. In anomaly-based IDS there is the use of machine learning to create a trustful activity model and anything coming is compared with that model and it is declared suspicious if it is not found in the model.</a:t>
            </a:r>
            <a:endParaRPr/>
          </a:p>
          <a:p>
            <a:pPr indent="0" lvl="0" marL="0" rtl="0" algn="just">
              <a:spcBef>
                <a:spcPts val="1200"/>
              </a:spcBef>
              <a:spcAft>
                <a:spcPts val="1200"/>
              </a:spcAft>
              <a:buNone/>
            </a:pPr>
            <a:r>
              <a:rPr lang="en"/>
              <a:t>The machine learning-based method has a better-generalized property in comparison to signature-based IDS as these models can be trained according to the applications and hardware configurations.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717325" y="57525"/>
            <a:ext cx="5209450" cy="4042900"/>
          </a:xfrm>
          <a:prstGeom prst="rect">
            <a:avLst/>
          </a:prstGeom>
          <a:noFill/>
          <a:ln>
            <a:noFill/>
          </a:ln>
        </p:spPr>
      </p:pic>
      <p:sp>
        <p:nvSpPr>
          <p:cNvPr id="130" name="Google Shape;130;p25"/>
          <p:cNvSpPr txBox="1"/>
          <p:nvPr/>
        </p:nvSpPr>
        <p:spPr>
          <a:xfrm>
            <a:off x="1348325" y="4376600"/>
            <a:ext cx="6397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800">
                <a:solidFill>
                  <a:schemeClr val="dk1"/>
                </a:solidFill>
              </a:rPr>
              <a:t>           </a:t>
            </a:r>
            <a:r>
              <a:rPr lang="en" sz="2800">
                <a:solidFill>
                  <a:schemeClr val="dk1"/>
                </a:solidFill>
              </a:rPr>
              <a:t>Anomaly-based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370250" y="103550"/>
            <a:ext cx="8468950" cy="497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69250" y="134350"/>
            <a:ext cx="85206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IPS(  intrusion  prevention systems ) </a:t>
            </a:r>
            <a:endParaRPr/>
          </a:p>
        </p:txBody>
      </p:sp>
      <p:sp>
        <p:nvSpPr>
          <p:cNvPr id="141" name="Google Shape;141;p27"/>
          <p:cNvSpPr txBox="1"/>
          <p:nvPr>
            <p:ph idx="1" type="body"/>
          </p:nvPr>
        </p:nvSpPr>
        <p:spPr>
          <a:xfrm>
            <a:off x="311700" y="832525"/>
            <a:ext cx="8520600" cy="411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462300" y="947600"/>
            <a:ext cx="7410325" cy="334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19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You Need an IPS?</a:t>
            </a:r>
            <a:endParaRPr/>
          </a:p>
        </p:txBody>
      </p:sp>
      <p:sp>
        <p:nvSpPr>
          <p:cNvPr id="148" name="Google Shape;148;p28"/>
          <p:cNvSpPr txBox="1"/>
          <p:nvPr>
            <p:ph idx="1" type="body"/>
          </p:nvPr>
        </p:nvSpPr>
        <p:spPr>
          <a:xfrm>
            <a:off x="311700" y="764575"/>
            <a:ext cx="8520600" cy="42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Protection Against Known and Unknown Threats:</a:t>
            </a:r>
            <a:r>
              <a:rPr lang="en"/>
              <a:t> An IPS can block known threats and also detect and block unknown threats that haven’t been seen before.</a:t>
            </a:r>
            <a:endParaRPr/>
          </a:p>
          <a:p>
            <a:pPr indent="0" lvl="0" marL="0" rtl="0" algn="l">
              <a:spcBef>
                <a:spcPts val="1200"/>
              </a:spcBef>
              <a:spcAft>
                <a:spcPts val="0"/>
              </a:spcAft>
              <a:buNone/>
            </a:pPr>
            <a:r>
              <a:rPr b="1" lang="en"/>
              <a:t>Real-Time Protection: </a:t>
            </a:r>
            <a:r>
              <a:rPr lang="en"/>
              <a:t>An IPS can detect and block malicious traffic in real-time, preventing attacks from doing any damage.</a:t>
            </a:r>
            <a:endParaRPr/>
          </a:p>
          <a:p>
            <a:pPr indent="0" lvl="0" marL="0" rtl="0" algn="l">
              <a:spcBef>
                <a:spcPts val="1200"/>
              </a:spcBef>
              <a:spcAft>
                <a:spcPts val="0"/>
              </a:spcAft>
              <a:buNone/>
            </a:pPr>
            <a:r>
              <a:rPr b="1" lang="en"/>
              <a:t>Compliance Requirements: </a:t>
            </a:r>
            <a:r>
              <a:rPr lang="en"/>
              <a:t>Many industries have regulations that require the use of an IPS to protect sensitive information and prevent data breaches.</a:t>
            </a:r>
            <a:endParaRPr/>
          </a:p>
          <a:p>
            <a:pPr indent="0" lvl="0" marL="0" rtl="0" algn="l">
              <a:spcBef>
                <a:spcPts val="1200"/>
              </a:spcBef>
              <a:spcAft>
                <a:spcPts val="0"/>
              </a:spcAft>
              <a:buNone/>
            </a:pPr>
            <a:r>
              <a:rPr b="1" lang="en"/>
              <a:t>Cost-Effective:</a:t>
            </a:r>
            <a:r>
              <a:rPr lang="en"/>
              <a:t> An IPS is a cost-effective way to protect your network compared to the cost of dealing with the aftermath of a security breach.</a:t>
            </a:r>
            <a:endParaRPr/>
          </a:p>
          <a:p>
            <a:pPr indent="0" lvl="0" marL="0" rtl="0" algn="l">
              <a:spcBef>
                <a:spcPts val="1200"/>
              </a:spcBef>
              <a:spcAft>
                <a:spcPts val="1200"/>
              </a:spcAft>
              <a:buNone/>
            </a:pPr>
            <a:r>
              <a:rPr b="1" lang="en"/>
              <a:t>Increased Network Visibility: </a:t>
            </a:r>
            <a:r>
              <a:rPr lang="en"/>
              <a:t>An IPS provides increased network visibility, allowing you to see what’s happening on your network and identify potential security risks.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80725" y="11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Intrusion Prevention System (IPS):</a:t>
            </a:r>
            <a:endParaRPr/>
          </a:p>
        </p:txBody>
      </p:sp>
      <p:sp>
        <p:nvSpPr>
          <p:cNvPr id="154" name="Google Shape;154;p29"/>
          <p:cNvSpPr txBox="1"/>
          <p:nvPr>
            <p:ph idx="1" type="body"/>
          </p:nvPr>
        </p:nvSpPr>
        <p:spPr>
          <a:xfrm>
            <a:off x="311700" y="763500"/>
            <a:ext cx="8642700" cy="4326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Network-based intrusion prevention system (NIPS): </a:t>
            </a:r>
            <a:endParaRPr b="1"/>
          </a:p>
          <a:p>
            <a:pPr indent="0" lvl="0" marL="0" rtl="0" algn="l">
              <a:spcBef>
                <a:spcPts val="1200"/>
              </a:spcBef>
              <a:spcAft>
                <a:spcPts val="0"/>
              </a:spcAft>
              <a:buNone/>
            </a:pPr>
            <a:r>
              <a:rPr lang="en"/>
              <a:t>It monitors the entire network for suspicious traffic by analyzing protocol activity. </a:t>
            </a:r>
            <a:endParaRPr/>
          </a:p>
          <a:p>
            <a:pPr indent="0" lvl="0" marL="0" rtl="0" algn="l">
              <a:spcBef>
                <a:spcPts val="1200"/>
              </a:spcBef>
              <a:spcAft>
                <a:spcPts val="0"/>
              </a:spcAft>
              <a:buNone/>
            </a:pPr>
            <a:r>
              <a:rPr b="1" lang="en"/>
              <a:t>Wireless intrusion prevention system (WIPS): </a:t>
            </a:r>
            <a:endParaRPr b="1"/>
          </a:p>
          <a:p>
            <a:pPr indent="0" lvl="0" marL="0" rtl="0" algn="l">
              <a:spcBef>
                <a:spcPts val="1200"/>
              </a:spcBef>
              <a:spcAft>
                <a:spcPts val="0"/>
              </a:spcAft>
              <a:buNone/>
            </a:pPr>
            <a:r>
              <a:rPr lang="en"/>
              <a:t>It monitors a wireless network for suspicious traffic by analyzing wireless networking protocols. </a:t>
            </a:r>
            <a:endParaRPr/>
          </a:p>
          <a:p>
            <a:pPr indent="0" lvl="0" marL="0" rtl="0" algn="l">
              <a:spcBef>
                <a:spcPts val="1200"/>
              </a:spcBef>
              <a:spcAft>
                <a:spcPts val="0"/>
              </a:spcAft>
              <a:buNone/>
            </a:pPr>
            <a:r>
              <a:rPr b="1" lang="en"/>
              <a:t>Network behavior analysis (NBA): </a:t>
            </a:r>
            <a:endParaRPr b="1"/>
          </a:p>
          <a:p>
            <a:pPr indent="0" lvl="0" marL="0" rtl="0" algn="l">
              <a:spcBef>
                <a:spcPts val="1200"/>
              </a:spcBef>
              <a:spcAft>
                <a:spcPts val="0"/>
              </a:spcAft>
              <a:buNone/>
            </a:pPr>
            <a:r>
              <a:rPr lang="en"/>
              <a:t>It examines network traffic to identify threats that generate unusual traffic flows, such as distributed denial of service attacks, specific forms of malware and policy violations. </a:t>
            </a:r>
            <a:endParaRPr/>
          </a:p>
          <a:p>
            <a:pPr indent="0" lvl="0" marL="0" rtl="0" algn="l">
              <a:spcBef>
                <a:spcPts val="1200"/>
              </a:spcBef>
              <a:spcAft>
                <a:spcPts val="0"/>
              </a:spcAft>
              <a:buNone/>
            </a:pPr>
            <a:r>
              <a:rPr b="1" lang="en"/>
              <a:t>Host-based intrusion prevention system (HIPS): </a:t>
            </a:r>
            <a:endParaRPr b="1"/>
          </a:p>
          <a:p>
            <a:pPr indent="0" lvl="0" marL="0" rtl="0" algn="l">
              <a:spcBef>
                <a:spcPts val="1200"/>
              </a:spcBef>
              <a:spcAft>
                <a:spcPts val="1200"/>
              </a:spcAft>
              <a:buNone/>
            </a:pPr>
            <a:r>
              <a:rPr lang="en"/>
              <a:t>It is an inbuilt software package which operates a single host for doubtful activity by scanning events that occur within that host.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415250" y="65300"/>
            <a:ext cx="8520600" cy="399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Detection Method of Intrusion Prevention System (IPS):  </a:t>
            </a:r>
            <a:endParaRPr b="1"/>
          </a:p>
        </p:txBody>
      </p:sp>
      <p:sp>
        <p:nvSpPr>
          <p:cNvPr id="160" name="Google Shape;160;p30"/>
          <p:cNvSpPr txBox="1"/>
          <p:nvPr>
            <p:ph idx="1" type="body"/>
          </p:nvPr>
        </p:nvSpPr>
        <p:spPr>
          <a:xfrm>
            <a:off x="311700" y="464325"/>
            <a:ext cx="8520600" cy="440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Signature-based detection: </a:t>
            </a:r>
            <a:endParaRPr b="1"/>
          </a:p>
          <a:p>
            <a:pPr indent="0" lvl="0" marL="0" rtl="0" algn="l">
              <a:spcBef>
                <a:spcPts val="1200"/>
              </a:spcBef>
              <a:spcAft>
                <a:spcPts val="0"/>
              </a:spcAft>
              <a:buNone/>
            </a:pPr>
            <a:r>
              <a:rPr lang="en"/>
              <a:t>Signature-based IDS operates packets in the network and compares with pre-built and preordained attack patterns known as signatures. </a:t>
            </a:r>
            <a:endParaRPr/>
          </a:p>
          <a:p>
            <a:pPr indent="0" lvl="0" marL="0" rtl="0" algn="l">
              <a:spcBef>
                <a:spcPts val="1200"/>
              </a:spcBef>
              <a:spcAft>
                <a:spcPts val="0"/>
              </a:spcAft>
              <a:buNone/>
            </a:pPr>
            <a:r>
              <a:rPr b="1" lang="en"/>
              <a:t>Statistical anomaly-based detection: </a:t>
            </a:r>
            <a:endParaRPr b="1"/>
          </a:p>
          <a:p>
            <a:pPr indent="0" lvl="0" marL="0" rtl="0" algn="l">
              <a:spcBef>
                <a:spcPts val="1200"/>
              </a:spcBef>
              <a:spcAft>
                <a:spcPts val="0"/>
              </a:spcAft>
              <a:buNone/>
            </a:pPr>
            <a:r>
              <a:rPr lang="en"/>
              <a:t>Anomaly based IDS monitors network traffic and compares it against an established baseline. The baseline will identify what is normal for that network and what protocols are used. However, It may raise a false alarm if the baselines are not intelligently configured. </a:t>
            </a:r>
            <a:endParaRPr/>
          </a:p>
          <a:p>
            <a:pPr indent="0" lvl="0" marL="0" rtl="0" algn="l">
              <a:spcBef>
                <a:spcPts val="1200"/>
              </a:spcBef>
              <a:spcAft>
                <a:spcPts val="0"/>
              </a:spcAft>
              <a:buNone/>
            </a:pPr>
            <a:r>
              <a:rPr b="1" lang="en"/>
              <a:t>Stateful protocol analysis detection: </a:t>
            </a:r>
            <a:endParaRPr b="1"/>
          </a:p>
          <a:p>
            <a:pPr indent="0" lvl="0" marL="0" rtl="0" algn="l">
              <a:spcBef>
                <a:spcPts val="1200"/>
              </a:spcBef>
              <a:spcAft>
                <a:spcPts val="1200"/>
              </a:spcAft>
              <a:buNone/>
            </a:pPr>
            <a:r>
              <a:rPr lang="en"/>
              <a:t>This IDS method recognizes divergence of protocols stated by comparing observed events with pre-built profiles of generally accepted definitions of not harmful activity.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IDS and IPS and anomaly detection. </a:t>
            </a:r>
            <a:endParaRPr/>
          </a:p>
        </p:txBody>
      </p:sp>
      <p:sp>
        <p:nvSpPr>
          <p:cNvPr id="61" name="Google Shape;61;p14"/>
          <p:cNvSpPr txBox="1"/>
          <p:nvPr>
            <p:ph idx="1" type="body"/>
          </p:nvPr>
        </p:nvSpPr>
        <p:spPr>
          <a:xfrm>
            <a:off x="311700" y="1152475"/>
            <a:ext cx="8520600" cy="2844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273239"/>
              </a:buClr>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A system called an intrusion detection system (IDS) observes network traffic for malicious transactions and sends immediate alerts when it is observed.</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 It is software that checks a network or system for malicious activities or policy violations.</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 sz="1900">
                <a:solidFill>
                  <a:srgbClr val="273239"/>
                </a:solidFill>
                <a:highlight>
                  <a:srgbClr val="FFFFFF"/>
                </a:highlight>
                <a:latin typeface="Times New Roman"/>
                <a:ea typeface="Times New Roman"/>
                <a:cs typeface="Times New Roman"/>
                <a:sym typeface="Times New Roman"/>
              </a:rPr>
              <a:t> Each illegal activity or violation is often recorded either centrally using a SIEM system or notified to an administration.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7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IDS</a:t>
            </a:r>
            <a:endParaRPr/>
          </a:p>
        </p:txBody>
      </p:sp>
      <p:sp>
        <p:nvSpPr>
          <p:cNvPr id="67" name="Google Shape;67;p15"/>
          <p:cNvSpPr txBox="1"/>
          <p:nvPr>
            <p:ph idx="1" type="body"/>
          </p:nvPr>
        </p:nvSpPr>
        <p:spPr>
          <a:xfrm>
            <a:off x="311700" y="786500"/>
            <a:ext cx="8520600" cy="4027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273239"/>
                </a:solidFill>
                <a:highlight>
                  <a:srgbClr val="FFFFFF"/>
                </a:highlight>
                <a:latin typeface="Times New Roman"/>
                <a:ea typeface="Times New Roman"/>
                <a:cs typeface="Times New Roman"/>
                <a:sym typeface="Times New Roman"/>
              </a:rPr>
              <a:t>IDS monitors a network or system for malicious activity and protects a computer network from unauthorized access from users, including perhaps insiders. The intrusion detector learning task is to build a predictive model (i.e. a classifier) capable of distinguishing between ‘bad connections’ (intrusion/attacks) and ‘good (normal) connections’.</a:t>
            </a:r>
            <a:endParaRPr sz="2100">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2276350" y="2247775"/>
            <a:ext cx="4591300" cy="247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an IDS work?</a:t>
            </a:r>
            <a:endParaRPr/>
          </a:p>
        </p:txBody>
      </p:sp>
      <p:sp>
        <p:nvSpPr>
          <p:cNvPr id="74" name="Google Shape;74;p16"/>
          <p:cNvSpPr txBox="1"/>
          <p:nvPr>
            <p:ph idx="1" type="body"/>
          </p:nvPr>
        </p:nvSpPr>
        <p:spPr>
          <a:xfrm>
            <a:off x="311700" y="787600"/>
            <a:ext cx="8520600" cy="4176000"/>
          </a:xfrm>
          <a:prstGeom prst="rect">
            <a:avLst/>
          </a:prstGeom>
        </p:spPr>
        <p:txBody>
          <a:bodyPr anchorCtr="0" anchor="t" bIns="91425" lIns="91425" spcFirstLastPara="1" rIns="91425" wrap="square" tIns="91425">
            <a:normAutofit/>
          </a:bodyPr>
          <a:lstStyle/>
          <a:p>
            <a:pPr indent="0" lvl="0" marL="0" rtl="0" algn="just">
              <a:lnSpc>
                <a:spcPct val="158000"/>
              </a:lnSpc>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342900" lvl="0" marL="457200" rtl="0" algn="l">
              <a:spcBef>
                <a:spcPts val="1800"/>
              </a:spcBef>
              <a:spcAft>
                <a:spcPts val="0"/>
              </a:spcAft>
              <a:buSzPts val="1800"/>
              <a:buChar char="●"/>
            </a:pPr>
            <a:r>
              <a:rPr lang="en"/>
              <a:t>An IDS (Intrusion Detection System) monitors the traffic on a computer network to detect any suspicious activity.</a:t>
            </a:r>
            <a:endParaRPr/>
          </a:p>
          <a:p>
            <a:pPr indent="-342900" lvl="0" marL="457200" rtl="0" algn="l">
              <a:spcBef>
                <a:spcPts val="0"/>
              </a:spcBef>
              <a:spcAft>
                <a:spcPts val="0"/>
              </a:spcAft>
              <a:buSzPts val="1800"/>
              <a:buChar char="●"/>
            </a:pPr>
            <a:r>
              <a:rPr lang="en"/>
              <a:t>It analyzes the data flowing through the network to look for patterns and signs of abnormal behavior.</a:t>
            </a:r>
            <a:endParaRPr/>
          </a:p>
          <a:p>
            <a:pPr indent="-342900" lvl="0" marL="457200" rtl="0" algn="l">
              <a:spcBef>
                <a:spcPts val="0"/>
              </a:spcBef>
              <a:spcAft>
                <a:spcPts val="0"/>
              </a:spcAft>
              <a:buSzPts val="1800"/>
              <a:buChar char="●"/>
            </a:pPr>
            <a:r>
              <a:rPr lang="en"/>
              <a:t>The IDS compares the network activity to a set of predefined rules and patterns to identify any activity that might indicate an attack or intrusion.</a:t>
            </a:r>
            <a:endParaRPr/>
          </a:p>
          <a:p>
            <a:pPr indent="-342900" lvl="0" marL="457200" rtl="0" algn="l">
              <a:spcBef>
                <a:spcPts val="0"/>
              </a:spcBef>
              <a:spcAft>
                <a:spcPts val="0"/>
              </a:spcAft>
              <a:buSzPts val="1800"/>
              <a:buChar char="●"/>
            </a:pPr>
            <a:r>
              <a:rPr lang="en"/>
              <a:t>If the IDS detects something that matches one of these rules or patterns, it sends an alert to the system administrator.</a:t>
            </a:r>
            <a:endParaRPr/>
          </a:p>
          <a:p>
            <a:pPr indent="-342900" lvl="0" marL="457200" rtl="0" algn="l">
              <a:spcBef>
                <a:spcPts val="0"/>
              </a:spcBef>
              <a:spcAft>
                <a:spcPts val="0"/>
              </a:spcAft>
              <a:buSzPts val="1800"/>
              <a:buChar char="●"/>
            </a:pPr>
            <a:r>
              <a:rPr lang="en"/>
              <a:t>The system administrator can then investigate the alert and take action to prevent any damage or further intrusion.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42650" y="9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Intrusion Detection System</a:t>
            </a:r>
            <a:endParaRPr/>
          </a:p>
        </p:txBody>
      </p:sp>
      <p:sp>
        <p:nvSpPr>
          <p:cNvPr id="80" name="Google Shape;80;p17"/>
          <p:cNvSpPr txBox="1"/>
          <p:nvPr>
            <p:ph idx="1" type="body"/>
          </p:nvPr>
        </p:nvSpPr>
        <p:spPr>
          <a:xfrm>
            <a:off x="242650" y="672525"/>
            <a:ext cx="8520600" cy="4233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Network Intrusion Detection System (NIDS):</a:t>
            </a:r>
            <a:r>
              <a:rPr lang="en"/>
              <a:t> Network intrusion detection systems (NIDS) are set up at a planned point within the network to examine traffic from all devices on the network.</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762000" y="2017725"/>
            <a:ext cx="7620000" cy="25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7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Intrusion Detection System (HIDS):</a:t>
            </a:r>
            <a:endParaRPr/>
          </a:p>
        </p:txBody>
      </p:sp>
      <p:sp>
        <p:nvSpPr>
          <p:cNvPr id="87" name="Google Shape;87;p18"/>
          <p:cNvSpPr txBox="1"/>
          <p:nvPr>
            <p:ph idx="1" type="body"/>
          </p:nvPr>
        </p:nvSpPr>
        <p:spPr>
          <a:xfrm>
            <a:off x="311700" y="565650"/>
            <a:ext cx="8520600" cy="4213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Host Intrusion Detection System (HIDS): Host intrusion detection systems (HIDS) run on independent hosts or devices on the network.</a:t>
            </a:r>
            <a:endParaRPr sz="1600"/>
          </a:p>
          <a:p>
            <a:pPr indent="-330200" lvl="0" marL="457200" rtl="0" algn="l">
              <a:spcBef>
                <a:spcPts val="0"/>
              </a:spcBef>
              <a:spcAft>
                <a:spcPts val="0"/>
              </a:spcAft>
              <a:buSzPts val="1600"/>
              <a:buChar char="●"/>
            </a:pPr>
            <a:r>
              <a:rPr lang="en" sz="1600"/>
              <a:t> A HIDS monitors the incoming and outgoing packets from the device only and will alert the administrator if suspicious or malicious activity is detected.</a:t>
            </a:r>
            <a:endParaRPr sz="1600"/>
          </a:p>
          <a:p>
            <a:pPr indent="-330200" lvl="0" marL="457200" rtl="0" algn="l">
              <a:spcBef>
                <a:spcPts val="0"/>
              </a:spcBef>
              <a:spcAft>
                <a:spcPts val="0"/>
              </a:spcAft>
              <a:buSzPts val="1600"/>
              <a:buChar char="●"/>
            </a:pPr>
            <a:r>
              <a:rPr lang="en" sz="1600"/>
              <a:t> It takes a snapshot of existing system files and compares it with the previous snapshot. If the analytical system files were edited or deleted, an alert is sent to the administrator to investigate.</a:t>
            </a:r>
            <a:endParaRPr sz="1600"/>
          </a:p>
          <a:p>
            <a:pPr indent="-342900" lvl="0" marL="457200" rtl="0" algn="l">
              <a:spcBef>
                <a:spcPts val="0"/>
              </a:spcBef>
              <a:spcAft>
                <a:spcPts val="0"/>
              </a:spcAft>
              <a:buSzPts val="1800"/>
              <a:buChar char="●"/>
            </a:pPr>
            <a:r>
              <a:t/>
            </a:r>
            <a:endParaRPr/>
          </a:p>
        </p:txBody>
      </p:sp>
      <p:pic>
        <p:nvPicPr>
          <p:cNvPr id="88" name="Google Shape;88;p18"/>
          <p:cNvPicPr preferRelativeResize="0"/>
          <p:nvPr/>
        </p:nvPicPr>
        <p:blipFill>
          <a:blip r:embed="rId3">
            <a:alphaModFix/>
          </a:blip>
          <a:stretch>
            <a:fillRect/>
          </a:stretch>
        </p:blipFill>
        <p:spPr>
          <a:xfrm>
            <a:off x="2167625" y="2447625"/>
            <a:ext cx="6584124" cy="269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08150" y="76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Protocol-based Intrusion Detection System (PIDS):</a:t>
            </a:r>
            <a:endParaRPr/>
          </a:p>
        </p:txBody>
      </p:sp>
      <p:sp>
        <p:nvSpPr>
          <p:cNvPr id="94" name="Google Shape;94;p19"/>
          <p:cNvSpPr txBox="1"/>
          <p:nvPr>
            <p:ph idx="1" type="body"/>
          </p:nvPr>
        </p:nvSpPr>
        <p:spPr>
          <a:xfrm>
            <a:off x="208150" y="531100"/>
            <a:ext cx="8520600" cy="4271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Protocol-based intrusion detection system (PIDS) comprises a system or agent that would consistently reside at the front end of a server, controlling and interpreting the protocol between a user/device and the server. It is trying to secure the web server by regularly monitoring the HTTPS protocol stream and accepting the related HTTP protocol.</a:t>
            </a:r>
            <a:endParaRPr/>
          </a:p>
          <a:p>
            <a:pPr indent="0" lvl="0" marL="0" rtl="0" algn="just">
              <a:spcBef>
                <a:spcPts val="1200"/>
              </a:spcBef>
              <a:spcAft>
                <a:spcPts val="0"/>
              </a:spcAft>
              <a:buNone/>
            </a:pPr>
            <a:r>
              <a:rPr b="1" lang="en"/>
              <a:t>Application Protocol-based Intrusion Detection System (APIDS): </a:t>
            </a:r>
            <a:r>
              <a:rPr lang="en"/>
              <a:t>An application Protocol-based Intrusion Detection System (APIDS) is a system or agent that generally resides within a group of servers. It identifies the intrusions by monitoring and interpreting the communication on application-specific protocols. </a:t>
            </a:r>
            <a:endParaRPr/>
          </a:p>
          <a:p>
            <a:pPr indent="0" lvl="0" marL="0" rtl="0" algn="just">
              <a:spcBef>
                <a:spcPts val="1200"/>
              </a:spcBef>
              <a:spcAft>
                <a:spcPts val="1200"/>
              </a:spcAft>
              <a:buNone/>
            </a:pPr>
            <a:r>
              <a:rPr b="1" lang="en"/>
              <a:t>For example, this would monitor the SQL protocol explicitly to the middleware as it transacts with the database in the web server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Intrusion Detection System:</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Hybrid Intrusion Detection System: Hybrid intrusion detection system is made by the combination of two or more approaches to the intrusion detection system.</a:t>
            </a:r>
            <a:endParaRPr/>
          </a:p>
          <a:p>
            <a:pPr indent="-342900" lvl="0" marL="457200" rtl="0" algn="just">
              <a:spcBef>
                <a:spcPts val="0"/>
              </a:spcBef>
              <a:spcAft>
                <a:spcPts val="0"/>
              </a:spcAft>
              <a:buSzPts val="1800"/>
              <a:buChar char="●"/>
            </a:pPr>
            <a:r>
              <a:rPr lang="en"/>
              <a:t>The hybrid intrusion detection system is more effective in comparison to the other intrusion detection system. Prelude is an example of Hybrid IDS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42675" y="22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IDS</a:t>
            </a:r>
            <a:endParaRPr/>
          </a:p>
        </p:txBody>
      </p:sp>
      <p:sp>
        <p:nvSpPr>
          <p:cNvPr id="106" name="Google Shape;106;p21"/>
          <p:cNvSpPr txBox="1"/>
          <p:nvPr>
            <p:ph idx="1" type="body"/>
          </p:nvPr>
        </p:nvSpPr>
        <p:spPr>
          <a:xfrm>
            <a:off x="311700" y="799100"/>
            <a:ext cx="8520600" cy="41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Detects malicious activity: </a:t>
            </a:r>
            <a:r>
              <a:rPr lang="en"/>
              <a:t>IDS can detect any suspicious activities and alert the system administrator before any significant damage is done.</a:t>
            </a:r>
            <a:endParaRPr/>
          </a:p>
          <a:p>
            <a:pPr indent="0" lvl="0" marL="0" rtl="0" algn="l">
              <a:spcBef>
                <a:spcPts val="1200"/>
              </a:spcBef>
              <a:spcAft>
                <a:spcPts val="0"/>
              </a:spcAft>
              <a:buNone/>
            </a:pPr>
            <a:r>
              <a:rPr b="1" lang="en"/>
              <a:t>Improves network performance:</a:t>
            </a:r>
            <a:r>
              <a:rPr lang="en"/>
              <a:t> IDS can identify any performance issues on the network, which can be addressed to improve network performance.</a:t>
            </a:r>
            <a:endParaRPr/>
          </a:p>
          <a:p>
            <a:pPr indent="0" lvl="0" marL="0" rtl="0" algn="l">
              <a:spcBef>
                <a:spcPts val="1200"/>
              </a:spcBef>
              <a:spcAft>
                <a:spcPts val="0"/>
              </a:spcAft>
              <a:buNone/>
            </a:pPr>
            <a:r>
              <a:rPr b="1" lang="en"/>
              <a:t>Compliance requirements</a:t>
            </a:r>
            <a:r>
              <a:rPr lang="en"/>
              <a:t>: IDS can help in meeting compliance requirements by monitoring network activity and generating reports.</a:t>
            </a:r>
            <a:endParaRPr/>
          </a:p>
          <a:p>
            <a:pPr indent="0" lvl="0" marL="0" rtl="0" algn="l">
              <a:spcBef>
                <a:spcPts val="1200"/>
              </a:spcBef>
              <a:spcAft>
                <a:spcPts val="1200"/>
              </a:spcAft>
              <a:buNone/>
            </a:pPr>
            <a:r>
              <a:rPr b="1" lang="en"/>
              <a:t>Provides insights:</a:t>
            </a:r>
            <a:r>
              <a:rPr lang="en"/>
              <a:t> IDS generates valuable insights into network traffic, which can be used to identify any weaknesses and improve network security.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