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a472c386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a472c386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a472c3862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a472c3862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a472c3862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a472c3862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a472c386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a472c386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a472c386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a472c386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a472c386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a472c386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a472c38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a472c38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a472c386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a472c386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a472c3862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a472c3862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a472c3862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a472c3862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a472c386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a472c386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infosecinstitute.com/courses/cism_bootcamp_train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 security -Module 4</a:t>
            </a:r>
            <a:endParaRPr/>
          </a:p>
        </p:txBody>
      </p:sp>
      <p:sp>
        <p:nvSpPr>
          <p:cNvPr id="55" name="Google Shape;55;p13"/>
          <p:cNvSpPr txBox="1"/>
          <p:nvPr>
            <p:ph idx="1" type="subTitle"/>
          </p:nvPr>
        </p:nvSpPr>
        <p:spPr>
          <a:xfrm>
            <a:off x="311700" y="2834125"/>
            <a:ext cx="8520600" cy="119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a:t>
            </a:r>
            <a:r>
              <a:rPr b="1" lang="en"/>
              <a:t>dentity and Access Management</a:t>
            </a:r>
            <a:endParaRPr b="1"/>
          </a:p>
          <a:p>
            <a:pPr indent="0" lvl="0" marL="0" rtl="0" algn="ctr">
              <a:spcBef>
                <a:spcPts val="0"/>
              </a:spcBef>
              <a:spcAft>
                <a:spcPts val="0"/>
              </a:spcAft>
              <a:buClr>
                <a:schemeClr val="dk1"/>
              </a:buClr>
              <a:buSzPts val="1100"/>
              <a:buFont typeface="Arial"/>
              <a:buNone/>
            </a:pPr>
            <a:r>
              <a:rPr b="1" lang="en">
                <a:solidFill>
                  <a:schemeClr val="dk1"/>
                </a:solidFill>
              </a:rPr>
              <a:t>Access Control Models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1034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700"/>
              </a:spcAft>
              <a:buClr>
                <a:schemeClr val="dk1"/>
              </a:buClr>
              <a:buSzPts val="1100"/>
              <a:buFont typeface="Arial"/>
              <a:buNone/>
            </a:pPr>
            <a:r>
              <a:rPr b="1" lang="en" sz="1800">
                <a:solidFill>
                  <a:srgbClr val="54565A"/>
                </a:solidFill>
              </a:rPr>
              <a:t>The Discretionary Access Control</a:t>
            </a:r>
            <a:endParaRPr b="1" sz="3400"/>
          </a:p>
        </p:txBody>
      </p:sp>
      <p:sp>
        <p:nvSpPr>
          <p:cNvPr id="105" name="Google Shape;105;p22"/>
          <p:cNvSpPr txBox="1"/>
          <p:nvPr>
            <p:ph idx="1" type="body"/>
          </p:nvPr>
        </p:nvSpPr>
        <p:spPr>
          <a:xfrm>
            <a:off x="231325" y="576300"/>
            <a:ext cx="8520600" cy="43422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54777"/>
              <a:buFont typeface="Arial"/>
              <a:buNone/>
            </a:pPr>
            <a:r>
              <a:rPr lang="en" sz="2008">
                <a:solidFill>
                  <a:srgbClr val="54565A"/>
                </a:solidFill>
              </a:rPr>
              <a:t>3. The Discretionary Access Control, or DAC, model is the least restrictive model compared to the most restrictive MAC model. DAC allows an individual complete control over any objects they own along with the programs associated with those objects.</a:t>
            </a:r>
            <a:endParaRPr sz="2008">
              <a:solidFill>
                <a:srgbClr val="54565A"/>
              </a:solidFill>
            </a:endParaRPr>
          </a:p>
          <a:p>
            <a:pPr indent="0" lvl="0" marL="0" rtl="0" algn="just">
              <a:spcBef>
                <a:spcPts val="1700"/>
              </a:spcBef>
              <a:spcAft>
                <a:spcPts val="0"/>
              </a:spcAft>
              <a:buNone/>
            </a:pPr>
            <a:r>
              <a:rPr lang="en" sz="2008">
                <a:solidFill>
                  <a:srgbClr val="54565A"/>
                </a:solidFill>
              </a:rPr>
              <a:t>This gives DAC two major weaknesses. First, it gives the end-user complete control to set security level settings for other users which could result in users having higher privileges than they’re supposed to. </a:t>
            </a:r>
            <a:endParaRPr sz="2008">
              <a:solidFill>
                <a:srgbClr val="54565A"/>
              </a:solidFill>
            </a:endParaRPr>
          </a:p>
          <a:p>
            <a:pPr indent="0" lvl="0" marL="0" rtl="0" algn="just">
              <a:spcBef>
                <a:spcPts val="1700"/>
              </a:spcBef>
              <a:spcAft>
                <a:spcPts val="0"/>
              </a:spcAft>
              <a:buClr>
                <a:schemeClr val="dk1"/>
              </a:buClr>
              <a:buSzPct val="54777"/>
              <a:buFont typeface="Arial"/>
              <a:buNone/>
            </a:pPr>
            <a:r>
              <a:rPr lang="en" sz="2008">
                <a:solidFill>
                  <a:srgbClr val="54565A"/>
                </a:solidFill>
              </a:rPr>
              <a:t>Secondly, and worse, the permissions that the end-user has are inherited into other programs they execute. This means the end-user can execute malware without knowing it and the malware could take advantage of the potentially high-level privileges the end-user possesses.</a:t>
            </a:r>
            <a:endParaRPr sz="2008">
              <a:solidFill>
                <a:srgbClr val="54565A"/>
              </a:solidFill>
            </a:endParaRPr>
          </a:p>
          <a:p>
            <a:pPr indent="0" lvl="0" marL="0" rtl="0" algn="l">
              <a:spcBef>
                <a:spcPts val="17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3"/>
          <p:cNvPicPr preferRelativeResize="0"/>
          <p:nvPr/>
        </p:nvPicPr>
        <p:blipFill>
          <a:blip r:embed="rId3">
            <a:alphaModFix/>
          </a:blip>
          <a:stretch>
            <a:fillRect/>
          </a:stretch>
        </p:blipFill>
        <p:spPr>
          <a:xfrm>
            <a:off x="0" y="96550"/>
            <a:ext cx="8989100" cy="504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96550"/>
            <a:ext cx="8520600" cy="421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700"/>
              </a:spcAft>
              <a:buClr>
                <a:schemeClr val="dk1"/>
              </a:buClr>
              <a:buSzPts val="1100"/>
              <a:buFont typeface="Arial"/>
              <a:buNone/>
            </a:pPr>
            <a:r>
              <a:rPr b="1" lang="en" sz="1700">
                <a:solidFill>
                  <a:srgbClr val="54565A"/>
                </a:solidFill>
              </a:rPr>
              <a:t> Rule-Based Access Control</a:t>
            </a:r>
            <a:endParaRPr b="1" sz="3300"/>
          </a:p>
        </p:txBody>
      </p:sp>
      <p:sp>
        <p:nvSpPr>
          <p:cNvPr id="116" name="Google Shape;116;p24"/>
          <p:cNvSpPr txBox="1"/>
          <p:nvPr>
            <p:ph idx="1" type="body"/>
          </p:nvPr>
        </p:nvSpPr>
        <p:spPr>
          <a:xfrm>
            <a:off x="311700" y="518350"/>
            <a:ext cx="8520600" cy="4520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700">
                <a:solidFill>
                  <a:srgbClr val="54565A"/>
                </a:solidFill>
              </a:rPr>
              <a:t> The fourth and final access control model is Rule-Based Access Control</a:t>
            </a:r>
            <a:r>
              <a:rPr lang="en" sz="1700">
                <a:solidFill>
                  <a:srgbClr val="54565A"/>
                </a:solidFill>
              </a:rPr>
              <a:t>, also with the acronym RBAC or RB-RBAC. Rule-Based Access Control will dynamically assign roles to users based on criteria defined by the custodian or system administrator. </a:t>
            </a:r>
            <a:endParaRPr sz="1700">
              <a:solidFill>
                <a:srgbClr val="54565A"/>
              </a:solidFill>
            </a:endParaRPr>
          </a:p>
          <a:p>
            <a:pPr indent="0" lvl="0" marL="0" rtl="0" algn="just">
              <a:spcBef>
                <a:spcPts val="1700"/>
              </a:spcBef>
              <a:spcAft>
                <a:spcPts val="0"/>
              </a:spcAft>
              <a:buNone/>
            </a:pPr>
            <a:r>
              <a:t/>
            </a:r>
            <a:endParaRPr sz="1700">
              <a:solidFill>
                <a:srgbClr val="54565A"/>
              </a:solidFill>
            </a:endParaRPr>
          </a:p>
          <a:p>
            <a:pPr indent="0" lvl="0" marL="0" rtl="0" algn="just">
              <a:spcBef>
                <a:spcPts val="1700"/>
              </a:spcBef>
              <a:spcAft>
                <a:spcPts val="0"/>
              </a:spcAft>
              <a:buClr>
                <a:schemeClr val="dk1"/>
              </a:buClr>
              <a:buSzPts val="1100"/>
              <a:buFont typeface="Arial"/>
              <a:buNone/>
            </a:pPr>
            <a:r>
              <a:rPr lang="en" sz="1700">
                <a:solidFill>
                  <a:srgbClr val="54565A"/>
                </a:solidFill>
              </a:rPr>
              <a:t>For example, if someone is only allowed access to files during certain hours of the day, Rule-Based Access Control would be the tool of choice.</a:t>
            </a:r>
            <a:endParaRPr sz="1200">
              <a:solidFill>
                <a:srgbClr val="54565A"/>
              </a:solidFill>
            </a:endParaRPr>
          </a:p>
          <a:p>
            <a:pPr indent="0" lvl="0" marL="0" rtl="0" algn="l">
              <a:spcBef>
                <a:spcPts val="17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Control Models:</a:t>
            </a:r>
            <a:endParaRPr/>
          </a:p>
        </p:txBody>
      </p:sp>
      <p:sp>
        <p:nvSpPr>
          <p:cNvPr id="61" name="Google Shape;61;p14"/>
          <p:cNvSpPr txBox="1"/>
          <p:nvPr>
            <p:ph idx="1" type="body"/>
          </p:nvPr>
        </p:nvSpPr>
        <p:spPr>
          <a:xfrm>
            <a:off x="311700" y="1152475"/>
            <a:ext cx="8520600" cy="34044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Clr>
                <a:srgbClr val="202124"/>
              </a:buClr>
              <a:buSzPts val="3100"/>
              <a:buChar char="●"/>
            </a:pPr>
            <a:r>
              <a:rPr lang="en" sz="3100">
                <a:solidFill>
                  <a:srgbClr val="202124"/>
                </a:solidFill>
                <a:highlight>
                  <a:srgbClr val="FFFFFF"/>
                </a:highlight>
              </a:rPr>
              <a:t>Rule-based access control (RuBAC)</a:t>
            </a:r>
            <a:endParaRPr sz="3100">
              <a:solidFill>
                <a:srgbClr val="202124"/>
              </a:solidFill>
              <a:highlight>
                <a:srgbClr val="FFFFFF"/>
              </a:highlight>
            </a:endParaRPr>
          </a:p>
          <a:p>
            <a:pPr indent="-425450" lvl="0" marL="457200" rtl="0" algn="l">
              <a:spcBef>
                <a:spcPts val="0"/>
              </a:spcBef>
              <a:spcAft>
                <a:spcPts val="0"/>
              </a:spcAft>
              <a:buClr>
                <a:srgbClr val="202124"/>
              </a:buClr>
              <a:buSzPts val="3100"/>
              <a:buChar char="●"/>
            </a:pPr>
            <a:r>
              <a:rPr lang="en" sz="3100">
                <a:solidFill>
                  <a:srgbClr val="202124"/>
                </a:solidFill>
                <a:highlight>
                  <a:srgbClr val="FFFFFF"/>
                </a:highlight>
              </a:rPr>
              <a:t>Role-based access control (RBAC)</a:t>
            </a:r>
            <a:endParaRPr sz="3100">
              <a:solidFill>
                <a:srgbClr val="202124"/>
              </a:solidFill>
              <a:highlight>
                <a:srgbClr val="FFFFFF"/>
              </a:highlight>
            </a:endParaRPr>
          </a:p>
          <a:p>
            <a:pPr indent="-425450" lvl="0" marL="457200" rtl="0" algn="l">
              <a:spcBef>
                <a:spcPts val="0"/>
              </a:spcBef>
              <a:spcAft>
                <a:spcPts val="0"/>
              </a:spcAft>
              <a:buClr>
                <a:srgbClr val="202124"/>
              </a:buClr>
              <a:buSzPts val="3100"/>
              <a:buChar char="●"/>
            </a:pPr>
            <a:r>
              <a:rPr lang="en" sz="3100">
                <a:solidFill>
                  <a:srgbClr val="202124"/>
                </a:solidFill>
                <a:highlight>
                  <a:srgbClr val="FFFFFF"/>
                </a:highlight>
              </a:rPr>
              <a:t>Mandatory access control (MAC)</a:t>
            </a:r>
            <a:endParaRPr sz="3100">
              <a:solidFill>
                <a:srgbClr val="202124"/>
              </a:solidFill>
              <a:highlight>
                <a:srgbClr val="FFFFFF"/>
              </a:highlight>
            </a:endParaRPr>
          </a:p>
          <a:p>
            <a:pPr indent="-425450" lvl="0" marL="457200" rtl="0" algn="l">
              <a:spcBef>
                <a:spcPts val="0"/>
              </a:spcBef>
              <a:spcAft>
                <a:spcPts val="0"/>
              </a:spcAft>
              <a:buClr>
                <a:srgbClr val="202124"/>
              </a:buClr>
              <a:buSzPts val="3100"/>
              <a:buChar char="●"/>
            </a:pPr>
            <a:r>
              <a:rPr lang="en" sz="3100">
                <a:solidFill>
                  <a:srgbClr val="202124"/>
                </a:solidFill>
                <a:highlight>
                  <a:srgbClr val="FFFFFF"/>
                </a:highlight>
              </a:rPr>
              <a:t>Discretionary access control (DAC)</a:t>
            </a:r>
            <a:endParaRPr sz="3100">
              <a:solidFill>
                <a:srgbClr val="202124"/>
              </a:solidFill>
              <a:highlight>
                <a:srgbClr val="FFFFFF"/>
              </a:highlight>
            </a:endParaRPr>
          </a:p>
          <a:p>
            <a:pPr indent="0" lvl="0" marL="0" rtl="0" algn="l">
              <a:spcBef>
                <a:spcPts val="3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515225" cy="48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762950" y="418000"/>
            <a:ext cx="7618101" cy="452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a:t>
            </a:r>
            <a:endParaRPr/>
          </a:p>
        </p:txBody>
      </p:sp>
      <p:sp>
        <p:nvSpPr>
          <p:cNvPr id="77" name="Google Shape;77;p17"/>
          <p:cNvSpPr txBox="1"/>
          <p:nvPr>
            <p:ph idx="1" type="body"/>
          </p:nvPr>
        </p:nvSpPr>
        <p:spPr>
          <a:xfrm>
            <a:off x="311700" y="572700"/>
            <a:ext cx="8520600" cy="4570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2096">
                <a:solidFill>
                  <a:srgbClr val="54565A"/>
                </a:solidFill>
              </a:rPr>
              <a:t>1. The Mandatory Access Control, or MAC, model gives only the owner and custodian management of the access controls. This means the end user has no control over any settings that provide any privileges to anyone. Now, there are two security models associated with MAC: </a:t>
            </a:r>
            <a:r>
              <a:rPr b="1" lang="en" sz="2096">
                <a:solidFill>
                  <a:srgbClr val="54565A"/>
                </a:solidFill>
              </a:rPr>
              <a:t>Biba and Bell-LaPadula.</a:t>
            </a:r>
            <a:endParaRPr b="1" sz="2096">
              <a:solidFill>
                <a:srgbClr val="54565A"/>
              </a:solidFill>
            </a:endParaRPr>
          </a:p>
          <a:p>
            <a:pPr indent="0" lvl="0" marL="0" rtl="0" algn="just">
              <a:lnSpc>
                <a:spcPct val="95000"/>
              </a:lnSpc>
              <a:spcBef>
                <a:spcPts val="1700"/>
              </a:spcBef>
              <a:spcAft>
                <a:spcPts val="0"/>
              </a:spcAft>
              <a:buSzPts val="1018"/>
              <a:buNone/>
            </a:pPr>
            <a:r>
              <a:rPr lang="en" sz="2096">
                <a:solidFill>
                  <a:srgbClr val="54565A"/>
                </a:solidFill>
              </a:rPr>
              <a:t>The </a:t>
            </a:r>
            <a:r>
              <a:rPr b="1" lang="en" sz="2096">
                <a:solidFill>
                  <a:srgbClr val="54565A"/>
                </a:solidFill>
              </a:rPr>
              <a:t>Biba</a:t>
            </a:r>
            <a:r>
              <a:rPr lang="en" sz="2096">
                <a:solidFill>
                  <a:srgbClr val="54565A"/>
                </a:solidFill>
              </a:rPr>
              <a:t> model is focused on the integrity of information, whereas the Bell-LaPadula model is focused on the confidentiality of information. Biba is a setup where a user with low-level clearance can read higher-level information (called “read up”) and a user with high-level clearance can write for lower levels of clearance (called “write down”). The Biba model is typically utilized in businesses where employees at lower levels can read higher-level information and executives can write to inform the lower-level employees.</a:t>
            </a:r>
            <a:endParaRPr sz="2096">
              <a:solidFill>
                <a:srgbClr val="54565A"/>
              </a:solidFill>
            </a:endParaRPr>
          </a:p>
          <a:p>
            <a:pPr indent="0" lvl="0" marL="0" rtl="0" algn="l">
              <a:lnSpc>
                <a:spcPct val="95000"/>
              </a:lnSpc>
              <a:spcBef>
                <a:spcPts val="1700"/>
              </a:spcBef>
              <a:spcAft>
                <a:spcPts val="1700"/>
              </a:spcAft>
              <a:buClr>
                <a:schemeClr val="dk1"/>
              </a:buClr>
              <a:buSzPts val="1018"/>
              <a:buFont typeface="Arial"/>
              <a:buNone/>
            </a:pPr>
            <a:r>
              <a:t/>
            </a:r>
            <a:endParaRPr sz="17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700"/>
              </a:spcAft>
              <a:buClr>
                <a:schemeClr val="dk1"/>
              </a:buClr>
              <a:buSzPts val="1018"/>
              <a:buFont typeface="Arial"/>
              <a:buNone/>
            </a:pPr>
            <a:r>
              <a:rPr b="1" lang="en" sz="1996">
                <a:solidFill>
                  <a:srgbClr val="54565A"/>
                </a:solidFill>
              </a:rPr>
              <a:t>Bell-LaPadula,</a:t>
            </a:r>
            <a:r>
              <a:rPr lang="en" sz="1996">
                <a:solidFill>
                  <a:srgbClr val="54565A"/>
                </a:solidFill>
              </a:rPr>
              <a:t> on the other hand, is a setup where a user at a higher level (i.e. Top Secret) can only write at that level and no lower (called “write up”), but can also read at lower levels (called “read down”). Bell-LaPadula was developed for governmental and/or military purposes where if one does not have the correct clearance level and does not need to know certain information, they have no business with the information.</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152400" y="433700"/>
            <a:ext cx="8839200" cy="454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163750"/>
            <a:ext cx="8520600" cy="495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700"/>
              </a:spcAft>
              <a:buClr>
                <a:schemeClr val="dk1"/>
              </a:buClr>
              <a:buSzPts val="1100"/>
              <a:buFont typeface="Arial"/>
              <a:buNone/>
            </a:pPr>
            <a:r>
              <a:rPr b="1" lang="en" sz="1600">
                <a:solidFill>
                  <a:srgbClr val="54565A"/>
                </a:solidFill>
                <a:highlight>
                  <a:srgbClr val="FFFFFF"/>
                </a:highlight>
              </a:rPr>
              <a:t>Role-Based Access Control, or RBAC</a:t>
            </a:r>
            <a:endParaRPr b="1" sz="3200"/>
          </a:p>
        </p:txBody>
      </p:sp>
      <p:sp>
        <p:nvSpPr>
          <p:cNvPr id="94" name="Google Shape;94;p20"/>
          <p:cNvSpPr txBox="1"/>
          <p:nvPr>
            <p:ph idx="1" type="body"/>
          </p:nvPr>
        </p:nvSpPr>
        <p:spPr>
          <a:xfrm>
            <a:off x="311700" y="659100"/>
            <a:ext cx="8520600" cy="40986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Clr>
                <a:schemeClr val="dk1"/>
              </a:buClr>
              <a:buSzPct val="41969"/>
              <a:buFont typeface="Arial"/>
              <a:buNone/>
            </a:pPr>
            <a:r>
              <a:rPr lang="en" sz="2620">
                <a:solidFill>
                  <a:srgbClr val="54565A"/>
                </a:solidFill>
              </a:rPr>
              <a:t>2. The </a:t>
            </a:r>
            <a:r>
              <a:rPr lang="en" sz="2620">
                <a:solidFill>
                  <a:srgbClr val="54565A"/>
                </a:solidFill>
                <a:highlight>
                  <a:srgbClr val="FFFFFF"/>
                </a:highlight>
              </a:rPr>
              <a:t>Role-Based Access Control, or RBAC, model provides access control based on the position an individual fills in an organization. So, instead of assigning Alice permissions as a security manager, the position of </a:t>
            </a:r>
            <a:r>
              <a:rPr lang="en" sz="2620">
                <a:solidFill>
                  <a:srgbClr val="0270E0"/>
                </a:solidFill>
                <a:highlight>
                  <a:srgbClr val="FFFFFF"/>
                </a:highlight>
                <a:uFill>
                  <a:noFill/>
                </a:uFill>
                <a:hlinkClick r:id="rId3">
                  <a:extLst>
                    <a:ext uri="{A12FA001-AC4F-418D-AE19-62706E023703}">
                      <ahyp:hlinkClr val="tx"/>
                    </a:ext>
                  </a:extLst>
                </a:hlinkClick>
              </a:rPr>
              <a:t>security manager</a:t>
            </a:r>
            <a:r>
              <a:rPr lang="en" sz="2620">
                <a:solidFill>
                  <a:srgbClr val="54565A"/>
                </a:solidFill>
                <a:highlight>
                  <a:srgbClr val="FFFFFF"/>
                </a:highlight>
              </a:rPr>
              <a:t> already has permissions assigned to it. In essence, Alice would just need access to the security manager profile.</a:t>
            </a:r>
            <a:endParaRPr sz="2620">
              <a:solidFill>
                <a:srgbClr val="54565A"/>
              </a:solidFill>
              <a:highlight>
                <a:srgbClr val="FFFFFF"/>
              </a:highlight>
            </a:endParaRPr>
          </a:p>
          <a:p>
            <a:pPr indent="0" lvl="0" marL="0" rtl="0" algn="just">
              <a:spcBef>
                <a:spcPts val="1700"/>
              </a:spcBef>
              <a:spcAft>
                <a:spcPts val="0"/>
              </a:spcAft>
              <a:buNone/>
            </a:pPr>
            <a:r>
              <a:rPr lang="en" sz="2620">
                <a:solidFill>
                  <a:srgbClr val="54565A"/>
                </a:solidFill>
                <a:highlight>
                  <a:srgbClr val="FFFFFF"/>
                </a:highlight>
              </a:rPr>
              <a:t>RBAC makes life easier for the system administrator of the organization. The big issue with this access control model is that if Alice requires access to other files, there has to be another way to do it since the roles are only associated with the position; otherwise, security managers from other organizations could possibly get access to files for which they are unauthorized.</a:t>
            </a:r>
            <a:endParaRPr sz="2620">
              <a:solidFill>
                <a:srgbClr val="54565A"/>
              </a:solidFill>
              <a:highlight>
                <a:srgbClr val="FFFFFF"/>
              </a:highlight>
            </a:endParaRPr>
          </a:p>
          <a:p>
            <a:pPr indent="0" lvl="0" marL="0" rtl="0" algn="l">
              <a:spcBef>
                <a:spcPts val="1700"/>
              </a:spcBef>
              <a:spcAft>
                <a:spcPts val="0"/>
              </a:spcAft>
              <a:buClr>
                <a:schemeClr val="dk1"/>
              </a:buClr>
              <a:buSzPct val="100000"/>
              <a:buFont typeface="Arial"/>
              <a:buNone/>
            </a:pPr>
            <a:r>
              <a:t/>
            </a:r>
            <a:endParaRPr sz="110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a:blip r:embed="rId3">
            <a:alphaModFix/>
          </a:blip>
          <a:stretch>
            <a:fillRect/>
          </a:stretch>
        </p:blipFill>
        <p:spPr>
          <a:xfrm>
            <a:off x="152400" y="152400"/>
            <a:ext cx="8655875" cy="4639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