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629d2c3f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629d2c3f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629d2c3f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629d2c3f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629d2c3f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629d2c3f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629d2c3f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629d2c3f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629d2c3f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8629d2c3f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629d2c3f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629d2c3f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629d2c3f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8629d2c3f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629d2c3f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8629d2c3f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629d2c3f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8629d2c3f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629d2c3f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629d2c3f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629d2c3f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629d2c3f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629d2c3f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629d2c3f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629d2c3f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629d2c3f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629d2c3f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8629d2c3f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629d2c3f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629d2c3f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629d2c3f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629d2c3f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629d2c3f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629d2c3f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629d2c3f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629d2c3f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629d2c3f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8629d2c3f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8629d2c3f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8629d2c3f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629d2c3f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8629d2c3f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Module 6 - Honors SIM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Web Application, Windows, and Linux security</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51562"/>
              <a:buFont typeface="Arial"/>
              <a:buNone/>
            </a:pPr>
            <a:r>
              <a:rPr b="1" lang="en" sz="2133">
                <a:solidFill>
                  <a:schemeClr val="dk2"/>
                </a:solidFill>
              </a:rPr>
              <a:t>What is Active Directory Group Policy?</a:t>
            </a:r>
            <a:endParaRPr b="1" sz="2133">
              <a:solidFill>
                <a:schemeClr val="dk2"/>
              </a:solidFill>
            </a:endParaRPr>
          </a:p>
          <a:p>
            <a:pPr indent="0" lvl="0" marL="0" rtl="0" algn="l">
              <a:spcBef>
                <a:spcPts val="1200"/>
              </a:spcBef>
              <a:spcAft>
                <a:spcPts val="0"/>
              </a:spcAft>
              <a:buNone/>
            </a:pPr>
            <a:r>
              <a:t/>
            </a:r>
            <a:endParaRPr sz="1800">
              <a:solidFill>
                <a:schemeClr val="dk2"/>
              </a:solidFill>
            </a:endParaRPr>
          </a:p>
        </p:txBody>
      </p:sp>
      <p:sp>
        <p:nvSpPr>
          <p:cNvPr id="108" name="Google Shape;108;p22"/>
          <p:cNvSpPr txBox="1"/>
          <p:nvPr>
            <p:ph idx="1" type="body"/>
          </p:nvPr>
        </p:nvSpPr>
        <p:spPr>
          <a:xfrm>
            <a:off x="311700" y="1152475"/>
            <a:ext cx="8520600" cy="38799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AD Group Policies are critical pieces of instructions in an AD environment that an IT administrator can configure. AD group policies will determine the behavior and privileges for users and computers. </a:t>
            </a:r>
            <a:endParaRPr/>
          </a:p>
          <a:p>
            <a:pPr indent="-342900" lvl="0" marL="457200" rtl="0" algn="just">
              <a:spcBef>
                <a:spcPts val="0"/>
              </a:spcBef>
              <a:spcAft>
                <a:spcPts val="0"/>
              </a:spcAft>
              <a:buSzPts val="1800"/>
              <a:buChar char="●"/>
            </a:pPr>
            <a:r>
              <a:rPr lang="en"/>
              <a:t>Group Policies are primarily a security solution for the AD network. Administrators can configure these settings and then implement sets of these settings on sites, domains, or OUs containing users and computers.</a:t>
            </a:r>
            <a:endParaRPr/>
          </a:p>
          <a:p>
            <a:pPr indent="-342900" lvl="0" marL="457200" rtl="0" algn="just">
              <a:spcBef>
                <a:spcPts val="0"/>
              </a:spcBef>
              <a:spcAft>
                <a:spcPts val="0"/>
              </a:spcAft>
              <a:buSzPts val="1800"/>
              <a:buChar char="●"/>
            </a:pPr>
            <a:r>
              <a:rPr lang="en"/>
              <a:t>Group Policy is used to regulate user and computer configurations within Windows Active Directory (AD) domains. It is a policy-based approach that can be applied to the whole organization or selectively applied to certain departments or groups in organizations.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84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benefits of Active Directory Group Policies?</a:t>
            </a:r>
            <a:endParaRPr/>
          </a:p>
        </p:txBody>
      </p:sp>
      <p:sp>
        <p:nvSpPr>
          <p:cNvPr id="114" name="Google Shape;114;p23"/>
          <p:cNvSpPr txBox="1"/>
          <p:nvPr>
            <p:ph idx="1" type="body"/>
          </p:nvPr>
        </p:nvSpPr>
        <p:spPr>
          <a:xfrm>
            <a:off x="0" y="488425"/>
            <a:ext cx="9144000" cy="4655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b="1" lang="en" sz="1225"/>
              <a:t>Uniform user experience  </a:t>
            </a:r>
            <a:endParaRPr b="1" sz="1225"/>
          </a:p>
          <a:p>
            <a:pPr indent="0" lvl="0" marL="0" rtl="0" algn="l">
              <a:lnSpc>
                <a:spcPct val="95000"/>
              </a:lnSpc>
              <a:spcBef>
                <a:spcPts val="1200"/>
              </a:spcBef>
              <a:spcAft>
                <a:spcPts val="0"/>
              </a:spcAft>
              <a:buSzPts val="688"/>
              <a:buNone/>
            </a:pPr>
            <a:r>
              <a:rPr lang="en" sz="1225"/>
              <a:t>Users are no longer confined to a single computer in their workplace. They use different computers for different tasks. So, all their files and folders along with their personalized settings such as taskbar location, wallpaper settings, desktop icons, and more have to be made available in all the machines the user logs on to.</a:t>
            </a:r>
            <a:endParaRPr sz="1225"/>
          </a:p>
          <a:p>
            <a:pPr indent="0" lvl="0" marL="0" rtl="0" algn="l">
              <a:lnSpc>
                <a:spcPct val="95000"/>
              </a:lnSpc>
              <a:spcBef>
                <a:spcPts val="1200"/>
              </a:spcBef>
              <a:spcAft>
                <a:spcPts val="0"/>
              </a:spcAft>
              <a:buSzPts val="688"/>
              <a:buNone/>
            </a:pPr>
            <a:r>
              <a:rPr b="1" lang="en" sz="1225"/>
              <a:t>Security  </a:t>
            </a:r>
            <a:endParaRPr b="1" sz="1225"/>
          </a:p>
          <a:p>
            <a:pPr indent="0" lvl="0" marL="0" rtl="0" algn="l">
              <a:lnSpc>
                <a:spcPct val="95000"/>
              </a:lnSpc>
              <a:spcBef>
                <a:spcPts val="1200"/>
              </a:spcBef>
              <a:spcAft>
                <a:spcPts val="0"/>
              </a:spcAft>
              <a:buSzPts val="688"/>
              <a:buNone/>
            </a:pPr>
            <a:r>
              <a:rPr lang="en" sz="1225"/>
              <a:t>Even with all the authentication protocols and authorization techniques involved in AD, a malicious user can still gain access to network resources if he/she gets to know a user’s password. So, it is extremely important to have a strong password set for all the users in an organization. It is also important to record certain events like user log in, access to a particular folder, and more for auditing purposes.</a:t>
            </a:r>
            <a:endParaRPr sz="1225"/>
          </a:p>
          <a:p>
            <a:pPr indent="0" lvl="0" marL="0" rtl="0" algn="l">
              <a:lnSpc>
                <a:spcPct val="95000"/>
              </a:lnSpc>
              <a:spcBef>
                <a:spcPts val="1200"/>
              </a:spcBef>
              <a:spcAft>
                <a:spcPts val="0"/>
              </a:spcAft>
              <a:buSzPts val="688"/>
              <a:buNone/>
            </a:pPr>
            <a:r>
              <a:rPr b="1" lang="en" sz="1225"/>
              <a:t>Organization-wide Policies  </a:t>
            </a:r>
            <a:endParaRPr b="1" sz="1225"/>
          </a:p>
          <a:p>
            <a:pPr indent="0" lvl="0" marL="0" rtl="0" algn="l">
              <a:lnSpc>
                <a:spcPct val="95000"/>
              </a:lnSpc>
              <a:spcBef>
                <a:spcPts val="1200"/>
              </a:spcBef>
              <a:spcAft>
                <a:spcPts val="0"/>
              </a:spcAft>
              <a:buSzPts val="688"/>
              <a:buNone/>
            </a:pPr>
            <a:r>
              <a:rPr lang="en" sz="1225"/>
              <a:t>Most organizations use wallpapers, screen savers, interactive logon messages, and more in an effort to establish a standard among all their employees. Organizations also have Internet policies that all users in the organization should adhere to.</a:t>
            </a:r>
            <a:endParaRPr sz="1225"/>
          </a:p>
          <a:p>
            <a:pPr indent="0" lvl="0" marL="0" rtl="0" algn="l">
              <a:lnSpc>
                <a:spcPct val="95000"/>
              </a:lnSpc>
              <a:spcBef>
                <a:spcPts val="1200"/>
              </a:spcBef>
              <a:spcAft>
                <a:spcPts val="0"/>
              </a:spcAft>
              <a:buSzPts val="688"/>
              <a:buNone/>
            </a:pPr>
            <a:r>
              <a:rPr b="1" lang="en" sz="1225"/>
              <a:t>Cost and Time  </a:t>
            </a:r>
            <a:endParaRPr b="1" sz="1225"/>
          </a:p>
          <a:p>
            <a:pPr indent="0" lvl="0" marL="0" rtl="0" algn="l">
              <a:lnSpc>
                <a:spcPct val="95000"/>
              </a:lnSpc>
              <a:spcBef>
                <a:spcPts val="1200"/>
              </a:spcBef>
              <a:spcAft>
                <a:spcPts val="0"/>
              </a:spcAft>
              <a:buSzPts val="688"/>
              <a:buNone/>
            </a:pPr>
            <a:r>
              <a:rPr lang="en" sz="1225"/>
              <a:t>Tasks like software installation consume a lot of time. Installing and updating software on all computers, for all users, will not only take time but also affect productivity, as employees will not have access to their computers when the installation is taking place.</a:t>
            </a:r>
            <a:endParaRPr sz="1225"/>
          </a:p>
          <a:p>
            <a:pPr indent="0" lvl="0" marL="0" rtl="0" algn="l">
              <a:lnSpc>
                <a:spcPct val="95000"/>
              </a:lnSpc>
              <a:spcBef>
                <a:spcPts val="1200"/>
              </a:spcBef>
              <a:spcAft>
                <a:spcPts val="1200"/>
              </a:spcAft>
              <a:buSzPts val="688"/>
              <a:buNone/>
            </a:pPr>
            <a:r>
              <a:rPr b="1" lang="en" sz="1225"/>
              <a:t>Group Policies p</a:t>
            </a:r>
            <a:r>
              <a:rPr lang="en" sz="1225"/>
              <a:t>lay a crucial role in ensuring that the employees of an organization can have a hassle-free experience when it comes to using the IT resources to accomplish their tasks.</a:t>
            </a:r>
            <a:endParaRPr sz="122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1113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2300"/>
              </a:spcBef>
              <a:spcAft>
                <a:spcPts val="1100"/>
              </a:spcAft>
              <a:buClr>
                <a:schemeClr val="dk1"/>
              </a:buClr>
              <a:buSzPct val="61111"/>
              <a:buFont typeface="Arial"/>
              <a:buNone/>
            </a:pPr>
            <a:r>
              <a:rPr b="1" lang="en" sz="1800">
                <a:highlight>
                  <a:srgbClr val="FFFFFF"/>
                </a:highlight>
              </a:rPr>
              <a:t>Types of Group Policies in AD</a:t>
            </a:r>
            <a:endParaRPr/>
          </a:p>
        </p:txBody>
      </p:sp>
      <p:sp>
        <p:nvSpPr>
          <p:cNvPr id="120" name="Google Shape;120;p24"/>
          <p:cNvSpPr txBox="1"/>
          <p:nvPr>
            <p:ph idx="1" type="body"/>
          </p:nvPr>
        </p:nvSpPr>
        <p:spPr>
          <a:xfrm>
            <a:off x="311700" y="464325"/>
            <a:ext cx="8520600" cy="4510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There are two types of Group Policies in AD, which are:</a:t>
            </a:r>
            <a:endParaRPr/>
          </a:p>
          <a:p>
            <a:pPr indent="-334327" lvl="0" marL="457200" rtl="0" algn="l">
              <a:spcBef>
                <a:spcPts val="1200"/>
              </a:spcBef>
              <a:spcAft>
                <a:spcPts val="0"/>
              </a:spcAft>
              <a:buSzPct val="100000"/>
              <a:buChar char="●"/>
            </a:pPr>
            <a:r>
              <a:rPr lang="en"/>
              <a:t>Local Group Policy</a:t>
            </a:r>
            <a:endParaRPr/>
          </a:p>
          <a:p>
            <a:pPr indent="-334327" lvl="0" marL="457200" rtl="0" algn="l">
              <a:spcBef>
                <a:spcPts val="0"/>
              </a:spcBef>
              <a:spcAft>
                <a:spcPts val="0"/>
              </a:spcAft>
              <a:buSzPct val="100000"/>
              <a:buChar char="●"/>
            </a:pPr>
            <a:r>
              <a:rPr lang="en"/>
              <a:t>Non-local Group Policy</a:t>
            </a:r>
            <a:endParaRPr/>
          </a:p>
          <a:p>
            <a:pPr indent="0" lvl="0" marL="0" rtl="0" algn="l">
              <a:spcBef>
                <a:spcPts val="1200"/>
              </a:spcBef>
              <a:spcAft>
                <a:spcPts val="0"/>
              </a:spcAft>
              <a:buNone/>
            </a:pPr>
            <a:r>
              <a:rPr b="1" lang="en"/>
              <a:t>Local Group Policy</a:t>
            </a:r>
            <a:endParaRPr b="1"/>
          </a:p>
          <a:p>
            <a:pPr indent="0" lvl="0" marL="0" rtl="0" algn="l">
              <a:spcBef>
                <a:spcPts val="1200"/>
              </a:spcBef>
              <a:spcAft>
                <a:spcPts val="0"/>
              </a:spcAft>
              <a:buNone/>
            </a:pPr>
            <a:r>
              <a:rPr lang="en"/>
              <a:t>Each computer running the windows line of the operating system has exactly one local group policy. It is available only to the particular computer in which it resides and the users who log on to that computer. The local group policy objects reside in the </a:t>
            </a:r>
            <a:r>
              <a:rPr b="1" lang="en"/>
              <a:t>%systemroot%\System32\Group Policy folder.</a:t>
            </a:r>
            <a:r>
              <a:rPr lang="en"/>
              <a:t> The local Group Policy settings only contain a subset of the entire settings available in the centralized Group Policy settings.</a:t>
            </a:r>
            <a:endParaRPr b="1"/>
          </a:p>
          <a:p>
            <a:pPr indent="0" lvl="0" marL="0" rtl="0" algn="l">
              <a:spcBef>
                <a:spcPts val="1200"/>
              </a:spcBef>
              <a:spcAft>
                <a:spcPts val="0"/>
              </a:spcAft>
              <a:buNone/>
            </a:pPr>
            <a:r>
              <a:rPr b="1" lang="en"/>
              <a:t>Centralized Group Policy</a:t>
            </a:r>
            <a:endParaRPr b="1"/>
          </a:p>
          <a:p>
            <a:pPr indent="0" lvl="0" marL="0" rtl="0" algn="l">
              <a:spcBef>
                <a:spcPts val="1200"/>
              </a:spcBef>
              <a:spcAft>
                <a:spcPts val="1200"/>
              </a:spcAft>
              <a:buNone/>
            </a:pPr>
            <a:r>
              <a:rPr lang="en"/>
              <a:t>Each domain controller has one or more centralized group policies. They are available to all the machines and users in the AD environment. A centralized Group Policy can be applied to all users and computers in a domain, or to a particular OU depending on where the Group Policy is linked.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242650" y="1217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2300"/>
              </a:spcBef>
              <a:spcAft>
                <a:spcPts val="0"/>
              </a:spcAft>
              <a:buClr>
                <a:schemeClr val="dk1"/>
              </a:buClr>
              <a:buSzPct val="54395"/>
              <a:buFont typeface="Arial"/>
              <a:buNone/>
            </a:pPr>
            <a:r>
              <a:rPr b="1" lang="en" sz="2022">
                <a:highlight>
                  <a:srgbClr val="FFFFFF"/>
                </a:highlight>
              </a:rPr>
              <a:t>How to manage Group Policies in AD</a:t>
            </a:r>
            <a:endParaRPr b="1" sz="2022">
              <a:highlight>
                <a:srgbClr val="FFFFFF"/>
              </a:highlight>
            </a:endParaRPr>
          </a:p>
          <a:p>
            <a:pPr indent="0" lvl="0" marL="0" rtl="0" algn="l">
              <a:spcBef>
                <a:spcPts val="1100"/>
              </a:spcBef>
              <a:spcAft>
                <a:spcPts val="0"/>
              </a:spcAft>
              <a:buNone/>
            </a:pPr>
            <a:r>
              <a:t/>
            </a:r>
            <a:endParaRPr/>
          </a:p>
        </p:txBody>
      </p:sp>
      <p:sp>
        <p:nvSpPr>
          <p:cNvPr id="126" name="Google Shape;126;p25"/>
          <p:cNvSpPr txBox="1"/>
          <p:nvPr>
            <p:ph idx="1" type="body"/>
          </p:nvPr>
        </p:nvSpPr>
        <p:spPr>
          <a:xfrm>
            <a:off x="311700" y="694450"/>
            <a:ext cx="8520600" cy="433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 Group Policies are managed using the Group Policy Management Console (GPMC). This is a snap-in that comes built-in since Windows Server 2008. The GPMC allows you to create GPOs, and link them to domains, sites, or OUs as necessary. For example, if you want to link a GPO to an OU or a domain, here’s how you can do it:</a:t>
            </a:r>
            <a:endParaRPr/>
          </a:p>
          <a:p>
            <a:pPr indent="0" lvl="0" marL="0" rtl="0" algn="l">
              <a:spcBef>
                <a:spcPts val="1200"/>
              </a:spcBef>
              <a:spcAft>
                <a:spcPts val="0"/>
              </a:spcAft>
              <a:buNone/>
            </a:pPr>
            <a:r>
              <a:rPr lang="en"/>
              <a:t>Go to Start, and navigate to Administrative tools. Then, navigate to Group Policy Management and click on it.</a:t>
            </a:r>
            <a:endParaRPr/>
          </a:p>
          <a:p>
            <a:pPr indent="0" lvl="0" marL="0" rtl="0" algn="l">
              <a:spcBef>
                <a:spcPts val="1200"/>
              </a:spcBef>
              <a:spcAft>
                <a:spcPts val="0"/>
              </a:spcAft>
              <a:buNone/>
            </a:pPr>
            <a:r>
              <a:rPr lang="en"/>
              <a:t>Click on a domain or an OU that you want to view.</a:t>
            </a:r>
            <a:endParaRPr/>
          </a:p>
          <a:p>
            <a:pPr indent="0" lvl="0" marL="0" rtl="0" algn="l">
              <a:spcBef>
                <a:spcPts val="1200"/>
              </a:spcBef>
              <a:spcAft>
                <a:spcPts val="1200"/>
              </a:spcAft>
              <a:buNone/>
            </a:pPr>
            <a:r>
              <a:rPr lang="en"/>
              <a:t>In the tabs available on the right side of the console, click on Linked Group Policy Objects tab.</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6"/>
          <p:cNvPicPr preferRelativeResize="0"/>
          <p:nvPr/>
        </p:nvPicPr>
        <p:blipFill>
          <a:blip r:embed="rId3">
            <a:alphaModFix/>
          </a:blip>
          <a:stretch>
            <a:fillRect/>
          </a:stretch>
        </p:blipFill>
        <p:spPr>
          <a:xfrm>
            <a:off x="152400" y="152400"/>
            <a:ext cx="8839200" cy="4868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145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Anti-Virus,Mails, Malware</a:t>
            </a:r>
            <a:endParaRPr/>
          </a:p>
        </p:txBody>
      </p:sp>
      <p:sp>
        <p:nvSpPr>
          <p:cNvPr id="137" name="Google Shape;137;p27"/>
          <p:cNvSpPr txBox="1"/>
          <p:nvPr>
            <p:ph idx="1" type="body"/>
          </p:nvPr>
        </p:nvSpPr>
        <p:spPr>
          <a:xfrm>
            <a:off x="311700" y="718550"/>
            <a:ext cx="8520600" cy="4279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What is malware?</a:t>
            </a:r>
            <a:endParaRPr b="1"/>
          </a:p>
          <a:p>
            <a:pPr indent="0" lvl="0" marL="0" rtl="0" algn="l">
              <a:spcBef>
                <a:spcPts val="1200"/>
              </a:spcBef>
              <a:spcAft>
                <a:spcPts val="0"/>
              </a:spcAft>
              <a:buNone/>
            </a:pPr>
            <a:r>
              <a:rPr lang="en"/>
              <a:t>Malware, short for malicious software, refers to any intrusive software developed by cybercriminals (often called hackers) to steal data and damage or destroy computers and computer systems. Examples of common malware include viruses, worms, Trojan viruses, spyware, adware, and ransomware.</a:t>
            </a:r>
            <a:endParaRPr/>
          </a:p>
          <a:p>
            <a:pPr indent="0" lvl="0" marL="0" rtl="0" algn="l">
              <a:spcBef>
                <a:spcPts val="1200"/>
              </a:spcBef>
              <a:spcAft>
                <a:spcPts val="0"/>
              </a:spcAft>
              <a:buNone/>
            </a:pPr>
            <a:r>
              <a:rPr b="1" lang="en"/>
              <a:t>What is computer virus?</a:t>
            </a:r>
            <a:endParaRPr b="1"/>
          </a:p>
          <a:p>
            <a:pPr indent="0" lvl="0" marL="0" rtl="0" algn="l">
              <a:spcBef>
                <a:spcPts val="1200"/>
              </a:spcBef>
              <a:spcAft>
                <a:spcPts val="0"/>
              </a:spcAft>
              <a:buNone/>
            </a:pPr>
            <a:r>
              <a:rPr lang="en"/>
              <a:t>A computer virus is a type of malicious software, or malware, that spreads between computers and causes damage to data and software.</a:t>
            </a:r>
            <a:endParaRPr/>
          </a:p>
          <a:p>
            <a:pPr indent="0" lvl="0" marL="0" rtl="0" algn="l">
              <a:spcBef>
                <a:spcPts val="1200"/>
              </a:spcBef>
              <a:spcAft>
                <a:spcPts val="0"/>
              </a:spcAft>
              <a:buNone/>
            </a:pPr>
            <a:r>
              <a:rPr b="1" lang="en"/>
              <a:t>What is antivirus in computer?</a:t>
            </a:r>
            <a:endParaRPr b="1"/>
          </a:p>
          <a:p>
            <a:pPr indent="0" lvl="0" marL="0" rtl="0" algn="l">
              <a:spcBef>
                <a:spcPts val="1200"/>
              </a:spcBef>
              <a:spcAft>
                <a:spcPts val="1200"/>
              </a:spcAft>
              <a:buNone/>
            </a:pPr>
            <a:r>
              <a:rPr lang="en"/>
              <a:t>Antivirus is a kind of software used to prevent, scan, detect and delete viruses from a computer. Once installed, most antivirus software runs automatically in the background to provide real-time protection against virus attacks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226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Endpoint protection, Shadow Passwords, SUDO users</a:t>
            </a:r>
            <a:endParaRPr/>
          </a:p>
        </p:txBody>
      </p:sp>
      <p:sp>
        <p:nvSpPr>
          <p:cNvPr id="143" name="Google Shape;143;p28"/>
          <p:cNvSpPr txBox="1"/>
          <p:nvPr>
            <p:ph idx="1" type="body"/>
          </p:nvPr>
        </p:nvSpPr>
        <p:spPr>
          <a:xfrm>
            <a:off x="311700" y="947600"/>
            <a:ext cx="8520600" cy="362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Endpoint protection involves monitoring and protecting endpoints against cyber threats. Protected endpoints include desktops, laptops, smartphones, tablet computers, and other devices.</a:t>
            </a:r>
            <a:endParaRPr/>
          </a:p>
          <a:p>
            <a:pPr indent="0" lvl="0" marL="0" rtl="0" algn="l">
              <a:spcBef>
                <a:spcPts val="1200"/>
              </a:spcBef>
              <a:spcAft>
                <a:spcPts val="0"/>
              </a:spcAft>
              <a:buNone/>
            </a:pPr>
            <a:r>
              <a:rPr lang="en"/>
              <a:t>What is endpoint protection vs antivirus?</a:t>
            </a:r>
            <a:endParaRPr/>
          </a:p>
          <a:p>
            <a:pPr indent="0" lvl="0" marL="0" rtl="0" algn="l">
              <a:spcBef>
                <a:spcPts val="1200"/>
              </a:spcBef>
              <a:spcAft>
                <a:spcPts val="0"/>
              </a:spcAft>
              <a:buNone/>
            </a:pPr>
            <a:r>
              <a:rPr b="1" lang="en"/>
              <a:t>Antivirus </a:t>
            </a:r>
            <a:r>
              <a:rPr lang="en"/>
              <a:t>– will monitor the device in which it is installed to find viruses or malware. It will do so at a certain time, as scheduled. </a:t>
            </a:r>
            <a:endParaRPr/>
          </a:p>
          <a:p>
            <a:pPr indent="0" lvl="0" marL="0" rtl="0" algn="l">
              <a:spcBef>
                <a:spcPts val="1200"/>
              </a:spcBef>
              <a:spcAft>
                <a:spcPts val="1200"/>
              </a:spcAft>
              <a:buNone/>
            </a:pPr>
            <a:r>
              <a:rPr b="1" lang="en"/>
              <a:t>Endpoint security</a:t>
            </a:r>
            <a:r>
              <a:rPr lang="en"/>
              <a:t> – will scan all the devices from a network for threats, anomalies, and suspicious behavior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9"/>
          <p:cNvPicPr preferRelativeResize="0"/>
          <p:nvPr/>
        </p:nvPicPr>
        <p:blipFill>
          <a:blip r:embed="rId3">
            <a:alphaModFix/>
          </a:blip>
          <a:stretch>
            <a:fillRect/>
          </a:stretch>
        </p:blipFill>
        <p:spPr>
          <a:xfrm>
            <a:off x="449850" y="152400"/>
            <a:ext cx="8244306" cy="4838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80725" y="560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hadow Passwords</a:t>
            </a:r>
            <a:endParaRPr/>
          </a:p>
        </p:txBody>
      </p:sp>
      <p:sp>
        <p:nvSpPr>
          <p:cNvPr id="154" name="Google Shape;154;p30"/>
          <p:cNvSpPr txBox="1"/>
          <p:nvPr>
            <p:ph idx="1" type="body"/>
          </p:nvPr>
        </p:nvSpPr>
        <p:spPr>
          <a:xfrm>
            <a:off x="311700" y="1212250"/>
            <a:ext cx="8520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shadow password file, also known as /etc/shadow, is a system file in Linux that stores encrypted user passwords and is accessible only to the root user, preventing unauthorized users or malicious actors from breaking into the system.</a:t>
            </a:r>
            <a:endParaRPr/>
          </a:p>
          <a:p>
            <a:pPr indent="0" lvl="0" marL="0" rtl="0" algn="l">
              <a:spcBef>
                <a:spcPts val="1200"/>
              </a:spcBef>
              <a:spcAft>
                <a:spcPts val="1200"/>
              </a:spcAft>
              <a:buNone/>
            </a:pPr>
            <a:r>
              <a:rPr lang="en"/>
              <a:t>Improves system security by moving encrypted password hashes from the world-readable /etc/passwd file to /etc/shadow , which is readable only by the root user.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31"/>
          <p:cNvPicPr preferRelativeResize="0"/>
          <p:nvPr/>
        </p:nvPicPr>
        <p:blipFill>
          <a:blip r:embed="rId3">
            <a:alphaModFix/>
          </a:blip>
          <a:stretch>
            <a:fillRect/>
          </a:stretch>
        </p:blipFill>
        <p:spPr>
          <a:xfrm>
            <a:off x="1015003" y="325000"/>
            <a:ext cx="7363925" cy="423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299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Clr>
                <a:schemeClr val="dk1"/>
              </a:buClr>
              <a:buSzPct val="47826"/>
              <a:buFont typeface="Arial"/>
              <a:buNone/>
            </a:pPr>
            <a:r>
              <a:rPr b="1" lang="en" sz="2300">
                <a:solidFill>
                  <a:srgbClr val="161616"/>
                </a:solidFill>
                <a:highlight>
                  <a:srgbClr val="FFFFFF"/>
                </a:highlight>
              </a:rPr>
              <a:t>Basic security audit policies</a:t>
            </a:r>
            <a:endParaRPr b="1" sz="2300">
              <a:solidFill>
                <a:srgbClr val="161616"/>
              </a:solidFill>
              <a:highlight>
                <a:srgbClr val="FFFFFF"/>
              </a:highlight>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902650"/>
            <a:ext cx="8520600" cy="410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161616"/>
                </a:solidFill>
                <a:highlight>
                  <a:srgbClr val="FFFFFF"/>
                </a:highlight>
              </a:rPr>
              <a:t>The event categories that you can choose to audit are:</a:t>
            </a:r>
            <a:endParaRPr b="1" sz="1200">
              <a:solidFill>
                <a:srgbClr val="161616"/>
              </a:solidFill>
              <a:highlight>
                <a:srgbClr val="FFFFFF"/>
              </a:highlight>
            </a:endParaRPr>
          </a:p>
          <a:p>
            <a:pPr indent="0" lvl="0" marL="0" rtl="0" algn="l">
              <a:spcBef>
                <a:spcPts val="1200"/>
              </a:spcBef>
              <a:spcAft>
                <a:spcPts val="0"/>
              </a:spcAft>
              <a:buNone/>
            </a:pPr>
            <a:r>
              <a:rPr b="1" lang="en" sz="1200">
                <a:solidFill>
                  <a:srgbClr val="161616"/>
                </a:solidFill>
                <a:highlight>
                  <a:srgbClr val="FFFFFF"/>
                </a:highlight>
              </a:rPr>
              <a:t>Audit account logon events</a:t>
            </a:r>
            <a:endParaRPr b="1" sz="1200">
              <a:solidFill>
                <a:srgbClr val="161616"/>
              </a:solidFill>
              <a:highlight>
                <a:srgbClr val="FFFFFF"/>
              </a:highlight>
            </a:endParaRPr>
          </a:p>
          <a:p>
            <a:pPr indent="0" lvl="0" marL="0" rtl="0" algn="l">
              <a:spcBef>
                <a:spcPts val="1200"/>
              </a:spcBef>
              <a:spcAft>
                <a:spcPts val="0"/>
              </a:spcAft>
              <a:buNone/>
            </a:pPr>
            <a:r>
              <a:rPr b="1" lang="en" sz="1200">
                <a:solidFill>
                  <a:srgbClr val="161616"/>
                </a:solidFill>
                <a:highlight>
                  <a:srgbClr val="FFFFFF"/>
                </a:highlight>
              </a:rPr>
              <a:t>Audit account management</a:t>
            </a:r>
            <a:endParaRPr b="1" sz="1200">
              <a:solidFill>
                <a:srgbClr val="161616"/>
              </a:solidFill>
              <a:highlight>
                <a:srgbClr val="FFFFFF"/>
              </a:highlight>
            </a:endParaRPr>
          </a:p>
          <a:p>
            <a:pPr indent="0" lvl="0" marL="0" rtl="0" algn="l">
              <a:spcBef>
                <a:spcPts val="1200"/>
              </a:spcBef>
              <a:spcAft>
                <a:spcPts val="0"/>
              </a:spcAft>
              <a:buNone/>
            </a:pPr>
            <a:r>
              <a:rPr b="1" lang="en" sz="1200">
                <a:solidFill>
                  <a:srgbClr val="161616"/>
                </a:solidFill>
                <a:highlight>
                  <a:srgbClr val="FFFFFF"/>
                </a:highlight>
              </a:rPr>
              <a:t>Audit directory service access</a:t>
            </a:r>
            <a:endParaRPr b="1" sz="1200">
              <a:solidFill>
                <a:srgbClr val="161616"/>
              </a:solidFill>
              <a:highlight>
                <a:srgbClr val="FFFFFF"/>
              </a:highlight>
            </a:endParaRPr>
          </a:p>
          <a:p>
            <a:pPr indent="0" lvl="0" marL="0" rtl="0" algn="l">
              <a:spcBef>
                <a:spcPts val="1200"/>
              </a:spcBef>
              <a:spcAft>
                <a:spcPts val="0"/>
              </a:spcAft>
              <a:buNone/>
            </a:pPr>
            <a:r>
              <a:rPr b="1" lang="en" sz="1200">
                <a:solidFill>
                  <a:srgbClr val="161616"/>
                </a:solidFill>
                <a:highlight>
                  <a:srgbClr val="FFFFFF"/>
                </a:highlight>
              </a:rPr>
              <a:t>Audit logon events</a:t>
            </a:r>
            <a:endParaRPr b="1" sz="1200">
              <a:solidFill>
                <a:srgbClr val="161616"/>
              </a:solidFill>
              <a:highlight>
                <a:srgbClr val="FFFFFF"/>
              </a:highlight>
            </a:endParaRPr>
          </a:p>
          <a:p>
            <a:pPr indent="0" lvl="0" marL="0" rtl="0" algn="l">
              <a:spcBef>
                <a:spcPts val="1200"/>
              </a:spcBef>
              <a:spcAft>
                <a:spcPts val="0"/>
              </a:spcAft>
              <a:buNone/>
            </a:pPr>
            <a:r>
              <a:rPr b="1" lang="en" sz="1200">
                <a:solidFill>
                  <a:srgbClr val="161616"/>
                </a:solidFill>
                <a:highlight>
                  <a:srgbClr val="FFFFFF"/>
                </a:highlight>
              </a:rPr>
              <a:t>Audit object access</a:t>
            </a:r>
            <a:endParaRPr b="1" sz="1200">
              <a:solidFill>
                <a:srgbClr val="161616"/>
              </a:solidFill>
              <a:highlight>
                <a:srgbClr val="FFFFFF"/>
              </a:highlight>
            </a:endParaRPr>
          </a:p>
          <a:p>
            <a:pPr indent="0" lvl="0" marL="0" rtl="0" algn="l">
              <a:spcBef>
                <a:spcPts val="1200"/>
              </a:spcBef>
              <a:spcAft>
                <a:spcPts val="0"/>
              </a:spcAft>
              <a:buNone/>
            </a:pPr>
            <a:r>
              <a:rPr b="1" lang="en" sz="1200">
                <a:solidFill>
                  <a:srgbClr val="161616"/>
                </a:solidFill>
                <a:highlight>
                  <a:srgbClr val="FFFFFF"/>
                </a:highlight>
              </a:rPr>
              <a:t>Audit policy change</a:t>
            </a:r>
            <a:endParaRPr b="1" sz="1200">
              <a:solidFill>
                <a:srgbClr val="161616"/>
              </a:solidFill>
              <a:highlight>
                <a:srgbClr val="FFFFFF"/>
              </a:highlight>
            </a:endParaRPr>
          </a:p>
          <a:p>
            <a:pPr indent="0" lvl="0" marL="0" rtl="0" algn="l">
              <a:spcBef>
                <a:spcPts val="1200"/>
              </a:spcBef>
              <a:spcAft>
                <a:spcPts val="0"/>
              </a:spcAft>
              <a:buNone/>
            </a:pPr>
            <a:r>
              <a:rPr b="1" lang="en" sz="1200">
                <a:solidFill>
                  <a:srgbClr val="161616"/>
                </a:solidFill>
                <a:highlight>
                  <a:srgbClr val="FFFFFF"/>
                </a:highlight>
              </a:rPr>
              <a:t>Audit privilege use</a:t>
            </a:r>
            <a:endParaRPr b="1" sz="1200">
              <a:solidFill>
                <a:srgbClr val="161616"/>
              </a:solidFill>
              <a:highlight>
                <a:srgbClr val="FFFFFF"/>
              </a:highlight>
            </a:endParaRPr>
          </a:p>
          <a:p>
            <a:pPr indent="0" lvl="0" marL="0" rtl="0" algn="l">
              <a:spcBef>
                <a:spcPts val="1200"/>
              </a:spcBef>
              <a:spcAft>
                <a:spcPts val="0"/>
              </a:spcAft>
              <a:buNone/>
            </a:pPr>
            <a:r>
              <a:rPr b="1" lang="en" sz="1200">
                <a:solidFill>
                  <a:srgbClr val="161616"/>
                </a:solidFill>
                <a:highlight>
                  <a:srgbClr val="FFFFFF"/>
                </a:highlight>
              </a:rPr>
              <a:t>Audit process tracking</a:t>
            </a:r>
            <a:endParaRPr b="1" sz="1200">
              <a:solidFill>
                <a:srgbClr val="161616"/>
              </a:solidFill>
              <a:highlight>
                <a:srgbClr val="FFFFFF"/>
              </a:highlight>
            </a:endParaRPr>
          </a:p>
          <a:p>
            <a:pPr indent="0" lvl="0" marL="0" rtl="0" algn="l">
              <a:spcBef>
                <a:spcPts val="1200"/>
              </a:spcBef>
              <a:spcAft>
                <a:spcPts val="1200"/>
              </a:spcAft>
              <a:buNone/>
            </a:pPr>
            <a:r>
              <a:rPr b="1" lang="en" sz="1200">
                <a:solidFill>
                  <a:srgbClr val="161616"/>
                </a:solidFill>
                <a:highlight>
                  <a:srgbClr val="FFFFFF"/>
                </a:highlight>
              </a:rPr>
              <a:t>Audit system events</a:t>
            </a:r>
            <a:endParaRPr b="1" sz="1200">
              <a:solidFill>
                <a:srgbClr val="161616"/>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SUDO users</a:t>
            </a:r>
            <a:endParaRPr/>
          </a:p>
        </p:txBody>
      </p:sp>
      <p:sp>
        <p:nvSpPr>
          <p:cNvPr id="165" name="Google Shape;16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sudo users are regular users who have been granted special privileges to perform administrative tasks. They can use the "sudo" command to temporarily elevate their privileges and execute commands as a superuser (root) without logging in as the root user.</a:t>
            </a:r>
            <a:endParaRPr/>
          </a:p>
          <a:p>
            <a:pPr indent="0" lvl="0" marL="0" rtl="0" algn="l">
              <a:spcBef>
                <a:spcPts val="1200"/>
              </a:spcBef>
              <a:spcAft>
                <a:spcPts val="1200"/>
              </a:spcAft>
              <a:buNone/>
            </a:pPr>
            <a:r>
              <a:rPr lang="en"/>
              <a:t>Sudo is a command in Linux that allows users to run commands with privileges that only root user have. It helps users to do tasks with administrative power without logging in as the root user, though sometimes it can be risky.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b="1" lang="en" sz="1800">
                <a:solidFill>
                  <a:schemeClr val="dk2"/>
                </a:solidFill>
              </a:rPr>
              <a:t>Steps to create a new sudo user on Ubuntu</a:t>
            </a:r>
            <a:endParaRPr b="1"/>
          </a:p>
        </p:txBody>
      </p:sp>
      <p:sp>
        <p:nvSpPr>
          <p:cNvPr id="171" name="Google Shape;171;p33"/>
          <p:cNvSpPr txBox="1"/>
          <p:nvPr>
            <p:ph idx="1" type="body"/>
          </p:nvPr>
        </p:nvSpPr>
        <p:spPr>
          <a:xfrm>
            <a:off x="311700" y="945350"/>
            <a:ext cx="8520600" cy="382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First add the user, run: sudo adduser &lt;UserNameHere&gt;</a:t>
            </a:r>
            <a:endParaRPr/>
          </a:p>
          <a:p>
            <a:pPr indent="0" lvl="0" marL="0" rtl="0" algn="l">
              <a:spcBef>
                <a:spcPts val="1200"/>
              </a:spcBef>
              <a:spcAft>
                <a:spcPts val="0"/>
              </a:spcAft>
              <a:buNone/>
            </a:pPr>
            <a:r>
              <a:rPr lang="en"/>
              <a:t>Add the user to sudo group by typing the command in terminal for Ubuntu version 12.04 and above: sudo adduser &lt;UserNameHere&gt; sudo</a:t>
            </a:r>
            <a:endParaRPr/>
          </a:p>
          <a:p>
            <a:pPr indent="0" lvl="0" marL="0" rtl="0" algn="l">
              <a:spcBef>
                <a:spcPts val="1200"/>
              </a:spcBef>
              <a:spcAft>
                <a:spcPts val="0"/>
              </a:spcAft>
              <a:buNone/>
            </a:pPr>
            <a:r>
              <a:rPr lang="en"/>
              <a:t>In an older version of Ubuntu (version 12.04 and older), run:</a:t>
            </a:r>
            <a:endParaRPr/>
          </a:p>
          <a:p>
            <a:pPr indent="0" lvl="0" marL="0" rtl="0" algn="l">
              <a:spcBef>
                <a:spcPts val="1200"/>
              </a:spcBef>
              <a:spcAft>
                <a:spcPts val="0"/>
              </a:spcAft>
              <a:buNone/>
            </a:pPr>
            <a:r>
              <a:rPr lang="en"/>
              <a:t>sudo adduser &lt;UserNameHere&gt; admin</a:t>
            </a:r>
            <a:endParaRPr/>
          </a:p>
          <a:p>
            <a:pPr indent="0" lvl="0" marL="0" rtl="0" algn="l">
              <a:spcBef>
                <a:spcPts val="1200"/>
              </a:spcBef>
              <a:spcAft>
                <a:spcPts val="1200"/>
              </a:spcAft>
              <a:buNone/>
            </a:pPr>
            <a:r>
              <a:rPr lang="en"/>
              <a:t>Verify it: id &lt;UserNameHere&gt;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4"/>
          <p:cNvPicPr preferRelativeResize="0"/>
          <p:nvPr/>
        </p:nvPicPr>
        <p:blipFill>
          <a:blip r:embed="rId3">
            <a:alphaModFix/>
          </a:blip>
          <a:stretch>
            <a:fillRect/>
          </a:stretch>
        </p:blipFill>
        <p:spPr>
          <a:xfrm>
            <a:off x="2104188" y="980875"/>
            <a:ext cx="4935625" cy="2728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Windows Audit Policy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Windows Audit Policy defines the specific events you want to log, and what particular behaviors are logged for each of these events. </a:t>
            </a:r>
            <a:endParaRPr/>
          </a:p>
          <a:p>
            <a:pPr indent="0" lvl="0" marL="0" rtl="0" algn="l">
              <a:spcBef>
                <a:spcPts val="1200"/>
              </a:spcBef>
              <a:spcAft>
                <a:spcPts val="1200"/>
              </a:spcAft>
              <a:buNone/>
            </a:pPr>
            <a:r>
              <a:rPr lang="en"/>
              <a:t>For example, your audit policy may determine that you want to log any remote access to a Windows machine, but that you do not need to audit login attempts from someone on your business premises.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395125" y="739225"/>
            <a:ext cx="6677025" cy="3352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1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Windows Events that Can be Audited</a:t>
            </a:r>
            <a:endParaRPr/>
          </a:p>
        </p:txBody>
      </p:sp>
      <p:sp>
        <p:nvSpPr>
          <p:cNvPr id="78" name="Google Shape;78;p17"/>
          <p:cNvSpPr txBox="1"/>
          <p:nvPr>
            <p:ph idx="1" type="body"/>
          </p:nvPr>
        </p:nvSpPr>
        <p:spPr>
          <a:xfrm>
            <a:off x="311700" y="810600"/>
            <a:ext cx="8520600" cy="42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b="1" lang="en" sz="1530"/>
              <a:t>Logon and logoff events:</a:t>
            </a:r>
            <a:r>
              <a:rPr lang="en" sz="1530"/>
              <a:t> Attempts to access and login to a particular device, whether those attempts are successful or not.</a:t>
            </a:r>
            <a:endParaRPr sz="1530"/>
          </a:p>
          <a:p>
            <a:pPr indent="0" lvl="0" marL="0" rtl="0" algn="l">
              <a:spcBef>
                <a:spcPts val="1200"/>
              </a:spcBef>
              <a:spcAft>
                <a:spcPts val="0"/>
              </a:spcAft>
              <a:buSzPts val="935"/>
              <a:buNone/>
            </a:pPr>
            <a:r>
              <a:rPr b="1" lang="en" sz="1530"/>
              <a:t>Account management:</a:t>
            </a:r>
            <a:r>
              <a:rPr lang="en" sz="1530"/>
              <a:t> Changes to user profiles and accounts on Windows machines.</a:t>
            </a:r>
            <a:endParaRPr sz="1530"/>
          </a:p>
          <a:p>
            <a:pPr indent="0" lvl="0" marL="0" rtl="0" algn="l">
              <a:spcBef>
                <a:spcPts val="1200"/>
              </a:spcBef>
              <a:spcAft>
                <a:spcPts val="0"/>
              </a:spcAft>
              <a:buSzPts val="935"/>
              <a:buNone/>
            </a:pPr>
            <a:r>
              <a:rPr b="1" lang="en" sz="1530"/>
              <a:t>Active Directory: </a:t>
            </a:r>
            <a:r>
              <a:rPr lang="en" sz="1530"/>
              <a:t>Changes to Active Directory configurations or user profiles.</a:t>
            </a:r>
            <a:endParaRPr sz="1530"/>
          </a:p>
          <a:p>
            <a:pPr indent="0" lvl="0" marL="0" rtl="0" algn="l">
              <a:spcBef>
                <a:spcPts val="1200"/>
              </a:spcBef>
              <a:spcAft>
                <a:spcPts val="0"/>
              </a:spcAft>
              <a:buSzPts val="935"/>
              <a:buNone/>
            </a:pPr>
            <a:r>
              <a:rPr b="1" lang="en" sz="1530"/>
              <a:t>Server access and logins:</a:t>
            </a:r>
            <a:r>
              <a:rPr lang="en" sz="1530"/>
              <a:t> Client-server access from a remote machine to a Windows server.</a:t>
            </a:r>
            <a:endParaRPr sz="1530"/>
          </a:p>
          <a:p>
            <a:pPr indent="0" lvl="0" marL="0" rtl="0" algn="l">
              <a:spcBef>
                <a:spcPts val="1200"/>
              </a:spcBef>
              <a:spcAft>
                <a:spcPts val="0"/>
              </a:spcAft>
              <a:buSzPts val="935"/>
              <a:buNone/>
            </a:pPr>
            <a:r>
              <a:rPr b="1" lang="en" sz="1530"/>
              <a:t>Object access: </a:t>
            </a:r>
            <a:r>
              <a:rPr lang="en" sz="1530"/>
              <a:t>When Windows machines access specific devices or objects on the network including files, folders, or prin</a:t>
            </a:r>
            <a:r>
              <a:rPr lang="en" sz="1530"/>
              <a:t>t</a:t>
            </a:r>
            <a:r>
              <a:rPr lang="en" sz="1530"/>
              <a:t>ers.</a:t>
            </a:r>
            <a:endParaRPr sz="1530"/>
          </a:p>
          <a:p>
            <a:pPr indent="0" lvl="0" marL="0" rtl="0" algn="l">
              <a:spcBef>
                <a:spcPts val="1200"/>
              </a:spcBef>
              <a:spcAft>
                <a:spcPts val="0"/>
              </a:spcAft>
              <a:buSzPts val="935"/>
              <a:buNone/>
            </a:pPr>
            <a:r>
              <a:rPr b="1" lang="en" sz="1530"/>
              <a:t>Registry access:</a:t>
            </a:r>
            <a:r>
              <a:rPr lang="en" sz="1530"/>
              <a:t> Changes to a Windows machine’s registry. Registry keys are normally updated when applications are installed, changed, or removed.</a:t>
            </a:r>
            <a:endParaRPr sz="1530"/>
          </a:p>
          <a:p>
            <a:pPr indent="0" lvl="0" marL="0" rtl="0" algn="l">
              <a:spcBef>
                <a:spcPts val="1200"/>
              </a:spcBef>
              <a:spcAft>
                <a:spcPts val="0"/>
              </a:spcAft>
              <a:buSzPts val="935"/>
              <a:buNone/>
            </a:pPr>
            <a:r>
              <a:rPr b="1" lang="en" sz="1530"/>
              <a:t>Policy changes: </a:t>
            </a:r>
            <a:r>
              <a:rPr lang="en" sz="1530"/>
              <a:t>Amendments to access rights or other IT policies.</a:t>
            </a:r>
            <a:endParaRPr sz="1530"/>
          </a:p>
          <a:p>
            <a:pPr indent="0" lvl="0" marL="0" rtl="0" algn="l">
              <a:spcBef>
                <a:spcPts val="1200"/>
              </a:spcBef>
              <a:spcAft>
                <a:spcPts val="1200"/>
              </a:spcAft>
              <a:buSzPts val="935"/>
              <a:buNone/>
            </a:pPr>
            <a:r>
              <a:rPr b="1" lang="en" sz="1530"/>
              <a:t>Systems events:</a:t>
            </a:r>
            <a:r>
              <a:rPr lang="en" sz="1530"/>
              <a:t> Starting up and shutting down machines and other system status updates.</a:t>
            </a:r>
            <a:endParaRPr sz="153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69225" y="180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Windows Audit Policy Best Practices</a:t>
            </a:r>
            <a:endParaRPr/>
          </a:p>
        </p:txBody>
      </p:sp>
      <p:sp>
        <p:nvSpPr>
          <p:cNvPr id="84" name="Google Shape;84;p18"/>
          <p:cNvSpPr txBox="1"/>
          <p:nvPr>
            <p:ph idx="1" type="body"/>
          </p:nvPr>
        </p:nvSpPr>
        <p:spPr>
          <a:xfrm>
            <a:off x="311700" y="867050"/>
            <a:ext cx="8520600" cy="411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1. Use the Advanced Audit Policy Configuration where possible</a:t>
            </a:r>
            <a:endParaRPr b="1"/>
          </a:p>
          <a:p>
            <a:pPr indent="0" lvl="0" marL="0" rtl="0" algn="l">
              <a:spcBef>
                <a:spcPts val="1200"/>
              </a:spcBef>
              <a:spcAft>
                <a:spcPts val="0"/>
              </a:spcAft>
              <a:buNone/>
            </a:pPr>
            <a:r>
              <a:rPr lang="en"/>
              <a:t>It’s important to note that the advanced policies do not override the basic policies, but rather complement them. That said, it is not a good idea to use both the basic audit policy settings and the advanced audit policy settings simultaneously, as this can cause conflicts. Configuring audit policies with the Advanced Audit Policy Configuration provides more control and prevents overwhelming log volumes.</a:t>
            </a:r>
            <a:endParaRPr/>
          </a:p>
          <a:p>
            <a:pPr indent="0" lvl="0" marL="0" rtl="0" algn="l">
              <a:spcBef>
                <a:spcPts val="1200"/>
              </a:spcBef>
              <a:spcAft>
                <a:spcPts val="0"/>
              </a:spcAft>
              <a:buNone/>
            </a:pPr>
            <a:r>
              <a:rPr b="1" lang="en"/>
              <a:t>2. Determine what types of events you want to audit</a:t>
            </a:r>
            <a:endParaRPr b="1"/>
          </a:p>
          <a:p>
            <a:pPr indent="0" lvl="0" marL="0" rtl="0" algn="l">
              <a:spcBef>
                <a:spcPts val="1200"/>
              </a:spcBef>
              <a:spcAft>
                <a:spcPts val="0"/>
              </a:spcAft>
              <a:buNone/>
            </a:pPr>
            <a:r>
              <a:rPr b="1" lang="en"/>
              <a:t>3. Specify the max size of the audit log</a:t>
            </a:r>
            <a:endParaRPr b="1"/>
          </a:p>
          <a:p>
            <a:pPr indent="0" lvl="0" marL="0" rtl="0" algn="l">
              <a:spcBef>
                <a:spcPts val="1200"/>
              </a:spcBef>
              <a:spcAft>
                <a:spcPts val="1200"/>
              </a:spcAft>
              <a:buNone/>
            </a:pPr>
            <a:r>
              <a:rPr lang="en"/>
              <a:t>You should specify the maximum size and other attributes of the Security log using the Event Logging policy settings. This is important because the amount of storage space allocated to storing the audit data can quickly fill up.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88300"/>
            <a:ext cx="8520600" cy="82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Windows Audit Policy Best Practices</a:t>
            </a:r>
            <a:endParaRPr/>
          </a:p>
        </p:txBody>
      </p:sp>
      <p:sp>
        <p:nvSpPr>
          <p:cNvPr id="90" name="Google Shape;90;p19"/>
          <p:cNvSpPr txBox="1"/>
          <p:nvPr>
            <p:ph idx="1" type="body"/>
          </p:nvPr>
        </p:nvSpPr>
        <p:spPr>
          <a:xfrm>
            <a:off x="311700" y="1016625"/>
            <a:ext cx="8520600" cy="355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4. Conduct performance tests</a:t>
            </a:r>
            <a:endParaRPr b="1"/>
          </a:p>
          <a:p>
            <a:pPr indent="0" lvl="0" marL="0" rtl="0" algn="l">
              <a:spcBef>
                <a:spcPts val="1200"/>
              </a:spcBef>
              <a:spcAft>
                <a:spcPts val="1200"/>
              </a:spcAft>
              <a:buNone/>
            </a:pPr>
            <a:r>
              <a:rPr lang="en"/>
              <a:t>It is important to keep in mind that changing audit settings can impact computer performance. Therefore, it is advisable to carry out performance tests before implementing new audit settings in a production environment. If you wish to audit directory service access or object access, you can configure the Audit directory service access and Audit object access policy settings.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b="1" lang="en" sz="1800">
                <a:solidFill>
                  <a:schemeClr val="dk2"/>
                </a:solidFill>
              </a:rPr>
              <a:t>5.Opt Important Windows Auditing Settings</a:t>
            </a:r>
            <a:endParaRPr/>
          </a:p>
        </p:txBody>
      </p:sp>
      <p:sp>
        <p:nvSpPr>
          <p:cNvPr id="96" name="Google Shape;96;p20"/>
          <p:cNvSpPr txBox="1"/>
          <p:nvPr>
            <p:ph idx="1" type="body"/>
          </p:nvPr>
        </p:nvSpPr>
        <p:spPr>
          <a:xfrm>
            <a:off x="311700" y="429800"/>
            <a:ext cx="8520600" cy="46368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b="1" lang="en"/>
              <a:t>Account Logon:</a:t>
            </a:r>
            <a:r>
              <a:rPr lang="en"/>
              <a:t> Audit Credential Validation for success and failure</a:t>
            </a:r>
            <a:endParaRPr/>
          </a:p>
          <a:p>
            <a:pPr indent="0" lvl="0" marL="0" rtl="0" algn="l">
              <a:spcBef>
                <a:spcPts val="1200"/>
              </a:spcBef>
              <a:spcAft>
                <a:spcPts val="0"/>
              </a:spcAft>
              <a:buNone/>
            </a:pPr>
            <a:r>
              <a:rPr b="1" lang="en"/>
              <a:t>Account Management: </a:t>
            </a:r>
            <a:r>
              <a:rPr lang="en"/>
              <a:t>Audit Computer Account Management, Audit Other Account Management Events, Audit Security Group Management, and Audit User Account Management for success and failure</a:t>
            </a:r>
            <a:endParaRPr/>
          </a:p>
          <a:p>
            <a:pPr indent="0" lvl="0" marL="0" rtl="0" algn="l">
              <a:spcBef>
                <a:spcPts val="1200"/>
              </a:spcBef>
              <a:spcAft>
                <a:spcPts val="0"/>
              </a:spcAft>
              <a:buNone/>
            </a:pPr>
            <a:r>
              <a:rPr b="1" lang="en"/>
              <a:t>DS Access (Directory Service Access): </a:t>
            </a:r>
            <a:r>
              <a:rPr lang="en"/>
              <a:t>Audit Directory Service Access and Audit Directory Service Changes for success and failure on domain controllers (DCs)</a:t>
            </a:r>
            <a:endParaRPr/>
          </a:p>
          <a:p>
            <a:pPr indent="0" lvl="0" marL="0" rtl="0" algn="l">
              <a:spcBef>
                <a:spcPts val="1200"/>
              </a:spcBef>
              <a:spcAft>
                <a:spcPts val="0"/>
              </a:spcAft>
              <a:buNone/>
            </a:pPr>
            <a:r>
              <a:rPr b="1" lang="en"/>
              <a:t>Logon/Logoff:</a:t>
            </a:r>
            <a:r>
              <a:rPr lang="en"/>
              <a:t> Audit Account Lockout, Audit Logoff, Audit Logon, and Audit Special Logon for success and failure</a:t>
            </a:r>
            <a:endParaRPr/>
          </a:p>
          <a:p>
            <a:pPr indent="0" lvl="0" marL="0" rtl="0" algn="l">
              <a:spcBef>
                <a:spcPts val="1200"/>
              </a:spcBef>
              <a:spcAft>
                <a:spcPts val="0"/>
              </a:spcAft>
              <a:buNone/>
            </a:pPr>
            <a:r>
              <a:rPr b="1" lang="en"/>
              <a:t>Object Access: </a:t>
            </a:r>
            <a:r>
              <a:rPr lang="en"/>
              <a:t>Enable these settings selectively to avoid generating a large volume of entries in Security logs</a:t>
            </a:r>
            <a:endParaRPr/>
          </a:p>
          <a:p>
            <a:pPr indent="0" lvl="0" marL="0" rtl="0" algn="l">
              <a:spcBef>
                <a:spcPts val="1200"/>
              </a:spcBef>
              <a:spcAft>
                <a:spcPts val="0"/>
              </a:spcAft>
              <a:buNone/>
            </a:pPr>
            <a:r>
              <a:rPr b="1" lang="en"/>
              <a:t>Policy Change:</a:t>
            </a:r>
            <a:r>
              <a:rPr lang="en"/>
              <a:t> Audit Audit Policy Change and Audit Authentication Policy Change for success and failure</a:t>
            </a:r>
            <a:endParaRPr/>
          </a:p>
          <a:p>
            <a:pPr indent="0" lvl="0" marL="0" rtl="0" algn="l">
              <a:spcBef>
                <a:spcPts val="1200"/>
              </a:spcBef>
              <a:spcAft>
                <a:spcPts val="0"/>
              </a:spcAft>
              <a:buNone/>
            </a:pPr>
            <a:r>
              <a:rPr b="1" lang="en"/>
              <a:t>Privilege Use:</a:t>
            </a:r>
            <a:r>
              <a:rPr lang="en"/>
              <a:t> Enable these settings selectively to avoid generating a large volume of entries in Security logs</a:t>
            </a:r>
            <a:endParaRPr/>
          </a:p>
          <a:p>
            <a:pPr indent="0" lvl="0" marL="0" rtl="0" algn="l">
              <a:spcBef>
                <a:spcPts val="1200"/>
              </a:spcBef>
              <a:spcAft>
                <a:spcPts val="0"/>
              </a:spcAft>
              <a:buNone/>
            </a:pPr>
            <a:r>
              <a:rPr b="1" lang="en"/>
              <a:t>Process Tracking:</a:t>
            </a:r>
            <a:r>
              <a:rPr lang="en"/>
              <a:t> Audit Process Creation, but enable selectively due to potential high volume of entries in Security logs</a:t>
            </a:r>
            <a:endParaRPr/>
          </a:p>
          <a:p>
            <a:pPr indent="0" lvl="0" marL="0" rtl="0" algn="l">
              <a:spcBef>
                <a:spcPts val="1200"/>
              </a:spcBef>
              <a:spcAft>
                <a:spcPts val="1200"/>
              </a:spcAft>
              <a:buNone/>
            </a:pPr>
            <a:r>
              <a:rPr b="1" lang="en"/>
              <a:t>System:</a:t>
            </a:r>
            <a:r>
              <a:rPr lang="en"/>
              <a:t> Audit Security State Change, Audit Other System Events, and Audit System Integrity for success and failure.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server security?</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202124"/>
                </a:solidFill>
                <a:highlight>
                  <a:srgbClr val="FFFFFF"/>
                </a:highlight>
              </a:rPr>
              <a:t>Server security </a:t>
            </a:r>
            <a:r>
              <a:rPr lang="en" sz="1500">
                <a:solidFill>
                  <a:srgbClr val="040C28"/>
                </a:solidFill>
              </a:rPr>
              <a:t>focuses on the protection of data and resources held on the servers</a:t>
            </a:r>
            <a:r>
              <a:rPr lang="en" sz="1500">
                <a:solidFill>
                  <a:srgbClr val="202124"/>
                </a:solidFill>
                <a:highlight>
                  <a:srgbClr val="FFFFFF"/>
                </a:highlight>
              </a:rPr>
              <a:t>. It comprises tools and techniques that help prevent intrusions, hacking and other malicious actions. Server security measures vary and are typically implemented in layers.</a:t>
            </a:r>
            <a:endParaRPr sz="1500">
              <a:solidFill>
                <a:srgbClr val="202124"/>
              </a:solidFill>
              <a:highlight>
                <a:srgbClr val="FFFFFF"/>
              </a:highlight>
            </a:endParaRPr>
          </a:p>
          <a:p>
            <a:pPr indent="0" lvl="0" marL="0" rtl="0" algn="l">
              <a:spcBef>
                <a:spcPts val="1200"/>
              </a:spcBef>
              <a:spcAft>
                <a:spcPts val="0"/>
              </a:spcAft>
              <a:buNone/>
            </a:pPr>
            <a:r>
              <a:rPr b="1" lang="en" sz="1500">
                <a:solidFill>
                  <a:srgbClr val="202124"/>
                </a:solidFill>
                <a:highlight>
                  <a:srgbClr val="FFFFFF"/>
                </a:highlight>
              </a:rPr>
              <a:t>What are the functions of server security?</a:t>
            </a:r>
            <a:endParaRPr b="1" sz="1500">
              <a:solidFill>
                <a:srgbClr val="202124"/>
              </a:solidFill>
              <a:highlight>
                <a:srgbClr val="FFFFFF"/>
              </a:highlight>
            </a:endParaRPr>
          </a:p>
          <a:p>
            <a:pPr indent="0" lvl="0" marL="0" rtl="0" algn="l">
              <a:spcBef>
                <a:spcPts val="1200"/>
              </a:spcBef>
              <a:spcAft>
                <a:spcPts val="0"/>
              </a:spcAft>
              <a:buNone/>
            </a:pPr>
            <a:r>
              <a:rPr lang="en" sz="1500">
                <a:solidFill>
                  <a:srgbClr val="202124"/>
                </a:solidFill>
                <a:highlight>
                  <a:srgbClr val="FFFFFF"/>
                </a:highlight>
              </a:rPr>
              <a:t>Server security includes a combination of technical and administrative measures, such as using cybersecurity software, complex passwords, disabling unnecessary services and ports, and optimizing user privileges on a need-to-access basis.</a:t>
            </a:r>
            <a:endParaRPr sz="1500">
              <a:solidFill>
                <a:srgbClr val="202124"/>
              </a:solidFill>
              <a:highlight>
                <a:srgbClr val="FFFFFF"/>
              </a:highlight>
            </a:endParaRPr>
          </a:p>
          <a:p>
            <a:pPr indent="0" lvl="0" marL="0" rtl="0" algn="l">
              <a:spcBef>
                <a:spcPts val="1200"/>
              </a:spcBef>
              <a:spcAft>
                <a:spcPts val="1200"/>
              </a:spcAft>
              <a:buNone/>
            </a:pPr>
            <a:r>
              <a:t/>
            </a:r>
            <a:endParaRPr sz="1500">
              <a:solidFill>
                <a:srgbClr val="202124"/>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