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47ec3d8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47ec3d8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47ec3d8f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47ec3d8f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e47ec3d8f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e47ec3d8f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b4f5673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b4f5673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7ec3d8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e47ec3d8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47ec3d8f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47ec3d8f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47ec3d8f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47ec3d8f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7ec3d8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47ec3d8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47ec3d8f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47ec3d8f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47ec3d8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47ec3d8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47ec3d8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47ec3d8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9846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Artificial Intelligence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2">
                <a:latin typeface="Calibri"/>
                <a:ea typeface="Calibri"/>
                <a:cs typeface="Calibri"/>
                <a:sym typeface="Calibri"/>
              </a:rPr>
              <a:t>Course Code: CSC503</a:t>
            </a:r>
            <a:endParaRPr sz="3052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602275" y="2220850"/>
            <a:ext cx="5768700" cy="21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2"/>
              <a:t>By</a:t>
            </a:r>
            <a:endParaRPr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2"/>
              <a:t>Ms. Sheetal Jadhav</a:t>
            </a:r>
            <a:endParaRPr b="1"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52"/>
              <a:t>(Assist. Prof, Data Science Department)</a:t>
            </a:r>
            <a:endParaRPr b="1"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61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6: Planning and Learning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718375"/>
            <a:ext cx="75057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951"/>
              <a:t>6.1</a:t>
            </a:r>
            <a:r>
              <a:rPr lang="en" sz="7951"/>
              <a:t> The planning problem, Partial order planning, total order planning.</a:t>
            </a:r>
            <a:endParaRPr sz="795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951"/>
              <a:t>6.2</a:t>
            </a:r>
            <a:r>
              <a:rPr lang="en" sz="7951"/>
              <a:t> Learning in AI, Learning Agent, Concepts of Supervised, Unsupervised, Semi -Supervised Learning, Reinforcement Learning, Ensemble Learning.</a:t>
            </a:r>
            <a:endParaRPr sz="795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951"/>
              <a:t>6.3</a:t>
            </a:r>
            <a:r>
              <a:rPr lang="en" sz="7951"/>
              <a:t> Expert Systems, Components of Expert System: Knowledge base, Inference engine, user interface, working memory, Development of Expert Systems</a:t>
            </a:r>
            <a:endParaRPr sz="795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Textbooks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323600"/>
            <a:ext cx="75057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97"/>
              <a:t>1</a:t>
            </a:r>
            <a:r>
              <a:rPr lang="en" sz="3097"/>
              <a:t> </a:t>
            </a:r>
            <a:r>
              <a:rPr i="1" lang="en" sz="3097"/>
              <a:t>Stuart J. Russell and Peter Norvig</a:t>
            </a:r>
            <a:r>
              <a:rPr lang="en" sz="3097"/>
              <a:t>, "</a:t>
            </a:r>
            <a:r>
              <a:rPr lang="en" sz="3097">
                <a:solidFill>
                  <a:srgbClr val="980000"/>
                </a:solidFill>
              </a:rPr>
              <a:t>Artificial Intelligence A Modern Approach ―Second Edition</a:t>
            </a:r>
            <a:r>
              <a:rPr lang="en" sz="3097"/>
              <a:t>" Pearson Education.</a:t>
            </a:r>
            <a:endParaRPr sz="3097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97"/>
              <a:t>2</a:t>
            </a:r>
            <a:r>
              <a:rPr lang="en" sz="3097"/>
              <a:t> Elaine Rich and Kevin Knight ―Artificial Intelligenceǁ Third Edition, Tata McGraw-Hill Education Pvt. Ltd., 2008.</a:t>
            </a:r>
            <a:endParaRPr sz="3097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97"/>
              <a:t>3</a:t>
            </a:r>
            <a:r>
              <a:rPr lang="en" sz="3097"/>
              <a:t> George F Luger ―Artificial Intelligence‖ Low Price Edition, Pearson Education., Fourth edition.</a:t>
            </a:r>
            <a:endParaRPr sz="309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Assessment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Class Test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/>
              <a:t>End Sem Exam 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Introduction to Artificial Intelligence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Intelligent Agents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Solving Problems by Searching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Knowledge and Reasoning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Reasoning Under Uncertainty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Planning and Learning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1: Introduction to Artificial Intelligence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855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1.1</a:t>
            </a:r>
            <a:r>
              <a:rPr lang="en" sz="2200"/>
              <a:t> Artificial Intelligence (AI), AI Perspectives: Acting and Thinking humanly, Acting and Thinking rationally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1.2</a:t>
            </a:r>
            <a:r>
              <a:rPr lang="en" sz="2200"/>
              <a:t> History of AI, Applications of AI, The present state of AI, Ethics in AI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2: Intelligent Agents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27"/>
              <a:t>2.1</a:t>
            </a:r>
            <a:r>
              <a:rPr lang="en" sz="2727"/>
              <a:t> Introduction of agents, Structure of Intelligent Agent, Characteristics of Intelligent Agents</a:t>
            </a:r>
            <a:endParaRPr sz="2727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27"/>
              <a:t>2.2</a:t>
            </a:r>
            <a:r>
              <a:rPr lang="en" sz="2727"/>
              <a:t> Types of Agents: Simple Reflex, Model Based, Goal Based, Utility Based Agents.</a:t>
            </a:r>
            <a:endParaRPr sz="2727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727"/>
              <a:t>2.3 </a:t>
            </a:r>
            <a:r>
              <a:rPr lang="en" sz="2727"/>
              <a:t>Environment Types: Deterministic, Stochastic, Static, Dynamic, Observable, Semi-observable, Single Agent, Multi Agent</a:t>
            </a:r>
            <a:endParaRPr sz="272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Solving Problems by Searching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091400"/>
            <a:ext cx="75057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3.1</a:t>
            </a:r>
            <a:r>
              <a:rPr lang="en" sz="2200"/>
              <a:t> Definition, State space representation, Problem as a state space search, Problem formulation, Well-defined problems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3.2</a:t>
            </a:r>
            <a:r>
              <a:rPr lang="en" sz="2200"/>
              <a:t> Solving Problems by Searching, Performance evaluation of search strategies, Time Complexity, Space Complexity, Completeness, Optimality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3.3 </a:t>
            </a:r>
            <a:r>
              <a:rPr lang="en" sz="2200"/>
              <a:t>Uninformed Search: Depth First Search, Breadth First Search, Depth Limited Search, Iterative Deepening Search, Uniform Cost Search, Bidirectional Search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12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3: Solving Problems by Searching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091400"/>
            <a:ext cx="75057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3.4</a:t>
            </a:r>
            <a:r>
              <a:rPr lang="en" sz="2200"/>
              <a:t> Informed Search: Heuristic Function, Admissible Heuristic, Informed Search Technique, Greedy Best First Search, A* Search, Local Search: Hill Climbing Search, Simulated Annealing Search, Optimization: Genetic Algorithm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3.5</a:t>
            </a:r>
            <a:r>
              <a:rPr lang="en" sz="2200"/>
              <a:t> Game Playing, Adversarial Search Techniques, Mini-max Search, Alpha-Beta Pruning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4: Knowledge and Reasoning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8"/>
              <a:t>4.1</a:t>
            </a:r>
            <a:r>
              <a:rPr lang="en" sz="2208"/>
              <a:t> Definition and importance of Knowledge, Issues in Knowledge Representation, Knowledge Representation Systems, Properties of Knowledge Representation Systems</a:t>
            </a:r>
            <a:endParaRPr sz="2208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8"/>
              <a:t>4.2</a:t>
            </a:r>
            <a:r>
              <a:rPr lang="en" sz="2208"/>
              <a:t> Propositional Logic (PL): Syntax, Semantics, Formal logic-connectives, truth tables, tautology, validity, well-formed-formula, Introduction to logic programming (PROLOG)</a:t>
            </a:r>
            <a:endParaRPr sz="220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4: Knowledge and Reasoning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4.3</a:t>
            </a:r>
            <a:r>
              <a:rPr lang="en" sz="2200"/>
              <a:t> Predicate Logic: FOPL, Syntax, Semantics, Quantification, Inference rules in FOPL,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4.4</a:t>
            </a:r>
            <a:r>
              <a:rPr lang="en" sz="2200"/>
              <a:t> Forward Chaining, Backward Chaining and Resolution in FOPL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5: Reasoning Under Uncertainty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5.1</a:t>
            </a:r>
            <a:r>
              <a:rPr lang="en" sz="2200"/>
              <a:t> </a:t>
            </a:r>
            <a:r>
              <a:rPr lang="en" sz="2200"/>
              <a:t>Handling Uncertain Knowledge, Random Variables, Prior and Posterior Probability, Inference using Full Joint Distribution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/>
              <a:t>5.2</a:t>
            </a:r>
            <a:r>
              <a:rPr lang="en" sz="2200"/>
              <a:t> Bayes' Rule and its use, Bayesian Belief Networks, Reasoning in Belief Networks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