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053" r:id="rId2"/>
    <p:sldId id="258" r:id="rId3"/>
    <p:sldId id="259" r:id="rId4"/>
    <p:sldId id="262" r:id="rId5"/>
    <p:sldId id="260" r:id="rId6"/>
    <p:sldId id="261" r:id="rId7"/>
    <p:sldId id="263" r:id="rId8"/>
    <p:sldId id="264" r:id="rId9"/>
    <p:sldId id="1054" r:id="rId10"/>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86" d="100"/>
          <a:sy n="86" d="100"/>
        </p:scale>
        <p:origin x="562" y="4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7513-7560-46F0-64BB-F2F50E81B824}"/>
              </a:ext>
            </a:extLst>
          </p:cNvPr>
          <p:cNvSpPr>
            <a:spLocks noGrp="1"/>
          </p:cNvSpPr>
          <p:nvPr>
            <p:ph type="title"/>
          </p:nvPr>
        </p:nvSpPr>
        <p:spPr/>
        <p:txBody>
          <a:bodyPr/>
          <a:lstStyle>
            <a:defPPr/>
          </a:lstStyle>
          <a:p>
            <a:r>
              <a:rPr lang="en-US"/>
              <a:t>Click to edit Master title style</a:t>
            </a:r>
          </a:p>
        </p:txBody>
      </p:sp>
      <p:sp>
        <p:nvSpPr>
          <p:cNvPr id="3" name="Date Placeholder 2">
            <a:extLst>
              <a:ext uri="{FF2B5EF4-FFF2-40B4-BE49-F238E27FC236}">
                <a16:creationId xmlns:a16="http://schemas.microsoft.com/office/drawing/2014/main" id="{EE8E6468-4ACE-AD9D-E9E7-F33D42C3E291}"/>
              </a:ext>
            </a:extLst>
          </p:cNvPr>
          <p:cNvSpPr>
            <a:spLocks noGrp="1"/>
          </p:cNvSpPr>
          <p:nvPr>
            <p:ph type="dt" sz="half" idx="10"/>
          </p:nvPr>
        </p:nvSpPr>
        <p:spPr/>
        <p:txBody>
          <a:bodyPr/>
          <a:lstStyle>
            <a:defPPr/>
          </a:lstStyle>
          <a:p>
            <a:fld id="{E72BCE2C-ADA5-48DA-A11A-472DA1A3432D}" type="datetimeFigureOut">
              <a:rPr lang="en-US" smtClean="0"/>
              <a:pPr/>
              <a:t>8/8/2023</a:t>
            </a:fld>
            <a:endParaRPr lang="en-US"/>
          </a:p>
        </p:txBody>
      </p:sp>
      <p:sp>
        <p:nvSpPr>
          <p:cNvPr id="4" name="Footer Placeholder 3">
            <a:extLst>
              <a:ext uri="{FF2B5EF4-FFF2-40B4-BE49-F238E27FC236}">
                <a16:creationId xmlns:a16="http://schemas.microsoft.com/office/drawing/2014/main" id="{AD227F3E-4B65-FA3E-B54B-D258E9DDF78A}"/>
              </a:ext>
            </a:extLst>
          </p:cNvPr>
          <p:cNvSpPr>
            <a:spLocks noGrp="1"/>
          </p:cNvSpPr>
          <p:nvPr>
            <p:ph type="ftr" sz="quarter" idx="11"/>
          </p:nvPr>
        </p:nvSpPr>
        <p:spPr/>
        <p:txBody>
          <a:bodyPr/>
          <a:lstStyle>
            <a:defPPr/>
          </a:lstStyle>
          <a:p>
            <a:endParaRPr lang="en-US"/>
          </a:p>
        </p:txBody>
      </p:sp>
      <p:sp>
        <p:nvSpPr>
          <p:cNvPr id="5" name="Slide Number Placeholder 4">
            <a:extLst>
              <a:ext uri="{FF2B5EF4-FFF2-40B4-BE49-F238E27FC236}">
                <a16:creationId xmlns:a16="http://schemas.microsoft.com/office/drawing/2014/main" id="{03927EF7-48EA-287B-D677-5AA9C0FA18C1}"/>
              </a:ext>
            </a:extLst>
          </p:cNvPr>
          <p:cNvSpPr>
            <a:spLocks noGrp="1"/>
          </p:cNvSpPr>
          <p:nvPr>
            <p:ph type="sldNum" sz="quarter" idx="12"/>
          </p:nvPr>
        </p:nvSpPr>
        <p:spPr/>
        <p:txBody>
          <a:bodyPr/>
          <a:lstStyle>
            <a:defPPr/>
          </a:lstStyle>
          <a:p>
            <a:fld id="{D4F91185-9709-4FB3-A1FA-7275BDF4743E}" type="slidenum">
              <a:rPr lang="en-US" smtClean="0"/>
              <a:pPr/>
              <a:t>‹#›</a:t>
            </a:fld>
            <a:endParaRPr lang="en-US"/>
          </a:p>
        </p:txBody>
      </p:sp>
    </p:spTree>
    <p:extLst>
      <p:ext uri="{BB962C8B-B14F-4D97-AF65-F5344CB8AC3E}">
        <p14:creationId xmlns:p14="http://schemas.microsoft.com/office/powerpoint/2010/main" val="405269182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9EE2F8-6287-4608-0B33-DD3CB00DEBB4}"/>
              </a:ext>
            </a:extLst>
          </p:cNvPr>
          <p:cNvSpPr>
            <a:spLocks noGrp="1"/>
          </p:cNvSpPr>
          <p:nvPr>
            <p:ph type="dt" sz="half" idx="10"/>
          </p:nvPr>
        </p:nvSpPr>
        <p:spPr/>
        <p:txBody>
          <a:bodyPr/>
          <a:lstStyle>
            <a:defPPr/>
          </a:lstStyle>
          <a:p>
            <a:fld id="{E72BCE2C-ADA5-48DA-A11A-472DA1A3432D}" type="datetimeFigureOut">
              <a:rPr lang="en-US" smtClean="0"/>
              <a:pPr/>
              <a:t>8/8/2023</a:t>
            </a:fld>
            <a:endParaRPr lang="en-US"/>
          </a:p>
        </p:txBody>
      </p:sp>
      <p:sp>
        <p:nvSpPr>
          <p:cNvPr id="3" name="Footer Placeholder 2">
            <a:extLst>
              <a:ext uri="{FF2B5EF4-FFF2-40B4-BE49-F238E27FC236}">
                <a16:creationId xmlns:a16="http://schemas.microsoft.com/office/drawing/2014/main" id="{76831216-26C1-E228-0F14-D128AC7352AD}"/>
              </a:ext>
            </a:extLst>
          </p:cNvPr>
          <p:cNvSpPr>
            <a:spLocks noGrp="1"/>
          </p:cNvSpPr>
          <p:nvPr>
            <p:ph type="ftr" sz="quarter" idx="11"/>
          </p:nvPr>
        </p:nvSpPr>
        <p:spPr/>
        <p:txBody>
          <a:bodyPr/>
          <a:lstStyle>
            <a:defPPr/>
          </a:lstStyle>
          <a:p>
            <a:endParaRPr lang="en-US"/>
          </a:p>
        </p:txBody>
      </p:sp>
      <p:sp>
        <p:nvSpPr>
          <p:cNvPr id="4" name="Slide Number Placeholder 3">
            <a:extLst>
              <a:ext uri="{FF2B5EF4-FFF2-40B4-BE49-F238E27FC236}">
                <a16:creationId xmlns:a16="http://schemas.microsoft.com/office/drawing/2014/main" id="{BA9CB11A-85C6-8F92-DFBE-A70EC77A8BB3}"/>
              </a:ext>
            </a:extLst>
          </p:cNvPr>
          <p:cNvSpPr>
            <a:spLocks noGrp="1"/>
          </p:cNvSpPr>
          <p:nvPr>
            <p:ph type="sldNum" sz="quarter" idx="12"/>
          </p:nvPr>
        </p:nvSpPr>
        <p:spPr/>
        <p:txBody>
          <a:bodyPr/>
          <a:lstStyle>
            <a:defPPr/>
          </a:lstStyle>
          <a:p>
            <a:fld id="{D4F91185-9709-4FB3-A1FA-7275BDF4743E}" type="slidenum">
              <a:rPr lang="en-US" smtClean="0"/>
              <a:pPr/>
              <a:t>‹#›</a:t>
            </a:fld>
            <a:endParaRPr lang="en-US"/>
          </a:p>
        </p:txBody>
      </p:sp>
      <p:grpSp>
        <p:nvGrpSpPr>
          <p:cNvPr id="5" name="Group 4">
            <a:extLst>
              <a:ext uri="{FF2B5EF4-FFF2-40B4-BE49-F238E27FC236}">
                <a16:creationId xmlns:a16="http://schemas.microsoft.com/office/drawing/2014/main" id="{B6008426-1B61-646C-2DAE-A3EC7061367A}"/>
              </a:ext>
            </a:extLst>
          </p:cNvPr>
          <p:cNvGrpSpPr/>
          <p:nvPr userDrawn="1"/>
        </p:nvGrpSpPr>
        <p:grpSpPr>
          <a:xfrm>
            <a:off x="243854" y="227726"/>
            <a:ext cx="2278296" cy="314944"/>
            <a:chOff x="523254" y="608726"/>
            <a:chExt cx="2278296" cy="314944"/>
          </a:xfrm>
        </p:grpSpPr>
        <p:pic>
          <p:nvPicPr>
            <p:cNvPr id="6" name="Picture 5">
              <a:extLst>
                <a:ext uri="{FF2B5EF4-FFF2-40B4-BE49-F238E27FC236}">
                  <a16:creationId xmlns:a16="http://schemas.microsoft.com/office/drawing/2014/main" id="{52E5187C-D179-FE0B-F83F-89A6992FDB1B}"/>
                </a:ext>
              </a:extLst>
            </p:cNvPr>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254" y="608726"/>
              <a:ext cx="314946" cy="314944"/>
            </a:xfrm>
            <a:prstGeom prst="rect">
              <a:avLst/>
            </a:prstGeom>
          </p:spPr>
        </p:pic>
        <p:sp>
          <p:nvSpPr>
            <p:cNvPr id="7" name="TextBox 6">
              <a:extLst>
                <a:ext uri="{FF2B5EF4-FFF2-40B4-BE49-F238E27FC236}">
                  <a16:creationId xmlns:a16="http://schemas.microsoft.com/office/drawing/2014/main" id="{ABC8ED9B-3C21-C81F-4EDF-5E6AB90ACFF3}"/>
                </a:ext>
              </a:extLst>
            </p:cNvPr>
            <p:cNvSpPr txBox="1"/>
            <p:nvPr/>
          </p:nvSpPr>
          <p:spPr>
            <a:xfrm>
              <a:off x="960393" y="635393"/>
              <a:ext cx="1841157" cy="261610"/>
            </a:xfrm>
            <a:prstGeom prst="rect">
              <a:avLst/>
            </a:prstGeom>
            <a:noFill/>
          </p:spPr>
          <p:txBody>
            <a:bodyPr wrap="square">
              <a:spAutoFit/>
            </a:bodyPr>
            <a:lstStyle>
              <a:defPPr/>
            </a:lstStyle>
            <a:p>
              <a:r>
                <a:rPr lang="en-US" sz="1050" b="1">
                  <a:solidFill>
                    <a:schemeClr val="bg1"/>
                  </a:solidFill>
                  <a:latin typeface="Montserrat" panose="00000500000000000000" pitchFamily="2" charset="0"/>
                </a:rPr>
                <a:t>Technology</a:t>
              </a:r>
            </a:p>
          </p:txBody>
        </p:sp>
      </p:grpSp>
    </p:spTree>
    <p:extLst>
      <p:ext uri="{BB962C8B-B14F-4D97-AF65-F5344CB8AC3E}">
        <p14:creationId xmlns:p14="http://schemas.microsoft.com/office/powerpoint/2010/main" val="2736415597"/>
      </p:ext>
    </p:extLst>
  </p:cSld>
  <p:clrMapOvr>
    <a:masterClrMapping/>
  </p:clrMapOvr>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18AB1-3E15-8C32-0202-5152A2EAA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p>
        </p:txBody>
      </p:sp>
      <p:sp>
        <p:nvSpPr>
          <p:cNvPr id="3" name="Text Placeholder 2">
            <a:extLst>
              <a:ext uri="{FF2B5EF4-FFF2-40B4-BE49-F238E27FC236}">
                <a16:creationId xmlns:a16="http://schemas.microsoft.com/office/drawing/2014/main" id="{91720D4B-D780-E7C5-9C1A-3F48CBD6FE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1274B-EFBF-A455-8EEF-155E20506A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lvl1pPr algn="l">
              <a:defRPr sz="1200">
                <a:solidFill>
                  <a:schemeClr val="tx1">
                    <a:tint val="75000"/>
                  </a:schemeClr>
                </a:solidFill>
              </a:defRPr>
            </a:lvl1pPr>
          </a:lstStyle>
          <a:p>
            <a:fld id="{E72BCE2C-ADA5-48DA-A11A-472DA1A3432D}" type="datetimeFigureOut">
              <a:rPr lang="en-US" smtClean="0"/>
              <a:pPr/>
              <a:t>8/8/2023</a:t>
            </a:fld>
            <a:endParaRPr lang="en-US"/>
          </a:p>
        </p:txBody>
      </p:sp>
      <p:sp>
        <p:nvSpPr>
          <p:cNvPr id="5" name="Footer Placeholder 4">
            <a:extLst>
              <a:ext uri="{FF2B5EF4-FFF2-40B4-BE49-F238E27FC236}">
                <a16:creationId xmlns:a16="http://schemas.microsoft.com/office/drawing/2014/main" id="{4A038819-21B5-8908-3493-8FEAC9253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18696C-0BA6-B706-C503-F768148DAD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lvl1pPr algn="r">
              <a:defRPr sz="1200">
                <a:solidFill>
                  <a:schemeClr val="tx1">
                    <a:tint val="75000"/>
                  </a:schemeClr>
                </a:solidFill>
              </a:defRPr>
            </a:lvl1pPr>
          </a:lstStyle>
          <a:p>
            <a:fld id="{D4F91185-9709-4FB3-A1FA-7275BDF4743E}" type="slidenum">
              <a:rPr lang="en-US" smtClean="0"/>
              <a:pPr/>
              <a:t>‹#›</a:t>
            </a:fld>
            <a:endParaRPr lang="en-US"/>
          </a:p>
        </p:txBody>
      </p:sp>
    </p:spTree>
    <p:extLst>
      <p:ext uri="{BB962C8B-B14F-4D97-AF65-F5344CB8AC3E}">
        <p14:creationId xmlns:p14="http://schemas.microsoft.com/office/powerpoint/2010/main" val="1793835265"/>
      </p:ext>
    </p:extLst>
  </p:cSld>
  <p:clrMap bg1="lt1" tx1="dk1" bg2="lt2" tx2="dk2" accent1="accent1" accent2="accent2" accent3="accent3" accent4="accent4" accent5="accent5" accent6="accent6" hlink="hlink" folHlink="folHlink"/>
  <p:sldLayoutIdLst>
    <p:sldLayoutId id="2147483654" r:id="rId1"/>
    <p:sldLayoutId id="2147483655" r:id="rId2"/>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B69DEC1-BE00-9D24-2891-EC26F5F011E8}"/>
              </a:ext>
            </a:extLst>
          </p:cNvPr>
          <p:cNvGrpSpPr/>
          <p:nvPr/>
        </p:nvGrpSpPr>
        <p:grpSpPr>
          <a:xfrm>
            <a:off x="109838" y="123568"/>
            <a:ext cx="11972324" cy="6610864"/>
            <a:chOff x="0" y="0"/>
            <a:chExt cx="12192000" cy="6858000"/>
          </a:xfrm>
        </p:grpSpPr>
        <p:pic>
          <p:nvPicPr>
            <p:cNvPr id="1026" name="Picture 2" descr="5 Emerging Technologies That Will Change the World in Near Future">
              <a:extLst>
                <a:ext uri="{FF2B5EF4-FFF2-40B4-BE49-F238E27FC236}">
                  <a16:creationId xmlns:a16="http://schemas.microsoft.com/office/drawing/2014/main" id="{AB85D0B7-0D90-2721-C34B-C7D6DC6EF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235"/>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2038D63-9CFC-DA6F-6FBB-975A3BA2B8DF}"/>
                </a:ext>
              </a:extLst>
            </p:cNvPr>
            <p:cNvSpPr/>
            <p:nvPr/>
          </p:nvSpPr>
          <p:spPr>
            <a:xfrm>
              <a:off x="0" y="0"/>
              <a:ext cx="12192000" cy="6858000"/>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grpSp>
      <p:grpSp>
        <p:nvGrpSpPr>
          <p:cNvPr id="19" name="Group 18">
            <a:extLst>
              <a:ext uri="{FF2B5EF4-FFF2-40B4-BE49-F238E27FC236}">
                <a16:creationId xmlns:a16="http://schemas.microsoft.com/office/drawing/2014/main" id="{A9864A02-3B4F-29EE-17BB-99695CE4BEE6}"/>
              </a:ext>
            </a:extLst>
          </p:cNvPr>
          <p:cNvGrpSpPr/>
          <p:nvPr/>
        </p:nvGrpSpPr>
        <p:grpSpPr>
          <a:xfrm>
            <a:off x="409983" y="495454"/>
            <a:ext cx="2518567" cy="541487"/>
            <a:chOff x="409983" y="495454"/>
            <a:chExt cx="2518567" cy="541487"/>
          </a:xfrm>
        </p:grpSpPr>
        <p:pic>
          <p:nvPicPr>
            <p:cNvPr id="13" name="Picture 12">
              <a:extLst>
                <a:ext uri="{FF2B5EF4-FFF2-40B4-BE49-F238E27FC236}">
                  <a16:creationId xmlns:a16="http://schemas.microsoft.com/office/drawing/2014/main" id="{0A3D8104-177F-ABF2-86CD-3B7AB6813A7C}"/>
                </a:ext>
              </a:extLst>
            </p:cNvPr>
            <p:cNvPicPr>
              <a:picLocks noChangeAspect="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09983" y="495454"/>
              <a:ext cx="541487" cy="541487"/>
            </a:xfrm>
            <a:prstGeom prst="rect">
              <a:avLst/>
            </a:prstGeom>
          </p:spPr>
        </p:pic>
        <p:sp>
          <p:nvSpPr>
            <p:cNvPr id="18" name="TextBox 17">
              <a:extLst>
                <a:ext uri="{FF2B5EF4-FFF2-40B4-BE49-F238E27FC236}">
                  <a16:creationId xmlns:a16="http://schemas.microsoft.com/office/drawing/2014/main" id="{184895B3-656E-4360-909E-01451746E247}"/>
                </a:ext>
              </a:extLst>
            </p:cNvPr>
            <p:cNvSpPr txBox="1"/>
            <p:nvPr/>
          </p:nvSpPr>
          <p:spPr>
            <a:xfrm>
              <a:off x="1087393" y="581531"/>
              <a:ext cx="1841157" cy="369332"/>
            </a:xfrm>
            <a:prstGeom prst="rect">
              <a:avLst/>
            </a:prstGeom>
            <a:noFill/>
          </p:spPr>
          <p:txBody>
            <a:bodyPr wrap="square">
              <a:spAutoFit/>
            </a:bodyPr>
            <a:lstStyle>
              <a:defPPr/>
            </a:lstStyle>
            <a:p>
              <a:r>
                <a:rPr lang="en-US" sz="1800" b="1">
                  <a:solidFill>
                    <a:schemeClr val="bg1"/>
                  </a:solidFill>
                  <a:latin typeface="Montserrat" panose="00000500000000000000" pitchFamily="2" charset="0"/>
                </a:rPr>
                <a:t>Technology</a:t>
              </a:r>
            </a:p>
          </p:txBody>
        </p:sp>
      </p:grpSp>
      <p:grpSp>
        <p:nvGrpSpPr>
          <p:cNvPr id="22" name="Group 21">
            <a:extLst>
              <a:ext uri="{FF2B5EF4-FFF2-40B4-BE49-F238E27FC236}">
                <a16:creationId xmlns:a16="http://schemas.microsoft.com/office/drawing/2014/main" id="{C8CE92F1-6863-FAE7-1487-BE52411D998E}"/>
              </a:ext>
            </a:extLst>
          </p:cNvPr>
          <p:cNvGrpSpPr/>
          <p:nvPr/>
        </p:nvGrpSpPr>
        <p:grpSpPr>
          <a:xfrm>
            <a:off x="1334449" y="1315117"/>
            <a:ext cx="9786551" cy="3616410"/>
            <a:chOff x="1334449" y="993840"/>
            <a:chExt cx="9786551" cy="3616410"/>
          </a:xfrm>
        </p:grpSpPr>
        <p:grpSp>
          <p:nvGrpSpPr>
            <p:cNvPr id="16" name="Group 15">
              <a:extLst>
                <a:ext uri="{FF2B5EF4-FFF2-40B4-BE49-F238E27FC236}">
                  <a16:creationId xmlns:a16="http://schemas.microsoft.com/office/drawing/2014/main" id="{4C3ED91E-451C-BDD3-F70E-2B653E69D52B}"/>
                </a:ext>
              </a:extLst>
            </p:cNvPr>
            <p:cNvGrpSpPr/>
            <p:nvPr/>
          </p:nvGrpSpPr>
          <p:grpSpPr>
            <a:xfrm>
              <a:off x="1334449" y="993840"/>
              <a:ext cx="9786551" cy="3616410"/>
              <a:chOff x="1383876" y="1021084"/>
              <a:chExt cx="9786551" cy="3616410"/>
            </a:xfrm>
          </p:grpSpPr>
          <p:sp>
            <p:nvSpPr>
              <p:cNvPr id="11" name="Oval 10">
                <a:extLst>
                  <a:ext uri="{FF2B5EF4-FFF2-40B4-BE49-F238E27FC236}">
                    <a16:creationId xmlns:a16="http://schemas.microsoft.com/office/drawing/2014/main" id="{0A405258-EDF5-39EC-62FE-F650FB807184}"/>
                  </a:ext>
                </a:extLst>
              </p:cNvPr>
              <p:cNvSpPr/>
              <p:nvPr/>
            </p:nvSpPr>
            <p:spPr>
              <a:xfrm>
                <a:off x="4295002" y="1021084"/>
                <a:ext cx="3700850" cy="361641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9" name="TextBox 8">
                <a:extLst>
                  <a:ext uri="{FF2B5EF4-FFF2-40B4-BE49-F238E27FC236}">
                    <a16:creationId xmlns:a16="http://schemas.microsoft.com/office/drawing/2014/main" id="{3B4EB247-B7B9-6ADB-5360-D96A5525440F}"/>
                  </a:ext>
                </a:extLst>
              </p:cNvPr>
              <p:cNvSpPr txBox="1"/>
              <p:nvPr/>
            </p:nvSpPr>
            <p:spPr>
              <a:xfrm>
                <a:off x="1383876" y="1082391"/>
                <a:ext cx="9786551" cy="2308324"/>
              </a:xfrm>
              <a:prstGeom prst="rect">
                <a:avLst/>
              </a:prstGeom>
              <a:noFill/>
            </p:spPr>
            <p:txBody>
              <a:bodyPr wrap="square" rtlCol="0">
                <a:spAutoFit/>
              </a:bodyPr>
              <a:lstStyle>
                <a:defPPr/>
              </a:lstStyle>
              <a:p>
                <a:pPr algn="ctr"/>
                <a:r>
                  <a:rPr lang="en-US" sz="7200" b="1" dirty="0">
                    <a:solidFill>
                      <a:schemeClr val="bg1"/>
                    </a:solidFill>
                    <a:latin typeface="Montserrat" panose="00000500000000000000" pitchFamily="2" charset="0"/>
                  </a:rPr>
                  <a:t>Technology Addiction</a:t>
                </a:r>
              </a:p>
            </p:txBody>
          </p:sp>
        </p:grpSp>
        <p:sp>
          <p:nvSpPr>
            <p:cNvPr id="21" name="TextBox 20">
              <a:extLst>
                <a:ext uri="{FF2B5EF4-FFF2-40B4-BE49-F238E27FC236}">
                  <a16:creationId xmlns:a16="http://schemas.microsoft.com/office/drawing/2014/main" id="{4FE99C1E-9403-7B7B-47A0-342078157B68}"/>
                </a:ext>
              </a:extLst>
            </p:cNvPr>
            <p:cNvSpPr txBox="1"/>
            <p:nvPr/>
          </p:nvSpPr>
          <p:spPr>
            <a:xfrm>
              <a:off x="4061572" y="3727725"/>
              <a:ext cx="4563123" cy="830997"/>
            </a:xfrm>
            <a:prstGeom prst="rect">
              <a:avLst/>
            </a:prstGeom>
            <a:noFill/>
          </p:spPr>
          <p:txBody>
            <a:bodyPr wrap="square">
              <a:spAutoFit/>
            </a:bodyPr>
            <a:lstStyle>
              <a:defPPr/>
            </a:lstStyle>
            <a:p>
              <a:r>
                <a:rPr lang="en-US" sz="2400" b="0" i="0" dirty="0">
                  <a:solidFill>
                    <a:srgbClr val="D1D5DB"/>
                  </a:solidFill>
                  <a:effectLst/>
                  <a:latin typeface="Söhne"/>
                </a:rPr>
                <a:t>Technology is a useful servant but a dangerous master.</a:t>
              </a:r>
              <a:endParaRPr lang="en-US" sz="2400" dirty="0">
                <a:latin typeface="Montserrat" pitchFamily="2" charset="77"/>
              </a:endParaRPr>
            </a:p>
          </p:txBody>
        </p:sp>
      </p:grpSp>
    </p:spTree>
    <p:extLst>
      <p:ext uri="{BB962C8B-B14F-4D97-AF65-F5344CB8AC3E}">
        <p14:creationId xmlns:p14="http://schemas.microsoft.com/office/powerpoint/2010/main" val="2110253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074" name="Picture 2" descr="Vision or Delusion: How Future Technology Varies From Present-Day  Expectations | GEP">
            <a:extLst>
              <a:ext uri="{FF2B5EF4-FFF2-40B4-BE49-F238E27FC236}">
                <a16:creationId xmlns:a16="http://schemas.microsoft.com/office/drawing/2014/main" id="{F1562FFB-FEA0-1F2D-BBB1-035090853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614" t="90" r="24627" b="-90"/>
          <a:stretch>
            <a:fillRect/>
          </a:stretch>
        </p:blipFill>
        <p:spPr bwMode="auto">
          <a:xfrm>
            <a:off x="481914" y="1254711"/>
            <a:ext cx="4993746" cy="5638800"/>
          </a:xfrm>
          <a:prstGeom prst="round2SameRect">
            <a:avLst>
              <a:gd name="adj1" fmla="val 10646"/>
              <a:gd name="adj2" fmla="val 0"/>
            </a:avLst>
          </a:prstGeom>
          <a:noFill/>
          <a:ln w="31750">
            <a:solidFill>
              <a:schemeClr val="bg1"/>
            </a:solidFill>
          </a:ln>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8249C6CA-DF7C-744C-075D-62AB39F98911}"/>
              </a:ext>
            </a:extLst>
          </p:cNvPr>
          <p:cNvSpPr/>
          <p:nvPr/>
        </p:nvSpPr>
        <p:spPr>
          <a:xfrm>
            <a:off x="11125201" y="158580"/>
            <a:ext cx="1066800" cy="2133604"/>
          </a:xfrm>
          <a:custGeom>
            <a:avLst/>
            <a:gdLst>
              <a:gd name="connsiteX0" fmla="*/ 543697 w 543697"/>
              <a:gd name="connsiteY0" fmla="*/ 0 h 1087396"/>
              <a:gd name="connsiteX1" fmla="*/ 543697 w 543697"/>
              <a:gd name="connsiteY1" fmla="*/ 1087396 h 1087396"/>
              <a:gd name="connsiteX2" fmla="*/ 434124 w 543697"/>
              <a:gd name="connsiteY2" fmla="*/ 1076350 h 1087396"/>
              <a:gd name="connsiteX3" fmla="*/ 0 w 543697"/>
              <a:gd name="connsiteY3" fmla="*/ 543698 h 1087396"/>
              <a:gd name="connsiteX4" fmla="*/ 434124 w 543697"/>
              <a:gd name="connsiteY4" fmla="*/ 11046 h 1087396"/>
              <a:gd name="connsiteX5" fmla="*/ 543697 w 543697"/>
              <a:gd name="connsiteY5" fmla="*/ 0 h 10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697" h="1087396">
                <a:moveTo>
                  <a:pt x="543697" y="0"/>
                </a:moveTo>
                <a:lnTo>
                  <a:pt x="543697" y="1087396"/>
                </a:lnTo>
                <a:lnTo>
                  <a:pt x="434124" y="1076350"/>
                </a:lnTo>
                <a:cubicBezTo>
                  <a:pt x="186370" y="1025652"/>
                  <a:pt x="0" y="806440"/>
                  <a:pt x="0" y="543698"/>
                </a:cubicBezTo>
                <a:cubicBezTo>
                  <a:pt x="0" y="280957"/>
                  <a:pt x="186370" y="61744"/>
                  <a:pt x="434124" y="11046"/>
                </a:cubicBezTo>
                <a:lnTo>
                  <a:pt x="543697"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US"/>
          </a:p>
        </p:txBody>
      </p:sp>
      <p:sp>
        <p:nvSpPr>
          <p:cNvPr id="7" name="Freeform: Shape 6">
            <a:extLst>
              <a:ext uri="{FF2B5EF4-FFF2-40B4-BE49-F238E27FC236}">
                <a16:creationId xmlns:a16="http://schemas.microsoft.com/office/drawing/2014/main" id="{F9A070DF-0DB5-2573-7025-6E1A3784E6BF}"/>
              </a:ext>
            </a:extLst>
          </p:cNvPr>
          <p:cNvSpPr/>
          <p:nvPr/>
        </p:nvSpPr>
        <p:spPr>
          <a:xfrm flipH="1">
            <a:off x="5512731" y="1633005"/>
            <a:ext cx="659178" cy="1318358"/>
          </a:xfrm>
          <a:custGeom>
            <a:avLst/>
            <a:gdLst>
              <a:gd name="connsiteX0" fmla="*/ 543697 w 543697"/>
              <a:gd name="connsiteY0" fmla="*/ 0 h 1087396"/>
              <a:gd name="connsiteX1" fmla="*/ 543697 w 543697"/>
              <a:gd name="connsiteY1" fmla="*/ 1087396 h 1087396"/>
              <a:gd name="connsiteX2" fmla="*/ 434124 w 543697"/>
              <a:gd name="connsiteY2" fmla="*/ 1076350 h 1087396"/>
              <a:gd name="connsiteX3" fmla="*/ 0 w 543697"/>
              <a:gd name="connsiteY3" fmla="*/ 543698 h 1087396"/>
              <a:gd name="connsiteX4" fmla="*/ 434124 w 543697"/>
              <a:gd name="connsiteY4" fmla="*/ 11046 h 1087396"/>
              <a:gd name="connsiteX5" fmla="*/ 543697 w 543697"/>
              <a:gd name="connsiteY5" fmla="*/ 0 h 10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697" h="1087396">
                <a:moveTo>
                  <a:pt x="543697" y="0"/>
                </a:moveTo>
                <a:lnTo>
                  <a:pt x="543697" y="1087396"/>
                </a:lnTo>
                <a:lnTo>
                  <a:pt x="434124" y="1076350"/>
                </a:lnTo>
                <a:cubicBezTo>
                  <a:pt x="186370" y="1025652"/>
                  <a:pt x="0" y="806440"/>
                  <a:pt x="0" y="543698"/>
                </a:cubicBezTo>
                <a:cubicBezTo>
                  <a:pt x="0" y="280957"/>
                  <a:pt x="186370" y="61744"/>
                  <a:pt x="434124" y="11046"/>
                </a:cubicBezTo>
                <a:lnTo>
                  <a:pt x="543697"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US"/>
          </a:p>
        </p:txBody>
      </p:sp>
      <p:grpSp>
        <p:nvGrpSpPr>
          <p:cNvPr id="2" name="Group 1">
            <a:extLst>
              <a:ext uri="{FF2B5EF4-FFF2-40B4-BE49-F238E27FC236}">
                <a16:creationId xmlns:a16="http://schemas.microsoft.com/office/drawing/2014/main" id="{A291102B-339E-D7CA-4720-C17E9225C4A8}"/>
              </a:ext>
            </a:extLst>
          </p:cNvPr>
          <p:cNvGrpSpPr/>
          <p:nvPr/>
        </p:nvGrpSpPr>
        <p:grpSpPr>
          <a:xfrm>
            <a:off x="5805249" y="1969018"/>
            <a:ext cx="5480245" cy="3784140"/>
            <a:chOff x="6093916" y="1399393"/>
            <a:chExt cx="5480245" cy="3784140"/>
          </a:xfrm>
        </p:grpSpPr>
        <p:sp>
          <p:nvSpPr>
            <p:cNvPr id="3" name="TextBox 2">
              <a:extLst>
                <a:ext uri="{FF2B5EF4-FFF2-40B4-BE49-F238E27FC236}">
                  <a16:creationId xmlns:a16="http://schemas.microsoft.com/office/drawing/2014/main" id="{0A36B48E-DA48-E5B7-F0E6-C8FC63B5D4EE}"/>
                </a:ext>
              </a:extLst>
            </p:cNvPr>
            <p:cNvSpPr txBox="1"/>
            <p:nvPr/>
          </p:nvSpPr>
          <p:spPr>
            <a:xfrm>
              <a:off x="6227804" y="2225672"/>
              <a:ext cx="5346357" cy="2957861"/>
            </a:xfrm>
            <a:prstGeom prst="rect">
              <a:avLst/>
            </a:prstGeom>
            <a:noFill/>
          </p:spPr>
          <p:txBody>
            <a:bodyPr wrap="square">
              <a:spAutoFit/>
            </a:bodyPr>
            <a:lstStyle>
              <a:defPPr/>
            </a:lstStyle>
            <a:p>
              <a:pPr>
                <a:lnSpc>
                  <a:spcPct val="150000"/>
                </a:lnSpc>
              </a:pPr>
              <a:r>
                <a:rPr lang="en-US" dirty="0">
                  <a:solidFill>
                    <a:schemeClr val="accent6">
                      <a:lumMod val="40000"/>
                      <a:lumOff val="60000"/>
                    </a:schemeClr>
                  </a:solidFill>
                </a:rPr>
                <a:t>As we become increasingly reliant on technology for work, communication, and entertainment, it's important to examine the impact of this dependence on our daily lives. In this presentation, we'll explore what technology addiction is, its symptoms and causes, as well as its negative effects on individuals and society as a whole. </a:t>
              </a:r>
            </a:p>
          </p:txBody>
        </p:sp>
        <p:sp>
          <p:nvSpPr>
            <p:cNvPr id="4" name="TextBox 3">
              <a:extLst>
                <a:ext uri="{FF2B5EF4-FFF2-40B4-BE49-F238E27FC236}">
                  <a16:creationId xmlns:a16="http://schemas.microsoft.com/office/drawing/2014/main" id="{1E185468-7E97-6664-D2E3-5FA9D2A6F323}"/>
                </a:ext>
              </a:extLst>
            </p:cNvPr>
            <p:cNvSpPr txBox="1"/>
            <p:nvPr/>
          </p:nvSpPr>
          <p:spPr>
            <a:xfrm>
              <a:off x="6093916" y="1399393"/>
              <a:ext cx="3208638" cy="646331"/>
            </a:xfrm>
            <a:prstGeom prst="rect">
              <a:avLst/>
            </a:prstGeom>
            <a:noFill/>
          </p:spPr>
          <p:txBody>
            <a:bodyPr wrap="square" rtlCol="0">
              <a:spAutoFit/>
            </a:bodyPr>
            <a:lstStyle>
              <a:defPPr/>
            </a:lstStyle>
            <a:p>
              <a:r>
                <a:rPr lang="en-US" sz="3600" b="1">
                  <a:solidFill>
                    <a:schemeClr val="bg1"/>
                  </a:solidFill>
                  <a:latin typeface="Montserrat" panose="00000500000000000000" pitchFamily="2" charset="0"/>
                </a:rPr>
                <a:t>Introduction</a:t>
              </a:r>
            </a:p>
          </p:txBody>
        </p:sp>
      </p:grpSp>
    </p:spTree>
    <p:extLst>
      <p:ext uri="{BB962C8B-B14F-4D97-AF65-F5344CB8AC3E}">
        <p14:creationId xmlns:p14="http://schemas.microsoft.com/office/powerpoint/2010/main" val="29591018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073FA8B-5588-B530-F18C-182A9FEBDF14}"/>
              </a:ext>
            </a:extLst>
          </p:cNvPr>
          <p:cNvGrpSpPr/>
          <p:nvPr/>
        </p:nvGrpSpPr>
        <p:grpSpPr>
          <a:xfrm>
            <a:off x="608058" y="1394376"/>
            <a:ext cx="11583942" cy="4660315"/>
            <a:chOff x="608058" y="3361604"/>
            <a:chExt cx="11583942" cy="4660315"/>
          </a:xfrm>
        </p:grpSpPr>
        <p:grpSp>
          <p:nvGrpSpPr>
            <p:cNvPr id="11" name="Group 10">
              <a:extLst>
                <a:ext uri="{FF2B5EF4-FFF2-40B4-BE49-F238E27FC236}">
                  <a16:creationId xmlns:a16="http://schemas.microsoft.com/office/drawing/2014/main" id="{0C185946-2397-22B5-B2F5-752B85A30188}"/>
                </a:ext>
              </a:extLst>
            </p:cNvPr>
            <p:cNvGrpSpPr/>
            <p:nvPr/>
          </p:nvGrpSpPr>
          <p:grpSpPr>
            <a:xfrm>
              <a:off x="608058" y="3361604"/>
              <a:ext cx="10662196" cy="4660315"/>
              <a:chOff x="608057" y="3275106"/>
              <a:chExt cx="10662196" cy="4660315"/>
            </a:xfrm>
          </p:grpSpPr>
          <p:grpSp>
            <p:nvGrpSpPr>
              <p:cNvPr id="7" name="Group 6">
                <a:extLst>
                  <a:ext uri="{FF2B5EF4-FFF2-40B4-BE49-F238E27FC236}">
                    <a16:creationId xmlns:a16="http://schemas.microsoft.com/office/drawing/2014/main" id="{AA8EB274-C1C0-11EF-77AB-1F0340948DBA}"/>
                  </a:ext>
                </a:extLst>
              </p:cNvPr>
              <p:cNvGrpSpPr/>
              <p:nvPr/>
            </p:nvGrpSpPr>
            <p:grpSpPr>
              <a:xfrm>
                <a:off x="608057" y="4691030"/>
                <a:ext cx="3561835" cy="1791397"/>
                <a:chOff x="1084307" y="4739501"/>
                <a:chExt cx="3561835" cy="1791397"/>
              </a:xfrm>
            </p:grpSpPr>
            <p:sp>
              <p:nvSpPr>
                <p:cNvPr id="4" name="Oval 3">
                  <a:extLst>
                    <a:ext uri="{FF2B5EF4-FFF2-40B4-BE49-F238E27FC236}">
                      <a16:creationId xmlns:a16="http://schemas.microsoft.com/office/drawing/2014/main" id="{7C596AC9-DEEB-C3DA-BE83-61BEFE65F71E}"/>
                    </a:ext>
                  </a:extLst>
                </p:cNvPr>
                <p:cNvSpPr/>
                <p:nvPr/>
              </p:nvSpPr>
              <p:spPr>
                <a:xfrm>
                  <a:off x="1084307" y="4739501"/>
                  <a:ext cx="691977" cy="69197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3" name="TextBox 2">
                  <a:extLst>
                    <a:ext uri="{FF2B5EF4-FFF2-40B4-BE49-F238E27FC236}">
                      <a16:creationId xmlns:a16="http://schemas.microsoft.com/office/drawing/2014/main" id="{6DCB8D53-72AC-A736-7C70-4A4785D37EE6}"/>
                    </a:ext>
                  </a:extLst>
                </p:cNvPr>
                <p:cNvSpPr txBox="1"/>
                <p:nvPr/>
              </p:nvSpPr>
              <p:spPr>
                <a:xfrm>
                  <a:off x="1269658" y="4776572"/>
                  <a:ext cx="3376484" cy="1754326"/>
                </a:xfrm>
                <a:prstGeom prst="rect">
                  <a:avLst/>
                </a:prstGeom>
                <a:noFill/>
              </p:spPr>
              <p:txBody>
                <a:bodyPr wrap="square">
                  <a:spAutoFit/>
                </a:bodyPr>
                <a:lstStyle>
                  <a:defPPr/>
                </a:lstStyle>
                <a:p>
                  <a:r>
                    <a:rPr lang="en-US" sz="3600" b="1" dirty="0">
                      <a:solidFill>
                        <a:schemeClr val="bg1"/>
                      </a:solidFill>
                      <a:latin typeface="Montserrat" panose="00000500000000000000" pitchFamily="2" charset="0"/>
                    </a:rPr>
                    <a:t>What is Technology Addiction?</a:t>
                  </a:r>
                </a:p>
              </p:txBody>
            </p:sp>
          </p:grpSp>
          <p:sp>
            <p:nvSpPr>
              <p:cNvPr id="6" name="TextBox 5">
                <a:extLst>
                  <a:ext uri="{FF2B5EF4-FFF2-40B4-BE49-F238E27FC236}">
                    <a16:creationId xmlns:a16="http://schemas.microsoft.com/office/drawing/2014/main" id="{FDC8C4A5-1B50-8ACF-7DC1-BDBEC52E8DEE}"/>
                  </a:ext>
                </a:extLst>
              </p:cNvPr>
              <p:cNvSpPr txBox="1"/>
              <p:nvPr/>
            </p:nvSpPr>
            <p:spPr>
              <a:xfrm>
                <a:off x="4041554" y="3275106"/>
                <a:ext cx="7228699" cy="4660315"/>
              </a:xfrm>
              <a:prstGeom prst="rect">
                <a:avLst/>
              </a:prstGeom>
              <a:noFill/>
            </p:spPr>
            <p:txBody>
              <a:bodyPr wrap="square">
                <a:spAutoFit/>
              </a:bodyPr>
              <a:lstStyle>
                <a:defPPr/>
              </a:lstStyle>
              <a:p>
                <a:pPr>
                  <a:lnSpc>
                    <a:spcPct val="150000"/>
                  </a:lnSpc>
                </a:pPr>
                <a:r>
                  <a:rPr lang="en-US" sz="2000" dirty="0">
                    <a:solidFill>
                      <a:schemeClr val="accent6">
                        <a:lumMod val="40000"/>
                        <a:lumOff val="60000"/>
                      </a:schemeClr>
                    </a:solidFill>
                  </a:rPr>
                  <a:t>Technology addiction is a term used to describe the excessive and compulsive use of technology, such as smartphones, social media, and video games. Unlike other types of addiction, such as drug or alcohol addiction, technology addiction does not involve the consumption of a substance. Instead, it involves the overuse of technology to the point where it interferes with daily life and causes negative consequences.</a:t>
                </a:r>
              </a:p>
              <a:p>
                <a:pPr>
                  <a:lnSpc>
                    <a:spcPct val="150000"/>
                  </a:lnSpc>
                </a:pPr>
                <a:r>
                  <a:rPr lang="en-US" sz="2000" dirty="0">
                    <a:solidFill>
                      <a:schemeClr val="accent6">
                        <a:lumMod val="40000"/>
                        <a:lumOff val="60000"/>
                      </a:schemeClr>
                    </a:solidFill>
                  </a:rPr>
                  <a:t>Similarly, someone who is addicted to video games may neglect their responsibilities, such as schoolwork or work, in order to play for extended periods of time.</a:t>
                </a:r>
                <a:endParaRPr lang="en-US" sz="2000" dirty="0">
                  <a:solidFill>
                    <a:schemeClr val="accent6">
                      <a:lumMod val="40000"/>
                      <a:lumOff val="60000"/>
                    </a:schemeClr>
                  </a:solidFill>
                  <a:latin typeface="Montserrat" pitchFamily="2" charset="77"/>
                </a:endParaRPr>
              </a:p>
            </p:txBody>
          </p:sp>
        </p:grpSp>
        <p:sp>
          <p:nvSpPr>
            <p:cNvPr id="12" name="Freeform: Shape 11">
              <a:extLst>
                <a:ext uri="{FF2B5EF4-FFF2-40B4-BE49-F238E27FC236}">
                  <a16:creationId xmlns:a16="http://schemas.microsoft.com/office/drawing/2014/main" id="{672F8690-226D-8674-215A-CCE61EDBACD3}"/>
                </a:ext>
              </a:extLst>
            </p:cNvPr>
            <p:cNvSpPr/>
            <p:nvPr/>
          </p:nvSpPr>
          <p:spPr>
            <a:xfrm>
              <a:off x="11591837" y="4796064"/>
              <a:ext cx="600163" cy="1200329"/>
            </a:xfrm>
            <a:custGeom>
              <a:avLst/>
              <a:gdLst>
                <a:gd name="connsiteX0" fmla="*/ 543697 w 543697"/>
                <a:gd name="connsiteY0" fmla="*/ 0 h 1087396"/>
                <a:gd name="connsiteX1" fmla="*/ 543697 w 543697"/>
                <a:gd name="connsiteY1" fmla="*/ 1087396 h 1087396"/>
                <a:gd name="connsiteX2" fmla="*/ 434124 w 543697"/>
                <a:gd name="connsiteY2" fmla="*/ 1076350 h 1087396"/>
                <a:gd name="connsiteX3" fmla="*/ 0 w 543697"/>
                <a:gd name="connsiteY3" fmla="*/ 543698 h 1087396"/>
                <a:gd name="connsiteX4" fmla="*/ 434124 w 543697"/>
                <a:gd name="connsiteY4" fmla="*/ 11046 h 1087396"/>
                <a:gd name="connsiteX5" fmla="*/ 543697 w 543697"/>
                <a:gd name="connsiteY5" fmla="*/ 0 h 10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697" h="1087396">
                  <a:moveTo>
                    <a:pt x="543697" y="0"/>
                  </a:moveTo>
                  <a:lnTo>
                    <a:pt x="543697" y="1087396"/>
                  </a:lnTo>
                  <a:lnTo>
                    <a:pt x="434124" y="1076350"/>
                  </a:lnTo>
                  <a:cubicBezTo>
                    <a:pt x="186370" y="1025652"/>
                    <a:pt x="0" y="806440"/>
                    <a:pt x="0" y="543698"/>
                  </a:cubicBezTo>
                  <a:cubicBezTo>
                    <a:pt x="0" y="280957"/>
                    <a:pt x="186370" y="61744"/>
                    <a:pt x="434124" y="11046"/>
                  </a:cubicBezTo>
                  <a:lnTo>
                    <a:pt x="543697"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US"/>
            </a:p>
          </p:txBody>
        </p:sp>
      </p:grpSp>
    </p:spTree>
    <p:extLst>
      <p:ext uri="{BB962C8B-B14F-4D97-AF65-F5344CB8AC3E}">
        <p14:creationId xmlns:p14="http://schemas.microsoft.com/office/powerpoint/2010/main" val="399019166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11343DC-07E2-3BDA-3B2F-428F68D4D06D}"/>
              </a:ext>
            </a:extLst>
          </p:cNvPr>
          <p:cNvGrpSpPr/>
          <p:nvPr/>
        </p:nvGrpSpPr>
        <p:grpSpPr>
          <a:xfrm>
            <a:off x="6714867" y="730319"/>
            <a:ext cx="5619176" cy="5725679"/>
            <a:chOff x="6570705" y="1318735"/>
            <a:chExt cx="5619176" cy="5725679"/>
          </a:xfrm>
        </p:grpSpPr>
        <p:grpSp>
          <p:nvGrpSpPr>
            <p:cNvPr id="5" name="Group 4">
              <a:extLst>
                <a:ext uri="{FF2B5EF4-FFF2-40B4-BE49-F238E27FC236}">
                  <a16:creationId xmlns:a16="http://schemas.microsoft.com/office/drawing/2014/main" id="{DBD4AAD1-2DAF-BB05-020D-D7A52A7E31D9}"/>
                </a:ext>
              </a:extLst>
            </p:cNvPr>
            <p:cNvGrpSpPr/>
            <p:nvPr/>
          </p:nvGrpSpPr>
          <p:grpSpPr>
            <a:xfrm>
              <a:off x="6570705" y="1318735"/>
              <a:ext cx="5619176" cy="1200329"/>
              <a:chOff x="6570705" y="1318735"/>
              <a:chExt cx="5619176" cy="1200329"/>
            </a:xfrm>
          </p:grpSpPr>
          <p:sp>
            <p:nvSpPr>
              <p:cNvPr id="4" name="Oval 3">
                <a:extLst>
                  <a:ext uri="{FF2B5EF4-FFF2-40B4-BE49-F238E27FC236}">
                    <a16:creationId xmlns:a16="http://schemas.microsoft.com/office/drawing/2014/main" id="{2A3B8BCE-827B-917A-B1DE-AB797674B244}"/>
                  </a:ext>
                </a:extLst>
              </p:cNvPr>
              <p:cNvSpPr/>
              <p:nvPr/>
            </p:nvSpPr>
            <p:spPr>
              <a:xfrm>
                <a:off x="6570705" y="1514387"/>
                <a:ext cx="809026" cy="80902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3" name="TextBox 2">
                <a:extLst>
                  <a:ext uri="{FF2B5EF4-FFF2-40B4-BE49-F238E27FC236}">
                    <a16:creationId xmlns:a16="http://schemas.microsoft.com/office/drawing/2014/main" id="{BBDCB60E-AC5A-8358-9FDA-E7ECDBB023F5}"/>
                  </a:ext>
                </a:extLst>
              </p:cNvPr>
              <p:cNvSpPr txBox="1"/>
              <p:nvPr/>
            </p:nvSpPr>
            <p:spPr>
              <a:xfrm>
                <a:off x="6737462" y="1318735"/>
                <a:ext cx="5452419" cy="1200329"/>
              </a:xfrm>
              <a:prstGeom prst="rect">
                <a:avLst/>
              </a:prstGeom>
              <a:noFill/>
            </p:spPr>
            <p:txBody>
              <a:bodyPr wrap="square">
                <a:spAutoFit/>
              </a:bodyPr>
              <a:lstStyle>
                <a:defPPr/>
              </a:lstStyle>
              <a:p>
                <a:r>
                  <a:rPr lang="en-US" sz="3600" b="1" dirty="0">
                    <a:solidFill>
                      <a:schemeClr val="bg1"/>
                    </a:solidFill>
                    <a:latin typeface="Montserrat" panose="00000500000000000000" pitchFamily="2" charset="0"/>
                  </a:rPr>
                  <a:t>Symptoms of Technical Addiction</a:t>
                </a:r>
              </a:p>
            </p:txBody>
          </p:sp>
        </p:grpSp>
        <p:sp>
          <p:nvSpPr>
            <p:cNvPr id="7" name="TextBox 6">
              <a:extLst>
                <a:ext uri="{FF2B5EF4-FFF2-40B4-BE49-F238E27FC236}">
                  <a16:creationId xmlns:a16="http://schemas.microsoft.com/office/drawing/2014/main" id="{69756BE2-8E19-9D5A-4E14-EC0E0ACC84DA}"/>
                </a:ext>
              </a:extLst>
            </p:cNvPr>
            <p:cNvSpPr txBox="1"/>
            <p:nvPr/>
          </p:nvSpPr>
          <p:spPr>
            <a:xfrm>
              <a:off x="6974567" y="2428407"/>
              <a:ext cx="4673944" cy="4616007"/>
            </a:xfrm>
            <a:prstGeom prst="rect">
              <a:avLst/>
            </a:prstGeom>
            <a:noFill/>
          </p:spPr>
          <p:txBody>
            <a:bodyPr wrap="square">
              <a:spAutoFit/>
            </a:bodyPr>
            <a:lstStyle>
              <a:defPPr/>
            </a:lstStyle>
            <a:p>
              <a:pPr marL="171450" indent="-171450">
                <a:lnSpc>
                  <a:spcPct val="150000"/>
                </a:lnSpc>
                <a:buFont typeface="Arial" panose="020B0604020202020204" pitchFamily="34" charset="0"/>
                <a:buChar char="•"/>
              </a:pPr>
              <a:r>
                <a:rPr lang="en-US" dirty="0">
                  <a:solidFill>
                    <a:schemeClr val="bg1"/>
                  </a:solidFill>
                  <a:latin typeface="Montserrat" panose="00000500000000000000" pitchFamily="2" charset="0"/>
                </a:rPr>
                <a:t>Preoccupation with Technology</a:t>
              </a:r>
            </a:p>
            <a:p>
              <a:pPr marL="171450" indent="-171450">
                <a:lnSpc>
                  <a:spcPct val="150000"/>
                </a:lnSpc>
                <a:buFont typeface="Arial" panose="020B0604020202020204" pitchFamily="34" charset="0"/>
                <a:buChar char="•"/>
              </a:pPr>
              <a:endParaRPr lang="en-US" dirty="0">
                <a:solidFill>
                  <a:schemeClr val="bg1"/>
                </a:solidFill>
                <a:latin typeface="Montserrat" panose="00000500000000000000" pitchFamily="2" charset="0"/>
              </a:endParaRPr>
            </a:p>
            <a:p>
              <a:pPr marL="171450" indent="-171450">
                <a:lnSpc>
                  <a:spcPct val="150000"/>
                </a:lnSpc>
                <a:buFont typeface="Arial" panose="020B0604020202020204" pitchFamily="34" charset="0"/>
                <a:buChar char="•"/>
              </a:pPr>
              <a:r>
                <a:rPr lang="en-US" dirty="0">
                  <a:solidFill>
                    <a:schemeClr val="bg1"/>
                  </a:solidFill>
                  <a:latin typeface="Montserrat" panose="00000500000000000000" pitchFamily="2" charset="0"/>
                </a:rPr>
                <a:t>Loss of Control</a:t>
              </a:r>
            </a:p>
            <a:p>
              <a:pPr marL="171450" indent="-171450">
                <a:lnSpc>
                  <a:spcPct val="150000"/>
                </a:lnSpc>
                <a:buFont typeface="Arial" panose="020B0604020202020204" pitchFamily="34" charset="0"/>
                <a:buChar char="•"/>
              </a:pPr>
              <a:endParaRPr lang="en-US" dirty="0">
                <a:solidFill>
                  <a:schemeClr val="bg1"/>
                </a:solidFill>
                <a:latin typeface="Montserrat" panose="00000500000000000000" pitchFamily="2" charset="0"/>
              </a:endParaRPr>
            </a:p>
            <a:p>
              <a:pPr marL="171450" indent="-171450">
                <a:lnSpc>
                  <a:spcPct val="150000"/>
                </a:lnSpc>
                <a:buFont typeface="Arial" panose="020B0604020202020204" pitchFamily="34" charset="0"/>
                <a:buChar char="•"/>
              </a:pPr>
              <a:r>
                <a:rPr lang="en-US" dirty="0">
                  <a:solidFill>
                    <a:schemeClr val="bg1"/>
                  </a:solidFill>
                  <a:latin typeface="Montserrat" panose="00000500000000000000" pitchFamily="2" charset="0"/>
                </a:rPr>
                <a:t>Neglecting Responsibilities</a:t>
              </a:r>
            </a:p>
            <a:p>
              <a:pPr marL="171450" indent="-171450">
                <a:lnSpc>
                  <a:spcPct val="150000"/>
                </a:lnSpc>
                <a:buFont typeface="Arial" panose="020B0604020202020204" pitchFamily="34" charset="0"/>
                <a:buChar char="•"/>
              </a:pPr>
              <a:endParaRPr lang="en-US" dirty="0">
                <a:solidFill>
                  <a:schemeClr val="bg1"/>
                </a:solidFill>
                <a:latin typeface="Montserrat" panose="00000500000000000000" pitchFamily="2" charset="0"/>
              </a:endParaRPr>
            </a:p>
            <a:p>
              <a:pPr marL="171450" indent="-171450">
                <a:lnSpc>
                  <a:spcPct val="150000"/>
                </a:lnSpc>
                <a:buFont typeface="Arial" panose="020B0604020202020204" pitchFamily="34" charset="0"/>
                <a:buChar char="•"/>
              </a:pPr>
              <a:r>
                <a:rPr lang="en-US" dirty="0">
                  <a:solidFill>
                    <a:schemeClr val="bg1"/>
                  </a:solidFill>
                  <a:latin typeface="Montserrat" panose="00000500000000000000" pitchFamily="2" charset="0"/>
                </a:rPr>
                <a:t>Neglecting Relationships</a:t>
              </a:r>
            </a:p>
            <a:p>
              <a:pPr marL="171450" indent="-171450">
                <a:lnSpc>
                  <a:spcPct val="150000"/>
                </a:lnSpc>
                <a:buFont typeface="Arial" panose="020B0604020202020204" pitchFamily="34" charset="0"/>
                <a:buChar char="•"/>
              </a:pPr>
              <a:endParaRPr lang="en-US" dirty="0">
                <a:solidFill>
                  <a:schemeClr val="bg1"/>
                </a:solidFill>
                <a:latin typeface="Montserrat" panose="00000500000000000000" pitchFamily="2" charset="0"/>
              </a:endParaRPr>
            </a:p>
            <a:p>
              <a:pPr marL="171450" indent="-171450">
                <a:lnSpc>
                  <a:spcPct val="150000"/>
                </a:lnSpc>
                <a:buFont typeface="Arial" panose="020B0604020202020204" pitchFamily="34" charset="0"/>
                <a:buChar char="•"/>
              </a:pPr>
              <a:r>
                <a:rPr lang="en-US" dirty="0">
                  <a:solidFill>
                    <a:schemeClr val="bg1"/>
                  </a:solidFill>
                  <a:latin typeface="Montserrat" panose="00000500000000000000" pitchFamily="2" charset="0"/>
                </a:rPr>
                <a:t>Escaping Reality</a:t>
              </a:r>
            </a:p>
            <a:p>
              <a:pPr marL="171450" indent="-171450">
                <a:lnSpc>
                  <a:spcPct val="150000"/>
                </a:lnSpc>
                <a:buFont typeface="Arial" panose="020B0604020202020204" pitchFamily="34" charset="0"/>
                <a:buChar char="•"/>
              </a:pPr>
              <a:endParaRPr lang="en-US" dirty="0">
                <a:solidFill>
                  <a:schemeClr val="bg1"/>
                </a:solidFill>
                <a:latin typeface="Montserrat" panose="00000500000000000000" pitchFamily="2" charset="0"/>
              </a:endParaRPr>
            </a:p>
            <a:p>
              <a:pPr marL="171450" indent="-171450">
                <a:lnSpc>
                  <a:spcPct val="150000"/>
                </a:lnSpc>
                <a:buFont typeface="Arial" panose="020B0604020202020204" pitchFamily="34" charset="0"/>
                <a:buChar char="•"/>
              </a:pPr>
              <a:r>
                <a:rPr lang="en-US" dirty="0">
                  <a:solidFill>
                    <a:schemeClr val="bg1"/>
                  </a:solidFill>
                  <a:latin typeface="Montserrat" panose="00000500000000000000" pitchFamily="2" charset="0"/>
                </a:rPr>
                <a:t>Physical Symptoms</a:t>
              </a:r>
            </a:p>
          </p:txBody>
        </p:sp>
      </p:grpSp>
      <p:sp>
        <p:nvSpPr>
          <p:cNvPr id="9" name="Rectangle 8">
            <a:extLst>
              <a:ext uri="{FF2B5EF4-FFF2-40B4-BE49-F238E27FC236}">
                <a16:creationId xmlns:a16="http://schemas.microsoft.com/office/drawing/2014/main" id="{E0DF26FF-AE50-8EC3-E1F5-1F1FE2508B72}"/>
              </a:ext>
            </a:extLst>
          </p:cNvPr>
          <p:cNvSpPr/>
          <p:nvPr/>
        </p:nvSpPr>
        <p:spPr>
          <a:xfrm>
            <a:off x="8662086" y="421400"/>
            <a:ext cx="3529914" cy="30891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pic>
        <p:nvPicPr>
          <p:cNvPr id="13" name="Picture 12">
            <a:extLst>
              <a:ext uri="{FF2B5EF4-FFF2-40B4-BE49-F238E27FC236}">
                <a16:creationId xmlns:a16="http://schemas.microsoft.com/office/drawing/2014/main" id="{236B2F79-A2CA-F6E8-2F50-CA3C8A8ED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 y="15081"/>
            <a:ext cx="6453487" cy="6858000"/>
          </a:xfrm>
          <a:prstGeom prst="rect">
            <a:avLst/>
          </a:prstGeom>
        </p:spPr>
      </p:pic>
    </p:spTree>
    <p:extLst>
      <p:ext uri="{BB962C8B-B14F-4D97-AF65-F5344CB8AC3E}">
        <p14:creationId xmlns:p14="http://schemas.microsoft.com/office/powerpoint/2010/main" val="81195454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7B529F2-9AEC-536A-FFFB-A99886BFEC26}"/>
              </a:ext>
            </a:extLst>
          </p:cNvPr>
          <p:cNvGrpSpPr/>
          <p:nvPr/>
        </p:nvGrpSpPr>
        <p:grpSpPr>
          <a:xfrm>
            <a:off x="6096000" y="363426"/>
            <a:ext cx="5566717" cy="6131147"/>
            <a:chOff x="6175290" y="1507524"/>
            <a:chExt cx="5566717" cy="6131147"/>
          </a:xfrm>
        </p:grpSpPr>
        <p:grpSp>
          <p:nvGrpSpPr>
            <p:cNvPr id="7" name="Group 6">
              <a:extLst>
                <a:ext uri="{FF2B5EF4-FFF2-40B4-BE49-F238E27FC236}">
                  <a16:creationId xmlns:a16="http://schemas.microsoft.com/office/drawing/2014/main" id="{0698FA97-E23E-A24E-15F8-8A94814D0173}"/>
                </a:ext>
              </a:extLst>
            </p:cNvPr>
            <p:cNvGrpSpPr/>
            <p:nvPr/>
          </p:nvGrpSpPr>
          <p:grpSpPr>
            <a:xfrm>
              <a:off x="6175290" y="1507524"/>
              <a:ext cx="4340309" cy="840260"/>
              <a:chOff x="6175290" y="1507524"/>
              <a:chExt cx="4340309" cy="840260"/>
            </a:xfrm>
          </p:grpSpPr>
          <p:sp>
            <p:nvSpPr>
              <p:cNvPr id="6" name="Oval 5">
                <a:extLst>
                  <a:ext uri="{FF2B5EF4-FFF2-40B4-BE49-F238E27FC236}">
                    <a16:creationId xmlns:a16="http://schemas.microsoft.com/office/drawing/2014/main" id="{CF60F9B9-0C25-91C1-2B79-10EF46C98CA0}"/>
                  </a:ext>
                </a:extLst>
              </p:cNvPr>
              <p:cNvSpPr/>
              <p:nvPr/>
            </p:nvSpPr>
            <p:spPr>
              <a:xfrm>
                <a:off x="6175290" y="1507524"/>
                <a:ext cx="840260" cy="8402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3" name="TextBox 2">
                <a:extLst>
                  <a:ext uri="{FF2B5EF4-FFF2-40B4-BE49-F238E27FC236}">
                    <a16:creationId xmlns:a16="http://schemas.microsoft.com/office/drawing/2014/main" id="{654477A6-B5DD-5FB8-F443-5FCD50837E0F}"/>
                  </a:ext>
                </a:extLst>
              </p:cNvPr>
              <p:cNvSpPr txBox="1"/>
              <p:nvPr/>
            </p:nvSpPr>
            <p:spPr>
              <a:xfrm>
                <a:off x="6595420" y="1604488"/>
                <a:ext cx="3920179" cy="646331"/>
              </a:xfrm>
              <a:prstGeom prst="rect">
                <a:avLst/>
              </a:prstGeom>
              <a:noFill/>
            </p:spPr>
            <p:txBody>
              <a:bodyPr wrap="square">
                <a:spAutoFit/>
              </a:bodyPr>
              <a:lstStyle>
                <a:defPPr/>
              </a:lstStyle>
              <a:p>
                <a:r>
                  <a:rPr lang="en-US" sz="3600" b="1" dirty="0">
                    <a:solidFill>
                      <a:schemeClr val="bg1"/>
                    </a:solidFill>
                    <a:latin typeface="Montserrat" panose="00000500000000000000" pitchFamily="2" charset="0"/>
                  </a:rPr>
                  <a:t>Cause</a:t>
                </a:r>
              </a:p>
            </p:txBody>
          </p:sp>
        </p:grpSp>
        <p:sp>
          <p:nvSpPr>
            <p:cNvPr id="5" name="TextBox 4">
              <a:extLst>
                <a:ext uri="{FF2B5EF4-FFF2-40B4-BE49-F238E27FC236}">
                  <a16:creationId xmlns:a16="http://schemas.microsoft.com/office/drawing/2014/main" id="{DE7B90AB-8402-8801-F8F5-AE877F92CC47}"/>
                </a:ext>
              </a:extLst>
            </p:cNvPr>
            <p:cNvSpPr txBox="1"/>
            <p:nvPr/>
          </p:nvSpPr>
          <p:spPr>
            <a:xfrm>
              <a:off x="6425513" y="2618771"/>
              <a:ext cx="5316494" cy="5019900"/>
            </a:xfrm>
            <a:prstGeom prst="rect">
              <a:avLst/>
            </a:prstGeom>
            <a:noFill/>
          </p:spPr>
          <p:txBody>
            <a:bodyPr wrap="square">
              <a:spAutoFit/>
            </a:bodyPr>
            <a:lstStyle>
              <a:defPPr/>
            </a:lstStyle>
            <a:p>
              <a:pPr>
                <a:lnSpc>
                  <a:spcPct val="150000"/>
                </a:lnSpc>
              </a:pPr>
              <a:r>
                <a:rPr lang="en-US" sz="2400" dirty="0">
                  <a:solidFill>
                    <a:schemeClr val="accent6">
                      <a:lumMod val="40000"/>
                      <a:lumOff val="60000"/>
                    </a:schemeClr>
                  </a:solidFill>
                </a:rPr>
                <a:t>One of the main causes of technology addiction is the dopamine rush that comes from using social media, gaming, and other forms of technology. These activities trigger the release of dopamine in the brain, which creates a feeling of pleasure and reward. Over time, the brain becomes addicted to this feeling and craves more and more of it.</a:t>
              </a:r>
              <a:endParaRPr lang="en-US" sz="2400" dirty="0">
                <a:solidFill>
                  <a:schemeClr val="accent6">
                    <a:lumMod val="40000"/>
                    <a:lumOff val="60000"/>
                  </a:schemeClr>
                </a:solidFill>
                <a:latin typeface="Montserrat" panose="00000500000000000000" pitchFamily="2" charset="0"/>
              </a:endParaRPr>
            </a:p>
          </p:txBody>
        </p:sp>
      </p:grpSp>
      <p:pic>
        <p:nvPicPr>
          <p:cNvPr id="4" name="Picture 3">
            <a:extLst>
              <a:ext uri="{FF2B5EF4-FFF2-40B4-BE49-F238E27FC236}">
                <a16:creationId xmlns:a16="http://schemas.microsoft.com/office/drawing/2014/main" id="{5CF01E5E-757A-AD12-A14B-4C30C788A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782" y="947171"/>
            <a:ext cx="3957591" cy="2638394"/>
          </a:xfrm>
          <a:prstGeom prst="rect">
            <a:avLst/>
          </a:prstGeom>
        </p:spPr>
      </p:pic>
      <p:pic>
        <p:nvPicPr>
          <p:cNvPr id="10" name="Picture 9">
            <a:extLst>
              <a:ext uri="{FF2B5EF4-FFF2-40B4-BE49-F238E27FC236}">
                <a16:creationId xmlns:a16="http://schemas.microsoft.com/office/drawing/2014/main" id="{FE9F779B-44E7-59B2-1FB6-92C72C949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782" y="3585565"/>
            <a:ext cx="3957927" cy="2548905"/>
          </a:xfrm>
          <a:prstGeom prst="rect">
            <a:avLst/>
          </a:prstGeom>
        </p:spPr>
      </p:pic>
    </p:spTree>
    <p:extLst>
      <p:ext uri="{BB962C8B-B14F-4D97-AF65-F5344CB8AC3E}">
        <p14:creationId xmlns:p14="http://schemas.microsoft.com/office/powerpoint/2010/main" val="163708494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E31486F-9F21-0549-9052-B7DE32AFBF29}"/>
              </a:ext>
            </a:extLst>
          </p:cNvPr>
          <p:cNvGrpSpPr/>
          <p:nvPr/>
        </p:nvGrpSpPr>
        <p:grpSpPr>
          <a:xfrm>
            <a:off x="478164" y="772830"/>
            <a:ext cx="5415348" cy="5542277"/>
            <a:chOff x="679622" y="1699739"/>
            <a:chExt cx="5415348" cy="5542277"/>
          </a:xfrm>
        </p:grpSpPr>
        <p:grpSp>
          <p:nvGrpSpPr>
            <p:cNvPr id="6" name="Group 5">
              <a:extLst>
                <a:ext uri="{FF2B5EF4-FFF2-40B4-BE49-F238E27FC236}">
                  <a16:creationId xmlns:a16="http://schemas.microsoft.com/office/drawing/2014/main" id="{1C6F2523-1154-B1D4-CBA0-F8C3DA2007A2}"/>
                </a:ext>
              </a:extLst>
            </p:cNvPr>
            <p:cNvGrpSpPr/>
            <p:nvPr/>
          </p:nvGrpSpPr>
          <p:grpSpPr>
            <a:xfrm>
              <a:off x="679622" y="1699739"/>
              <a:ext cx="5415348" cy="741405"/>
              <a:chOff x="679622" y="1699739"/>
              <a:chExt cx="5415348" cy="741405"/>
            </a:xfrm>
          </p:grpSpPr>
          <p:sp>
            <p:nvSpPr>
              <p:cNvPr id="5" name="Oval 4">
                <a:extLst>
                  <a:ext uri="{FF2B5EF4-FFF2-40B4-BE49-F238E27FC236}">
                    <a16:creationId xmlns:a16="http://schemas.microsoft.com/office/drawing/2014/main" id="{06EC1848-8225-6807-F91C-20C88EA1B376}"/>
                  </a:ext>
                </a:extLst>
              </p:cNvPr>
              <p:cNvSpPr/>
              <p:nvPr/>
            </p:nvSpPr>
            <p:spPr>
              <a:xfrm>
                <a:off x="679622" y="1699739"/>
                <a:ext cx="741405" cy="74140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4" name="TextBox 3">
                <a:extLst>
                  <a:ext uri="{FF2B5EF4-FFF2-40B4-BE49-F238E27FC236}">
                    <a16:creationId xmlns:a16="http://schemas.microsoft.com/office/drawing/2014/main" id="{37BF1332-0E9E-E8A6-CDC5-98CA76D759EA}"/>
                  </a:ext>
                </a:extLst>
              </p:cNvPr>
              <p:cNvSpPr txBox="1"/>
              <p:nvPr/>
            </p:nvSpPr>
            <p:spPr>
              <a:xfrm>
                <a:off x="1050324" y="1699739"/>
                <a:ext cx="5044646" cy="646331"/>
              </a:xfrm>
              <a:prstGeom prst="rect">
                <a:avLst/>
              </a:prstGeom>
              <a:noFill/>
            </p:spPr>
            <p:txBody>
              <a:bodyPr wrap="square">
                <a:spAutoFit/>
              </a:bodyPr>
              <a:lstStyle>
                <a:defPPr/>
              </a:lstStyle>
              <a:p>
                <a:r>
                  <a:rPr lang="en-US" sz="3600" b="1" dirty="0">
                    <a:solidFill>
                      <a:schemeClr val="bg1"/>
                    </a:solidFill>
                    <a:latin typeface="Montserrat" panose="00000500000000000000" pitchFamily="2" charset="0"/>
                  </a:rPr>
                  <a:t>Impact</a:t>
                </a:r>
              </a:p>
            </p:txBody>
          </p:sp>
        </p:grpSp>
        <p:sp>
          <p:nvSpPr>
            <p:cNvPr id="8" name="TextBox 7">
              <a:extLst>
                <a:ext uri="{FF2B5EF4-FFF2-40B4-BE49-F238E27FC236}">
                  <a16:creationId xmlns:a16="http://schemas.microsoft.com/office/drawing/2014/main" id="{71322612-8F2A-A6A8-8513-3BB2BC3994CF}"/>
                </a:ext>
              </a:extLst>
            </p:cNvPr>
            <p:cNvSpPr txBox="1"/>
            <p:nvPr/>
          </p:nvSpPr>
          <p:spPr>
            <a:xfrm>
              <a:off x="861885" y="2581701"/>
              <a:ext cx="4385516" cy="4660315"/>
            </a:xfrm>
            <a:prstGeom prst="rect">
              <a:avLst/>
            </a:prstGeom>
            <a:noFill/>
          </p:spPr>
          <p:txBody>
            <a:bodyPr wrap="square">
              <a:spAutoFit/>
            </a:bodyPr>
            <a:lstStyle>
              <a:defPPr/>
            </a:lstStyle>
            <a:p>
              <a:pPr>
                <a:lnSpc>
                  <a:spcPct val="150000"/>
                </a:lnSpc>
              </a:pPr>
              <a:r>
                <a:rPr lang="en-US" sz="2000" dirty="0">
                  <a:solidFill>
                    <a:schemeClr val="accent6">
                      <a:lumMod val="40000"/>
                      <a:lumOff val="60000"/>
                    </a:schemeClr>
                  </a:solidFill>
                </a:rPr>
                <a:t>Technology addiction can have a profound impact on individuals, families, and society as a whole. Those who are addicted to technology often experience decreased productivity, as they spend more time engaging with their devices than completing important tasks. This can lead to missed deadlines, poor performance at work or school, and even job loss.</a:t>
              </a:r>
              <a:r>
                <a:rPr lang="en-US" sz="2000" b="0" i="0" dirty="0">
                  <a:solidFill>
                    <a:schemeClr val="accent6">
                      <a:lumMod val="40000"/>
                      <a:lumOff val="60000"/>
                    </a:schemeClr>
                  </a:solidFill>
                  <a:effectLst/>
                  <a:latin typeface="Montserrat" panose="00000500000000000000" pitchFamily="2" charset="0"/>
                </a:rPr>
                <a:t>.</a:t>
              </a:r>
              <a:endParaRPr lang="en-US" sz="2000" dirty="0">
                <a:solidFill>
                  <a:schemeClr val="accent6">
                    <a:lumMod val="40000"/>
                    <a:lumOff val="60000"/>
                  </a:schemeClr>
                </a:solidFill>
                <a:latin typeface="Montserrat" panose="00000500000000000000" pitchFamily="2" charset="0"/>
              </a:endParaRPr>
            </a:p>
          </p:txBody>
        </p:sp>
      </p:grpSp>
      <p:pic>
        <p:nvPicPr>
          <p:cNvPr id="7" name="Picture 6">
            <a:extLst>
              <a:ext uri="{FF2B5EF4-FFF2-40B4-BE49-F238E27FC236}">
                <a16:creationId xmlns:a16="http://schemas.microsoft.com/office/drawing/2014/main" id="{A5673823-DA92-B04B-CC80-A811AEA76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4687122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5D6E72-25DC-B261-5F36-F5FDA8A695E1}"/>
              </a:ext>
            </a:extLst>
          </p:cNvPr>
          <p:cNvGrpSpPr/>
          <p:nvPr/>
        </p:nvGrpSpPr>
        <p:grpSpPr>
          <a:xfrm>
            <a:off x="489478" y="620327"/>
            <a:ext cx="5143499" cy="5282324"/>
            <a:chOff x="1064740" y="1812840"/>
            <a:chExt cx="5143499" cy="5282324"/>
          </a:xfrm>
        </p:grpSpPr>
        <p:grpSp>
          <p:nvGrpSpPr>
            <p:cNvPr id="5" name="Group 4">
              <a:extLst>
                <a:ext uri="{FF2B5EF4-FFF2-40B4-BE49-F238E27FC236}">
                  <a16:creationId xmlns:a16="http://schemas.microsoft.com/office/drawing/2014/main" id="{8EE0363A-F65A-FD18-AE0B-04B76125229F}"/>
                </a:ext>
              </a:extLst>
            </p:cNvPr>
            <p:cNvGrpSpPr/>
            <p:nvPr/>
          </p:nvGrpSpPr>
          <p:grpSpPr>
            <a:xfrm>
              <a:off x="1064740" y="1812840"/>
              <a:ext cx="3111484" cy="741405"/>
              <a:chOff x="1064740" y="1812840"/>
              <a:chExt cx="3111484" cy="741405"/>
            </a:xfrm>
          </p:grpSpPr>
          <p:sp>
            <p:nvSpPr>
              <p:cNvPr id="4" name="Oval 3">
                <a:extLst>
                  <a:ext uri="{FF2B5EF4-FFF2-40B4-BE49-F238E27FC236}">
                    <a16:creationId xmlns:a16="http://schemas.microsoft.com/office/drawing/2014/main" id="{57473CBD-A5CA-050A-8ACE-1C2EE494F623}"/>
                  </a:ext>
                </a:extLst>
              </p:cNvPr>
              <p:cNvSpPr/>
              <p:nvPr/>
            </p:nvSpPr>
            <p:spPr>
              <a:xfrm>
                <a:off x="1064740" y="1812840"/>
                <a:ext cx="741405" cy="74140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3" name="TextBox 2">
                <a:extLst>
                  <a:ext uri="{FF2B5EF4-FFF2-40B4-BE49-F238E27FC236}">
                    <a16:creationId xmlns:a16="http://schemas.microsoft.com/office/drawing/2014/main" id="{CB1B5EA5-AC14-510E-0425-5528CD6B57D1}"/>
                  </a:ext>
                </a:extLst>
              </p:cNvPr>
              <p:cNvSpPr txBox="1"/>
              <p:nvPr/>
            </p:nvSpPr>
            <p:spPr>
              <a:xfrm>
                <a:off x="1281654" y="1860376"/>
                <a:ext cx="2894570" cy="646331"/>
              </a:xfrm>
              <a:prstGeom prst="rect">
                <a:avLst/>
              </a:prstGeom>
              <a:noFill/>
            </p:spPr>
            <p:txBody>
              <a:bodyPr wrap="square">
                <a:spAutoFit/>
              </a:bodyPr>
              <a:lstStyle>
                <a:defPPr/>
              </a:lstStyle>
              <a:p>
                <a:r>
                  <a:rPr lang="en-US" sz="3600" b="1" dirty="0">
                    <a:solidFill>
                      <a:schemeClr val="bg1"/>
                    </a:solidFill>
                    <a:latin typeface="Montserrat" panose="00000500000000000000" pitchFamily="2" charset="0"/>
                  </a:rPr>
                  <a:t>Prevention</a:t>
                </a:r>
              </a:p>
            </p:txBody>
          </p:sp>
        </p:grpSp>
        <p:sp>
          <p:nvSpPr>
            <p:cNvPr id="7" name="TextBox 6">
              <a:extLst>
                <a:ext uri="{FF2B5EF4-FFF2-40B4-BE49-F238E27FC236}">
                  <a16:creationId xmlns:a16="http://schemas.microsoft.com/office/drawing/2014/main" id="{D6A46E80-B9F6-29DC-F82B-793248CFE04D}"/>
                </a:ext>
              </a:extLst>
            </p:cNvPr>
            <p:cNvSpPr txBox="1"/>
            <p:nvPr/>
          </p:nvSpPr>
          <p:spPr>
            <a:xfrm>
              <a:off x="1435442" y="2735381"/>
              <a:ext cx="4772797" cy="4359783"/>
            </a:xfrm>
            <a:prstGeom prst="rect">
              <a:avLst/>
            </a:prstGeom>
            <a:noFill/>
          </p:spPr>
          <p:txBody>
            <a:bodyPr wrap="square">
              <a:spAutoFit/>
            </a:bodyPr>
            <a:lstStyle>
              <a:defPPr/>
            </a:lstStyle>
            <a:p>
              <a:pPr marL="171450" indent="-171450">
                <a:lnSpc>
                  <a:spcPct val="150000"/>
                </a:lnSpc>
                <a:buFont typeface="Arial" panose="020B0604020202020204" pitchFamily="34" charset="0"/>
                <a:buChar char="•"/>
              </a:pPr>
              <a:r>
                <a:rPr lang="en-US" sz="1600" dirty="0">
                  <a:solidFill>
                    <a:schemeClr val="accent6">
                      <a:lumMod val="40000"/>
                      <a:lumOff val="60000"/>
                    </a:schemeClr>
                  </a:solidFill>
                  <a:latin typeface="Montserrat" panose="00000500000000000000" pitchFamily="2" charset="0"/>
                </a:rPr>
                <a:t>Set Clear Goals and Priorities:</a:t>
              </a:r>
            </a:p>
            <a:p>
              <a:pPr marL="171450" indent="-171450">
                <a:lnSpc>
                  <a:spcPct val="150000"/>
                </a:lnSpc>
                <a:buFont typeface="Arial" panose="020B0604020202020204" pitchFamily="34" charset="0"/>
                <a:buChar char="•"/>
              </a:pPr>
              <a:endParaRPr lang="en-US" sz="1600" dirty="0">
                <a:solidFill>
                  <a:schemeClr val="accent6">
                    <a:lumMod val="40000"/>
                    <a:lumOff val="60000"/>
                  </a:schemeClr>
                </a:solidFill>
                <a:latin typeface="Montserrat" panose="00000500000000000000" pitchFamily="2" charset="0"/>
              </a:endParaRPr>
            </a:p>
            <a:p>
              <a:pPr marL="171450" indent="-171450">
                <a:lnSpc>
                  <a:spcPct val="150000"/>
                </a:lnSpc>
                <a:buFont typeface="Arial" panose="020B0604020202020204" pitchFamily="34" charset="0"/>
                <a:buChar char="•"/>
              </a:pPr>
              <a:r>
                <a:rPr lang="en-US" sz="1600" dirty="0">
                  <a:solidFill>
                    <a:schemeClr val="accent6">
                      <a:lumMod val="40000"/>
                      <a:lumOff val="60000"/>
                    </a:schemeClr>
                  </a:solidFill>
                  <a:latin typeface="Montserrat" panose="00000500000000000000" pitchFamily="2" charset="0"/>
                </a:rPr>
                <a:t>Create a Schedule:</a:t>
              </a:r>
            </a:p>
            <a:p>
              <a:pPr marL="171450" indent="-171450">
                <a:lnSpc>
                  <a:spcPct val="150000"/>
                </a:lnSpc>
                <a:buFont typeface="Arial" panose="020B0604020202020204" pitchFamily="34" charset="0"/>
                <a:buChar char="•"/>
              </a:pPr>
              <a:endParaRPr lang="en-US" sz="1600" dirty="0">
                <a:solidFill>
                  <a:schemeClr val="accent6">
                    <a:lumMod val="40000"/>
                    <a:lumOff val="60000"/>
                  </a:schemeClr>
                </a:solidFill>
                <a:latin typeface="Montserrat" panose="00000500000000000000" pitchFamily="2" charset="0"/>
              </a:endParaRPr>
            </a:p>
            <a:p>
              <a:pPr marL="171450" indent="-171450">
                <a:lnSpc>
                  <a:spcPct val="150000"/>
                </a:lnSpc>
                <a:buFont typeface="Arial" panose="020B0604020202020204" pitchFamily="34" charset="0"/>
                <a:buChar char="•"/>
              </a:pPr>
              <a:r>
                <a:rPr lang="en-US" sz="1600" dirty="0">
                  <a:solidFill>
                    <a:schemeClr val="accent6">
                      <a:lumMod val="40000"/>
                      <a:lumOff val="60000"/>
                    </a:schemeClr>
                  </a:solidFill>
                  <a:latin typeface="Montserrat" panose="00000500000000000000" pitchFamily="2" charset="0"/>
                </a:rPr>
                <a:t>Limit Screen Time:</a:t>
              </a:r>
            </a:p>
            <a:p>
              <a:pPr>
                <a:lnSpc>
                  <a:spcPct val="150000"/>
                </a:lnSpc>
              </a:pPr>
              <a:endParaRPr lang="en-US" sz="1600" dirty="0">
                <a:solidFill>
                  <a:schemeClr val="accent6">
                    <a:lumMod val="40000"/>
                    <a:lumOff val="60000"/>
                  </a:schemeClr>
                </a:solidFill>
                <a:latin typeface="Montserrat" panose="00000500000000000000" pitchFamily="2" charset="0"/>
              </a:endParaRPr>
            </a:p>
            <a:p>
              <a:pPr marL="171450" indent="-171450">
                <a:lnSpc>
                  <a:spcPct val="150000"/>
                </a:lnSpc>
                <a:buFont typeface="Arial" panose="020B0604020202020204" pitchFamily="34" charset="0"/>
                <a:buChar char="•"/>
              </a:pPr>
              <a:r>
                <a:rPr lang="en-US" sz="1600" dirty="0">
                  <a:solidFill>
                    <a:schemeClr val="accent6">
                      <a:lumMod val="40000"/>
                      <a:lumOff val="60000"/>
                    </a:schemeClr>
                  </a:solidFill>
                  <a:latin typeface="Montserrat" panose="00000500000000000000" pitchFamily="2" charset="0"/>
                </a:rPr>
                <a:t>Designate Tech-Free Zones and Times:</a:t>
              </a:r>
            </a:p>
            <a:p>
              <a:pPr marL="171450" indent="-171450">
                <a:lnSpc>
                  <a:spcPct val="150000"/>
                </a:lnSpc>
                <a:buFont typeface="Arial" panose="020B0604020202020204" pitchFamily="34" charset="0"/>
                <a:buChar char="•"/>
              </a:pPr>
              <a:endParaRPr lang="en-US" sz="1600" dirty="0">
                <a:solidFill>
                  <a:schemeClr val="accent6">
                    <a:lumMod val="40000"/>
                    <a:lumOff val="60000"/>
                  </a:schemeClr>
                </a:solidFill>
                <a:latin typeface="Montserrat" panose="00000500000000000000" pitchFamily="2" charset="0"/>
              </a:endParaRPr>
            </a:p>
            <a:p>
              <a:pPr marL="171450" indent="-171450">
                <a:lnSpc>
                  <a:spcPct val="150000"/>
                </a:lnSpc>
                <a:buFont typeface="Arial" panose="020B0604020202020204" pitchFamily="34" charset="0"/>
                <a:buChar char="•"/>
              </a:pPr>
              <a:r>
                <a:rPr lang="en-US" sz="1600" dirty="0">
                  <a:solidFill>
                    <a:schemeClr val="accent6">
                      <a:lumMod val="40000"/>
                      <a:lumOff val="60000"/>
                    </a:schemeClr>
                  </a:solidFill>
                  <a:latin typeface="Montserrat" panose="00000500000000000000" pitchFamily="2" charset="0"/>
                </a:rPr>
                <a:t>Engage in Offline Activities:</a:t>
              </a:r>
            </a:p>
            <a:p>
              <a:pPr marL="171450" indent="-171450">
                <a:lnSpc>
                  <a:spcPct val="150000"/>
                </a:lnSpc>
                <a:buFont typeface="Arial" panose="020B0604020202020204" pitchFamily="34" charset="0"/>
                <a:buChar char="•"/>
              </a:pPr>
              <a:endParaRPr lang="en-US" sz="1600" dirty="0">
                <a:solidFill>
                  <a:schemeClr val="accent6">
                    <a:lumMod val="40000"/>
                    <a:lumOff val="60000"/>
                  </a:schemeClr>
                </a:solidFill>
                <a:latin typeface="Montserrat" panose="00000500000000000000" pitchFamily="2" charset="0"/>
              </a:endParaRPr>
            </a:p>
            <a:p>
              <a:pPr marL="171450" indent="-171450">
                <a:lnSpc>
                  <a:spcPct val="150000"/>
                </a:lnSpc>
                <a:buFont typeface="Arial" panose="020B0604020202020204" pitchFamily="34" charset="0"/>
                <a:buChar char="•"/>
              </a:pPr>
              <a:r>
                <a:rPr lang="en-US" sz="1600" dirty="0">
                  <a:solidFill>
                    <a:schemeClr val="accent6">
                      <a:lumMod val="40000"/>
                      <a:lumOff val="60000"/>
                    </a:schemeClr>
                  </a:solidFill>
                  <a:latin typeface="Montserrat" panose="00000500000000000000" pitchFamily="2" charset="0"/>
                </a:rPr>
                <a:t>Build In-Person Connections:</a:t>
              </a:r>
            </a:p>
            <a:p>
              <a:pPr>
                <a:lnSpc>
                  <a:spcPct val="150000"/>
                </a:lnSpc>
              </a:pPr>
              <a:endParaRPr lang="en-US" sz="1000" dirty="0">
                <a:solidFill>
                  <a:schemeClr val="bg1"/>
                </a:solidFill>
                <a:latin typeface="Montserrat" panose="00000500000000000000" pitchFamily="2" charset="0"/>
              </a:endParaRPr>
            </a:p>
          </p:txBody>
        </p:sp>
      </p:grpSp>
      <p:sp>
        <p:nvSpPr>
          <p:cNvPr id="10" name="Freeform: Shape 9">
            <a:extLst>
              <a:ext uri="{FF2B5EF4-FFF2-40B4-BE49-F238E27FC236}">
                <a16:creationId xmlns:a16="http://schemas.microsoft.com/office/drawing/2014/main" id="{FA320FBA-0E78-AF18-6AD1-2574A55A9075}"/>
              </a:ext>
            </a:extLst>
          </p:cNvPr>
          <p:cNvSpPr/>
          <p:nvPr/>
        </p:nvSpPr>
        <p:spPr>
          <a:xfrm>
            <a:off x="11591837" y="4969058"/>
            <a:ext cx="600163" cy="1200329"/>
          </a:xfrm>
          <a:custGeom>
            <a:avLst/>
            <a:gdLst>
              <a:gd name="connsiteX0" fmla="*/ 543697 w 543697"/>
              <a:gd name="connsiteY0" fmla="*/ 0 h 1087396"/>
              <a:gd name="connsiteX1" fmla="*/ 543697 w 543697"/>
              <a:gd name="connsiteY1" fmla="*/ 1087396 h 1087396"/>
              <a:gd name="connsiteX2" fmla="*/ 434124 w 543697"/>
              <a:gd name="connsiteY2" fmla="*/ 1076350 h 1087396"/>
              <a:gd name="connsiteX3" fmla="*/ 0 w 543697"/>
              <a:gd name="connsiteY3" fmla="*/ 543698 h 1087396"/>
              <a:gd name="connsiteX4" fmla="*/ 434124 w 543697"/>
              <a:gd name="connsiteY4" fmla="*/ 11046 h 1087396"/>
              <a:gd name="connsiteX5" fmla="*/ 543697 w 543697"/>
              <a:gd name="connsiteY5" fmla="*/ 0 h 10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697" h="1087396">
                <a:moveTo>
                  <a:pt x="543697" y="0"/>
                </a:moveTo>
                <a:lnTo>
                  <a:pt x="543697" y="1087396"/>
                </a:lnTo>
                <a:lnTo>
                  <a:pt x="434124" y="1076350"/>
                </a:lnTo>
                <a:cubicBezTo>
                  <a:pt x="186370" y="1025652"/>
                  <a:pt x="0" y="806440"/>
                  <a:pt x="0" y="543698"/>
                </a:cubicBezTo>
                <a:cubicBezTo>
                  <a:pt x="0" y="280957"/>
                  <a:pt x="186370" y="61744"/>
                  <a:pt x="434124" y="11046"/>
                </a:cubicBezTo>
                <a:lnTo>
                  <a:pt x="543697"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lstStyle>
          <a:p>
            <a:pPr algn="ctr"/>
            <a:endParaRPr lang="en-US"/>
          </a:p>
        </p:txBody>
      </p:sp>
      <p:pic>
        <p:nvPicPr>
          <p:cNvPr id="6" name="Picture 5">
            <a:extLst>
              <a:ext uri="{FF2B5EF4-FFF2-40B4-BE49-F238E27FC236}">
                <a16:creationId xmlns:a16="http://schemas.microsoft.com/office/drawing/2014/main" id="{DF74F853-9D5A-9FEC-109A-B90719C38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1699" y="1394412"/>
            <a:ext cx="6265858" cy="4696123"/>
          </a:xfrm>
          <a:prstGeom prst="rect">
            <a:avLst/>
          </a:prstGeom>
        </p:spPr>
      </p:pic>
    </p:spTree>
    <p:extLst>
      <p:ext uri="{BB962C8B-B14F-4D97-AF65-F5344CB8AC3E}">
        <p14:creationId xmlns:p14="http://schemas.microsoft.com/office/powerpoint/2010/main" val="359087175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4364C0F-43A0-9AEB-F79D-EA3D116B0251}"/>
              </a:ext>
            </a:extLst>
          </p:cNvPr>
          <p:cNvGrpSpPr/>
          <p:nvPr/>
        </p:nvGrpSpPr>
        <p:grpSpPr>
          <a:xfrm>
            <a:off x="547817" y="1210959"/>
            <a:ext cx="11096366" cy="5103341"/>
            <a:chOff x="667265" y="1210959"/>
            <a:chExt cx="11096366" cy="5103341"/>
          </a:xfrm>
        </p:grpSpPr>
        <p:sp>
          <p:nvSpPr>
            <p:cNvPr id="14" name="Rectangle 13">
              <a:extLst>
                <a:ext uri="{FF2B5EF4-FFF2-40B4-BE49-F238E27FC236}">
                  <a16:creationId xmlns:a16="http://schemas.microsoft.com/office/drawing/2014/main" id="{4A523753-44C6-1143-18C9-21CD1D21DD03}"/>
                </a:ext>
              </a:extLst>
            </p:cNvPr>
            <p:cNvSpPr/>
            <p:nvPr/>
          </p:nvSpPr>
          <p:spPr>
            <a:xfrm>
              <a:off x="6273112" y="2483705"/>
              <a:ext cx="5490519" cy="383059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grpSp>
          <p:nvGrpSpPr>
            <p:cNvPr id="13" name="Group 12">
              <a:extLst>
                <a:ext uri="{FF2B5EF4-FFF2-40B4-BE49-F238E27FC236}">
                  <a16:creationId xmlns:a16="http://schemas.microsoft.com/office/drawing/2014/main" id="{70BA55C2-0085-A699-D352-BA899552C208}"/>
                </a:ext>
              </a:extLst>
            </p:cNvPr>
            <p:cNvGrpSpPr/>
            <p:nvPr/>
          </p:nvGrpSpPr>
          <p:grpSpPr>
            <a:xfrm>
              <a:off x="667265" y="1210959"/>
              <a:ext cx="10921311" cy="5056535"/>
              <a:chOff x="667265" y="1210959"/>
              <a:chExt cx="10921311" cy="5056535"/>
            </a:xfrm>
          </p:grpSpPr>
          <p:grpSp>
            <p:nvGrpSpPr>
              <p:cNvPr id="6" name="Group 5">
                <a:extLst>
                  <a:ext uri="{FF2B5EF4-FFF2-40B4-BE49-F238E27FC236}">
                    <a16:creationId xmlns:a16="http://schemas.microsoft.com/office/drawing/2014/main" id="{0C0FEFAD-65F1-F6BB-B404-EA7241BD612A}"/>
                  </a:ext>
                </a:extLst>
              </p:cNvPr>
              <p:cNvGrpSpPr/>
              <p:nvPr/>
            </p:nvGrpSpPr>
            <p:grpSpPr>
              <a:xfrm>
                <a:off x="667265" y="1612555"/>
                <a:ext cx="4658497" cy="4621427"/>
                <a:chOff x="667265" y="1612555"/>
                <a:chExt cx="4658497" cy="4621427"/>
              </a:xfrm>
            </p:grpSpPr>
            <p:pic>
              <p:nvPicPr>
                <p:cNvPr id="4" name="Picture 3" descr="The role that data will play in our future - Information Age">
                  <a:extLst>
                    <a:ext uri="{FF2B5EF4-FFF2-40B4-BE49-F238E27FC236}">
                      <a16:creationId xmlns:a16="http://schemas.microsoft.com/office/drawing/2014/main" id="{4DE55B18-E27C-944C-A65A-551CD3CC5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654" t="1138" r="21331" b="1138"/>
                <a:stretch>
                  <a:fillRect/>
                </a:stretch>
              </p:blipFill>
              <p:spPr bwMode="auto">
                <a:xfrm>
                  <a:off x="667265" y="1612555"/>
                  <a:ext cx="4621427" cy="4621427"/>
                </a:xfrm>
                <a:custGeom>
                  <a:avLst/>
                  <a:gdLst>
                    <a:gd name="connsiteX0" fmla="*/ 2829697 w 5659394"/>
                    <a:gd name="connsiteY0" fmla="*/ 0 h 5659394"/>
                    <a:gd name="connsiteX1" fmla="*/ 5659394 w 5659394"/>
                    <a:gd name="connsiteY1" fmla="*/ 2829697 h 5659394"/>
                    <a:gd name="connsiteX2" fmla="*/ 2829697 w 5659394"/>
                    <a:gd name="connsiteY2" fmla="*/ 5659394 h 5659394"/>
                    <a:gd name="connsiteX3" fmla="*/ 0 w 5659394"/>
                    <a:gd name="connsiteY3" fmla="*/ 2829697 h 5659394"/>
                    <a:gd name="connsiteX4" fmla="*/ 2829697 w 5659394"/>
                    <a:gd name="connsiteY4" fmla="*/ 0 h 5659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9394" h="5659394">
                      <a:moveTo>
                        <a:pt x="2829697" y="0"/>
                      </a:moveTo>
                      <a:cubicBezTo>
                        <a:pt x="4392495" y="0"/>
                        <a:pt x="5659394" y="1266899"/>
                        <a:pt x="5659394" y="2829697"/>
                      </a:cubicBezTo>
                      <a:cubicBezTo>
                        <a:pt x="5659394" y="4392495"/>
                        <a:pt x="4392495" y="5659394"/>
                        <a:pt x="2829697" y="5659394"/>
                      </a:cubicBezTo>
                      <a:cubicBezTo>
                        <a:pt x="1266899" y="5659394"/>
                        <a:pt x="0" y="4392495"/>
                        <a:pt x="0" y="2829697"/>
                      </a:cubicBezTo>
                      <a:cubicBezTo>
                        <a:pt x="0" y="1266899"/>
                        <a:pt x="1266899" y="0"/>
                        <a:pt x="2829697" y="0"/>
                      </a:cubicBezTo>
                      <a:close/>
                    </a:path>
                  </a:pathLst>
                </a:cu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39AEEB2A-0977-D17A-7DC8-0D550C603AB6}"/>
                    </a:ext>
                  </a:extLst>
                </p:cNvPr>
                <p:cNvSpPr/>
                <p:nvPr/>
              </p:nvSpPr>
              <p:spPr>
                <a:xfrm>
                  <a:off x="4250724" y="4741903"/>
                  <a:ext cx="1075038" cy="107503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grpSp>
          <p:grpSp>
            <p:nvGrpSpPr>
              <p:cNvPr id="12" name="Group 11">
                <a:extLst>
                  <a:ext uri="{FF2B5EF4-FFF2-40B4-BE49-F238E27FC236}">
                    <a16:creationId xmlns:a16="http://schemas.microsoft.com/office/drawing/2014/main" id="{C1F782F3-CCFD-1C6F-DF82-DAB9B9B5D83C}"/>
                  </a:ext>
                </a:extLst>
              </p:cNvPr>
              <p:cNvGrpSpPr/>
              <p:nvPr/>
            </p:nvGrpSpPr>
            <p:grpSpPr>
              <a:xfrm>
                <a:off x="6256641" y="1210959"/>
                <a:ext cx="5331935" cy="5056535"/>
                <a:chOff x="6050695" y="1101290"/>
                <a:chExt cx="5331935" cy="5056535"/>
              </a:xfrm>
            </p:grpSpPr>
            <p:sp>
              <p:nvSpPr>
                <p:cNvPr id="8" name="TextBox 7">
                  <a:extLst>
                    <a:ext uri="{FF2B5EF4-FFF2-40B4-BE49-F238E27FC236}">
                      <a16:creationId xmlns:a16="http://schemas.microsoft.com/office/drawing/2014/main" id="{785C4E79-D121-38A0-3A77-431FEBA95F7B}"/>
                    </a:ext>
                  </a:extLst>
                </p:cNvPr>
                <p:cNvSpPr txBox="1"/>
                <p:nvPr/>
              </p:nvSpPr>
              <p:spPr>
                <a:xfrm>
                  <a:off x="6242219" y="2420840"/>
                  <a:ext cx="5140411" cy="3736985"/>
                </a:xfrm>
                <a:prstGeom prst="rect">
                  <a:avLst/>
                </a:prstGeom>
                <a:noFill/>
              </p:spPr>
              <p:txBody>
                <a:bodyPr wrap="square">
                  <a:spAutoFit/>
                </a:bodyPr>
                <a:lstStyle>
                  <a:defPPr/>
                </a:lstStyle>
                <a:p>
                  <a:pPr>
                    <a:lnSpc>
                      <a:spcPct val="150000"/>
                    </a:lnSpc>
                  </a:pPr>
                  <a:r>
                    <a:rPr lang="en-US" sz="2000" dirty="0"/>
                    <a:t>In conclusion, technology addiction is a growing problem in today's society. It can have negative effects on individuals, families, and society as a whole. However, there are steps that individuals can take to avoid or overcome this addiction.</a:t>
                  </a:r>
                </a:p>
                <a:p>
                  <a:pPr>
                    <a:lnSpc>
                      <a:spcPct val="150000"/>
                    </a:lnSpc>
                  </a:pPr>
                  <a:r>
                    <a:rPr lang="en-US" sz="2000" b="0" i="0" dirty="0">
                      <a:effectLst/>
                      <a:latin typeface="Söhne"/>
                    </a:rPr>
                    <a:t>Balancing technology usage requires mindful awareness and deliberate strategies. </a:t>
                  </a:r>
                  <a:endParaRPr lang="en-US" sz="2000" dirty="0">
                    <a:latin typeface="Montserrat" panose="00000500000000000000" pitchFamily="2" charset="0"/>
                  </a:endParaRPr>
                </a:p>
              </p:txBody>
            </p:sp>
            <p:grpSp>
              <p:nvGrpSpPr>
                <p:cNvPr id="11" name="Group 10">
                  <a:extLst>
                    <a:ext uri="{FF2B5EF4-FFF2-40B4-BE49-F238E27FC236}">
                      <a16:creationId xmlns:a16="http://schemas.microsoft.com/office/drawing/2014/main" id="{E54AEAF0-52C0-BB9B-B8DF-D5D001B7B45F}"/>
                    </a:ext>
                  </a:extLst>
                </p:cNvPr>
                <p:cNvGrpSpPr/>
                <p:nvPr/>
              </p:nvGrpSpPr>
              <p:grpSpPr>
                <a:xfrm>
                  <a:off x="6050695" y="1101290"/>
                  <a:ext cx="3476345" cy="803190"/>
                  <a:chOff x="6050695" y="1101290"/>
                  <a:chExt cx="3476345" cy="803190"/>
                </a:xfrm>
              </p:grpSpPr>
              <p:sp>
                <p:nvSpPr>
                  <p:cNvPr id="10" name="Oval 9">
                    <a:extLst>
                      <a:ext uri="{FF2B5EF4-FFF2-40B4-BE49-F238E27FC236}">
                        <a16:creationId xmlns:a16="http://schemas.microsoft.com/office/drawing/2014/main" id="{6257A606-68C2-5C1E-3C68-E4A796544BB1}"/>
                      </a:ext>
                    </a:extLst>
                  </p:cNvPr>
                  <p:cNvSpPr/>
                  <p:nvPr/>
                </p:nvSpPr>
                <p:spPr>
                  <a:xfrm>
                    <a:off x="6050695" y="1101290"/>
                    <a:ext cx="803190" cy="80319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9" name="TextBox 8">
                    <a:extLst>
                      <a:ext uri="{FF2B5EF4-FFF2-40B4-BE49-F238E27FC236}">
                        <a16:creationId xmlns:a16="http://schemas.microsoft.com/office/drawing/2014/main" id="{41C0C745-DBC6-6DF4-9656-7D161C12BC72}"/>
                      </a:ext>
                    </a:extLst>
                  </p:cNvPr>
                  <p:cNvSpPr txBox="1"/>
                  <p:nvPr/>
                </p:nvSpPr>
                <p:spPr>
                  <a:xfrm>
                    <a:off x="6318402" y="1179720"/>
                    <a:ext cx="3208638" cy="646331"/>
                  </a:xfrm>
                  <a:prstGeom prst="rect">
                    <a:avLst/>
                  </a:prstGeom>
                  <a:noFill/>
                </p:spPr>
                <p:txBody>
                  <a:bodyPr wrap="square" rtlCol="0">
                    <a:spAutoFit/>
                  </a:bodyPr>
                  <a:lstStyle>
                    <a:defPPr/>
                  </a:lstStyle>
                  <a:p>
                    <a:r>
                      <a:rPr lang="en-US" sz="3600" b="1">
                        <a:solidFill>
                          <a:schemeClr val="bg1"/>
                        </a:solidFill>
                        <a:latin typeface="Montserrat" panose="00000500000000000000" pitchFamily="2" charset="0"/>
                      </a:rPr>
                      <a:t>Conclusion</a:t>
                    </a:r>
                  </a:p>
                </p:txBody>
              </p:sp>
            </p:grpSp>
          </p:grpSp>
        </p:grpSp>
      </p:grpSp>
    </p:spTree>
    <p:extLst>
      <p:ext uri="{BB962C8B-B14F-4D97-AF65-F5344CB8AC3E}">
        <p14:creationId xmlns:p14="http://schemas.microsoft.com/office/powerpoint/2010/main" val="248669425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54AEAF0-52C0-BB9B-B8DF-D5D001B7B45F}"/>
              </a:ext>
            </a:extLst>
          </p:cNvPr>
          <p:cNvGrpSpPr/>
          <p:nvPr/>
        </p:nvGrpSpPr>
        <p:grpSpPr>
          <a:xfrm>
            <a:off x="2920754" y="2281562"/>
            <a:ext cx="8922060" cy="2139519"/>
            <a:chOff x="6050695" y="1101290"/>
            <a:chExt cx="3851959" cy="803190"/>
          </a:xfrm>
        </p:grpSpPr>
        <p:sp>
          <p:nvSpPr>
            <p:cNvPr id="10" name="Oval 9">
              <a:extLst>
                <a:ext uri="{FF2B5EF4-FFF2-40B4-BE49-F238E27FC236}">
                  <a16:creationId xmlns:a16="http://schemas.microsoft.com/office/drawing/2014/main" id="{6257A606-68C2-5C1E-3C68-E4A796544BB1}"/>
                </a:ext>
              </a:extLst>
            </p:cNvPr>
            <p:cNvSpPr/>
            <p:nvPr/>
          </p:nvSpPr>
          <p:spPr>
            <a:xfrm>
              <a:off x="6050695" y="1101290"/>
              <a:ext cx="965864" cy="80319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9" name="TextBox 8">
              <a:extLst>
                <a:ext uri="{FF2B5EF4-FFF2-40B4-BE49-F238E27FC236}">
                  <a16:creationId xmlns:a16="http://schemas.microsoft.com/office/drawing/2014/main" id="{41C0C745-DBC6-6DF4-9656-7D161C12BC72}"/>
                </a:ext>
              </a:extLst>
            </p:cNvPr>
            <p:cNvSpPr txBox="1"/>
            <p:nvPr/>
          </p:nvSpPr>
          <p:spPr>
            <a:xfrm>
              <a:off x="6694016" y="1312241"/>
              <a:ext cx="3208638" cy="381287"/>
            </a:xfrm>
            <a:prstGeom prst="rect">
              <a:avLst/>
            </a:prstGeom>
            <a:noFill/>
          </p:spPr>
          <p:txBody>
            <a:bodyPr wrap="square" rtlCol="0">
              <a:spAutoFit/>
            </a:bodyPr>
            <a:lstStyle>
              <a:defPPr/>
            </a:lstStyle>
            <a:p>
              <a:r>
                <a:rPr lang="en-US" sz="6000" b="1" dirty="0">
                  <a:solidFill>
                    <a:schemeClr val="bg1"/>
                  </a:solidFill>
                  <a:latin typeface="Montserrat" panose="00000500000000000000" pitchFamily="2" charset="0"/>
                </a:rPr>
                <a:t>Thank you</a:t>
              </a:r>
            </a:p>
          </p:txBody>
        </p:sp>
      </p:grpSp>
    </p:spTree>
    <p:extLst>
      <p:ext uri="{BB962C8B-B14F-4D97-AF65-F5344CB8AC3E}">
        <p14:creationId xmlns:p14="http://schemas.microsoft.com/office/powerpoint/2010/main" val="19862971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a="http://schemas.openxmlformats.org/drawingml/2006/main" name="Office Theme">
  <a:themeElements>
    <a:clrScheme name="Custom 105">
      <a:dk1>
        <a:sysClr val="windowText" lastClr="000000"/>
      </a:dk1>
      <a:lt1>
        <a:sysClr val="window" lastClr="FFFFFF"/>
      </a:lt1>
      <a:dk2>
        <a:srgbClr val="1F497D"/>
      </a:dk2>
      <a:lt2>
        <a:srgbClr val="EEECE1"/>
      </a:lt2>
      <a:accent1>
        <a:srgbClr val="002A90"/>
      </a:accent1>
      <a:accent2>
        <a:srgbClr val="D0142A"/>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416</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Montserrat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 Solutions</dc:creator>
  <cp:lastModifiedBy>Arya Patil</cp:lastModifiedBy>
  <cp:revision>27</cp:revision>
  <dcterms:created xsi:type="dcterms:W3CDTF">2023-04-13T07:28:54Z</dcterms:created>
  <dcterms:modified xsi:type="dcterms:W3CDTF">2023-08-08T10:21:37Z</dcterms:modified>
</cp:coreProperties>
</file>