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8" r:id="rId3"/>
    <p:sldId id="259" r:id="rId4"/>
    <p:sldId id="261" r:id="rId5"/>
    <p:sldId id="257"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F8626D-0F1B-42E7-A073-BDBAC4194A83}" type="datetimeFigureOut">
              <a:rPr lang="en-IN" smtClean="0"/>
              <a:t>04-08-2023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604DA2-F373-4963-816D-CD963F0D5B37}" type="slidenum">
              <a:rPr lang="en-IN" smtClean="0"/>
              <a:t>‹#›</a:t>
            </a:fld>
            <a:endParaRPr lang="en-IN"/>
          </a:p>
        </p:txBody>
      </p:sp>
    </p:spTree>
    <p:extLst>
      <p:ext uri="{BB962C8B-B14F-4D97-AF65-F5344CB8AC3E}">
        <p14:creationId xmlns:p14="http://schemas.microsoft.com/office/powerpoint/2010/main" val="753257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client-side script: code runs in browser after page is sent back from server</a:t>
            </a:r>
          </a:p>
          <a:p>
            <a:r>
              <a:rPr lang="en-US" sz="1200" b="0" i="0" u="none" strike="noStrike" kern="1200" baseline="0" dirty="0">
                <a:solidFill>
                  <a:schemeClr val="tx1"/>
                </a:solidFill>
                <a:latin typeface="+mn-lt"/>
                <a:ea typeface="+mn-ea"/>
                <a:cs typeface="+mn-cs"/>
              </a:rPr>
              <a:t>often this code manipulates the page or responds to user actions</a:t>
            </a:r>
            <a:endParaRPr lang="en-US" dirty="0"/>
          </a:p>
        </p:txBody>
      </p:sp>
      <p:sp>
        <p:nvSpPr>
          <p:cNvPr id="4" name="Slide Number Placeholder 3"/>
          <p:cNvSpPr>
            <a:spLocks noGrp="1"/>
          </p:cNvSpPr>
          <p:nvPr>
            <p:ph type="sldNum" sz="quarter" idx="10"/>
          </p:nvPr>
        </p:nvSpPr>
        <p:spPr/>
        <p:txBody>
          <a:bodyPr/>
          <a:lstStyle/>
          <a:p>
            <a:fld id="{67209CAC-E061-48A7-840B-B6349232516B}" type="slidenum">
              <a:rPr lang="en-US" smtClean="0"/>
              <a:t>2</a:t>
            </a:fld>
            <a:endParaRPr lang="en-US"/>
          </a:p>
        </p:txBody>
      </p:sp>
    </p:spTree>
    <p:extLst>
      <p:ext uri="{BB962C8B-B14F-4D97-AF65-F5344CB8AC3E}">
        <p14:creationId xmlns:p14="http://schemas.microsoft.com/office/powerpoint/2010/main" val="2317430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EB9FB-3D48-91B4-8AAF-533351FC17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0BB5284-735D-E975-6498-0CCB09E5DC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CF75A1-3028-352B-DD9C-000598FF2902}"/>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5" name="Footer Placeholder 4">
            <a:extLst>
              <a:ext uri="{FF2B5EF4-FFF2-40B4-BE49-F238E27FC236}">
                <a16:creationId xmlns:a16="http://schemas.microsoft.com/office/drawing/2014/main" id="{67237AEA-28C5-E8F1-5A94-BE6D02DB8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B30B77-7940-C19A-8854-DDF0733ADA70}"/>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301762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3D608-C5EF-CD25-86B7-29960C4C98B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52FC8C-FCDE-60BD-5BB6-7895D1120D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F7FD03-A6B6-D340-C94D-349AD1871A9A}"/>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5" name="Footer Placeholder 4">
            <a:extLst>
              <a:ext uri="{FF2B5EF4-FFF2-40B4-BE49-F238E27FC236}">
                <a16:creationId xmlns:a16="http://schemas.microsoft.com/office/drawing/2014/main" id="{CBAA1144-F32F-E91D-F0FB-A9178A4022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6C56B-29F1-5C95-B3AE-5974494F7AF5}"/>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816614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6DCDAB-E47A-6C62-A69B-6E57E16B60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2E67F7-D886-CAA9-8B09-6E9A52DFE3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E7F666-384E-1882-EA9D-32D71A62A570}"/>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5" name="Footer Placeholder 4">
            <a:extLst>
              <a:ext uri="{FF2B5EF4-FFF2-40B4-BE49-F238E27FC236}">
                <a16:creationId xmlns:a16="http://schemas.microsoft.com/office/drawing/2014/main" id="{8D5F5B57-4F74-9883-E332-218A587025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29E6B-97F6-ADAB-63CF-591E79919EDE}"/>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2092662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5C285-8DDD-2E5A-E1FF-42BCE444EA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82DC46-0678-FAD1-E68E-97D60FD47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30D69F-A4B2-B2F9-C1F1-B9D425334196}"/>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5" name="Footer Placeholder 4">
            <a:extLst>
              <a:ext uri="{FF2B5EF4-FFF2-40B4-BE49-F238E27FC236}">
                <a16:creationId xmlns:a16="http://schemas.microsoft.com/office/drawing/2014/main" id="{4BD8DBAE-90F9-08F8-D4C5-2F166329D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E026E2-4C67-876E-9FD0-D0C320CAA4B5}"/>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2780963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C71F0-FFF7-409E-FDD5-441B6A5F20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7EC5B78-D59E-7350-AA97-E3BD2037D2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B7A83C-8F4D-4061-78BA-71C423F61AEF}"/>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5" name="Footer Placeholder 4">
            <a:extLst>
              <a:ext uri="{FF2B5EF4-FFF2-40B4-BE49-F238E27FC236}">
                <a16:creationId xmlns:a16="http://schemas.microsoft.com/office/drawing/2014/main" id="{AD5D5A96-FD7F-DAFC-7C2F-6DC7854A54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929340-81DD-5628-FFB2-BA103D198BA2}"/>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822042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1238-7D89-F2CC-A71C-E3D9D1EC5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42D504-5783-01E9-2161-DD01B2C3DE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FEB7E3-A75F-7256-A654-47102532CC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37B9F5D-17E7-8994-DB5E-C9B2764542CC}"/>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6" name="Footer Placeholder 5">
            <a:extLst>
              <a:ext uri="{FF2B5EF4-FFF2-40B4-BE49-F238E27FC236}">
                <a16:creationId xmlns:a16="http://schemas.microsoft.com/office/drawing/2014/main" id="{3E78E4D3-E4D9-34E2-2270-F986AC3E7A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C7FAAB-26A1-433E-A3E0-3F2DAEAECFF8}"/>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1625487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F73B6-EDD9-AD70-68FF-EFC9C6C144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2EA492-F3C3-EE46-148A-0D9D842D17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66BB9E-CC98-215A-CAF3-F63FB01147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609B5F-D7C9-4DD5-1F03-34788551B9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56D24E-8435-A0C2-3D17-1BF92830F4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62EE8C0-FE72-62D8-BEDA-E61B284C17AD}"/>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8" name="Footer Placeholder 7">
            <a:extLst>
              <a:ext uri="{FF2B5EF4-FFF2-40B4-BE49-F238E27FC236}">
                <a16:creationId xmlns:a16="http://schemas.microsoft.com/office/drawing/2014/main" id="{1863B0EA-B4F6-986F-ED98-56749B8879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9536F84-2837-3F7C-3C18-877A99EB50D3}"/>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2919753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6847-8C2A-67D2-E429-62D27579EFE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A9A164-8E4E-DE93-9099-31F642E3E235}"/>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4" name="Footer Placeholder 3">
            <a:extLst>
              <a:ext uri="{FF2B5EF4-FFF2-40B4-BE49-F238E27FC236}">
                <a16:creationId xmlns:a16="http://schemas.microsoft.com/office/drawing/2014/main" id="{B3F53B8E-50C4-3ED9-ABD5-0EA22787259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78DDE8-9966-B8A8-7996-4B97C5EA4C25}"/>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331474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651030-8263-A3D6-1D34-848B88328CC4}"/>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3" name="Footer Placeholder 2">
            <a:extLst>
              <a:ext uri="{FF2B5EF4-FFF2-40B4-BE49-F238E27FC236}">
                <a16:creationId xmlns:a16="http://schemas.microsoft.com/office/drawing/2014/main" id="{FBC766EC-1DBE-D0DB-A783-AF17103C41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4C314D-3F6E-5A05-5ECB-DBC93A99E357}"/>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139859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9AEA-C17B-B0E5-1F92-7D8D75ABD2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2D219E-C7BE-F0C9-1081-BF8B57C888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427EA6-3D53-CDFF-917C-7B38A23BD9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0011F-C17B-5539-1279-11929DE83910}"/>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6" name="Footer Placeholder 5">
            <a:extLst>
              <a:ext uri="{FF2B5EF4-FFF2-40B4-BE49-F238E27FC236}">
                <a16:creationId xmlns:a16="http://schemas.microsoft.com/office/drawing/2014/main" id="{55DDC2B9-0D10-0A9D-3229-7A13358A94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CBF74A-DDE9-59D8-1586-482B39C73CDB}"/>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8802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A247-BD78-D8F1-DED8-51B0E2AF4C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D4A505-6219-C44D-1B8E-169E262BC4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26B224-A85A-35DF-F6F9-E7CFC9629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B9E60-2E8D-F941-870E-4C079945EA14}"/>
              </a:ext>
            </a:extLst>
          </p:cNvPr>
          <p:cNvSpPr>
            <a:spLocks noGrp="1"/>
          </p:cNvSpPr>
          <p:nvPr>
            <p:ph type="dt" sz="half" idx="10"/>
          </p:nvPr>
        </p:nvSpPr>
        <p:spPr/>
        <p:txBody>
          <a:bodyPr/>
          <a:lstStyle/>
          <a:p>
            <a:fld id="{D67AF99D-8948-4479-8EB4-A42123BC5809}" type="datetimeFigureOut">
              <a:rPr lang="en-IN" smtClean="0"/>
              <a:t>04-08-2023</a:t>
            </a:fld>
            <a:endParaRPr lang="en-IN"/>
          </a:p>
        </p:txBody>
      </p:sp>
      <p:sp>
        <p:nvSpPr>
          <p:cNvPr id="6" name="Footer Placeholder 5">
            <a:extLst>
              <a:ext uri="{FF2B5EF4-FFF2-40B4-BE49-F238E27FC236}">
                <a16:creationId xmlns:a16="http://schemas.microsoft.com/office/drawing/2014/main" id="{78EC5607-8D7A-4343-1A5D-D6BDC8E6D5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63731F-34E4-FE45-319F-9D8D9BEB8C43}"/>
              </a:ext>
            </a:extLst>
          </p:cNvPr>
          <p:cNvSpPr>
            <a:spLocks noGrp="1"/>
          </p:cNvSpPr>
          <p:nvPr>
            <p:ph type="sldNum" sz="quarter" idx="12"/>
          </p:nvPr>
        </p:nvSpPr>
        <p:spPr/>
        <p:txBody>
          <a:bodyPr/>
          <a:lstStyle/>
          <a:p>
            <a:fld id="{78774058-63EA-47E0-80EB-E85AACE3F6AF}" type="slidenum">
              <a:rPr lang="en-IN" smtClean="0"/>
              <a:t>‹#›</a:t>
            </a:fld>
            <a:endParaRPr lang="en-IN"/>
          </a:p>
        </p:txBody>
      </p:sp>
    </p:spTree>
    <p:extLst>
      <p:ext uri="{BB962C8B-B14F-4D97-AF65-F5344CB8AC3E}">
        <p14:creationId xmlns:p14="http://schemas.microsoft.com/office/powerpoint/2010/main" val="2672695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28E76-6322-4079-8D7B-79543880D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52B9B6-74A0-F59B-29EB-983FC6BA78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CE6A9-A4C5-DFD4-50FB-C168BDAF97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7AF99D-8948-4479-8EB4-A42123BC5809}" type="datetimeFigureOut">
              <a:rPr lang="en-IN" smtClean="0"/>
              <a:t>04-08-2023</a:t>
            </a:fld>
            <a:endParaRPr lang="en-IN"/>
          </a:p>
        </p:txBody>
      </p:sp>
      <p:sp>
        <p:nvSpPr>
          <p:cNvPr id="5" name="Footer Placeholder 4">
            <a:extLst>
              <a:ext uri="{FF2B5EF4-FFF2-40B4-BE49-F238E27FC236}">
                <a16:creationId xmlns:a16="http://schemas.microsoft.com/office/drawing/2014/main" id="{AFC867A9-F1D7-52FF-41B1-4A84470F60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8F5C3B-BE57-AC1B-4F0A-DD2BFE683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74058-63EA-47E0-80EB-E85AACE3F6AF}" type="slidenum">
              <a:rPr lang="en-IN" smtClean="0"/>
              <a:t>‹#›</a:t>
            </a:fld>
            <a:endParaRPr lang="en-IN"/>
          </a:p>
        </p:txBody>
      </p:sp>
    </p:spTree>
    <p:extLst>
      <p:ext uri="{BB962C8B-B14F-4D97-AF65-F5344CB8AC3E}">
        <p14:creationId xmlns:p14="http://schemas.microsoft.com/office/powerpoint/2010/main" val="98524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ADB7-DEB3-CB08-985F-B16604265C8F}"/>
              </a:ext>
            </a:extLst>
          </p:cNvPr>
          <p:cNvSpPr>
            <a:spLocks noGrp="1"/>
          </p:cNvSpPr>
          <p:nvPr>
            <p:ph type="ctrTitle"/>
          </p:nvPr>
        </p:nvSpPr>
        <p:spPr/>
        <p:txBody>
          <a:bodyPr/>
          <a:lstStyle/>
          <a:p>
            <a:r>
              <a:rPr lang="en-IN" dirty="0" err="1"/>
              <a:t>Javascript</a:t>
            </a:r>
            <a:endParaRPr lang="en-IN" dirty="0"/>
          </a:p>
        </p:txBody>
      </p:sp>
      <p:sp>
        <p:nvSpPr>
          <p:cNvPr id="3" name="Subtitle 2">
            <a:extLst>
              <a:ext uri="{FF2B5EF4-FFF2-40B4-BE49-F238E27FC236}">
                <a16:creationId xmlns:a16="http://schemas.microsoft.com/office/drawing/2014/main" id="{409F28E5-8914-2330-01CE-DF78457919B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106111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665E-31D7-EA22-A1DA-E92B41C8B84A}"/>
              </a:ext>
            </a:extLst>
          </p:cNvPr>
          <p:cNvSpPr>
            <a:spLocks noGrp="1"/>
          </p:cNvSpPr>
          <p:nvPr>
            <p:ph type="title"/>
          </p:nvPr>
        </p:nvSpPr>
        <p:spPr/>
        <p:txBody>
          <a:bodyPr/>
          <a:lstStyle/>
          <a:p>
            <a:r>
              <a:rPr lang="en-IN" dirty="0"/>
              <a:t>ES5 vs ES6</a:t>
            </a:r>
          </a:p>
        </p:txBody>
      </p:sp>
      <p:graphicFrame>
        <p:nvGraphicFramePr>
          <p:cNvPr id="4" name="Table 4">
            <a:extLst>
              <a:ext uri="{FF2B5EF4-FFF2-40B4-BE49-F238E27FC236}">
                <a16:creationId xmlns:a16="http://schemas.microsoft.com/office/drawing/2014/main" id="{458F923D-EFA4-141B-6B40-F2A2B1F0CDF0}"/>
              </a:ext>
            </a:extLst>
          </p:cNvPr>
          <p:cNvGraphicFramePr>
            <a:graphicFrameLocks noGrp="1"/>
          </p:cNvGraphicFramePr>
          <p:nvPr>
            <p:ph idx="1"/>
            <p:extLst>
              <p:ext uri="{D42A27DB-BD31-4B8C-83A1-F6EECF244321}">
                <p14:modId xmlns:p14="http://schemas.microsoft.com/office/powerpoint/2010/main" val="3639345945"/>
              </p:ext>
            </p:extLst>
          </p:nvPr>
        </p:nvGraphicFramePr>
        <p:xfrm>
          <a:off x="838200" y="1825625"/>
          <a:ext cx="10515597" cy="4770120"/>
        </p:xfrm>
        <a:graphic>
          <a:graphicData uri="http://schemas.openxmlformats.org/drawingml/2006/table">
            <a:tbl>
              <a:tblPr firstRow="1" bandRow="1">
                <a:tableStyleId>{5C22544A-7EE6-4342-B048-85BDC9FD1C3A}</a:tableStyleId>
              </a:tblPr>
              <a:tblGrid>
                <a:gridCol w="1709057">
                  <a:extLst>
                    <a:ext uri="{9D8B030D-6E8A-4147-A177-3AD203B41FA5}">
                      <a16:colId xmlns:a16="http://schemas.microsoft.com/office/drawing/2014/main" val="2569456030"/>
                    </a:ext>
                  </a:extLst>
                </a:gridCol>
                <a:gridCol w="4049486">
                  <a:extLst>
                    <a:ext uri="{9D8B030D-6E8A-4147-A177-3AD203B41FA5}">
                      <a16:colId xmlns:a16="http://schemas.microsoft.com/office/drawing/2014/main" val="4246671274"/>
                    </a:ext>
                  </a:extLst>
                </a:gridCol>
                <a:gridCol w="4757054">
                  <a:extLst>
                    <a:ext uri="{9D8B030D-6E8A-4147-A177-3AD203B41FA5}">
                      <a16:colId xmlns:a16="http://schemas.microsoft.com/office/drawing/2014/main" val="2618666805"/>
                    </a:ext>
                  </a:extLst>
                </a:gridCol>
              </a:tblGrid>
              <a:tr h="370840">
                <a:tc>
                  <a:txBody>
                    <a:bodyPr/>
                    <a:lstStyle/>
                    <a:p>
                      <a:pPr algn="ctr"/>
                      <a:r>
                        <a:rPr lang="en-IN" dirty="0"/>
                        <a:t>Based on </a:t>
                      </a:r>
                    </a:p>
                  </a:txBody>
                  <a:tcPr/>
                </a:tc>
                <a:tc>
                  <a:txBody>
                    <a:bodyPr/>
                    <a:lstStyle/>
                    <a:p>
                      <a:pPr algn="ctr"/>
                      <a:r>
                        <a:rPr lang="en-IN" dirty="0"/>
                        <a:t>ES5</a:t>
                      </a:r>
                    </a:p>
                  </a:txBody>
                  <a:tcPr/>
                </a:tc>
                <a:tc>
                  <a:txBody>
                    <a:bodyPr/>
                    <a:lstStyle/>
                    <a:p>
                      <a:pPr algn="ctr"/>
                      <a:r>
                        <a:rPr lang="en-IN" dirty="0"/>
                        <a:t>ES6</a:t>
                      </a:r>
                    </a:p>
                  </a:txBody>
                  <a:tcPr/>
                </a:tc>
                <a:extLst>
                  <a:ext uri="{0D108BD9-81ED-4DB2-BD59-A6C34878D82A}">
                    <a16:rowId xmlns:a16="http://schemas.microsoft.com/office/drawing/2014/main" val="3426837606"/>
                  </a:ext>
                </a:extLst>
              </a:tr>
              <a:tr h="370840">
                <a:tc>
                  <a:txBody>
                    <a:bodyPr/>
                    <a:lstStyle/>
                    <a:p>
                      <a:r>
                        <a:rPr lang="en-IN" dirty="0"/>
                        <a:t>Definition </a:t>
                      </a:r>
                    </a:p>
                  </a:txBody>
                  <a:tcPr/>
                </a:tc>
                <a:tc>
                  <a:txBody>
                    <a:bodyPr/>
                    <a:lstStyle/>
                    <a:p>
                      <a:r>
                        <a:rPr lang="en-US" dirty="0"/>
                        <a:t>ES5 is the fifth edition of the ECMAScript (a trademarked scripting language specification defined by ECMA International) </a:t>
                      </a:r>
                      <a:endParaRPr lang="en-IN" dirty="0"/>
                    </a:p>
                  </a:txBody>
                  <a:tcPr/>
                </a:tc>
                <a:tc>
                  <a:txBody>
                    <a:bodyPr/>
                    <a:lstStyle/>
                    <a:p>
                      <a:r>
                        <a:rPr lang="en-US" dirty="0"/>
                        <a:t>ES6 is the sixth edition of the ECMAScript (a trademarked scripting language specification defined by ECMA International). </a:t>
                      </a:r>
                      <a:endParaRPr lang="en-IN" dirty="0"/>
                    </a:p>
                  </a:txBody>
                  <a:tcPr/>
                </a:tc>
                <a:extLst>
                  <a:ext uri="{0D108BD9-81ED-4DB2-BD59-A6C34878D82A}">
                    <a16:rowId xmlns:a16="http://schemas.microsoft.com/office/drawing/2014/main" val="3835014744"/>
                  </a:ext>
                </a:extLst>
              </a:tr>
              <a:tr h="370840">
                <a:tc>
                  <a:txBody>
                    <a:bodyPr/>
                    <a:lstStyle/>
                    <a:p>
                      <a:r>
                        <a:rPr lang="en-IN" dirty="0"/>
                        <a:t>Release</a:t>
                      </a:r>
                    </a:p>
                  </a:txBody>
                  <a:tcPr/>
                </a:tc>
                <a:tc>
                  <a:txBody>
                    <a:bodyPr/>
                    <a:lstStyle/>
                    <a:p>
                      <a:r>
                        <a:rPr lang="en-US" dirty="0"/>
                        <a:t>It was introduced in 2009. </a:t>
                      </a:r>
                      <a:endParaRPr lang="en-IN" dirty="0"/>
                    </a:p>
                  </a:txBody>
                  <a:tcPr/>
                </a:tc>
                <a:tc>
                  <a:txBody>
                    <a:bodyPr/>
                    <a:lstStyle/>
                    <a:p>
                      <a:r>
                        <a:rPr lang="en-US" dirty="0"/>
                        <a:t>It was introduced in 2015. </a:t>
                      </a:r>
                      <a:endParaRPr lang="en-IN" dirty="0"/>
                    </a:p>
                  </a:txBody>
                  <a:tcPr/>
                </a:tc>
                <a:extLst>
                  <a:ext uri="{0D108BD9-81ED-4DB2-BD59-A6C34878D82A}">
                    <a16:rowId xmlns:a16="http://schemas.microsoft.com/office/drawing/2014/main" val="3114458421"/>
                  </a:ext>
                </a:extLst>
              </a:tr>
              <a:tr h="370840">
                <a:tc>
                  <a:txBody>
                    <a:bodyPr/>
                    <a:lstStyle/>
                    <a:p>
                      <a:r>
                        <a:rPr lang="en-IN" dirty="0"/>
                        <a:t>Data-types</a:t>
                      </a:r>
                    </a:p>
                  </a:txBody>
                  <a:tcPr/>
                </a:tc>
                <a:tc>
                  <a:txBody>
                    <a:bodyPr/>
                    <a:lstStyle/>
                    <a:p>
                      <a:r>
                        <a:rPr lang="en-US" dirty="0"/>
                        <a:t>ES5 supports primitive data types that are string, number, </a:t>
                      </a:r>
                      <a:r>
                        <a:rPr lang="en-US" dirty="0" err="1"/>
                        <a:t>boolean</a:t>
                      </a:r>
                      <a:r>
                        <a:rPr lang="en-US" dirty="0"/>
                        <a:t>, null, and undefined. </a:t>
                      </a:r>
                      <a:endParaRPr lang="en-IN" dirty="0"/>
                    </a:p>
                  </a:txBody>
                  <a:tcPr/>
                </a:tc>
                <a:tc>
                  <a:txBody>
                    <a:bodyPr/>
                    <a:lstStyle/>
                    <a:p>
                      <a:r>
                        <a:rPr lang="en-US" dirty="0"/>
                        <a:t>In ES6, there are some additions to JavaScript data types. It introduced a new primitive data type 'symbol' for supporting unique values. </a:t>
                      </a:r>
                      <a:endParaRPr lang="en-IN" dirty="0"/>
                    </a:p>
                  </a:txBody>
                  <a:tcPr/>
                </a:tc>
                <a:extLst>
                  <a:ext uri="{0D108BD9-81ED-4DB2-BD59-A6C34878D82A}">
                    <a16:rowId xmlns:a16="http://schemas.microsoft.com/office/drawing/2014/main" val="2905645457"/>
                  </a:ext>
                </a:extLst>
              </a:tr>
              <a:tr h="370840">
                <a:tc>
                  <a:txBody>
                    <a:bodyPr/>
                    <a:lstStyle/>
                    <a:p>
                      <a:r>
                        <a:rPr lang="en-IN" dirty="0"/>
                        <a:t>Defining Variables </a:t>
                      </a:r>
                    </a:p>
                  </a:txBody>
                  <a:tcPr/>
                </a:tc>
                <a:tc>
                  <a:txBody>
                    <a:bodyPr/>
                    <a:lstStyle/>
                    <a:p>
                      <a:r>
                        <a:rPr lang="en-US" dirty="0"/>
                        <a:t>In ES5, we could only define the variables by using the var keyword. </a:t>
                      </a:r>
                      <a:endParaRPr lang="en-IN" dirty="0"/>
                    </a:p>
                  </a:txBody>
                  <a:tcPr/>
                </a:tc>
                <a:tc>
                  <a:txBody>
                    <a:bodyPr/>
                    <a:lstStyle/>
                    <a:p>
                      <a:r>
                        <a:rPr lang="en-US" dirty="0"/>
                        <a:t>In ES6, there are two new ways to define variables that are let and const. </a:t>
                      </a:r>
                      <a:endParaRPr lang="en-IN" dirty="0"/>
                    </a:p>
                  </a:txBody>
                  <a:tcPr/>
                </a:tc>
                <a:extLst>
                  <a:ext uri="{0D108BD9-81ED-4DB2-BD59-A6C34878D82A}">
                    <a16:rowId xmlns:a16="http://schemas.microsoft.com/office/drawing/2014/main" val="4056774029"/>
                  </a:ext>
                </a:extLst>
              </a:tr>
              <a:tr h="370840">
                <a:tc>
                  <a:txBody>
                    <a:bodyPr/>
                    <a:lstStyle/>
                    <a:p>
                      <a:r>
                        <a:rPr lang="en-IN" dirty="0"/>
                        <a:t>Performance </a:t>
                      </a:r>
                    </a:p>
                  </a:txBody>
                  <a:tcPr/>
                </a:tc>
                <a:tc>
                  <a:txBody>
                    <a:bodyPr/>
                    <a:lstStyle/>
                    <a:p>
                      <a:r>
                        <a:rPr lang="en-US" dirty="0"/>
                        <a:t>As ES5 is prior to ES6, there is a </a:t>
                      </a:r>
                      <a:r>
                        <a:rPr lang="en-US" dirty="0" err="1"/>
                        <a:t>nonpresence</a:t>
                      </a:r>
                      <a:r>
                        <a:rPr lang="en-US" dirty="0"/>
                        <a:t> of some features, so it has a lower performance than ES6. </a:t>
                      </a:r>
                      <a:endParaRPr lang="en-IN" dirty="0"/>
                    </a:p>
                  </a:txBody>
                  <a:tcPr/>
                </a:tc>
                <a:tc>
                  <a:txBody>
                    <a:bodyPr/>
                    <a:lstStyle/>
                    <a:p>
                      <a:r>
                        <a:rPr lang="en-US" dirty="0"/>
                        <a:t>Because of new features and the shorthand storage implementation ES6 has a higher performance than ES5. </a:t>
                      </a:r>
                      <a:endParaRPr lang="en-IN" dirty="0"/>
                    </a:p>
                  </a:txBody>
                  <a:tcPr/>
                </a:tc>
                <a:extLst>
                  <a:ext uri="{0D108BD9-81ED-4DB2-BD59-A6C34878D82A}">
                    <a16:rowId xmlns:a16="http://schemas.microsoft.com/office/drawing/2014/main" val="137199800"/>
                  </a:ext>
                </a:extLst>
              </a:tr>
              <a:tr h="370840">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66861817"/>
                  </a:ext>
                </a:extLst>
              </a:tr>
            </a:tbl>
          </a:graphicData>
        </a:graphic>
      </p:graphicFrame>
    </p:spTree>
    <p:extLst>
      <p:ext uri="{BB962C8B-B14F-4D97-AF65-F5344CB8AC3E}">
        <p14:creationId xmlns:p14="http://schemas.microsoft.com/office/powerpoint/2010/main" val="2320991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E665E-31D7-EA22-A1DA-E92B41C8B84A}"/>
              </a:ext>
            </a:extLst>
          </p:cNvPr>
          <p:cNvSpPr>
            <a:spLocks noGrp="1"/>
          </p:cNvSpPr>
          <p:nvPr>
            <p:ph type="title"/>
          </p:nvPr>
        </p:nvSpPr>
        <p:spPr/>
        <p:txBody>
          <a:bodyPr/>
          <a:lstStyle/>
          <a:p>
            <a:r>
              <a:rPr lang="en-IN" dirty="0"/>
              <a:t>ES5 vs ES6</a:t>
            </a:r>
          </a:p>
        </p:txBody>
      </p:sp>
      <p:graphicFrame>
        <p:nvGraphicFramePr>
          <p:cNvPr id="4" name="Table 4">
            <a:extLst>
              <a:ext uri="{FF2B5EF4-FFF2-40B4-BE49-F238E27FC236}">
                <a16:creationId xmlns:a16="http://schemas.microsoft.com/office/drawing/2014/main" id="{458F923D-EFA4-141B-6B40-F2A2B1F0CDF0}"/>
              </a:ext>
            </a:extLst>
          </p:cNvPr>
          <p:cNvGraphicFramePr>
            <a:graphicFrameLocks noGrp="1"/>
          </p:cNvGraphicFramePr>
          <p:nvPr>
            <p:ph idx="1"/>
            <p:extLst>
              <p:ext uri="{D42A27DB-BD31-4B8C-83A1-F6EECF244321}">
                <p14:modId xmlns:p14="http://schemas.microsoft.com/office/powerpoint/2010/main" val="3570358651"/>
              </p:ext>
            </p:extLst>
          </p:nvPr>
        </p:nvGraphicFramePr>
        <p:xfrm>
          <a:off x="838200" y="1825625"/>
          <a:ext cx="10515597" cy="3754120"/>
        </p:xfrm>
        <a:graphic>
          <a:graphicData uri="http://schemas.openxmlformats.org/drawingml/2006/table">
            <a:tbl>
              <a:tblPr firstRow="1" bandRow="1">
                <a:tableStyleId>{5C22544A-7EE6-4342-B048-85BDC9FD1C3A}</a:tableStyleId>
              </a:tblPr>
              <a:tblGrid>
                <a:gridCol w="1709057">
                  <a:extLst>
                    <a:ext uri="{9D8B030D-6E8A-4147-A177-3AD203B41FA5}">
                      <a16:colId xmlns:a16="http://schemas.microsoft.com/office/drawing/2014/main" val="2569456030"/>
                    </a:ext>
                  </a:extLst>
                </a:gridCol>
                <a:gridCol w="4049486">
                  <a:extLst>
                    <a:ext uri="{9D8B030D-6E8A-4147-A177-3AD203B41FA5}">
                      <a16:colId xmlns:a16="http://schemas.microsoft.com/office/drawing/2014/main" val="4246671274"/>
                    </a:ext>
                  </a:extLst>
                </a:gridCol>
                <a:gridCol w="4757054">
                  <a:extLst>
                    <a:ext uri="{9D8B030D-6E8A-4147-A177-3AD203B41FA5}">
                      <a16:colId xmlns:a16="http://schemas.microsoft.com/office/drawing/2014/main" val="2618666805"/>
                    </a:ext>
                  </a:extLst>
                </a:gridCol>
              </a:tblGrid>
              <a:tr h="370840">
                <a:tc>
                  <a:txBody>
                    <a:bodyPr/>
                    <a:lstStyle/>
                    <a:p>
                      <a:pPr algn="ctr"/>
                      <a:r>
                        <a:rPr lang="en-IN" dirty="0"/>
                        <a:t>Based on </a:t>
                      </a:r>
                    </a:p>
                  </a:txBody>
                  <a:tcPr/>
                </a:tc>
                <a:tc>
                  <a:txBody>
                    <a:bodyPr/>
                    <a:lstStyle/>
                    <a:p>
                      <a:pPr algn="ctr"/>
                      <a:r>
                        <a:rPr lang="en-IN" dirty="0"/>
                        <a:t>ES5</a:t>
                      </a:r>
                    </a:p>
                  </a:txBody>
                  <a:tcPr/>
                </a:tc>
                <a:tc>
                  <a:txBody>
                    <a:bodyPr/>
                    <a:lstStyle/>
                    <a:p>
                      <a:pPr algn="ctr"/>
                      <a:r>
                        <a:rPr lang="en-IN" dirty="0"/>
                        <a:t>ES6</a:t>
                      </a:r>
                    </a:p>
                  </a:txBody>
                  <a:tcPr/>
                </a:tc>
                <a:extLst>
                  <a:ext uri="{0D108BD9-81ED-4DB2-BD59-A6C34878D82A}">
                    <a16:rowId xmlns:a16="http://schemas.microsoft.com/office/drawing/2014/main" val="3426837606"/>
                  </a:ext>
                </a:extLst>
              </a:tr>
              <a:tr h="370840">
                <a:tc>
                  <a:txBody>
                    <a:bodyPr/>
                    <a:lstStyle/>
                    <a:p>
                      <a:r>
                        <a:rPr lang="en-IN" dirty="0"/>
                        <a:t>Support</a:t>
                      </a:r>
                    </a:p>
                  </a:txBody>
                  <a:tcPr/>
                </a:tc>
                <a:tc>
                  <a:txBody>
                    <a:bodyPr/>
                    <a:lstStyle/>
                    <a:p>
                      <a:r>
                        <a:rPr lang="en-US" dirty="0"/>
                        <a:t>A wide range of communities supports it.</a:t>
                      </a:r>
                      <a:endParaRPr lang="en-IN" dirty="0"/>
                    </a:p>
                  </a:txBody>
                  <a:tcPr/>
                </a:tc>
                <a:tc>
                  <a:txBody>
                    <a:bodyPr/>
                    <a:lstStyle/>
                    <a:p>
                      <a:r>
                        <a:rPr lang="en-US" dirty="0"/>
                        <a:t>It also has a lot of community support, but it is lesser than ES5.</a:t>
                      </a:r>
                      <a:endParaRPr lang="en-IN" dirty="0"/>
                    </a:p>
                  </a:txBody>
                  <a:tcPr/>
                </a:tc>
                <a:extLst>
                  <a:ext uri="{0D108BD9-81ED-4DB2-BD59-A6C34878D82A}">
                    <a16:rowId xmlns:a16="http://schemas.microsoft.com/office/drawing/2014/main" val="3835014744"/>
                  </a:ext>
                </a:extLst>
              </a:tr>
              <a:tr h="370840">
                <a:tc>
                  <a:txBody>
                    <a:bodyPr/>
                    <a:lstStyle/>
                    <a:p>
                      <a:r>
                        <a:rPr lang="en-IN" dirty="0"/>
                        <a:t>Object Manipulation</a:t>
                      </a:r>
                    </a:p>
                  </a:txBody>
                  <a:tcPr/>
                </a:tc>
                <a:tc>
                  <a:txBody>
                    <a:bodyPr/>
                    <a:lstStyle/>
                    <a:p>
                      <a:r>
                        <a:rPr lang="en-US" dirty="0"/>
                        <a:t>ES5 is time-consuming than ES6.</a:t>
                      </a:r>
                      <a:endParaRPr lang="en-IN" dirty="0"/>
                    </a:p>
                  </a:txBody>
                  <a:tcPr/>
                </a:tc>
                <a:tc>
                  <a:txBody>
                    <a:bodyPr/>
                    <a:lstStyle/>
                    <a:p>
                      <a:r>
                        <a:rPr lang="en-US" dirty="0"/>
                        <a:t>Due to </a:t>
                      </a:r>
                      <a:r>
                        <a:rPr lang="en-US" dirty="0" err="1"/>
                        <a:t>destructuring</a:t>
                      </a:r>
                      <a:r>
                        <a:rPr lang="en-US" dirty="0"/>
                        <a:t> and speed operators, object manipulation can be processed more smoothly in ES6.</a:t>
                      </a:r>
                      <a:endParaRPr lang="en-IN" dirty="0"/>
                    </a:p>
                  </a:txBody>
                  <a:tcPr/>
                </a:tc>
                <a:extLst>
                  <a:ext uri="{0D108BD9-81ED-4DB2-BD59-A6C34878D82A}">
                    <a16:rowId xmlns:a16="http://schemas.microsoft.com/office/drawing/2014/main" val="3114458421"/>
                  </a:ext>
                </a:extLst>
              </a:tr>
              <a:tr h="370840">
                <a:tc>
                  <a:txBody>
                    <a:bodyPr/>
                    <a:lstStyle/>
                    <a:p>
                      <a:r>
                        <a:rPr lang="en-IN" dirty="0"/>
                        <a:t>Arrow Functions</a:t>
                      </a:r>
                    </a:p>
                  </a:txBody>
                  <a:tcPr/>
                </a:tc>
                <a:tc>
                  <a:txBody>
                    <a:bodyPr/>
                    <a:lstStyle/>
                    <a:p>
                      <a:r>
                        <a:rPr lang="en-US" dirty="0"/>
                        <a:t>In ES5, both function and return keywords are used to define a function. </a:t>
                      </a:r>
                      <a:endParaRPr lang="en-IN" dirty="0"/>
                    </a:p>
                  </a:txBody>
                  <a:tcPr/>
                </a:tc>
                <a:tc>
                  <a:txBody>
                    <a:bodyPr/>
                    <a:lstStyle/>
                    <a:p>
                      <a:r>
                        <a:rPr lang="en-US" dirty="0"/>
                        <a:t>An arrow function is a new feature introduced in ES6 by which we don't require the function keyword to define the function. </a:t>
                      </a:r>
                      <a:endParaRPr lang="en-IN" dirty="0"/>
                    </a:p>
                  </a:txBody>
                  <a:tcPr/>
                </a:tc>
                <a:extLst>
                  <a:ext uri="{0D108BD9-81ED-4DB2-BD59-A6C34878D82A}">
                    <a16:rowId xmlns:a16="http://schemas.microsoft.com/office/drawing/2014/main" val="2905645457"/>
                  </a:ext>
                </a:extLst>
              </a:tr>
              <a:tr h="370840">
                <a:tc>
                  <a:txBody>
                    <a:bodyPr/>
                    <a:lstStyle/>
                    <a:p>
                      <a:r>
                        <a:rPr lang="en-IN" dirty="0"/>
                        <a:t>Loops</a:t>
                      </a:r>
                    </a:p>
                  </a:txBody>
                  <a:tcPr/>
                </a:tc>
                <a:tc>
                  <a:txBody>
                    <a:bodyPr/>
                    <a:lstStyle/>
                    <a:p>
                      <a:r>
                        <a:rPr lang="en-US" dirty="0"/>
                        <a:t>In ES5, there is a use of for loop to iterate over elements. </a:t>
                      </a:r>
                      <a:endParaRPr lang="en-IN" dirty="0"/>
                    </a:p>
                  </a:txBody>
                  <a:tcPr/>
                </a:tc>
                <a:tc>
                  <a:txBody>
                    <a:bodyPr/>
                    <a:lstStyle/>
                    <a:p>
                      <a:r>
                        <a:rPr lang="en-US" dirty="0"/>
                        <a:t>ES6 introduced the concept of for...of loop to perform an iteration over the values of the </a:t>
                      </a:r>
                      <a:r>
                        <a:rPr lang="en-US" dirty="0" err="1"/>
                        <a:t>iterable</a:t>
                      </a:r>
                      <a:r>
                        <a:rPr lang="en-US" dirty="0"/>
                        <a:t> objects. </a:t>
                      </a:r>
                      <a:endParaRPr lang="en-IN" dirty="0"/>
                    </a:p>
                  </a:txBody>
                  <a:tcPr/>
                </a:tc>
                <a:extLst>
                  <a:ext uri="{0D108BD9-81ED-4DB2-BD59-A6C34878D82A}">
                    <a16:rowId xmlns:a16="http://schemas.microsoft.com/office/drawing/2014/main" val="4056774029"/>
                  </a:ext>
                </a:extLst>
              </a:tr>
            </a:tbl>
          </a:graphicData>
        </a:graphic>
      </p:graphicFrame>
    </p:spTree>
    <p:extLst>
      <p:ext uri="{BB962C8B-B14F-4D97-AF65-F5344CB8AC3E}">
        <p14:creationId xmlns:p14="http://schemas.microsoft.com/office/powerpoint/2010/main" val="475552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Side Scripting</a:t>
            </a:r>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p:txBody>
          <a:bodyPr/>
          <a:lstStyle/>
          <a:p>
            <a:r>
              <a:rPr lang="en-US"/>
              <a:t>CS380</a:t>
            </a:r>
          </a:p>
        </p:txBody>
      </p:sp>
      <p:sp>
        <p:nvSpPr>
          <p:cNvPr id="5" name="Slide Number Placeholder 4"/>
          <p:cNvSpPr>
            <a:spLocks noGrp="1"/>
          </p:cNvSpPr>
          <p:nvPr>
            <p:ph type="sldNum" sz="quarter" idx="12"/>
          </p:nvPr>
        </p:nvSpPr>
        <p:spPr/>
        <p:txBody>
          <a:bodyPr>
            <a:normAutofit/>
          </a:bodyPr>
          <a:lstStyle/>
          <a:p>
            <a:fld id="{CB779743-7B81-4FB7-A3E2-1ACEC99CD8CF}" type="slidenum">
              <a:rPr lang="en-US" smtClean="0"/>
              <a:t>2</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95487"/>
            <a:ext cx="9144001" cy="5262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809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use client-side programming?</a:t>
            </a:r>
          </a:p>
        </p:txBody>
      </p:sp>
      <p:sp>
        <p:nvSpPr>
          <p:cNvPr id="3" name="Content Placeholder 2"/>
          <p:cNvSpPr>
            <a:spLocks noGrp="1"/>
          </p:cNvSpPr>
          <p:nvPr>
            <p:ph sz="quarter" idx="1"/>
          </p:nvPr>
        </p:nvSpPr>
        <p:spPr/>
        <p:txBody>
          <a:bodyPr/>
          <a:lstStyle/>
          <a:p>
            <a:pPr marL="0" indent="0">
              <a:buNone/>
            </a:pPr>
            <a:r>
              <a:rPr lang="en-US" dirty="0"/>
              <a:t>PHP already allows us to create dynamic web pages. Why also use client-side scripting?</a:t>
            </a:r>
          </a:p>
          <a:p>
            <a:r>
              <a:rPr lang="en-US" dirty="0"/>
              <a:t>client-side scripting (JavaScript) benefits:</a:t>
            </a:r>
          </a:p>
          <a:p>
            <a:pPr lvl="1"/>
            <a:r>
              <a:rPr lang="en-US" b="1" dirty="0"/>
              <a:t>usability</a:t>
            </a:r>
            <a:r>
              <a:rPr lang="en-US" dirty="0"/>
              <a:t>: can modify a page without having to post back to the server (faster UI)</a:t>
            </a:r>
          </a:p>
          <a:p>
            <a:pPr lvl="1"/>
            <a:r>
              <a:rPr lang="en-US" b="1" dirty="0"/>
              <a:t>efficiency</a:t>
            </a:r>
            <a:r>
              <a:rPr lang="en-US" dirty="0"/>
              <a:t>: can make small, quick changes to page without waiting for server</a:t>
            </a:r>
          </a:p>
          <a:p>
            <a:pPr lvl="1"/>
            <a:r>
              <a:rPr lang="en-US" b="1" dirty="0"/>
              <a:t>event-driven</a:t>
            </a:r>
            <a:r>
              <a:rPr lang="en-US" dirty="0"/>
              <a:t>: can respond to user actions like clicks and key presses</a:t>
            </a:r>
          </a:p>
        </p:txBody>
      </p:sp>
      <p:sp>
        <p:nvSpPr>
          <p:cNvPr id="4" name="Footer Placeholder 3"/>
          <p:cNvSpPr>
            <a:spLocks noGrp="1"/>
          </p:cNvSpPr>
          <p:nvPr>
            <p:ph type="ftr" sz="quarter" idx="11"/>
          </p:nvPr>
        </p:nvSpPr>
        <p:spPr/>
        <p:txBody>
          <a:bodyPr/>
          <a:lstStyle/>
          <a:p>
            <a:r>
              <a:rPr lang="en-US" dirty="0"/>
              <a:t>CS380</a:t>
            </a:r>
          </a:p>
        </p:txBody>
      </p:sp>
      <p:sp>
        <p:nvSpPr>
          <p:cNvPr id="5" name="Slide Number Placeholder 4"/>
          <p:cNvSpPr>
            <a:spLocks noGrp="1"/>
          </p:cNvSpPr>
          <p:nvPr>
            <p:ph type="sldNum" sz="quarter" idx="12"/>
          </p:nvPr>
        </p:nvSpPr>
        <p:spPr/>
        <p:txBody>
          <a:bodyPr>
            <a:normAutofit/>
          </a:bodyPr>
          <a:lstStyle/>
          <a:p>
            <a:fld id="{CB779743-7B81-4FB7-A3E2-1ACEC99CD8CF}" type="slidenum">
              <a:rPr lang="en-US" smtClean="0"/>
              <a:t>3</a:t>
            </a:fld>
            <a:endParaRPr lang="en-US"/>
          </a:p>
        </p:txBody>
      </p:sp>
    </p:spTree>
    <p:extLst>
      <p:ext uri="{BB962C8B-B14F-4D97-AF65-F5344CB8AC3E}">
        <p14:creationId xmlns:p14="http://schemas.microsoft.com/office/powerpoint/2010/main" val="653453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Javascript</a:t>
            </a:r>
            <a:r>
              <a:rPr lang="en-US" dirty="0"/>
              <a:t>?</a:t>
            </a:r>
          </a:p>
        </p:txBody>
      </p:sp>
      <p:sp>
        <p:nvSpPr>
          <p:cNvPr id="3" name="Content Placeholder 2"/>
          <p:cNvSpPr>
            <a:spLocks noGrp="1"/>
          </p:cNvSpPr>
          <p:nvPr>
            <p:ph sz="quarter" idx="1"/>
          </p:nvPr>
        </p:nvSpPr>
        <p:spPr/>
        <p:txBody>
          <a:bodyPr>
            <a:normAutofit fontScale="92500" lnSpcReduction="10000"/>
          </a:bodyPr>
          <a:lstStyle/>
          <a:p>
            <a:r>
              <a:rPr lang="en-US" dirty="0"/>
              <a:t>a lightweight programming language ("scripting language")</a:t>
            </a:r>
          </a:p>
          <a:p>
            <a:pPr lvl="1"/>
            <a:r>
              <a:rPr lang="en-US" dirty="0"/>
              <a:t>used to make web pages interactive</a:t>
            </a:r>
          </a:p>
          <a:p>
            <a:pPr lvl="1"/>
            <a:r>
              <a:rPr lang="en-US" dirty="0"/>
              <a:t>insert dynamic text into HTML (ex: user name)</a:t>
            </a:r>
          </a:p>
          <a:p>
            <a:pPr lvl="1"/>
            <a:r>
              <a:rPr lang="en-US" b="1" dirty="0"/>
              <a:t>react to events </a:t>
            </a:r>
            <a:r>
              <a:rPr lang="en-US" dirty="0"/>
              <a:t>(ex: page load user click)</a:t>
            </a:r>
          </a:p>
          <a:p>
            <a:pPr lvl="1"/>
            <a:r>
              <a:rPr lang="en-US" dirty="0"/>
              <a:t>get information about a user's computer (ex: browser type)</a:t>
            </a:r>
          </a:p>
          <a:p>
            <a:pPr lvl="1"/>
            <a:r>
              <a:rPr lang="en-US" dirty="0"/>
              <a:t>perform calculations on user's computer (ex: form validation)</a:t>
            </a:r>
          </a:p>
          <a:p>
            <a:r>
              <a:rPr lang="en-US" dirty="0"/>
              <a:t> A web standard (but not supported identically by all browsers)</a:t>
            </a:r>
          </a:p>
          <a:p>
            <a:r>
              <a:rPr lang="en-US" dirty="0"/>
              <a:t>NOT related to Java other than by name and some syntactic similarities </a:t>
            </a:r>
          </a:p>
          <a:p>
            <a:r>
              <a:rPr lang="en-US" dirty="0"/>
              <a:t>JavaScript works together with HTML/CSS. HTML provides the contents; CSS specifies the presentation; and JavaScript programs the behavior. Together, they enrich the UI/UX of the web users.</a:t>
            </a:r>
          </a:p>
        </p:txBody>
      </p:sp>
      <p:sp>
        <p:nvSpPr>
          <p:cNvPr id="4" name="Footer Placeholder 3"/>
          <p:cNvSpPr>
            <a:spLocks noGrp="1"/>
          </p:cNvSpPr>
          <p:nvPr>
            <p:ph type="ftr" sz="quarter" idx="11"/>
          </p:nvPr>
        </p:nvSpPr>
        <p:spPr/>
        <p:txBody>
          <a:bodyPr/>
          <a:lstStyle/>
          <a:p>
            <a:r>
              <a:rPr lang="en-US" dirty="0"/>
              <a:t>CS380</a:t>
            </a:r>
          </a:p>
        </p:txBody>
      </p:sp>
      <p:sp>
        <p:nvSpPr>
          <p:cNvPr id="5" name="Slide Number Placeholder 4"/>
          <p:cNvSpPr>
            <a:spLocks noGrp="1"/>
          </p:cNvSpPr>
          <p:nvPr>
            <p:ph type="sldNum" sz="quarter" idx="12"/>
          </p:nvPr>
        </p:nvSpPr>
        <p:spPr/>
        <p:txBody>
          <a:bodyPr>
            <a:normAutofit/>
          </a:bodyPr>
          <a:lstStyle/>
          <a:p>
            <a:fld id="{CB779743-7B81-4FB7-A3E2-1ACEC99CD8CF}" type="slidenum">
              <a:rPr lang="en-US" smtClean="0"/>
              <a:t>4</a:t>
            </a:fld>
            <a:endParaRPr lang="en-US"/>
          </a:p>
        </p:txBody>
      </p:sp>
    </p:spTree>
    <p:extLst>
      <p:ext uri="{BB962C8B-B14F-4D97-AF65-F5344CB8AC3E}">
        <p14:creationId xmlns:p14="http://schemas.microsoft.com/office/powerpoint/2010/main" val="180309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5ECD-4E3B-7899-4285-ABC410CCDE44}"/>
              </a:ext>
            </a:extLst>
          </p:cNvPr>
          <p:cNvSpPr>
            <a:spLocks noGrp="1"/>
          </p:cNvSpPr>
          <p:nvPr>
            <p:ph type="title"/>
          </p:nvPr>
        </p:nvSpPr>
        <p:spPr/>
        <p:txBody>
          <a:bodyPr/>
          <a:lstStyle/>
          <a:p>
            <a:r>
              <a:rPr lang="en-IN" dirty="0"/>
              <a:t>History and Versions</a:t>
            </a:r>
          </a:p>
        </p:txBody>
      </p:sp>
      <p:sp>
        <p:nvSpPr>
          <p:cNvPr id="3" name="Content Placeholder 2">
            <a:extLst>
              <a:ext uri="{FF2B5EF4-FFF2-40B4-BE49-F238E27FC236}">
                <a16:creationId xmlns:a16="http://schemas.microsoft.com/office/drawing/2014/main" id="{5B2835E7-DD9C-60C9-02DB-A1D4E96716CB}"/>
              </a:ext>
            </a:extLst>
          </p:cNvPr>
          <p:cNvSpPr>
            <a:spLocks noGrp="1"/>
          </p:cNvSpPr>
          <p:nvPr>
            <p:ph idx="1"/>
          </p:nvPr>
        </p:nvSpPr>
        <p:spPr/>
        <p:txBody>
          <a:bodyPr/>
          <a:lstStyle/>
          <a:p>
            <a:pPr algn="just"/>
            <a:r>
              <a:rPr lang="en-US" dirty="0"/>
              <a:t>JavaScript, originally called </a:t>
            </a:r>
            <a:r>
              <a:rPr lang="en-US" dirty="0" err="1"/>
              <a:t>LiveScript</a:t>
            </a:r>
            <a:r>
              <a:rPr lang="en-US" dirty="0"/>
              <a:t>, was created by Brendan </a:t>
            </a:r>
            <a:r>
              <a:rPr lang="en-US" dirty="0" err="1"/>
              <a:t>Eich</a:t>
            </a:r>
            <a:r>
              <a:rPr lang="en-US" dirty="0"/>
              <a:t> at Netscape in 1995. Soon after, Microsoft launched its own version of JavaScript called JScript. Subsequently, Netscape submitted it to ECMA (formerly "European Computer Manufacturers Association", now "</a:t>
            </a:r>
            <a:r>
              <a:rPr lang="en-US" dirty="0" err="1"/>
              <a:t>Ecma</a:t>
            </a:r>
            <a:r>
              <a:rPr lang="en-US" dirty="0"/>
              <a:t> International - European association for standardizing information and communication systems") for standardization, together with Microsoft's JScript.</a:t>
            </a:r>
            <a:endParaRPr lang="en-IN" dirty="0"/>
          </a:p>
        </p:txBody>
      </p:sp>
    </p:spTree>
    <p:extLst>
      <p:ext uri="{BB962C8B-B14F-4D97-AF65-F5344CB8AC3E}">
        <p14:creationId xmlns:p14="http://schemas.microsoft.com/office/powerpoint/2010/main" val="416363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5ECD-4E3B-7899-4285-ABC410CCDE44}"/>
              </a:ext>
            </a:extLst>
          </p:cNvPr>
          <p:cNvSpPr>
            <a:spLocks noGrp="1"/>
          </p:cNvSpPr>
          <p:nvPr>
            <p:ph type="title"/>
          </p:nvPr>
        </p:nvSpPr>
        <p:spPr/>
        <p:txBody>
          <a:bodyPr/>
          <a:lstStyle/>
          <a:p>
            <a:r>
              <a:rPr lang="en-IN" dirty="0"/>
              <a:t>History and Versions</a:t>
            </a:r>
          </a:p>
        </p:txBody>
      </p:sp>
      <p:sp>
        <p:nvSpPr>
          <p:cNvPr id="3" name="Content Placeholder 2">
            <a:extLst>
              <a:ext uri="{FF2B5EF4-FFF2-40B4-BE49-F238E27FC236}">
                <a16:creationId xmlns:a16="http://schemas.microsoft.com/office/drawing/2014/main" id="{5B2835E7-DD9C-60C9-02DB-A1D4E96716CB}"/>
              </a:ext>
            </a:extLst>
          </p:cNvPr>
          <p:cNvSpPr>
            <a:spLocks noGrp="1"/>
          </p:cNvSpPr>
          <p:nvPr>
            <p:ph idx="1"/>
          </p:nvPr>
        </p:nvSpPr>
        <p:spPr/>
        <p:txBody>
          <a:bodyPr/>
          <a:lstStyle/>
          <a:p>
            <a:pPr algn="just"/>
            <a:r>
              <a:rPr lang="en-US" dirty="0"/>
              <a:t>The ECMA Specification is called "ECMA-262 ECMAScript Language Specification" </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502040204020203" pitchFamily="34" charset="-34"/>
              </a:rPr>
              <a:t>ECMA-262 version 1 (June 1997): First edition</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502040204020203" pitchFamily="34" charset="-34"/>
              </a:rPr>
              <a:t>ECMA-262 version 2 (August 1998)</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502040204020203" pitchFamily="34" charset="-34"/>
              </a:rPr>
              <a:t>ECMA-262 version 3 (December 1999): Added regular expressions, try/catch, switch, do-while, etc.</a:t>
            </a:r>
          </a:p>
          <a:p>
            <a:pPr marL="342900" lvl="0" indent="-342900" algn="just">
              <a:lnSpc>
                <a:spcPct val="107000"/>
              </a:lnSpc>
              <a:spcAft>
                <a:spcPts val="800"/>
              </a:spcAft>
              <a:buFont typeface="Symbol" panose="05050102010706020507" pitchFamily="18" charset="2"/>
              <a:buChar char=""/>
            </a:pPr>
            <a:r>
              <a:rPr lang="en-IN" sz="1800" dirty="0">
                <a:latin typeface="Calibri" panose="020F0502020204030204" pitchFamily="34" charset="0"/>
                <a:ea typeface="Calibri" panose="020F0502020204030204" pitchFamily="34" charset="0"/>
                <a:cs typeface="Cordia New" panose="020B0502040204020203" pitchFamily="34" charset="-34"/>
              </a:rPr>
              <a:t>ECMA 262 version 4- (2007)</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502040204020203" pitchFamily="34" charset="-34"/>
              </a:rPr>
              <a:t>ECMA-262 </a:t>
            </a:r>
            <a:r>
              <a:rPr lang="en-IN" sz="1800">
                <a:effectLst/>
                <a:latin typeface="Calibri" panose="020F0502020204030204" pitchFamily="34" charset="0"/>
                <a:ea typeface="Calibri" panose="020F0502020204030204" pitchFamily="34" charset="0"/>
                <a:cs typeface="Cordia New" panose="020B0502040204020203" pitchFamily="34" charset="-34"/>
              </a:rPr>
              <a:t>version 5 (2009) </a:t>
            </a:r>
            <a:r>
              <a:rPr lang="en-IN" sz="1800" dirty="0">
                <a:effectLst/>
                <a:latin typeface="Calibri" panose="020F0502020204030204" pitchFamily="34" charset="0"/>
                <a:ea typeface="Calibri" panose="020F0502020204030204" pitchFamily="34" charset="0"/>
                <a:cs typeface="Cordia New" panose="020B0502040204020203" pitchFamily="34" charset="-34"/>
              </a:rPr>
              <a:t>and 5.1 (June 2011): ECMAScript 3.1 was eventually standardized as ECMAScript 5. Added "strict mode", JSON, Array iteration methods, etc.</a:t>
            </a:r>
          </a:p>
        </p:txBody>
      </p:sp>
    </p:spTree>
    <p:extLst>
      <p:ext uri="{BB962C8B-B14F-4D97-AF65-F5344CB8AC3E}">
        <p14:creationId xmlns:p14="http://schemas.microsoft.com/office/powerpoint/2010/main" val="1330223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5ECD-4E3B-7899-4285-ABC410CCDE44}"/>
              </a:ext>
            </a:extLst>
          </p:cNvPr>
          <p:cNvSpPr>
            <a:spLocks noGrp="1"/>
          </p:cNvSpPr>
          <p:nvPr>
            <p:ph type="title"/>
          </p:nvPr>
        </p:nvSpPr>
        <p:spPr/>
        <p:txBody>
          <a:bodyPr/>
          <a:lstStyle/>
          <a:p>
            <a:r>
              <a:rPr lang="en-IN" dirty="0"/>
              <a:t>History and Versions</a:t>
            </a:r>
          </a:p>
        </p:txBody>
      </p:sp>
      <p:sp>
        <p:nvSpPr>
          <p:cNvPr id="3" name="Content Placeholder 2">
            <a:extLst>
              <a:ext uri="{FF2B5EF4-FFF2-40B4-BE49-F238E27FC236}">
                <a16:creationId xmlns:a16="http://schemas.microsoft.com/office/drawing/2014/main" id="{5B2835E7-DD9C-60C9-02DB-A1D4E96716CB}"/>
              </a:ext>
            </a:extLst>
          </p:cNvPr>
          <p:cNvSpPr>
            <a:spLocks noGrp="1"/>
          </p:cNvSpPr>
          <p:nvPr>
            <p:ph idx="1"/>
          </p:nvPr>
        </p:nvSpPr>
        <p:spPr/>
        <p:txBody>
          <a:bodyPr/>
          <a:lstStyle/>
          <a:p>
            <a:pPr marL="342900" lvl="0" indent="-342900" algn="just">
              <a:lnSpc>
                <a:spcPct val="107000"/>
              </a:lnSpc>
              <a:buFont typeface="Symbol" panose="05050102010706020507" pitchFamily="18" charset="2"/>
              <a:buChar char=""/>
            </a:pPr>
            <a:r>
              <a:rPr lang="en-IN" sz="2400" dirty="0">
                <a:effectLst/>
                <a:latin typeface="Calibri" panose="020F0502020204030204" pitchFamily="34" charset="0"/>
                <a:ea typeface="Calibri" panose="020F0502020204030204" pitchFamily="34" charset="0"/>
                <a:cs typeface="Cordia New" panose="020B0502040204020203" pitchFamily="34" charset="-34"/>
              </a:rPr>
              <a:t>ECMA-262 2015: most popularly known as ECMAScript 6 or ES6.</a:t>
            </a:r>
          </a:p>
          <a:p>
            <a:pPr marL="457200" algn="just">
              <a:lnSpc>
                <a:spcPct val="107000"/>
              </a:lnSpc>
              <a:spcAft>
                <a:spcPts val="800"/>
              </a:spcAft>
            </a:pPr>
            <a:r>
              <a:rPr lang="en-IN" sz="2000" dirty="0">
                <a:effectLst/>
                <a:latin typeface="Calibri" panose="020F0502020204030204" pitchFamily="34" charset="0"/>
                <a:ea typeface="Calibri" panose="020F0502020204030204" pitchFamily="34" charset="0"/>
                <a:cs typeface="Cordia New" panose="020B0502040204020203" pitchFamily="34" charset="-34"/>
              </a:rPr>
              <a:t>This version added significant new syntax for writing complex application, including class declaration, let for local declarations, </a:t>
            </a:r>
            <a:r>
              <a:rPr lang="en-IN" sz="2000" dirty="0" err="1">
                <a:effectLst/>
                <a:latin typeface="Calibri" panose="020F0502020204030204" pitchFamily="34" charset="0"/>
                <a:ea typeface="Calibri" panose="020F0502020204030204" pitchFamily="34" charset="0"/>
                <a:cs typeface="Cordia New" panose="020B0502040204020203" pitchFamily="34" charset="-34"/>
              </a:rPr>
              <a:t>const</a:t>
            </a:r>
            <a:r>
              <a:rPr lang="en-IN" sz="2000" dirty="0">
                <a:effectLst/>
                <a:latin typeface="Calibri" panose="020F0502020204030204" pitchFamily="34" charset="0"/>
                <a:ea typeface="Calibri" panose="020F0502020204030204" pitchFamily="34" charset="0"/>
                <a:cs typeface="Cordia New" panose="020B0502040204020203" pitchFamily="34" charset="-34"/>
              </a:rPr>
              <a:t> for constant local declaration, default parameter values, iterators and for...of loops, Python-style generators, arrow function expression (() =&gt; {...}), binary data, typed arrays, new collections (maps, sets and </a:t>
            </a:r>
            <a:r>
              <a:rPr lang="en-IN" sz="2000" dirty="0" err="1">
                <a:effectLst/>
                <a:latin typeface="Calibri" panose="020F0502020204030204" pitchFamily="34" charset="0"/>
                <a:ea typeface="Calibri" panose="020F0502020204030204" pitchFamily="34" charset="0"/>
                <a:cs typeface="Cordia New" panose="020B0502040204020203" pitchFamily="34" charset="-34"/>
              </a:rPr>
              <a:t>WeakMap</a:t>
            </a:r>
            <a:r>
              <a:rPr lang="en-IN" sz="2000" dirty="0">
                <a:effectLst/>
                <a:latin typeface="Calibri" panose="020F0502020204030204" pitchFamily="34" charset="0"/>
                <a:ea typeface="Calibri" panose="020F0502020204030204" pitchFamily="34" charset="0"/>
                <a:cs typeface="Cordia New" panose="020B0502040204020203" pitchFamily="34" charset="-34"/>
              </a:rPr>
              <a:t>), promises, reflection, proxies, template literals for strings, and many more.</a:t>
            </a:r>
          </a:p>
        </p:txBody>
      </p:sp>
    </p:spTree>
    <p:extLst>
      <p:ext uri="{BB962C8B-B14F-4D97-AF65-F5344CB8AC3E}">
        <p14:creationId xmlns:p14="http://schemas.microsoft.com/office/powerpoint/2010/main" val="2848224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C059B-A896-FE64-0487-D1E7680A4313}"/>
              </a:ext>
            </a:extLst>
          </p:cNvPr>
          <p:cNvSpPr>
            <a:spLocks noGrp="1"/>
          </p:cNvSpPr>
          <p:nvPr>
            <p:ph type="title"/>
          </p:nvPr>
        </p:nvSpPr>
        <p:spPr/>
        <p:txBody>
          <a:bodyPr/>
          <a:lstStyle/>
          <a:p>
            <a:r>
              <a:rPr lang="en-IN" dirty="0"/>
              <a:t>History and Versions</a:t>
            </a:r>
          </a:p>
        </p:txBody>
      </p:sp>
      <p:sp>
        <p:nvSpPr>
          <p:cNvPr id="3" name="Content Placeholder 2">
            <a:extLst>
              <a:ext uri="{FF2B5EF4-FFF2-40B4-BE49-F238E27FC236}">
                <a16:creationId xmlns:a16="http://schemas.microsoft.com/office/drawing/2014/main" id="{82DCACEF-DCF3-E169-5B25-F8D54E8B5227}"/>
              </a:ext>
            </a:extLst>
          </p:cNvPr>
          <p:cNvSpPr>
            <a:spLocks noGrp="1"/>
          </p:cNvSpPr>
          <p:nvPr>
            <p:ph idx="1"/>
          </p:nvPr>
        </p:nvSpPr>
        <p:spPr/>
        <p:txBody>
          <a:bodyPr>
            <a:normAutofit fontScale="92500" lnSpcReduction="10000"/>
          </a:bodyPr>
          <a:lstStyle/>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502040204020203" pitchFamily="34" charset="-34"/>
              </a:rPr>
              <a:t>ECMAScript 2016 (ES7): Since ES6, ECMAScript standards are on yearly release cycles in June.</a:t>
            </a:r>
          </a:p>
          <a:p>
            <a:pPr marL="800100" lvl="1" indent="-342900" algn="just">
              <a:lnSpc>
                <a:spcPct val="107000"/>
              </a:lnSpc>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Cordia New" panose="020B0502040204020203" pitchFamily="34" charset="-34"/>
              </a:rPr>
              <a:t>This version added exponential operator (**), block-scoping of variables and functions, await and async keywords for asynchronous programming, etc.</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502040204020203" pitchFamily="34" charset="-34"/>
              </a:rPr>
              <a:t>ECMAScript 2017 (ES8): Added string padding, async functions which use generators and promises, </a:t>
            </a:r>
            <a:r>
              <a:rPr lang="en-IN" sz="1800" dirty="0" err="1">
                <a:effectLst/>
                <a:latin typeface="Calibri" panose="020F0502020204030204" pitchFamily="34" charset="0"/>
                <a:ea typeface="Calibri" panose="020F0502020204030204" pitchFamily="34" charset="0"/>
                <a:cs typeface="Cordia New" panose="020B0502040204020203" pitchFamily="34" charset="-34"/>
              </a:rPr>
              <a:t>Object.values</a:t>
            </a:r>
            <a:r>
              <a:rPr lang="en-IN" sz="1800" dirty="0">
                <a:effectLst/>
                <a:latin typeface="Calibri" panose="020F0502020204030204" pitchFamily="34" charset="0"/>
                <a:ea typeface="Calibri" panose="020F0502020204030204" pitchFamily="34" charset="0"/>
                <a:cs typeface="Cordia New" panose="020B0502040204020203" pitchFamily="34" charset="-34"/>
              </a:rPr>
              <a:t>, </a:t>
            </a:r>
            <a:r>
              <a:rPr lang="en-IN" sz="1800" dirty="0" err="1">
                <a:effectLst/>
                <a:latin typeface="Calibri" panose="020F0502020204030204" pitchFamily="34" charset="0"/>
                <a:ea typeface="Calibri" panose="020F0502020204030204" pitchFamily="34" charset="0"/>
                <a:cs typeface="Cordia New" panose="020B0502040204020203" pitchFamily="34" charset="-34"/>
              </a:rPr>
              <a:t>Object.entries</a:t>
            </a:r>
            <a:r>
              <a:rPr lang="en-IN" sz="1800" dirty="0">
                <a:effectLst/>
                <a:latin typeface="Calibri" panose="020F0502020204030204" pitchFamily="34" charset="0"/>
                <a:ea typeface="Calibri" panose="020F0502020204030204" pitchFamily="34" charset="0"/>
                <a:cs typeface="Cordia New" panose="020B0502040204020203" pitchFamily="34" charset="-34"/>
              </a:rPr>
              <a:t> for easy object manipulation, etc.</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502040204020203" pitchFamily="34" charset="-34"/>
              </a:rPr>
              <a:t>ECMAScript 2018 (ES9): Added rest parameters (...), spread operator, asynchronous iteration, additions to regular expression.</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502040204020203" pitchFamily="34" charset="-34"/>
              </a:rPr>
              <a:t>ECMAScript 2019 (ES10): Added </a:t>
            </a:r>
            <a:r>
              <a:rPr lang="en-IN" sz="1800" dirty="0" err="1">
                <a:effectLst/>
                <a:latin typeface="Calibri" panose="020F0502020204030204" pitchFamily="34" charset="0"/>
                <a:ea typeface="Calibri" panose="020F0502020204030204" pitchFamily="34" charset="0"/>
                <a:cs typeface="Cordia New" panose="020B0502040204020203" pitchFamily="34" charset="-34"/>
              </a:rPr>
              <a:t>Array.prototype.flat</a:t>
            </a:r>
            <a:r>
              <a:rPr lang="en-IN" sz="1800" dirty="0">
                <a:effectLst/>
                <a:latin typeface="Calibri" panose="020F0502020204030204" pitchFamily="34" charset="0"/>
                <a:ea typeface="Calibri" panose="020F0502020204030204" pitchFamily="34" charset="0"/>
                <a:cs typeface="Cordia New" panose="020B0502040204020203" pitchFamily="34" charset="-34"/>
              </a:rPr>
              <a:t>, </a:t>
            </a:r>
            <a:r>
              <a:rPr lang="en-IN" sz="1800" dirty="0" err="1">
                <a:effectLst/>
                <a:latin typeface="Calibri" panose="020F0502020204030204" pitchFamily="34" charset="0"/>
                <a:ea typeface="Calibri" panose="020F0502020204030204" pitchFamily="34" charset="0"/>
                <a:cs typeface="Cordia New" panose="020B0502040204020203" pitchFamily="34" charset="-34"/>
              </a:rPr>
              <a:t>Array.prototype.flatMap</a:t>
            </a:r>
            <a:r>
              <a:rPr lang="en-IN" sz="1800" dirty="0">
                <a:effectLst/>
                <a:latin typeface="Calibri" panose="020F0502020204030204" pitchFamily="34" charset="0"/>
                <a:ea typeface="Calibri" panose="020F0502020204030204" pitchFamily="34" charset="0"/>
                <a:cs typeface="Cordia New" panose="020B0502040204020203" pitchFamily="34" charset="-34"/>
              </a:rPr>
              <a:t>, changes </a:t>
            </a:r>
            <a:r>
              <a:rPr lang="en-IN" sz="1800" dirty="0" err="1">
                <a:effectLst/>
                <a:latin typeface="Calibri" panose="020F0502020204030204" pitchFamily="34" charset="0"/>
                <a:ea typeface="Calibri" panose="020F0502020204030204" pitchFamily="34" charset="0"/>
                <a:cs typeface="Cordia New" panose="020B0502040204020203" pitchFamily="34" charset="-34"/>
              </a:rPr>
              <a:t>Array.sort</a:t>
            </a:r>
            <a:r>
              <a:rPr lang="en-IN" sz="1800" dirty="0">
                <a:effectLst/>
                <a:latin typeface="Calibri" panose="020F0502020204030204" pitchFamily="34" charset="0"/>
                <a:ea typeface="Calibri" panose="020F0502020204030204" pitchFamily="34" charset="0"/>
                <a:cs typeface="Cordia New" panose="020B0502040204020203" pitchFamily="34" charset="-34"/>
              </a:rPr>
              <a:t> and </a:t>
            </a:r>
            <a:r>
              <a:rPr lang="en-IN" sz="1800" dirty="0" err="1">
                <a:effectLst/>
                <a:latin typeface="Calibri" panose="020F0502020204030204" pitchFamily="34" charset="0"/>
                <a:ea typeface="Calibri" panose="020F0502020204030204" pitchFamily="34" charset="0"/>
                <a:cs typeface="Cordia New" panose="020B0502040204020203" pitchFamily="34" charset="-34"/>
              </a:rPr>
              <a:t>Object.fromEntries</a:t>
            </a:r>
            <a:r>
              <a:rPr lang="en-IN" sz="1800" dirty="0">
                <a:effectLst/>
                <a:latin typeface="Calibri" panose="020F0502020204030204" pitchFamily="34" charset="0"/>
                <a:ea typeface="Calibri" panose="020F0502020204030204" pitchFamily="34" charset="0"/>
                <a:cs typeface="Cordia New" panose="020B0502040204020203" pitchFamily="34" charset="-34"/>
              </a:rPr>
              <a:t>, catch binding becomes optional, etc.</a:t>
            </a:r>
          </a:p>
          <a:p>
            <a:pPr marL="342900" lvl="0" indent="-342900" algn="just">
              <a:lnSpc>
                <a:spcPct val="107000"/>
              </a:lnSpc>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502040204020203" pitchFamily="34" charset="-34"/>
              </a:rPr>
              <a:t>ECMAScript 2020 (ES11): introduces a </a:t>
            </a:r>
            <a:r>
              <a:rPr lang="en-IN" sz="1800" dirty="0" err="1">
                <a:effectLst/>
                <a:latin typeface="Calibri" panose="020F0502020204030204" pitchFamily="34" charset="0"/>
                <a:ea typeface="Calibri" panose="020F0502020204030204" pitchFamily="34" charset="0"/>
                <a:cs typeface="Cordia New" panose="020B0502040204020203" pitchFamily="34" charset="-34"/>
              </a:rPr>
              <a:t>BigInt</a:t>
            </a:r>
            <a:r>
              <a:rPr lang="en-IN" sz="1800" dirty="0">
                <a:effectLst/>
                <a:latin typeface="Calibri" panose="020F0502020204030204" pitchFamily="34" charset="0"/>
                <a:ea typeface="Calibri" panose="020F0502020204030204" pitchFamily="34" charset="0"/>
                <a:cs typeface="Cordia New" panose="020B0502040204020203" pitchFamily="34" charset="-34"/>
              </a:rPr>
              <a:t> primitive type for arbitrary-size integers, the </a:t>
            </a:r>
            <a:r>
              <a:rPr lang="en-IN" sz="1800" dirty="0" err="1">
                <a:effectLst/>
                <a:latin typeface="Calibri" panose="020F0502020204030204" pitchFamily="34" charset="0"/>
                <a:ea typeface="Calibri" panose="020F0502020204030204" pitchFamily="34" charset="0"/>
                <a:cs typeface="Cordia New" panose="020B0502040204020203" pitchFamily="34" charset="-34"/>
              </a:rPr>
              <a:t>nullish</a:t>
            </a:r>
            <a:r>
              <a:rPr lang="en-IN" sz="1800" dirty="0">
                <a:effectLst/>
                <a:latin typeface="Calibri" panose="020F0502020204030204" pitchFamily="34" charset="0"/>
                <a:ea typeface="Calibri" panose="020F0502020204030204" pitchFamily="34" charset="0"/>
                <a:cs typeface="Cordia New" panose="020B0502040204020203" pitchFamily="34" charset="-34"/>
              </a:rPr>
              <a:t> coalescing operator (??) and the </a:t>
            </a:r>
            <a:r>
              <a:rPr lang="en-IN" sz="1800" dirty="0" err="1">
                <a:effectLst/>
                <a:latin typeface="Calibri" panose="020F0502020204030204" pitchFamily="34" charset="0"/>
                <a:ea typeface="Calibri" panose="020F0502020204030204" pitchFamily="34" charset="0"/>
                <a:cs typeface="Cordia New" panose="020B0502040204020203" pitchFamily="34" charset="-34"/>
              </a:rPr>
              <a:t>gloablThis</a:t>
            </a:r>
            <a:r>
              <a:rPr lang="en-IN" sz="1800" dirty="0">
                <a:effectLst/>
                <a:latin typeface="Calibri" panose="020F0502020204030204" pitchFamily="34" charset="0"/>
                <a:ea typeface="Calibri" panose="020F0502020204030204" pitchFamily="34" charset="0"/>
                <a:cs typeface="Cordia New" panose="020B0502040204020203" pitchFamily="34" charset="-34"/>
              </a:rPr>
              <a:t> object.</a:t>
            </a:r>
          </a:p>
          <a:p>
            <a:pPr marL="342900" lvl="0" indent="-342900" algn="just">
              <a:lnSpc>
                <a:spcPct val="107000"/>
              </a:lnSpc>
              <a:spcAft>
                <a:spcPts val="8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ordia New" panose="020B0502040204020203" pitchFamily="34" charset="-34"/>
              </a:rPr>
              <a:t>ECMAScript 2021 (ES12): Added enhancement to strings (</a:t>
            </a:r>
            <a:r>
              <a:rPr lang="en-IN" sz="1800" dirty="0" err="1">
                <a:effectLst/>
                <a:latin typeface="Calibri" panose="020F0502020204030204" pitchFamily="34" charset="0"/>
                <a:ea typeface="Calibri" panose="020F0502020204030204" pitchFamily="34" charset="0"/>
                <a:cs typeface="Cordia New" panose="020B0502040204020203" pitchFamily="34" charset="-34"/>
              </a:rPr>
              <a:t>replaceAll</a:t>
            </a:r>
            <a:r>
              <a:rPr lang="en-IN" sz="1800" dirty="0">
                <a:effectLst/>
                <a:latin typeface="Calibri" panose="020F0502020204030204" pitchFamily="34" charset="0"/>
                <a:ea typeface="Calibri" panose="020F0502020204030204" pitchFamily="34" charset="0"/>
                <a:cs typeface="Cordia New" panose="020B0502040204020203" pitchFamily="34" charset="-34"/>
              </a:rPr>
              <a:t>), promises (</a:t>
            </a:r>
            <a:r>
              <a:rPr lang="en-IN" sz="1800" dirty="0" err="1">
                <a:effectLst/>
                <a:latin typeface="Calibri" panose="020F0502020204030204" pitchFamily="34" charset="0"/>
                <a:ea typeface="Calibri" panose="020F0502020204030204" pitchFamily="34" charset="0"/>
                <a:cs typeface="Cordia New" panose="020B0502040204020203" pitchFamily="34" charset="-34"/>
              </a:rPr>
              <a:t>Promise.any</a:t>
            </a:r>
            <a:r>
              <a:rPr lang="en-IN" sz="1800" dirty="0">
                <a:effectLst/>
                <a:latin typeface="Calibri" panose="020F0502020204030204" pitchFamily="34" charset="0"/>
                <a:ea typeface="Calibri" panose="020F0502020204030204" pitchFamily="34" charset="0"/>
                <a:cs typeface="Cordia New" panose="020B0502040204020203" pitchFamily="34" charset="-34"/>
              </a:rPr>
              <a:t>), and object references. Logical assignment operators (??=, &amp;&amp;=,||=,)</a:t>
            </a:r>
          </a:p>
          <a:p>
            <a:endParaRPr lang="en-IN" dirty="0"/>
          </a:p>
        </p:txBody>
      </p:sp>
    </p:spTree>
    <p:extLst>
      <p:ext uri="{BB962C8B-B14F-4D97-AF65-F5344CB8AC3E}">
        <p14:creationId xmlns:p14="http://schemas.microsoft.com/office/powerpoint/2010/main" val="1207101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DB75E-1F74-7774-3D4D-F8B50B562E53}"/>
              </a:ext>
            </a:extLst>
          </p:cNvPr>
          <p:cNvSpPr>
            <a:spLocks noGrp="1"/>
          </p:cNvSpPr>
          <p:nvPr>
            <p:ph type="title"/>
          </p:nvPr>
        </p:nvSpPr>
        <p:spPr/>
        <p:txBody>
          <a:bodyPr/>
          <a:lstStyle/>
          <a:p>
            <a:r>
              <a:rPr lang="en-IN" dirty="0"/>
              <a:t>JavaScript vs. Java</a:t>
            </a:r>
          </a:p>
        </p:txBody>
      </p:sp>
      <p:sp>
        <p:nvSpPr>
          <p:cNvPr id="3" name="Content Placeholder 2">
            <a:extLst>
              <a:ext uri="{FF2B5EF4-FFF2-40B4-BE49-F238E27FC236}">
                <a16:creationId xmlns:a16="http://schemas.microsoft.com/office/drawing/2014/main" id="{5E7BB628-DCF1-C125-F019-094648618709}"/>
              </a:ext>
            </a:extLst>
          </p:cNvPr>
          <p:cNvSpPr>
            <a:spLocks noGrp="1"/>
          </p:cNvSpPr>
          <p:nvPr>
            <p:ph idx="1"/>
          </p:nvPr>
        </p:nvSpPr>
        <p:spPr/>
        <p:txBody>
          <a:bodyPr/>
          <a:lstStyle/>
          <a:p>
            <a:r>
              <a:rPr lang="en-US" dirty="0"/>
              <a:t>Java and JavaScript are totally different languages for different programming purposes. However, in the early days, some efforts were made to adopt Java syntax and convention into JavaScript, such that JavaScript seems to be a subset of Java. In reality, they have very little in common.</a:t>
            </a:r>
            <a:endParaRPr lang="en-IN" dirty="0"/>
          </a:p>
        </p:txBody>
      </p:sp>
    </p:spTree>
    <p:extLst>
      <p:ext uri="{BB962C8B-B14F-4D97-AF65-F5344CB8AC3E}">
        <p14:creationId xmlns:p14="http://schemas.microsoft.com/office/powerpoint/2010/main" val="3569002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1035</Words>
  <Application>Microsoft Office PowerPoint</Application>
  <PresentationFormat>Widescreen</PresentationFormat>
  <Paragraphs>84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Javascript</vt:lpstr>
      <vt:lpstr>Client Side Scripting</vt:lpstr>
      <vt:lpstr>Why use client-side programming?</vt:lpstr>
      <vt:lpstr>What is Javascript?</vt:lpstr>
      <vt:lpstr>History and Versions</vt:lpstr>
      <vt:lpstr>History and Versions</vt:lpstr>
      <vt:lpstr>History and Versions</vt:lpstr>
      <vt:lpstr>History and Versions</vt:lpstr>
      <vt:lpstr>JavaScript vs. Java</vt:lpstr>
      <vt:lpstr>ES5 vs ES6</vt:lpstr>
      <vt:lpstr>ES5 vs ES6</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dc:title>
  <dc:creator>apsitms66@outlook.com</dc:creator>
  <cp:lastModifiedBy>apsitms 66</cp:lastModifiedBy>
  <cp:revision>2</cp:revision>
  <dcterms:created xsi:type="dcterms:W3CDTF">2023-08-02T05:39:19Z</dcterms:created>
  <dcterms:modified xsi:type="dcterms:W3CDTF">2023-08-04T05:10:50Z</dcterms:modified>
</cp:coreProperties>
</file>