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293" r:id="rId4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A5997-423A-4A68-BCE4-9D3AD49C468E}" type="datetimeFigureOut">
              <a:rPr lang="tr-TR" smtClean="0"/>
              <a:t>3.07.2021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D4802-E907-4EA4-B52B-91CDF683D8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654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D4802-E907-4EA4-B52B-91CDF683D8F6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5968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FFB375-A5BC-486F-B493-340283923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CCD53C7-BD70-4657-B3EC-E4F3390A6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6432152-28A3-4072-976E-C795CE2BA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2077-6538-4F5F-9862-1A028EE32836}" type="datetimeFigureOut">
              <a:rPr lang="tr-TR" smtClean="0"/>
              <a:t>3.07.2021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7F1C449-3EBF-486C-8AA6-E15DC425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13D6050-5550-4D12-8909-A48D599C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5A65-E0D2-41F9-AA00-13F3E91D2D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146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F2A750-EABF-40AA-BFA7-1A4BB031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767EF9E-2CB2-4715-8A1C-94E2477A2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FB06829-645A-4F4C-AAA5-DF18609F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2077-6538-4F5F-9862-1A028EE32836}" type="datetimeFigureOut">
              <a:rPr lang="tr-TR" smtClean="0"/>
              <a:t>3.07.2021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1326146-332D-4BD7-9645-8E13385BF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DA4682E-9F99-44E3-BF58-0836AEA1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5A65-E0D2-41F9-AA00-13F3E91D2D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372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D350D9B-004D-4A58-BBAD-2F17FB76A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DED159B-3CEE-4980-9764-0D0D17076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B01E460-D17A-43B3-B2F3-0D612B7B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2077-6538-4F5F-9862-1A028EE32836}" type="datetimeFigureOut">
              <a:rPr lang="tr-TR" smtClean="0"/>
              <a:t>3.07.2021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7EFFCAD-C56F-4BF5-A67C-36BDC1A1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DDBB4AF-5E37-416F-9883-DDA13743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5A65-E0D2-41F9-AA00-13F3E91D2D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096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89977D-3661-47E4-AF95-A95230D1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45498B-7300-4F3F-B244-BFB410B90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D956BE6-B2A1-43A8-A3F0-F5A9BBDC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2077-6538-4F5F-9862-1A028EE32836}" type="datetimeFigureOut">
              <a:rPr lang="tr-TR" smtClean="0"/>
              <a:t>3.07.2021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C2567E-F6D1-47FC-B97B-098E4A7E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23CA47F-992A-4499-A147-58EE23F9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5A65-E0D2-41F9-AA00-13F3E91D2D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403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DA16E4-C966-4191-ADF0-5D3DCE14A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8273500-6D30-41E0-BF3E-A045E7BA9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9E7F70-C075-4F18-BEC5-6E43DD2B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2077-6538-4F5F-9862-1A028EE32836}" type="datetimeFigureOut">
              <a:rPr lang="tr-TR" smtClean="0"/>
              <a:t>3.07.2021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35A6D4E-8C95-4DEF-9D12-53AB6F41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46AA8C-B6F3-4ED2-B8C9-2DDB1A1D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5A65-E0D2-41F9-AA00-13F3E91D2D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514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4DBDEE-4A04-4A63-8255-E588E2D1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9CD1BA-53B1-49F2-989F-5777DBB88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CA7850D-15A6-479D-B7CD-BD9685CD2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7B2635B-8D9E-4C79-8A71-569A840F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2077-6538-4F5F-9862-1A028EE32836}" type="datetimeFigureOut">
              <a:rPr lang="tr-TR" smtClean="0"/>
              <a:t>3.07.2021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311AA11-EA21-4A06-80F7-48920A42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25339E2-C171-432B-990D-555B9B91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5A65-E0D2-41F9-AA00-13F3E91D2D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056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95062B-957E-458B-83D2-C43F4608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41ED558-E46D-450B-8B75-03440629B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719CC18-71C0-4D16-92ED-35AC9FDA5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CCBF40F-4116-477E-B3B5-9EB050120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7D414F4-1FA9-4975-B03A-B11BC400F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EB5C1BF-2CD7-45F2-8621-06501D7DF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2077-6538-4F5F-9862-1A028EE32836}" type="datetimeFigureOut">
              <a:rPr lang="tr-TR" smtClean="0"/>
              <a:t>3.07.2021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7035100-F7B5-4088-BB24-5202572F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5EF0C91-FD67-455C-B242-87822EBF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5A65-E0D2-41F9-AA00-13F3E91D2D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465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821B1E-A150-4979-98BD-27905CDB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04C8650-3719-42FD-8B4F-E2EA5C4C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2077-6538-4F5F-9862-1A028EE32836}" type="datetimeFigureOut">
              <a:rPr lang="tr-TR" smtClean="0"/>
              <a:t>3.07.2021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836F89C-AA9D-4C23-BE64-8CA4E85C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B19F166-1E14-473C-A11B-538DCC6F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5A65-E0D2-41F9-AA00-13F3E91D2D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520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EA977C0-799B-41D0-B81D-4933709C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2077-6538-4F5F-9862-1A028EE32836}" type="datetimeFigureOut">
              <a:rPr lang="tr-TR" smtClean="0"/>
              <a:t>3.07.2021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20FAB0C-C25A-4E99-867D-6B1498AE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9B83705-9734-4883-A316-06CAD112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5A65-E0D2-41F9-AA00-13F3E91D2D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965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C4A720-21FD-4126-9291-CA1B4977D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040AEE4-08E0-46D9-93D3-F5E16F993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E0FFD71-0C85-4182-AFB1-E51844341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D61AA39-E193-439A-8C7C-B533F544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2077-6538-4F5F-9862-1A028EE32836}" type="datetimeFigureOut">
              <a:rPr lang="tr-TR" smtClean="0"/>
              <a:t>3.07.2021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7DDF97E-FEA0-4339-B599-6C8374B3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645F3A4-8092-491C-A564-140D01A3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5A65-E0D2-41F9-AA00-13F3E91D2D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95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C682B3-4DA2-4A46-8081-53966EF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7231D57-6816-43A1-BDC4-ED49F937D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64668ED-6934-43BC-BEAF-96F7444DE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39110BF-FEA8-45CB-8C7B-DF6095B5E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2077-6538-4F5F-9862-1A028EE32836}" type="datetimeFigureOut">
              <a:rPr lang="tr-TR" smtClean="0"/>
              <a:t>3.07.2021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3EFD79A-3165-4935-9182-E6CDD21C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C270063-7465-434F-996F-92F0A2AF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5A65-E0D2-41F9-AA00-13F3E91D2D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579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5B1E712-F86E-4F3F-83C2-5728BDEB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3856A10-2218-4507-84F1-FF6083469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F3A4B2F-589B-4EEC-A8FA-2BC2E9A25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92077-6538-4F5F-9862-1A028EE32836}" type="datetimeFigureOut">
              <a:rPr lang="tr-TR" smtClean="0"/>
              <a:t>3.07.2021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49BFC29-2F4D-4616-82FC-0FCCDDBA7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FDD7A59-9DCD-4CF1-BCAC-62CA50737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D5A65-E0D2-41F9-AA00-13F3E91D2D5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503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l1VxWWubxFo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bilhanem.com/temel-java-dersleri-jdk-kurulumu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eclipse.org/downloads/packages/eclipse-ide-java-developers/mars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mobilhanem.com/temel-java-dersleri-eclipse-kurulumu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features/" TargetMode="External"/><Relationship Id="rId7" Type="http://schemas.openxmlformats.org/officeDocument/2006/relationships/hyperlink" Target="http://www.drjava.org/" TargetMode="External"/><Relationship Id="rId2" Type="http://schemas.openxmlformats.org/officeDocument/2006/relationships/hyperlink" Target="https://netbean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racle.com/technetwork/developer-tools/jdev/overview/index-094652.html" TargetMode="External"/><Relationship Id="rId5" Type="http://schemas.openxmlformats.org/officeDocument/2006/relationships/hyperlink" Target="http://www.jcreator.com/" TargetMode="External"/><Relationship Id="rId4" Type="http://schemas.openxmlformats.org/officeDocument/2006/relationships/hyperlink" Target="http://www.bluej.org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Başlık 1">
            <a:extLst>
              <a:ext uri="{FF2B5EF4-FFF2-40B4-BE49-F238E27FC236}">
                <a16:creationId xmlns:a16="http://schemas.microsoft.com/office/drawing/2014/main" id="{1B8280F5-68F9-4CB8-BF8A-CADE51C0746D}"/>
              </a:ext>
            </a:extLst>
          </p:cNvPr>
          <p:cNvSpPr>
            <a:spLocks noGrp="1"/>
          </p:cNvSpPr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/>
            <a:r>
              <a:rPr lang="tr-TR" sz="3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JAVA 101</a:t>
            </a:r>
            <a:r>
              <a:rPr lang="en-US" sz="3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36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Eğitimi</a:t>
            </a:r>
            <a:r>
              <a:rPr lang="tr-TR" sz="3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– Temel Seviye</a:t>
            </a:r>
            <a:endParaRPr lang="en-US" sz="36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cxnSp>
        <p:nvCxnSpPr>
          <p:cNvPr id="12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FF9F5BCA-398C-4A50-BA05-1BAA0B585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963" y="1367393"/>
            <a:ext cx="590550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990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95F869-D8EC-4815-B9E5-B9F50D05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 dirty="0">
                <a:solidFill>
                  <a:srgbClr val="3A3A3A"/>
                </a:solidFill>
                <a:effectLst/>
                <a:latin typeface="Cabin"/>
              </a:rPr>
              <a:t>JDK (Java Development Kit)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2F9DD1-07FA-4D1E-A2FA-F9A35B441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i="0" dirty="0">
                <a:solidFill>
                  <a:srgbClr val="3A3A3A"/>
                </a:solidFill>
                <a:effectLst/>
                <a:latin typeface="Cabin"/>
              </a:rPr>
              <a:t>Java programı çalıştırıyoruz ama Java kod yazıp derlemekte istiyoruz. İşte bu durumda PC’mize uygun olan </a:t>
            </a:r>
            <a:r>
              <a:rPr lang="tr-TR" b="1" i="0" dirty="0" err="1">
                <a:solidFill>
                  <a:srgbClr val="3A3A3A"/>
                </a:solidFill>
                <a:effectLst/>
                <a:latin typeface="Cabin"/>
              </a:rPr>
              <a:t>JDK‘yı</a:t>
            </a:r>
            <a:r>
              <a:rPr lang="tr-TR" b="1" i="0" dirty="0">
                <a:solidFill>
                  <a:srgbClr val="3A3A3A"/>
                </a:solidFill>
                <a:effectLst/>
                <a:latin typeface="Cabin"/>
              </a:rPr>
              <a:t> indirip kurmamız gerekiyor. </a:t>
            </a:r>
          </a:p>
          <a:p>
            <a:r>
              <a:rPr lang="tr-TR" dirty="0"/>
              <a:t>JDK = JRE + Java Compiler, </a:t>
            </a:r>
            <a:r>
              <a:rPr lang="tr-TR" dirty="0" err="1"/>
              <a:t>Debug</a:t>
            </a:r>
            <a:r>
              <a:rPr lang="tr-TR" dirty="0"/>
              <a:t> </a:t>
            </a:r>
            <a:r>
              <a:rPr lang="tr-TR" dirty="0" err="1"/>
              <a:t>Tool</a:t>
            </a:r>
            <a:r>
              <a:rPr lang="tr-TR" dirty="0"/>
              <a:t>, diğer gerekli </a:t>
            </a:r>
            <a:r>
              <a:rPr lang="tr-TR" dirty="0" err="1"/>
              <a:t>tool’lar</a:t>
            </a:r>
            <a:endParaRPr lang="tr-TR" dirty="0"/>
          </a:p>
          <a:p>
            <a:endParaRPr lang="tr-TR" dirty="0"/>
          </a:p>
          <a:p>
            <a:r>
              <a:rPr lang="tr-TR" dirty="0"/>
              <a:t>Yazmış olduğumuz “.</a:t>
            </a:r>
            <a:r>
              <a:rPr lang="tr-TR" dirty="0" err="1"/>
              <a:t>java</a:t>
            </a:r>
            <a:r>
              <a:rPr lang="tr-TR" dirty="0"/>
              <a:t>” uzantılı kodumuzu derleyip </a:t>
            </a:r>
            <a:r>
              <a:rPr lang="tr-TR" dirty="0" err="1"/>
              <a:t>JVM‘in</a:t>
            </a:r>
            <a:r>
              <a:rPr lang="tr-TR" dirty="0"/>
              <a:t> okuyabileceği “.</a:t>
            </a:r>
            <a:r>
              <a:rPr lang="tr-TR" dirty="0" err="1"/>
              <a:t>class</a:t>
            </a:r>
            <a:r>
              <a:rPr lang="tr-TR" dirty="0"/>
              <a:t>” uzantılı hale getirebilmemiz için </a:t>
            </a:r>
            <a:r>
              <a:rPr lang="tr-TR" dirty="0" err="1"/>
              <a:t>JDK‘ya</a:t>
            </a:r>
            <a:r>
              <a:rPr lang="tr-TR" dirty="0"/>
              <a:t> ihtiyaç duyarız.</a:t>
            </a:r>
          </a:p>
          <a:p>
            <a:r>
              <a:rPr lang="tr-TR" dirty="0"/>
              <a:t>Bu açıklamaları yaptıktan sonra gelelim </a:t>
            </a:r>
            <a:r>
              <a:rPr lang="tr-TR" dirty="0" err="1"/>
              <a:t>JDK‘yı</a:t>
            </a:r>
            <a:r>
              <a:rPr lang="tr-TR" dirty="0"/>
              <a:t> indirip bilgisayarımıza kurmaya.</a:t>
            </a:r>
          </a:p>
        </p:txBody>
      </p:sp>
    </p:spTree>
    <p:extLst>
      <p:ext uri="{BB962C8B-B14F-4D97-AF65-F5344CB8AC3E}">
        <p14:creationId xmlns:p14="http://schemas.microsoft.com/office/powerpoint/2010/main" val="3352952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1201F7-6A7E-4A73-B126-73376ED0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Windows üzerine JDK Kurulumu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76C719-5D80-4BBD-8408-656CDC0E6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0" i="0" u="none" strike="noStrike" dirty="0">
                <a:solidFill>
                  <a:srgbClr val="009CFF"/>
                </a:solidFill>
                <a:effectLst/>
                <a:latin typeface="Cabin"/>
                <a:hlinkClick r:id="rId2"/>
              </a:rPr>
              <a:t>http://www.oracle.com/technetwork/java/javase/downloads/index.html</a:t>
            </a:r>
            <a:endParaRPr lang="tr-TR" b="0" i="0" u="none" strike="noStrike" dirty="0">
              <a:solidFill>
                <a:srgbClr val="009CFF"/>
              </a:solidFill>
              <a:effectLst/>
              <a:latin typeface="Cabin"/>
            </a:endParaRPr>
          </a:p>
          <a:p>
            <a:r>
              <a:rPr lang="tr-TR" dirty="0"/>
              <a:t>Açılan sayfada Java Platform (JDK)  </a:t>
            </a:r>
            <a:r>
              <a:rPr lang="tr-TR" dirty="0" err="1"/>
              <a:t>download</a:t>
            </a:r>
            <a:r>
              <a:rPr lang="tr-TR" dirty="0"/>
              <a:t> diyoruz.</a:t>
            </a:r>
          </a:p>
          <a:p>
            <a:r>
              <a:rPr lang="tr-TR" dirty="0"/>
              <a:t>Aşağıdaki sayfada kendi işletim sistemimizi seçmeden önce </a:t>
            </a:r>
            <a:r>
              <a:rPr lang="tr-TR" dirty="0" err="1"/>
              <a:t>Accept</a:t>
            </a:r>
            <a:r>
              <a:rPr lang="tr-TR" dirty="0"/>
              <a:t> License </a:t>
            </a:r>
            <a:r>
              <a:rPr lang="tr-TR" dirty="0" err="1"/>
              <a:t>Agreement</a:t>
            </a:r>
            <a:r>
              <a:rPr lang="tr-TR" dirty="0"/>
              <a:t> kutucuğunu seçiyoruz. </a:t>
            </a:r>
            <a:r>
              <a:rPr lang="tr-TR" dirty="0" err="1"/>
              <a:t>Burda</a:t>
            </a:r>
            <a:r>
              <a:rPr lang="tr-TR" dirty="0"/>
              <a:t> dikkat etmeniz gereken konu eğer Windows kullanıcısı iseniz bilgisayarınızın kaç bit olduğudur. </a:t>
            </a:r>
            <a:r>
              <a:rPr lang="tr-TR" dirty="0" err="1"/>
              <a:t>Accept</a:t>
            </a:r>
            <a:r>
              <a:rPr lang="tr-TR" dirty="0"/>
              <a:t> License </a:t>
            </a:r>
            <a:r>
              <a:rPr lang="tr-TR" dirty="0" err="1"/>
              <a:t>Agreement</a:t>
            </a:r>
            <a:r>
              <a:rPr lang="tr-TR" dirty="0"/>
              <a:t> kutucuğunu seçtikten sonra işletim sistemimizin karşısındaki </a:t>
            </a:r>
            <a:r>
              <a:rPr lang="tr-TR" dirty="0" err="1"/>
              <a:t>Download</a:t>
            </a:r>
            <a:r>
              <a:rPr lang="tr-TR" dirty="0"/>
              <a:t> altında bulunan “jdk-8u91-windows-x64.exe” şeklindeki linke tıklıyoruz ve </a:t>
            </a:r>
            <a:r>
              <a:rPr lang="tr-TR" dirty="0" err="1"/>
              <a:t>JDK’yı</a:t>
            </a:r>
            <a:r>
              <a:rPr lang="tr-TR" dirty="0"/>
              <a:t> bilgisayarımıza </a:t>
            </a:r>
            <a:r>
              <a:rPr lang="tr-TR" dirty="0" err="1"/>
              <a:t>indriyoruz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47141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ownload jdk">
            <a:extLst>
              <a:ext uri="{FF2B5EF4-FFF2-40B4-BE49-F238E27FC236}">
                <a16:creationId xmlns:a16="http://schemas.microsoft.com/office/drawing/2014/main" id="{16658785-9112-4F15-A575-0DD2F6372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297254"/>
            <a:ext cx="5294716" cy="226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Download JDK">
            <a:extLst>
              <a:ext uri="{FF2B5EF4-FFF2-40B4-BE49-F238E27FC236}">
                <a16:creationId xmlns:a16="http://schemas.microsoft.com/office/drawing/2014/main" id="{1F5B7C83-535C-41D3-AF88-4634CC980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3817" y="1966335"/>
            <a:ext cx="5294715" cy="292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417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9548D8-30E5-4DA5-B7BD-276ADD95D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Bundan sonrası ise normal </a:t>
            </a:r>
            <a:r>
              <a:rPr lang="tr-TR" dirty="0" err="1"/>
              <a:t>windows</a:t>
            </a:r>
            <a:r>
              <a:rPr lang="tr-TR" dirty="0"/>
              <a:t> kurulumu. İndirdiğimiz dosyaya çift tıklayıp normal </a:t>
            </a:r>
            <a:r>
              <a:rPr lang="tr-TR" dirty="0" err="1"/>
              <a:t>windows</a:t>
            </a:r>
            <a:r>
              <a:rPr lang="tr-TR" dirty="0"/>
              <a:t> kurulumumuzu yapıyoruz. Kurulum bittikten sonra ufak bir işlemimiz daha kalıyor.</a:t>
            </a:r>
          </a:p>
          <a:p>
            <a:endParaRPr lang="tr-TR" dirty="0"/>
          </a:p>
          <a:p>
            <a:r>
              <a:rPr lang="tr-TR" dirty="0"/>
              <a:t>Java kodumuzu derleyebilmek ve çalıştırabilmek için </a:t>
            </a:r>
            <a:r>
              <a:rPr lang="tr-TR" dirty="0" err="1"/>
              <a:t>javac</a:t>
            </a:r>
            <a:r>
              <a:rPr lang="tr-TR" dirty="0"/>
              <a:t> ve </a:t>
            </a:r>
            <a:r>
              <a:rPr lang="tr-TR" dirty="0" err="1"/>
              <a:t>java</a:t>
            </a:r>
            <a:r>
              <a:rPr lang="tr-TR" dirty="0"/>
              <a:t> komutlarını kullanırız. Bu komutların </a:t>
            </a:r>
            <a:r>
              <a:rPr lang="tr-TR" dirty="0" err="1"/>
              <a:t>windows</a:t>
            </a:r>
            <a:r>
              <a:rPr lang="tr-TR" dirty="0"/>
              <a:t> makinada çalışır hale gelebilmesi için </a:t>
            </a:r>
            <a:r>
              <a:rPr lang="tr-TR" dirty="0" err="1"/>
              <a:t>PATH’e</a:t>
            </a:r>
            <a:r>
              <a:rPr lang="tr-TR" dirty="0"/>
              <a:t> eklememiz gerekiyor.</a:t>
            </a:r>
          </a:p>
          <a:p>
            <a:endParaRPr lang="tr-TR" dirty="0"/>
          </a:p>
          <a:p>
            <a:r>
              <a:rPr lang="tr-TR" dirty="0">
                <a:hlinkClick r:id="rId2"/>
              </a:rPr>
              <a:t>https://youtu.be/l1VxWWubxFo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35330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91A11A0-A2AC-430C-8339-56AE179BC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82" y="511730"/>
            <a:ext cx="10515600" cy="1476868"/>
          </a:xfrm>
        </p:spPr>
        <p:txBody>
          <a:bodyPr/>
          <a:lstStyle/>
          <a:p>
            <a:r>
              <a:rPr lang="tr-TR" dirty="0"/>
              <a:t>Bu linklerdeki </a:t>
            </a:r>
            <a:r>
              <a:rPr lang="tr-TR" dirty="0" err="1"/>
              <a:t>işlemide</a:t>
            </a:r>
            <a:r>
              <a:rPr lang="tr-TR" dirty="0"/>
              <a:t> başarıyla yaptıktan sonra kurulumumuzun başarılı olup olmadığını anlamak için </a:t>
            </a:r>
            <a:r>
              <a:rPr lang="tr-TR" dirty="0" err="1"/>
              <a:t>cmd</a:t>
            </a:r>
            <a:r>
              <a:rPr lang="tr-TR" dirty="0"/>
              <a:t> (</a:t>
            </a:r>
            <a:r>
              <a:rPr lang="tr-TR" dirty="0" err="1"/>
              <a:t>commond</a:t>
            </a:r>
            <a:r>
              <a:rPr lang="tr-TR" dirty="0"/>
              <a:t> </a:t>
            </a:r>
            <a:r>
              <a:rPr lang="tr-TR" dirty="0" err="1"/>
              <a:t>tool</a:t>
            </a:r>
            <a:r>
              <a:rPr lang="tr-TR" dirty="0"/>
              <a:t>) açıp şu kodu yazıp </a:t>
            </a:r>
            <a:r>
              <a:rPr lang="tr-TR" dirty="0" err="1"/>
              <a:t>enter’a</a:t>
            </a:r>
            <a:r>
              <a:rPr lang="tr-TR" dirty="0"/>
              <a:t> basalım.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2089F2B-AC47-4520-9200-E0515FAD7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515" y="1988598"/>
            <a:ext cx="6372225" cy="162877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2233DFA1-D2E6-45A2-9FB7-10BD4541CFA3}"/>
              </a:ext>
            </a:extLst>
          </p:cNvPr>
          <p:cNvSpPr txBox="1"/>
          <p:nvPr/>
        </p:nvSpPr>
        <p:spPr>
          <a:xfrm>
            <a:off x="527482" y="3837599"/>
            <a:ext cx="106672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Yukarıdaki gibi satırları görürsek kurulumumuz başarılıdır. Artık Java Geliştirme Ortamımız hazırdır. </a:t>
            </a:r>
          </a:p>
          <a:p>
            <a:pPr algn="ctr"/>
            <a:r>
              <a:rPr lang="tr-TR" dirty="0"/>
              <a:t>Geliştirmeye başlayabiliriz. </a:t>
            </a:r>
          </a:p>
          <a:p>
            <a:pPr algn="ctr"/>
            <a:r>
              <a:rPr lang="tr-TR" dirty="0"/>
              <a:t>Yukardaki komutu </a:t>
            </a:r>
            <a:r>
              <a:rPr lang="tr-TR" dirty="0" err="1"/>
              <a:t>cmd’ye</a:t>
            </a:r>
            <a:r>
              <a:rPr lang="tr-TR" dirty="0"/>
              <a:t> yapıştırdınız ve</a:t>
            </a:r>
          </a:p>
          <a:p>
            <a:pPr algn="ctr"/>
            <a:r>
              <a:rPr lang="tr-TR" b="1" dirty="0"/>
              <a:t> ‘</a:t>
            </a:r>
            <a:r>
              <a:rPr lang="tr-TR" b="1" dirty="0" err="1"/>
              <a:t>java</a:t>
            </a:r>
            <a:r>
              <a:rPr lang="tr-TR" b="1" dirty="0"/>
              <a:t>’ is not </a:t>
            </a:r>
            <a:r>
              <a:rPr lang="tr-TR" b="1" dirty="0" err="1"/>
              <a:t>recognized</a:t>
            </a:r>
            <a:r>
              <a:rPr lang="tr-TR" b="1" dirty="0"/>
              <a:t> as an </a:t>
            </a:r>
            <a:r>
              <a:rPr lang="tr-TR" b="1" dirty="0" err="1"/>
              <a:t>internal</a:t>
            </a:r>
            <a:r>
              <a:rPr lang="tr-TR" b="1" dirty="0"/>
              <a:t> </a:t>
            </a:r>
            <a:r>
              <a:rPr lang="tr-TR" b="1" dirty="0" err="1"/>
              <a:t>or</a:t>
            </a:r>
            <a:r>
              <a:rPr lang="tr-TR" b="1" dirty="0"/>
              <a:t> </a:t>
            </a:r>
            <a:r>
              <a:rPr lang="tr-TR" b="1" dirty="0" err="1"/>
              <a:t>external</a:t>
            </a:r>
            <a:r>
              <a:rPr lang="tr-TR" b="1" dirty="0"/>
              <a:t> </a:t>
            </a:r>
            <a:r>
              <a:rPr lang="tr-TR" b="1" dirty="0" err="1"/>
              <a:t>command</a:t>
            </a:r>
            <a:r>
              <a:rPr lang="tr-TR" b="1" dirty="0"/>
              <a:t> </a:t>
            </a:r>
          </a:p>
          <a:p>
            <a:pPr algn="ctr"/>
            <a:r>
              <a:rPr lang="tr-TR" dirty="0"/>
              <a:t>şeklinde bir yazı ile karşılaşırsanız kurulumu yapamamış demeksiniz. </a:t>
            </a:r>
          </a:p>
          <a:p>
            <a:pPr algn="ctr"/>
            <a:r>
              <a:rPr lang="tr-TR" dirty="0"/>
              <a:t>Özellikle </a:t>
            </a:r>
            <a:r>
              <a:rPr lang="tr-TR" dirty="0" err="1"/>
              <a:t>Path</a:t>
            </a:r>
            <a:r>
              <a:rPr lang="tr-TR" dirty="0"/>
              <a:t> belirleme işlemlerini tekrardan dikkatlice gözden geçirmelisiniz.</a:t>
            </a:r>
          </a:p>
          <a:p>
            <a:pPr algn="ctr"/>
            <a:endParaRPr lang="tr-TR" dirty="0"/>
          </a:p>
          <a:p>
            <a:pPr algn="ctr"/>
            <a:r>
              <a:rPr lang="tr-TR" dirty="0">
                <a:hlinkClick r:id="rId3"/>
              </a:rPr>
              <a:t>https://www.mobilhanem.com/temel-java-dersleri-jdk-kurulumu/</a:t>
            </a:r>
            <a:endParaRPr lang="tr-TR" dirty="0"/>
          </a:p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6831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CA7CFF-B8BF-496B-88D1-88CF740F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İlk Java Programım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F1FC33-D0DF-4C3F-B9D0-4FE4B788E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93" y="3059620"/>
            <a:ext cx="10515600" cy="3181381"/>
          </a:xfrm>
        </p:spPr>
        <p:txBody>
          <a:bodyPr>
            <a:normAutofit/>
          </a:bodyPr>
          <a:lstStyle/>
          <a:p>
            <a:r>
              <a:rPr lang="tr-TR" dirty="0"/>
              <a:t>Yani oluşan dosyamızın adı IlkProgram.java şeklinde oluştu. Oluşan </a:t>
            </a:r>
            <a:r>
              <a:rPr lang="tr-TR" dirty="0" err="1"/>
              <a:t>file’ı</a:t>
            </a:r>
            <a:r>
              <a:rPr lang="tr-TR" dirty="0"/>
              <a:t> çift tıklayarak açtık ve içine ilk </a:t>
            </a:r>
            <a:r>
              <a:rPr lang="tr-TR" dirty="0" err="1"/>
              <a:t>java</a:t>
            </a:r>
            <a:r>
              <a:rPr lang="tr-TR" dirty="0"/>
              <a:t> kodlarımızı yazdık.</a:t>
            </a:r>
          </a:p>
          <a:p>
            <a:r>
              <a:rPr lang="tr-TR" dirty="0"/>
              <a:t>Yine </a:t>
            </a:r>
            <a:r>
              <a:rPr lang="tr-TR" dirty="0" err="1"/>
              <a:t>burda</a:t>
            </a:r>
            <a:r>
              <a:rPr lang="tr-TR" dirty="0"/>
              <a:t> dikkat etmemiz gereken konu </a:t>
            </a:r>
            <a:r>
              <a:rPr lang="tr-TR" dirty="0" err="1"/>
              <a:t>class</a:t>
            </a:r>
            <a:r>
              <a:rPr lang="tr-TR" dirty="0"/>
              <a:t> adı(</a:t>
            </a:r>
            <a:r>
              <a:rPr lang="tr-TR" dirty="0" err="1"/>
              <a:t>IlkProgram</a:t>
            </a:r>
            <a:r>
              <a:rPr lang="tr-TR" dirty="0"/>
              <a:t>) ile dosya adı aynı olmak zorunda yoksa hata alırsınız.</a:t>
            </a:r>
          </a:p>
          <a:p>
            <a:r>
              <a:rPr lang="tr-TR" dirty="0"/>
              <a:t>Bir </a:t>
            </a:r>
            <a:r>
              <a:rPr lang="tr-TR" dirty="0" err="1"/>
              <a:t>java</a:t>
            </a:r>
            <a:r>
              <a:rPr lang="tr-TR" dirty="0"/>
              <a:t> uygulaması main </a:t>
            </a:r>
            <a:r>
              <a:rPr lang="tr-TR" dirty="0" err="1"/>
              <a:t>method’dan</a:t>
            </a:r>
            <a:r>
              <a:rPr lang="tr-TR" dirty="0"/>
              <a:t> başlar. Biz kodu </a:t>
            </a:r>
            <a:r>
              <a:rPr lang="tr-TR" dirty="0" err="1"/>
              <a:t>compile</a:t>
            </a:r>
            <a:r>
              <a:rPr lang="tr-TR" dirty="0"/>
              <a:t> ettiğimiz zaman </a:t>
            </a:r>
            <a:r>
              <a:rPr lang="tr-TR" dirty="0" err="1"/>
              <a:t>compiler</a:t>
            </a:r>
            <a:r>
              <a:rPr lang="tr-TR" dirty="0"/>
              <a:t> ilk başta main </a:t>
            </a:r>
            <a:r>
              <a:rPr lang="tr-TR" dirty="0" err="1"/>
              <a:t>methodu</a:t>
            </a:r>
            <a:r>
              <a:rPr lang="tr-TR" dirty="0"/>
              <a:t> arar ve o </a:t>
            </a:r>
            <a:r>
              <a:rPr lang="tr-TR" dirty="0" err="1"/>
              <a:t>methottan</a:t>
            </a:r>
            <a:r>
              <a:rPr lang="tr-TR" dirty="0"/>
              <a:t> </a:t>
            </a:r>
            <a:r>
              <a:rPr lang="tr-TR" dirty="0" err="1"/>
              <a:t>java</a:t>
            </a:r>
            <a:r>
              <a:rPr lang="tr-TR" dirty="0"/>
              <a:t> uygulamamızı başlatır.</a:t>
            </a:r>
          </a:p>
          <a:p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42FED10-0F2F-4181-B53A-55AFE12D3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6051"/>
            <a:ext cx="52578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59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7285AE-AF27-424F-8121-81AB9F3D9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91" y="778060"/>
            <a:ext cx="10515600" cy="4351338"/>
          </a:xfrm>
        </p:spPr>
        <p:txBody>
          <a:bodyPr/>
          <a:lstStyle/>
          <a:p>
            <a:r>
              <a:rPr lang="tr-TR" b="1" dirty="0" err="1"/>
              <a:t>Javac</a:t>
            </a:r>
            <a:r>
              <a:rPr lang="tr-TR" b="1" dirty="0"/>
              <a:t> IlkProgram.java</a:t>
            </a:r>
          </a:p>
          <a:p>
            <a:r>
              <a:rPr lang="tr-TR" dirty="0"/>
              <a:t>Eğer bir sorun çıkmadı ise </a:t>
            </a:r>
            <a:r>
              <a:rPr lang="tr-TR" dirty="0" err="1"/>
              <a:t>IlkProgram.java’nın</a:t>
            </a:r>
            <a:r>
              <a:rPr lang="tr-TR" dirty="0"/>
              <a:t> bulunduğu dizinde  </a:t>
            </a:r>
            <a:r>
              <a:rPr lang="tr-TR" dirty="0" err="1"/>
              <a:t>IlkProgram.class</a:t>
            </a:r>
            <a:r>
              <a:rPr lang="tr-TR" dirty="0"/>
              <a:t> oluşmuştur. Çift tıklayarak açıp baktığımızda </a:t>
            </a:r>
            <a:r>
              <a:rPr lang="tr-TR" dirty="0" err="1"/>
              <a:t>JVM‘in</a:t>
            </a:r>
            <a:r>
              <a:rPr lang="tr-TR" dirty="0"/>
              <a:t> anlayabileceği ancak bizim </a:t>
            </a:r>
            <a:r>
              <a:rPr lang="tr-TR" dirty="0" err="1"/>
              <a:t>anlayamıyacağımız</a:t>
            </a:r>
            <a:r>
              <a:rPr lang="tr-TR" dirty="0"/>
              <a:t> </a:t>
            </a:r>
            <a:r>
              <a:rPr lang="tr-TR" dirty="0" err="1"/>
              <a:t>byte</a:t>
            </a:r>
            <a:r>
              <a:rPr lang="tr-TR" dirty="0"/>
              <a:t> </a:t>
            </a:r>
            <a:r>
              <a:rPr lang="tr-TR" dirty="0" err="1"/>
              <a:t>code’lar</a:t>
            </a:r>
            <a:r>
              <a:rPr lang="tr-TR" dirty="0"/>
              <a:t> bulunmaktadır. İşte bu işlemi yapan </a:t>
            </a:r>
            <a:r>
              <a:rPr lang="tr-TR" dirty="0" err="1"/>
              <a:t>java</a:t>
            </a:r>
            <a:r>
              <a:rPr lang="tr-TR" dirty="0"/>
              <a:t> dosyasını </a:t>
            </a:r>
            <a:r>
              <a:rPr lang="tr-TR" dirty="0" err="1"/>
              <a:t>class</a:t>
            </a:r>
            <a:r>
              <a:rPr lang="tr-TR" dirty="0"/>
              <a:t> dosyasına yani bizim yazdığımız </a:t>
            </a:r>
            <a:r>
              <a:rPr lang="tr-TR" dirty="0" err="1"/>
              <a:t>java</a:t>
            </a:r>
            <a:r>
              <a:rPr lang="tr-TR" dirty="0"/>
              <a:t> kodlarını </a:t>
            </a:r>
            <a:r>
              <a:rPr lang="tr-TR" dirty="0" err="1"/>
              <a:t>JVM’in</a:t>
            </a:r>
            <a:r>
              <a:rPr lang="tr-TR" dirty="0"/>
              <a:t> </a:t>
            </a:r>
            <a:r>
              <a:rPr lang="tr-TR" dirty="0" err="1"/>
              <a:t>anlıyacağı</a:t>
            </a:r>
            <a:r>
              <a:rPr lang="tr-TR" dirty="0"/>
              <a:t> </a:t>
            </a:r>
            <a:r>
              <a:rPr lang="tr-TR" dirty="0" err="1"/>
              <a:t>byte</a:t>
            </a:r>
            <a:r>
              <a:rPr lang="tr-TR" dirty="0"/>
              <a:t> kodlarına çeviren indirip kurmuş olduğumuz </a:t>
            </a:r>
            <a:r>
              <a:rPr lang="tr-TR" dirty="0" err="1"/>
              <a:t>JDK‘dır</a:t>
            </a:r>
            <a:r>
              <a:rPr lang="tr-TR" dirty="0"/>
              <a:t>.</a:t>
            </a:r>
            <a:endParaRPr lang="tr-TR" b="1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2029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8B8F5B-68D4-49D3-9FDE-1133B112D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769" y="49397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tr-TR" b="1" dirty="0"/>
              <a:t>Java </a:t>
            </a:r>
            <a:r>
              <a:rPr lang="tr-TR" b="1" dirty="0" err="1"/>
              <a:t>IlkProgram</a:t>
            </a:r>
            <a:endParaRPr lang="tr-TR" dirty="0"/>
          </a:p>
          <a:p>
            <a:r>
              <a:rPr lang="tr-TR" dirty="0" err="1"/>
              <a:t>System.out.println</a:t>
            </a:r>
            <a:r>
              <a:rPr lang="tr-TR" dirty="0"/>
              <a:t> () içine yazdığımız </a:t>
            </a:r>
            <a:r>
              <a:rPr lang="tr-TR" dirty="0" err="1"/>
              <a:t>stringi</a:t>
            </a:r>
            <a:r>
              <a:rPr lang="tr-TR" dirty="0"/>
              <a:t> bastırdı ve böylelikle ilk </a:t>
            </a:r>
            <a:r>
              <a:rPr lang="tr-TR" dirty="0" err="1"/>
              <a:t>java</a:t>
            </a:r>
            <a:r>
              <a:rPr lang="tr-TR" dirty="0"/>
              <a:t> kodumuzu çalıştırdık. Peki bu nasıl çalıştı dersek buda JRE içindeki JVM sayesinde çalıştı. Java komutu ile </a:t>
            </a:r>
            <a:r>
              <a:rPr lang="tr-TR" dirty="0" err="1"/>
              <a:t>JVM’in</a:t>
            </a:r>
            <a:r>
              <a:rPr lang="tr-TR" dirty="0"/>
              <a:t> oluşan </a:t>
            </a:r>
            <a:r>
              <a:rPr lang="tr-TR" dirty="0" err="1"/>
              <a:t>byte</a:t>
            </a:r>
            <a:r>
              <a:rPr lang="tr-TR" dirty="0"/>
              <a:t> kodu okumasını sağladık. </a:t>
            </a:r>
            <a:r>
              <a:rPr lang="tr-TR" dirty="0" err="1"/>
              <a:t>JVM’de</a:t>
            </a:r>
            <a:r>
              <a:rPr lang="tr-TR" dirty="0"/>
              <a:t> okuduğu </a:t>
            </a:r>
            <a:r>
              <a:rPr lang="tr-TR" dirty="0" err="1"/>
              <a:t>byte</a:t>
            </a:r>
            <a:r>
              <a:rPr lang="tr-TR" dirty="0"/>
              <a:t> kodunu makina diline çevirdi. Makina da komutu alıp </a:t>
            </a:r>
            <a:r>
              <a:rPr lang="tr-TR" dirty="0" err="1"/>
              <a:t>stringi</a:t>
            </a:r>
            <a:r>
              <a:rPr lang="tr-TR" dirty="0"/>
              <a:t> </a:t>
            </a:r>
            <a:r>
              <a:rPr lang="tr-TR" dirty="0" err="1"/>
              <a:t>consol’a</a:t>
            </a:r>
            <a:r>
              <a:rPr lang="tr-TR" dirty="0"/>
              <a:t> bastırdı.</a:t>
            </a:r>
          </a:p>
          <a:p>
            <a:endParaRPr lang="tr-TR" dirty="0"/>
          </a:p>
          <a:p>
            <a:r>
              <a:rPr lang="tr-TR" dirty="0"/>
              <a:t>Birde oluşan .</a:t>
            </a:r>
            <a:r>
              <a:rPr lang="tr-TR" dirty="0" err="1"/>
              <a:t>class</a:t>
            </a:r>
            <a:r>
              <a:rPr lang="tr-TR" dirty="0"/>
              <a:t> uzantılı </a:t>
            </a:r>
            <a:r>
              <a:rPr lang="tr-TR" dirty="0" err="1"/>
              <a:t>byte</a:t>
            </a:r>
            <a:r>
              <a:rPr lang="tr-TR" dirty="0"/>
              <a:t> </a:t>
            </a:r>
            <a:r>
              <a:rPr lang="tr-TR" dirty="0" err="1"/>
              <a:t>code’u</a:t>
            </a:r>
            <a:r>
              <a:rPr lang="tr-TR" dirty="0"/>
              <a:t> </a:t>
            </a:r>
            <a:r>
              <a:rPr lang="tr-TR" dirty="0" err="1"/>
              <a:t>java</a:t>
            </a:r>
            <a:r>
              <a:rPr lang="tr-TR" dirty="0"/>
              <a:t> </a:t>
            </a:r>
            <a:r>
              <a:rPr lang="tr-TR" dirty="0" err="1"/>
              <a:t>code’una</a:t>
            </a:r>
            <a:r>
              <a:rPr lang="tr-TR" dirty="0"/>
              <a:t> çevirebilen bir komutumuz var. Tersine mühendislik olarak adlandırılan bu </a:t>
            </a:r>
            <a:r>
              <a:rPr lang="tr-TR" dirty="0" err="1"/>
              <a:t>işlemide</a:t>
            </a:r>
            <a:r>
              <a:rPr lang="tr-TR" dirty="0"/>
              <a:t> “</a:t>
            </a:r>
            <a:r>
              <a:rPr lang="tr-TR" b="1" dirty="0" err="1"/>
              <a:t>javap</a:t>
            </a:r>
            <a:r>
              <a:rPr lang="tr-TR" dirty="0"/>
              <a:t>” komutu ile yapıyoruz. Aşağıdaki komut ile </a:t>
            </a:r>
            <a:r>
              <a:rPr lang="tr-TR" dirty="0" err="1"/>
              <a:t>class</a:t>
            </a:r>
            <a:r>
              <a:rPr lang="tr-TR" dirty="0"/>
              <a:t> dosyamızı geri okutuyoruz ve yüzde yüz aynı şekilde </a:t>
            </a:r>
            <a:r>
              <a:rPr lang="tr-TR" dirty="0" err="1"/>
              <a:t>olmasada</a:t>
            </a:r>
            <a:r>
              <a:rPr lang="tr-TR" dirty="0"/>
              <a:t> yazdığımız kodları konsolumuzda yazdırır.</a:t>
            </a:r>
          </a:p>
        </p:txBody>
      </p:sp>
    </p:spTree>
    <p:extLst>
      <p:ext uri="{BB962C8B-B14F-4D97-AF65-F5344CB8AC3E}">
        <p14:creationId xmlns:p14="http://schemas.microsoft.com/office/powerpoint/2010/main" val="3177192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4A7D3A-BDF1-45FB-B68B-DD34C3B76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2852"/>
            <a:ext cx="10515600" cy="4351338"/>
          </a:xfrm>
        </p:spPr>
        <p:txBody>
          <a:bodyPr/>
          <a:lstStyle/>
          <a:p>
            <a:r>
              <a:rPr lang="tr-TR" dirty="0"/>
              <a:t>Böylelikle az da olsa </a:t>
            </a:r>
            <a:r>
              <a:rPr lang="tr-TR" dirty="0" err="1"/>
              <a:t>JDK’nın,JRE’nin</a:t>
            </a:r>
            <a:r>
              <a:rPr lang="tr-TR" dirty="0"/>
              <a:t> yada </a:t>
            </a:r>
            <a:r>
              <a:rPr lang="tr-TR" dirty="0" err="1"/>
              <a:t>JVM’,in</a:t>
            </a:r>
            <a:r>
              <a:rPr lang="tr-TR" dirty="0"/>
              <a:t> çalışma mantığını anlamış olduk. Bundan sonraki derslerimizde geliştirmelerimizi </a:t>
            </a:r>
            <a:r>
              <a:rPr lang="tr-TR" dirty="0" err="1"/>
              <a:t>text</a:t>
            </a:r>
            <a:r>
              <a:rPr lang="tr-TR" dirty="0"/>
              <a:t> dosyası açıp konsoldan çalıştırmak yerine IDE kullanarak devam edeceğiz. O yüzden </a:t>
            </a:r>
            <a:r>
              <a:rPr lang="tr-TR" dirty="0" err="1"/>
              <a:t>konsol’dan</a:t>
            </a:r>
            <a:r>
              <a:rPr lang="tr-TR" dirty="0"/>
              <a:t> kod çalıştırmayı başaramadıysanız üzülmeyin. Zaten bundan sonra bu şekilde çalıştırmayacağız </a:t>
            </a:r>
            <a:r>
              <a:rPr lang="tr-TR" dirty="0" err="1"/>
              <a:t>java</a:t>
            </a:r>
            <a:r>
              <a:rPr lang="tr-TR" dirty="0"/>
              <a:t> kodlarımızı. Kodlarımızı IDE üzerinden yazıp </a:t>
            </a:r>
            <a:r>
              <a:rPr lang="tr-TR" dirty="0" err="1"/>
              <a:t>compile</a:t>
            </a:r>
            <a:r>
              <a:rPr lang="tr-TR" dirty="0"/>
              <a:t> edeceğiz.</a:t>
            </a:r>
          </a:p>
        </p:txBody>
      </p:sp>
    </p:spTree>
    <p:extLst>
      <p:ext uri="{BB962C8B-B14F-4D97-AF65-F5344CB8AC3E}">
        <p14:creationId xmlns:p14="http://schemas.microsoft.com/office/powerpoint/2010/main" val="2619992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975F83F-0C0E-4666-8946-58C3DC23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tr-TR" sz="5400" b="1"/>
              <a:t>Eclipse Kurulum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A0BC83-364B-4995-A05F-326DD57C8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tr-TR" sz="1700" dirty="0" err="1"/>
              <a:t>Eclipse</a:t>
            </a:r>
            <a:r>
              <a:rPr lang="tr-TR" sz="1700" dirty="0"/>
              <a:t> açık kaynak kodlu, ücretsiz bir geliştirme ortamıdır. Geliştirmesi IBM tarafından başlatılmıştır. Genel olarak </a:t>
            </a:r>
            <a:r>
              <a:rPr lang="tr-TR" sz="1700" dirty="0" err="1"/>
              <a:t>java</a:t>
            </a:r>
            <a:r>
              <a:rPr lang="tr-TR" sz="1700" dirty="0"/>
              <a:t> geliştiriliyor </a:t>
            </a:r>
            <a:r>
              <a:rPr lang="tr-TR" sz="1700" dirty="0" err="1"/>
              <a:t>olsada</a:t>
            </a:r>
            <a:r>
              <a:rPr lang="tr-TR" sz="1700" dirty="0"/>
              <a:t> </a:t>
            </a:r>
            <a:r>
              <a:rPr lang="tr-TR" sz="1700" dirty="0" err="1"/>
              <a:t>Android</a:t>
            </a:r>
            <a:r>
              <a:rPr lang="tr-TR" sz="1700" dirty="0"/>
              <a:t>, PHP, C, C++, </a:t>
            </a:r>
            <a:r>
              <a:rPr lang="tr-TR" sz="1700" dirty="0" err="1"/>
              <a:t>Pyhton</a:t>
            </a:r>
            <a:r>
              <a:rPr lang="tr-TR" sz="1700" dirty="0"/>
              <a:t> ve </a:t>
            </a:r>
            <a:r>
              <a:rPr lang="tr-TR" sz="1700" dirty="0" err="1"/>
              <a:t>Ruby</a:t>
            </a:r>
            <a:r>
              <a:rPr lang="tr-TR" sz="1700" dirty="0"/>
              <a:t> </a:t>
            </a:r>
            <a:r>
              <a:rPr lang="tr-TR" sz="1700" dirty="0" err="1"/>
              <a:t>dilleride</a:t>
            </a:r>
            <a:r>
              <a:rPr lang="tr-TR" sz="1700" dirty="0"/>
              <a:t> geliştirilebilmektedir.</a:t>
            </a:r>
          </a:p>
          <a:p>
            <a:r>
              <a:rPr lang="tr-TR" sz="1700" dirty="0"/>
              <a:t>Biz yazı dizimizde </a:t>
            </a:r>
            <a:r>
              <a:rPr lang="tr-TR" sz="1700" dirty="0" err="1"/>
              <a:t>java</a:t>
            </a:r>
            <a:r>
              <a:rPr lang="tr-TR" sz="1700" dirty="0"/>
              <a:t> kodları yazarken </a:t>
            </a:r>
            <a:r>
              <a:rPr lang="tr-TR" sz="1700" dirty="0" err="1"/>
              <a:t>eclipse</a:t>
            </a:r>
            <a:r>
              <a:rPr lang="tr-TR" sz="1700" dirty="0"/>
              <a:t> kullanacağız. Kurulumu ve kullanımı basit olan </a:t>
            </a:r>
            <a:r>
              <a:rPr lang="tr-TR" sz="1700" dirty="0" err="1"/>
              <a:t>eclipse’i</a:t>
            </a:r>
            <a:r>
              <a:rPr lang="tr-TR" sz="1700" dirty="0"/>
              <a:t> kurmak için aşağıdaki linkten indirme işlemini gerçekleştireceğiz. Açılan sayfada sağ tarafta işletim sistemimize uygun olan paketi indirmeye başlayacağız.</a:t>
            </a:r>
          </a:p>
          <a:p>
            <a:r>
              <a:rPr lang="tr-TR" sz="1700" dirty="0">
                <a:hlinkClick r:id="rId2"/>
              </a:rPr>
              <a:t>https://www.eclipse.org/downloads/packages/eclipse-ide-java-developers/marsr</a:t>
            </a:r>
            <a:endParaRPr lang="tr-TR" sz="1700" dirty="0"/>
          </a:p>
          <a:p>
            <a:endParaRPr lang="tr-TR" sz="1700" dirty="0"/>
          </a:p>
        </p:txBody>
      </p:sp>
      <p:pic>
        <p:nvPicPr>
          <p:cNvPr id="4" name="Picture 2" descr="eclipse download">
            <a:extLst>
              <a:ext uri="{FF2B5EF4-FFF2-40B4-BE49-F238E27FC236}">
                <a16:creationId xmlns:a16="http://schemas.microsoft.com/office/drawing/2014/main" id="{0899C0BA-067E-4F17-9D7F-A1A77FD8D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2146143"/>
            <a:ext cx="5458968" cy="256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73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9E24A5AD-1E63-40DA-92C3-5BE5281DC99E}"/>
              </a:ext>
            </a:extLst>
          </p:cNvPr>
          <p:cNvSpPr>
            <a:spLocks noGrp="1"/>
          </p:cNvSpPr>
          <p:nvPr/>
        </p:nvSpPr>
        <p:spPr>
          <a:xfrm>
            <a:off x="725464" y="1983581"/>
            <a:ext cx="5437554" cy="4686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tr-TR" b="1" dirty="0"/>
              <a:t>Yaklaşık 6 senedir yazılım piyasasında çeşitli projeler ile kendimi geliştirmekteyim.</a:t>
            </a:r>
          </a:p>
          <a:p>
            <a:pPr>
              <a:lnSpc>
                <a:spcPct val="120000"/>
              </a:lnSpc>
            </a:pPr>
            <a:r>
              <a:rPr lang="tr-TR" b="1" dirty="0" err="1"/>
              <a:t>Başakşehir</a:t>
            </a:r>
            <a:r>
              <a:rPr lang="tr-TR" b="1" dirty="0"/>
              <a:t> </a:t>
            </a:r>
            <a:r>
              <a:rPr lang="tr-TR" b="1" dirty="0" err="1"/>
              <a:t>Living</a:t>
            </a:r>
            <a:r>
              <a:rPr lang="tr-TR" b="1" dirty="0"/>
              <a:t> </a:t>
            </a:r>
            <a:r>
              <a:rPr lang="tr-TR" b="1" dirty="0" err="1"/>
              <a:t>Lab’de</a:t>
            </a:r>
            <a:r>
              <a:rPr lang="tr-TR" b="1" dirty="0"/>
              <a:t> Kemal </a:t>
            </a:r>
            <a:r>
              <a:rPr lang="tr-TR" b="1" dirty="0" err="1"/>
              <a:t>Karaçuha</a:t>
            </a:r>
            <a:r>
              <a:rPr lang="tr-TR" b="1" dirty="0"/>
              <a:t> </a:t>
            </a:r>
            <a:r>
              <a:rPr lang="tr-TR" b="1" dirty="0" err="1"/>
              <a:t>Mentorlüğünde</a:t>
            </a:r>
            <a:r>
              <a:rPr lang="tr-TR" b="1" dirty="0"/>
              <a:t> çeşitli eğitimlere katıldım. Bu sayede daha hızlı bir şekilde yol aldım.</a:t>
            </a:r>
          </a:p>
          <a:p>
            <a:pPr>
              <a:lnSpc>
                <a:spcPct val="120000"/>
              </a:lnSpc>
            </a:pPr>
            <a:r>
              <a:rPr lang="tr-TR" b="1" dirty="0"/>
              <a:t>2020 yılında Java dilini kullanarak küçük çaplı projeler geliştirdim, bu süre zarfı boyunca da Freelancer çalışarak gelir elde ettim.</a:t>
            </a:r>
          </a:p>
          <a:p>
            <a:pPr>
              <a:lnSpc>
                <a:spcPct val="120000"/>
              </a:lnSpc>
            </a:pPr>
            <a:r>
              <a:rPr lang="tr-TR" b="1" dirty="0"/>
              <a:t>2019-2020 yılları arasında Bartın Üniversitesi BUYINOVA kulübünde Başkan Yardımcılığı yaptım.</a:t>
            </a:r>
          </a:p>
          <a:p>
            <a:pPr>
              <a:lnSpc>
                <a:spcPct val="120000"/>
              </a:lnSpc>
            </a:pPr>
            <a:r>
              <a:rPr lang="tr-TR" b="1" dirty="0"/>
              <a:t>Son Dört aydır da Web Şehri Yazılım </a:t>
            </a:r>
            <a:r>
              <a:rPr lang="tr-TR" b="1" dirty="0" err="1"/>
              <a:t>Firmasın’da</a:t>
            </a:r>
            <a:r>
              <a:rPr lang="tr-TR" b="1" dirty="0"/>
              <a:t> Full </a:t>
            </a:r>
            <a:r>
              <a:rPr lang="tr-TR" b="1" dirty="0" err="1"/>
              <a:t>Stack</a:t>
            </a:r>
            <a:r>
              <a:rPr lang="tr-TR" b="1" dirty="0"/>
              <a:t> Developer görevinde çalışmaktayım.</a:t>
            </a:r>
          </a:p>
          <a:p>
            <a:pPr>
              <a:lnSpc>
                <a:spcPct val="120000"/>
              </a:lnSpc>
            </a:pPr>
            <a:r>
              <a:rPr lang="tr-TR" b="1" dirty="0"/>
              <a:t>Bartın Üniversitesi BILTEK kulübüne ait olan Elektrikli Aracın Yazılım Takım Kaptanıyım.</a:t>
            </a:r>
          </a:p>
          <a:p>
            <a:pPr>
              <a:lnSpc>
                <a:spcPct val="120000"/>
              </a:lnSpc>
            </a:pPr>
            <a:r>
              <a:rPr lang="tr-TR" b="1" dirty="0" err="1"/>
              <a:t>Tübitak</a:t>
            </a:r>
            <a:r>
              <a:rPr lang="tr-TR" b="1" dirty="0"/>
              <a:t>  2209-A - Üniversite Öğrencileri Araştırma Proje Programında Proje Yürütücülüğü Yapmaktayım</a:t>
            </a:r>
          </a:p>
          <a:p>
            <a:pPr>
              <a:lnSpc>
                <a:spcPct val="120000"/>
              </a:lnSpc>
            </a:pPr>
            <a:r>
              <a:rPr lang="tr-TR" b="1" dirty="0"/>
              <a:t>Şuanda </a:t>
            </a:r>
            <a:r>
              <a:rPr lang="tr-TR" b="1" dirty="0" err="1"/>
              <a:t>Php</a:t>
            </a:r>
            <a:r>
              <a:rPr lang="tr-TR" b="1" dirty="0"/>
              <a:t>, </a:t>
            </a:r>
            <a:r>
              <a:rPr lang="tr-TR" b="1" dirty="0" err="1"/>
              <a:t>Python</a:t>
            </a:r>
            <a:r>
              <a:rPr lang="tr-TR" b="1" dirty="0"/>
              <a:t>, </a:t>
            </a:r>
            <a:r>
              <a:rPr lang="tr-TR" b="1" dirty="0" err="1"/>
              <a:t>Arduino</a:t>
            </a:r>
            <a:r>
              <a:rPr lang="tr-TR" b="1" dirty="0"/>
              <a:t>, </a:t>
            </a:r>
            <a:r>
              <a:rPr lang="tr-TR" b="1" dirty="0" err="1"/>
              <a:t>JavaScript</a:t>
            </a:r>
            <a:r>
              <a:rPr lang="tr-TR" b="1" dirty="0"/>
              <a:t>, Java ve </a:t>
            </a:r>
            <a:r>
              <a:rPr lang="tr-TR" b="1" dirty="0" err="1"/>
              <a:t>Sql</a:t>
            </a:r>
            <a:r>
              <a:rPr lang="tr-TR" b="1" dirty="0"/>
              <a:t> dillerinde geliştirmelerde bulunuyorum.</a:t>
            </a:r>
          </a:p>
        </p:txBody>
      </p:sp>
      <p:sp>
        <p:nvSpPr>
          <p:cNvPr id="5" name="Metin kutusu 3">
            <a:extLst>
              <a:ext uri="{FF2B5EF4-FFF2-40B4-BE49-F238E27FC236}">
                <a16:creationId xmlns:a16="http://schemas.microsoft.com/office/drawing/2014/main" id="{46EDF381-A75C-4E64-A8CA-ECCAF20CDC07}"/>
              </a:ext>
            </a:extLst>
          </p:cNvPr>
          <p:cNvSpPr txBox="1"/>
          <p:nvPr/>
        </p:nvSpPr>
        <p:spPr>
          <a:xfrm>
            <a:off x="6163018" y="2155795"/>
            <a:ext cx="53035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Bartın Üniversitesi – Bilgisayar Mühendisliği</a:t>
            </a:r>
          </a:p>
          <a:p>
            <a:r>
              <a:rPr lang="tr-TR" sz="1800" b="1" dirty="0"/>
              <a:t>E-Mail Adresim</a:t>
            </a:r>
            <a:r>
              <a:rPr lang="tr-TR" sz="1800" dirty="0"/>
              <a:t>: </a:t>
            </a:r>
            <a:r>
              <a:rPr lang="tr-TR" dirty="0"/>
              <a:t>kerim.kilic.1751@gmail.com</a:t>
            </a:r>
            <a:endParaRPr lang="tr-TR" sz="1800" dirty="0"/>
          </a:p>
          <a:p>
            <a:r>
              <a:rPr lang="tr-TR" sz="1800" b="1" dirty="0" err="1"/>
              <a:t>Linkedin</a:t>
            </a:r>
            <a:r>
              <a:rPr lang="tr-TR" sz="1800" b="1" dirty="0"/>
              <a:t>: </a:t>
            </a:r>
            <a:r>
              <a:rPr lang="tr-TR" sz="1800" dirty="0"/>
              <a:t>@MeKerimKilic</a:t>
            </a:r>
          </a:p>
          <a:p>
            <a:r>
              <a:rPr lang="tr-TR" sz="1800" b="1" dirty="0" err="1"/>
              <a:t>Github</a:t>
            </a:r>
            <a:r>
              <a:rPr lang="tr-TR" sz="1800" b="1" dirty="0"/>
              <a:t>: </a:t>
            </a:r>
            <a:r>
              <a:rPr lang="tr-TR" sz="1800" dirty="0"/>
              <a:t>@MeKerimKilic</a:t>
            </a:r>
          </a:p>
          <a:p>
            <a:r>
              <a:rPr lang="tr-TR" sz="1800" b="1" dirty="0" err="1"/>
              <a:t>Instagram</a:t>
            </a:r>
            <a:r>
              <a:rPr lang="tr-TR" sz="1800" b="1" dirty="0"/>
              <a:t>: </a:t>
            </a:r>
            <a:r>
              <a:rPr lang="tr-TR" sz="1800" dirty="0"/>
              <a:t>@MeKerimKilic</a:t>
            </a:r>
          </a:p>
          <a:p>
            <a:endParaRPr lang="tr-TR" sz="1800" dirty="0"/>
          </a:p>
          <a:p>
            <a:endParaRPr lang="tr-TR" sz="1800" dirty="0"/>
          </a:p>
          <a:p>
            <a:endParaRPr lang="tr-TR" dirty="0"/>
          </a:p>
        </p:txBody>
      </p:sp>
      <p:sp>
        <p:nvSpPr>
          <p:cNvPr id="6" name="Başlık 5">
            <a:extLst>
              <a:ext uri="{FF2B5EF4-FFF2-40B4-BE49-F238E27FC236}">
                <a16:creationId xmlns:a16="http://schemas.microsoft.com/office/drawing/2014/main" id="{E76ED920-D4A2-420C-BC3D-14658CABF6B4}"/>
              </a:ext>
            </a:extLst>
          </p:cNvPr>
          <p:cNvSpPr>
            <a:spLocks noGrp="1"/>
          </p:cNvSpPr>
          <p:nvPr/>
        </p:nvSpPr>
        <p:spPr>
          <a:xfrm>
            <a:off x="725464" y="523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/>
              <a:t>Ben Kimim?</a:t>
            </a:r>
          </a:p>
        </p:txBody>
      </p:sp>
    </p:spTree>
    <p:extLst>
      <p:ext uri="{BB962C8B-B14F-4D97-AF65-F5344CB8AC3E}">
        <p14:creationId xmlns:p14="http://schemas.microsoft.com/office/powerpoint/2010/main" val="2671363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E859E0-D1FF-4DB3-B8FB-E5EF07159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85000" lnSpcReduction="10000"/>
          </a:bodyPr>
          <a:lstStyle/>
          <a:p>
            <a:r>
              <a:rPr lang="tr-TR" sz="1700" dirty="0"/>
              <a:t>İnen </a:t>
            </a:r>
            <a:r>
              <a:rPr lang="tr-TR" sz="1700" dirty="0" err="1"/>
              <a:t>zip</a:t>
            </a:r>
            <a:r>
              <a:rPr lang="tr-TR" sz="1700" dirty="0"/>
              <a:t> içerisindeki </a:t>
            </a:r>
            <a:r>
              <a:rPr lang="tr-TR" sz="1700" dirty="0" err="1"/>
              <a:t>eclipse</a:t>
            </a:r>
            <a:r>
              <a:rPr lang="tr-TR" sz="1700" dirty="0"/>
              <a:t> paketini bilgisayarımızın herhangi bir yerinde </a:t>
            </a:r>
            <a:r>
              <a:rPr lang="tr-TR" sz="1700" dirty="0" err="1"/>
              <a:t>zip’ten</a:t>
            </a:r>
            <a:r>
              <a:rPr lang="tr-TR" sz="1700" dirty="0"/>
              <a:t> çıkarıyoruz. İçindeki </a:t>
            </a:r>
            <a:r>
              <a:rPr lang="tr-TR" sz="1700" dirty="0" err="1"/>
              <a:t>eclipse.exe’ye</a:t>
            </a:r>
            <a:r>
              <a:rPr lang="tr-TR" sz="1700" dirty="0"/>
              <a:t> çift tıklayarak </a:t>
            </a:r>
            <a:r>
              <a:rPr lang="tr-TR" sz="1700" dirty="0" err="1"/>
              <a:t>eclipse’i</a:t>
            </a:r>
            <a:r>
              <a:rPr lang="tr-TR" sz="1700" dirty="0"/>
              <a:t> açıyoruz. Açılırken bize projeleri nereye kaydedeceğini veya neredeki projeleri açacağını soracaktır.</a:t>
            </a:r>
          </a:p>
          <a:p>
            <a:r>
              <a:rPr lang="tr-TR" sz="1700" dirty="0"/>
              <a:t>Burada </a:t>
            </a:r>
            <a:r>
              <a:rPr lang="tr-TR" sz="1700" dirty="0" err="1"/>
              <a:t>Browse</a:t>
            </a:r>
            <a:r>
              <a:rPr lang="tr-TR" sz="1700" dirty="0"/>
              <a:t> diyerek istediğimiz dizini seçebilir veya </a:t>
            </a:r>
            <a:r>
              <a:rPr lang="tr-TR" sz="1700" dirty="0" err="1"/>
              <a:t>eclipse’n</a:t>
            </a:r>
            <a:r>
              <a:rPr lang="tr-TR" sz="1700" dirty="0"/>
              <a:t> kendi önerdiği dizini kullanabiliriz. Bu işlemden sonra aşağıdaki sayfa açılacaktır.</a:t>
            </a:r>
          </a:p>
          <a:p>
            <a:r>
              <a:rPr lang="tr-TR" sz="1700" dirty="0" err="1"/>
              <a:t>Welcome’ın</a:t>
            </a:r>
            <a:r>
              <a:rPr lang="tr-TR" sz="1700" dirty="0"/>
              <a:t> yanındaki çarpı butonundan </a:t>
            </a:r>
            <a:r>
              <a:rPr lang="tr-TR" sz="1700" dirty="0" err="1"/>
              <a:t>Welcome</a:t>
            </a:r>
            <a:r>
              <a:rPr lang="tr-TR" sz="1700" dirty="0"/>
              <a:t> sayfasını kapatıyoruz.</a:t>
            </a:r>
          </a:p>
          <a:p>
            <a:r>
              <a:rPr lang="tr-TR" sz="1700" dirty="0"/>
              <a:t>Kurulumu tamamladık</a:t>
            </a:r>
          </a:p>
          <a:p>
            <a:r>
              <a:rPr lang="tr-TR" sz="1700" dirty="0">
                <a:hlinkClick r:id="rId2"/>
              </a:rPr>
              <a:t>https://www.mobilhanem.com/temel-java-dersleri-eclipse-kurulumu/</a:t>
            </a:r>
            <a:endParaRPr lang="tr-TR" sz="1700" dirty="0"/>
          </a:p>
          <a:p>
            <a:endParaRPr lang="tr-TR" sz="1700" dirty="0"/>
          </a:p>
        </p:txBody>
      </p:sp>
      <p:pic>
        <p:nvPicPr>
          <p:cNvPr id="3080" name="Picture 8" descr="eclipse welcome page">
            <a:extLst>
              <a:ext uri="{FF2B5EF4-FFF2-40B4-BE49-F238E27FC236}">
                <a16:creationId xmlns:a16="http://schemas.microsoft.com/office/drawing/2014/main" id="{F2E66D34-DD8B-415F-812F-199920F56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176661"/>
            <a:ext cx="6903720" cy="450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056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406564E-3275-4DD1-BDB1-C96CA30EF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tr-TR" sz="2200"/>
              <a:t>İlk iş olarak File-&gt;New-&gt;Java Project diyerek yeni projemizi oluşturuyoruz.</a:t>
            </a:r>
          </a:p>
        </p:txBody>
      </p:sp>
      <p:pic>
        <p:nvPicPr>
          <p:cNvPr id="5122" name="Picture 2" descr="eclipse yeni proje">
            <a:extLst>
              <a:ext uri="{FF2B5EF4-FFF2-40B4-BE49-F238E27FC236}">
                <a16:creationId xmlns:a16="http://schemas.microsoft.com/office/drawing/2014/main" id="{C82B37BD-105E-4437-87EB-F4D45C240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073106"/>
            <a:ext cx="6903720" cy="471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463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013143D-2D49-4921-AB12-85D498FE3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tr-TR" sz="1700" dirty="0"/>
              <a:t>Sonra oluşan projemizin adını </a:t>
            </a:r>
            <a:r>
              <a:rPr lang="tr-TR" sz="1700" dirty="0" err="1"/>
              <a:t>veriyoruz.Sonra</a:t>
            </a:r>
            <a:r>
              <a:rPr lang="tr-TR" sz="1700" dirty="0"/>
              <a:t> oluşan projemizin adını </a:t>
            </a:r>
            <a:r>
              <a:rPr lang="tr-TR" sz="1700" dirty="0" err="1"/>
              <a:t>veriyoruz.Finish’e</a:t>
            </a:r>
            <a:r>
              <a:rPr lang="tr-TR" sz="1700" dirty="0"/>
              <a:t> basıp yeni projeyi oluşturmuş </a:t>
            </a:r>
            <a:r>
              <a:rPr lang="tr-TR" sz="1700" dirty="0" err="1"/>
              <a:t>oluyoruz.Yeni</a:t>
            </a:r>
            <a:r>
              <a:rPr lang="tr-TR" sz="1700" dirty="0"/>
              <a:t> projemiz oluştu ancak içinde herhangi bir </a:t>
            </a:r>
            <a:r>
              <a:rPr lang="tr-TR" sz="1700" dirty="0" err="1"/>
              <a:t>class</a:t>
            </a:r>
            <a:r>
              <a:rPr lang="tr-TR" sz="1700" dirty="0"/>
              <a:t> </a:t>
            </a:r>
            <a:r>
              <a:rPr lang="tr-TR" sz="1700" dirty="0" err="1"/>
              <a:t>oluşmadı.Package</a:t>
            </a:r>
            <a:r>
              <a:rPr lang="tr-TR" sz="1700" dirty="0"/>
              <a:t> </a:t>
            </a:r>
            <a:r>
              <a:rPr lang="tr-TR" sz="1700" dirty="0" err="1"/>
              <a:t>explorer</a:t>
            </a:r>
            <a:r>
              <a:rPr lang="tr-TR" sz="1700" dirty="0"/>
              <a:t> kısmında oluşan ilk projemize(</a:t>
            </a:r>
            <a:r>
              <a:rPr lang="tr-TR" sz="1700" dirty="0" err="1"/>
              <a:t>IlkProjem</a:t>
            </a:r>
            <a:r>
              <a:rPr lang="tr-TR" sz="1700" dirty="0"/>
              <a:t>) çift tıklıyoruz. Projenin altında </a:t>
            </a:r>
            <a:r>
              <a:rPr lang="tr-TR" sz="1700" dirty="0" err="1"/>
              <a:t>src</a:t>
            </a:r>
            <a:r>
              <a:rPr lang="tr-TR" sz="1700" dirty="0"/>
              <a:t> kısmı bulunmaktadır. Bizim yazdığımız Java </a:t>
            </a:r>
            <a:r>
              <a:rPr lang="tr-TR" sz="1700" dirty="0" err="1"/>
              <a:t>Class’ları</a:t>
            </a:r>
            <a:r>
              <a:rPr lang="tr-TR" sz="1700" dirty="0"/>
              <a:t> </a:t>
            </a:r>
            <a:r>
              <a:rPr lang="tr-TR" sz="1700" dirty="0" err="1"/>
              <a:t>src</a:t>
            </a:r>
            <a:r>
              <a:rPr lang="tr-TR" sz="1700" dirty="0"/>
              <a:t> altında olacaktır. </a:t>
            </a:r>
            <a:r>
              <a:rPr lang="tr-TR" sz="1700" dirty="0" err="1"/>
              <a:t>src’ye</a:t>
            </a:r>
            <a:r>
              <a:rPr lang="tr-TR" sz="1700" dirty="0"/>
              <a:t> sağ tıklayıp         -&gt;New-&gt;Class seçiyoruz.</a:t>
            </a:r>
          </a:p>
        </p:txBody>
      </p:sp>
      <p:pic>
        <p:nvPicPr>
          <p:cNvPr id="6146" name="Picture 2" descr="java yeni class">
            <a:extLst>
              <a:ext uri="{FF2B5EF4-FFF2-40B4-BE49-F238E27FC236}">
                <a16:creationId xmlns:a16="http://schemas.microsoft.com/office/drawing/2014/main" id="{1EFAAD57-AAD9-405F-8AA7-FE44FE00E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2626" y="640080"/>
            <a:ext cx="6467060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908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FEE3A8B-B6E0-45DC-B38A-B827459C8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tr-TR" sz="1900" dirty="0"/>
              <a:t>Açılan pencerede oluşan </a:t>
            </a:r>
            <a:r>
              <a:rPr lang="tr-TR" sz="1900" dirty="0" err="1"/>
              <a:t>class’ımıza</a:t>
            </a:r>
            <a:r>
              <a:rPr lang="tr-TR" sz="1900" dirty="0"/>
              <a:t> isim veriyoruz. </a:t>
            </a:r>
          </a:p>
          <a:p>
            <a:r>
              <a:rPr lang="tr-TR" sz="1900" dirty="0" err="1"/>
              <a:t>Finish’e</a:t>
            </a:r>
            <a:r>
              <a:rPr lang="tr-TR" sz="1900" dirty="0"/>
              <a:t> basıp </a:t>
            </a:r>
            <a:r>
              <a:rPr lang="tr-TR" sz="1900" dirty="0" err="1"/>
              <a:t>Class’ımızı</a:t>
            </a:r>
            <a:r>
              <a:rPr lang="tr-TR" sz="1900" dirty="0"/>
              <a:t> oluşturuyoruz. Oluşan </a:t>
            </a:r>
            <a:r>
              <a:rPr lang="tr-TR" sz="1900" dirty="0" err="1"/>
              <a:t>class’ı</a:t>
            </a:r>
            <a:r>
              <a:rPr lang="tr-TR" sz="1900" dirty="0"/>
              <a:t> </a:t>
            </a:r>
            <a:r>
              <a:rPr lang="tr-TR" sz="1900" dirty="0" err="1"/>
              <a:t>src</a:t>
            </a:r>
            <a:r>
              <a:rPr lang="tr-TR" sz="1900" dirty="0"/>
              <a:t> </a:t>
            </a:r>
            <a:r>
              <a:rPr lang="tr-TR" sz="1900" dirty="0" err="1"/>
              <a:t>nin</a:t>
            </a:r>
            <a:r>
              <a:rPr lang="tr-TR" sz="1900" dirty="0"/>
              <a:t> altındaki </a:t>
            </a:r>
            <a:r>
              <a:rPr lang="tr-TR" sz="1900" dirty="0" err="1"/>
              <a:t>default</a:t>
            </a:r>
            <a:r>
              <a:rPr lang="tr-TR" sz="1900" dirty="0"/>
              <a:t> paket altında görebilirsiniz. Çift tıklayarak açıyoruz ve aşağıdaki kodları içine yazıyoruz.</a:t>
            </a:r>
          </a:p>
        </p:txBody>
      </p:sp>
      <p:pic>
        <p:nvPicPr>
          <p:cNvPr id="7170" name="Picture 2" descr="Java class adı">
            <a:extLst>
              <a:ext uri="{FF2B5EF4-FFF2-40B4-BE49-F238E27FC236}">
                <a16:creationId xmlns:a16="http://schemas.microsoft.com/office/drawing/2014/main" id="{46D53368-D4F2-459B-BCF1-1F75EFA71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5772" y="640080"/>
            <a:ext cx="4680767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574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3" name="Rectangle 77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2521CDB-874C-4FE4-9A92-6FC338832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4" y="946530"/>
            <a:ext cx="10872172" cy="2473419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4A805B-4764-4784-B653-83FD745E0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r>
              <a:rPr lang="tr-TR" sz="2400" dirty="0"/>
              <a:t>Kodlarımızı yazdıktan sonra yukardaki Play tuşuna benzeyen Run düğmesi ile uygulamamızı çalıştırıyoruz. Uygulamanın </a:t>
            </a:r>
            <a:r>
              <a:rPr lang="tr-TR" sz="2400" dirty="0" err="1"/>
              <a:t>outputunu</a:t>
            </a:r>
            <a:r>
              <a:rPr lang="tr-TR" sz="2400" dirty="0"/>
              <a:t>, yani çalışmış halini ise alt tarafta Console kısmında aşağıdaki resimdeki gibi görüyoruz.</a:t>
            </a:r>
          </a:p>
          <a:p>
            <a:endParaRPr lang="tr-TR" sz="2400" dirty="0"/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471812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38D562-2A0C-4211-95DB-DB0EACCFE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2200" b="0" i="0" u="none" strike="noStrike" dirty="0" err="1">
                <a:effectLst/>
                <a:latin typeface="Cabin"/>
                <a:hlinkClick r:id="rId2"/>
              </a:rPr>
              <a:t>Netbeans</a:t>
            </a:r>
            <a:endParaRPr lang="tr-TR" sz="2200" b="0" i="0" dirty="0">
              <a:effectLst/>
              <a:latin typeface="Cabi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2200" b="0" i="0" u="none" strike="noStrike" dirty="0" err="1">
                <a:effectLst/>
                <a:latin typeface="Cabin"/>
                <a:hlinkClick r:id="rId3"/>
              </a:rPr>
              <a:t>Intelij</a:t>
            </a:r>
            <a:r>
              <a:rPr lang="tr-TR" sz="2200" b="0" i="0" u="none" strike="noStrike" dirty="0">
                <a:effectLst/>
                <a:latin typeface="Cabin"/>
                <a:hlinkClick r:id="rId3"/>
              </a:rPr>
              <a:t> </a:t>
            </a:r>
            <a:r>
              <a:rPr lang="tr-TR" sz="2200" b="0" i="0" u="none" strike="noStrike" dirty="0" err="1">
                <a:effectLst/>
                <a:latin typeface="Cabin"/>
                <a:hlinkClick r:id="rId3"/>
              </a:rPr>
              <a:t>Idea</a:t>
            </a:r>
            <a:endParaRPr lang="tr-TR" sz="2200" b="0" i="0" dirty="0">
              <a:effectLst/>
              <a:latin typeface="Cabi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2200" b="0" i="0" u="none" strike="noStrike" dirty="0" err="1">
                <a:effectLst/>
                <a:latin typeface="Cabin"/>
                <a:hlinkClick r:id="rId4"/>
              </a:rPr>
              <a:t>BlueJ</a:t>
            </a:r>
            <a:endParaRPr lang="tr-TR" sz="2200" b="0" i="0" dirty="0">
              <a:effectLst/>
              <a:latin typeface="Cabi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2200" b="0" i="0" u="none" strike="noStrike" dirty="0" err="1">
                <a:effectLst/>
                <a:latin typeface="Cabin"/>
                <a:hlinkClick r:id="rId5"/>
              </a:rPr>
              <a:t>JCreator</a:t>
            </a:r>
            <a:endParaRPr lang="tr-TR" sz="2200" b="0" i="0" dirty="0">
              <a:effectLst/>
              <a:latin typeface="Cabi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2200" b="0" i="0" u="none" strike="noStrike" dirty="0" err="1">
                <a:effectLst/>
                <a:latin typeface="Cabin"/>
                <a:hlinkClick r:id="rId6"/>
              </a:rPr>
              <a:t>JDeveloper</a:t>
            </a:r>
            <a:endParaRPr lang="tr-TR" sz="2200" b="0" i="0" dirty="0">
              <a:effectLst/>
              <a:latin typeface="Cabi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2200" b="0" i="0" u="none" strike="noStrike" dirty="0" err="1">
                <a:effectLst/>
                <a:latin typeface="Cabin"/>
                <a:hlinkClick r:id="rId7"/>
              </a:rPr>
              <a:t>DrJava</a:t>
            </a:r>
            <a:endParaRPr lang="tr-TR" sz="2200" b="0" i="0" dirty="0">
              <a:effectLst/>
              <a:latin typeface="Cabin"/>
            </a:endParaRPr>
          </a:p>
          <a:p>
            <a:endParaRPr lang="tr-TR" sz="2200" dirty="0"/>
          </a:p>
          <a:p>
            <a:endParaRPr lang="tr-TR" sz="2200" dirty="0"/>
          </a:p>
          <a:p>
            <a:r>
              <a:rPr lang="tr-TR" sz="2200" dirty="0"/>
              <a:t>Bunlar belli başlı olanları. Elbette başka idelerde bulunmaktadır. Bunlar en çok </a:t>
            </a:r>
            <a:r>
              <a:rPr lang="tr-TR" sz="2200" dirty="0" err="1"/>
              <a:t>kulanınlanları</a:t>
            </a:r>
            <a:r>
              <a:rPr lang="tr-TR" sz="2200" dirty="0"/>
              <a:t> diyebiliriz. Biz geliştirmelerimizi </a:t>
            </a:r>
            <a:r>
              <a:rPr lang="tr-TR" sz="2200" dirty="0" err="1"/>
              <a:t>Eclipse</a:t>
            </a:r>
            <a:r>
              <a:rPr lang="tr-TR" sz="2200" dirty="0"/>
              <a:t> üzerinden yapacağız.</a:t>
            </a:r>
          </a:p>
        </p:txBody>
      </p:sp>
    </p:spTree>
    <p:extLst>
      <p:ext uri="{BB962C8B-B14F-4D97-AF65-F5344CB8AC3E}">
        <p14:creationId xmlns:p14="http://schemas.microsoft.com/office/powerpoint/2010/main" val="1544611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C33607B-1222-4C1D-9501-DBA92F922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tr-TR" sz="5400" b="1"/>
              <a:t>Java Veri Tipleri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13952C-78CC-4210-8677-59A35913C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tr-TR" sz="2000" dirty="0"/>
              <a:t>Java Veri Tipleri ve Değişkenler kod geliştirme aşamasında büyük önem arz etmektedir. Bu dersimizde “tam sayı”, “reel sayı”, “karakterler” ve “mantıksal değer” değişkenlerinden bahsedeceğiz. Bu değişkenler dışında diziler ve </a:t>
            </a:r>
            <a:r>
              <a:rPr lang="tr-TR" sz="2000" dirty="0" err="1"/>
              <a:t>string</a:t>
            </a:r>
            <a:r>
              <a:rPr lang="tr-TR" sz="2000" dirty="0"/>
              <a:t> hakkında detayları bir sonraki dersimizde ele alacağız.</a:t>
            </a:r>
          </a:p>
        </p:txBody>
      </p:sp>
      <p:pic>
        <p:nvPicPr>
          <p:cNvPr id="5" name="Resim 4" descr="tablo içeren bir resim&#10;&#10;Açıklama otomatik olarak oluşturuldu">
            <a:extLst>
              <a:ext uri="{FF2B5EF4-FFF2-40B4-BE49-F238E27FC236}">
                <a16:creationId xmlns:a16="http://schemas.microsoft.com/office/drawing/2014/main" id="{2D0F7623-0DBF-4490-B641-DE9421018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2039626"/>
            <a:ext cx="6903720" cy="27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01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855E09B-3077-4177-9FC2-ED1E767C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Veri tipleri yukarıdaki tabloda gördüğünüz </a:t>
            </a:r>
            <a:r>
              <a:rPr lang="tr-TR" dirty="0" err="1"/>
              <a:t>byte</a:t>
            </a:r>
            <a:r>
              <a:rPr lang="tr-TR" dirty="0"/>
              <a:t>, </a:t>
            </a:r>
            <a:r>
              <a:rPr lang="tr-TR" dirty="0" err="1"/>
              <a:t>short</a:t>
            </a:r>
            <a:r>
              <a:rPr lang="tr-TR" dirty="0"/>
              <a:t>, </a:t>
            </a:r>
            <a:r>
              <a:rPr lang="tr-TR" dirty="0" err="1"/>
              <a:t>int</a:t>
            </a:r>
            <a:r>
              <a:rPr lang="tr-TR" dirty="0"/>
              <a:t>, </a:t>
            </a:r>
            <a:r>
              <a:rPr lang="tr-TR" dirty="0" err="1"/>
              <a:t>long</a:t>
            </a:r>
            <a:r>
              <a:rPr lang="tr-TR" dirty="0"/>
              <a:t>, </a:t>
            </a:r>
            <a:r>
              <a:rPr lang="tr-TR" dirty="0" err="1"/>
              <a:t>float</a:t>
            </a:r>
            <a:r>
              <a:rPr lang="tr-TR" dirty="0"/>
              <a:t>, </a:t>
            </a:r>
            <a:r>
              <a:rPr lang="tr-TR" dirty="0" err="1"/>
              <a:t>double</a:t>
            </a:r>
            <a:r>
              <a:rPr lang="tr-TR" dirty="0"/>
              <a:t>, </a:t>
            </a:r>
            <a:r>
              <a:rPr lang="tr-TR" dirty="0" err="1"/>
              <a:t>char</a:t>
            </a:r>
            <a:r>
              <a:rPr lang="tr-TR" dirty="0"/>
              <a:t> veya </a:t>
            </a:r>
            <a:r>
              <a:rPr lang="tr-TR" dirty="0" err="1"/>
              <a:t>boolean</a:t>
            </a:r>
            <a:r>
              <a:rPr lang="tr-TR" dirty="0"/>
              <a:t> olabilir. Değişken adı tamamen geliştiriciye kalmış değişkene verilen isimdir.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73ADD61-0734-45D4-A55C-325A58379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829" y="4287044"/>
            <a:ext cx="7916342" cy="47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95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0" name="Rectangle 70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1" name="Freeform: Shape 72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B61BB7D-612F-47DA-A03D-049EC78EE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tr-TR" b="1" i="0">
                <a:effectLst/>
                <a:latin typeface="Cabin"/>
              </a:rPr>
              <a:t>Tam Sayılar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9C91B9-643F-4B37-9349-EED3E5361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r>
              <a:rPr lang="tr-TR" sz="1900" dirty="0"/>
              <a:t>Java Veri Tipleri ve Değişkenler konumuza tam sayı veri tipleriyle başlıyoruz. Java’da 4 çeşit tam sayı tipi vardır, bunlar diğer tüm yazılım dillerinde olduğu gibi bit </a:t>
            </a:r>
            <a:r>
              <a:rPr lang="tr-TR" sz="1900" dirty="0" err="1"/>
              <a:t>lerle</a:t>
            </a:r>
            <a:r>
              <a:rPr lang="tr-TR" sz="1900" dirty="0"/>
              <a:t> ifade edilir. Her bir tipin bit olarak bir büyüklüğü ve destek verdiği bir aralık vardır.</a:t>
            </a:r>
          </a:p>
          <a:p>
            <a:endParaRPr lang="tr-TR" sz="1900" dirty="0"/>
          </a:p>
          <a:p>
            <a:r>
              <a:rPr lang="tr-TR" sz="1900" b="1" dirty="0"/>
              <a:t>BYTE</a:t>
            </a:r>
            <a:r>
              <a:rPr lang="tr-TR" sz="1900" dirty="0"/>
              <a:t>: </a:t>
            </a:r>
            <a:r>
              <a:rPr lang="tr-TR" sz="1900" dirty="0" err="1"/>
              <a:t>byte</a:t>
            </a:r>
            <a:r>
              <a:rPr lang="tr-TR" sz="1900" dirty="0"/>
              <a:t> en küçük tam sayı tipidir. Büyüklüğü 8 bit tir ve -128 ile +127 arası değer alır. Kod geliştirirken </a:t>
            </a:r>
            <a:r>
              <a:rPr lang="tr-TR" sz="1900" dirty="0" err="1"/>
              <a:t>byte</a:t>
            </a:r>
            <a:r>
              <a:rPr lang="tr-TR" sz="1900" dirty="0"/>
              <a:t> anahtar kelimesi ile tanımlama yapılır.</a:t>
            </a:r>
          </a:p>
        </p:txBody>
      </p:sp>
      <p:pic>
        <p:nvPicPr>
          <p:cNvPr id="9218" name="Picture 2" descr="Java Veri Tipleri ve Değişkenler - 1">
            <a:extLst>
              <a:ext uri="{FF2B5EF4-FFF2-40B4-BE49-F238E27FC236}">
                <a16:creationId xmlns:a16="http://schemas.microsoft.com/office/drawing/2014/main" id="{F3B63E53-ACF8-4769-BA01-3AE8DBD13C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23"/>
          <a:stretch/>
        </p:blipFill>
        <p:spPr bwMode="auto">
          <a:xfrm>
            <a:off x="6880610" y="2491118"/>
            <a:ext cx="4737650" cy="189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53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3F8A84-0265-4EAF-B6FA-AD69996B2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Yukarıda görmüş olduğunuz kod satırında </a:t>
            </a:r>
            <a:r>
              <a:rPr lang="tr-TR" dirty="0" err="1"/>
              <a:t>byte</a:t>
            </a:r>
            <a:r>
              <a:rPr lang="tr-TR" dirty="0"/>
              <a:t> veri tipiyle değeri 45 olan “</a:t>
            </a:r>
            <a:r>
              <a:rPr lang="tr-TR" dirty="0" err="1"/>
              <a:t>byteDeger</a:t>
            </a:r>
            <a:r>
              <a:rPr lang="tr-TR" dirty="0"/>
              <a:t>” değişken adıyla bir tanımlama yapılmıştır. Yukarıda tanımlanan </a:t>
            </a:r>
            <a:r>
              <a:rPr lang="tr-TR" dirty="0" err="1"/>
              <a:t>byteDeger</a:t>
            </a:r>
            <a:r>
              <a:rPr lang="tr-TR" dirty="0"/>
              <a:t> değişkenine -128’den küçük veya +127’den büyük bir değer tanımlandığı takdirde geliştirme anında hata ile karşılaşılacaktır.</a:t>
            </a:r>
          </a:p>
          <a:p>
            <a:endParaRPr lang="tr-TR" dirty="0"/>
          </a:p>
          <a:p>
            <a:r>
              <a:rPr lang="tr-TR" b="1" dirty="0"/>
              <a:t>SHORT</a:t>
            </a:r>
            <a:r>
              <a:rPr lang="tr-TR" dirty="0"/>
              <a:t>: Büyüklüğü 16 bit olan </a:t>
            </a:r>
            <a:r>
              <a:rPr lang="tr-TR" dirty="0" err="1"/>
              <a:t>short</a:t>
            </a:r>
            <a:r>
              <a:rPr lang="tr-TR" dirty="0"/>
              <a:t> veri tipi -32768 ile +32767 arasında bir değer alabilir. Kod geliştirirken </a:t>
            </a:r>
            <a:r>
              <a:rPr lang="tr-TR" dirty="0" err="1"/>
              <a:t>short</a:t>
            </a:r>
            <a:r>
              <a:rPr lang="tr-TR" dirty="0"/>
              <a:t> anahtar kelimesi ile tanımlama yapılır.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AF91FDA-4CE2-40A4-8D16-5F17546CA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923925"/>
            <a:ext cx="580644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4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A23913-5AF9-4BC7-9CC4-CF0D53EFE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b="1" i="0" dirty="0">
                <a:solidFill>
                  <a:srgbClr val="3A3A3A"/>
                </a:solidFill>
                <a:effectLst/>
                <a:latin typeface="Cabin"/>
              </a:rPr>
              <a:t>Java nedir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16577C-2948-4647-8462-DBB67268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Java Sun </a:t>
            </a:r>
            <a:r>
              <a:rPr lang="tr-TR" dirty="0" err="1"/>
              <a:t>Microsystems</a:t>
            </a:r>
            <a:r>
              <a:rPr lang="tr-TR" dirty="0"/>
              <a:t> tarafından 1995 yılında piyasaya sürülen bir programlama dilidir. Açık kaynak kodludur. Nesneye yönelik (Object </a:t>
            </a:r>
            <a:r>
              <a:rPr lang="tr-TR" dirty="0" err="1"/>
              <a:t>Orianted</a:t>
            </a:r>
            <a:r>
              <a:rPr lang="tr-TR" dirty="0"/>
              <a:t>) bir dildir. JVM sayesinde platformlardan bağımsız çalışan bir dil olduğu için oldukça popülerdir. Java günümüzde tüm bilgisayar ve mobil cihazlarda çalışabilmektedir. Şu an </a:t>
            </a:r>
            <a:r>
              <a:rPr lang="tr-TR" dirty="0" err="1"/>
              <a:t>Oracle</a:t>
            </a:r>
            <a:r>
              <a:rPr lang="tr-TR" dirty="0"/>
              <a:t> tarafından desteklenmektedir.</a:t>
            </a:r>
          </a:p>
          <a:p>
            <a:endParaRPr lang="tr-TR" dirty="0"/>
          </a:p>
          <a:p>
            <a:r>
              <a:rPr lang="tr-TR" dirty="0"/>
              <a:t>Bugün birçok büyük şirket hem Türkiye’de hem de dünya genelinde Java dilini aktif olarak kullanmakta ve uygulamalar geliştirmektedir.</a:t>
            </a:r>
          </a:p>
        </p:txBody>
      </p:sp>
    </p:spTree>
    <p:extLst>
      <p:ext uri="{BB962C8B-B14F-4D97-AF65-F5344CB8AC3E}">
        <p14:creationId xmlns:p14="http://schemas.microsoft.com/office/powerpoint/2010/main" val="2774753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48C0CF-4792-4D23-88B0-A24B3F08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Yukarıda görmüş olduğunuz kod satırında </a:t>
            </a:r>
            <a:r>
              <a:rPr lang="tr-TR" dirty="0" err="1"/>
              <a:t>short</a:t>
            </a:r>
            <a:r>
              <a:rPr lang="tr-TR" dirty="0"/>
              <a:t> veri tipiyle değeri 64 olan “</a:t>
            </a:r>
            <a:r>
              <a:rPr lang="tr-TR" dirty="0" err="1"/>
              <a:t>shortDeger</a:t>
            </a:r>
            <a:r>
              <a:rPr lang="tr-TR" dirty="0"/>
              <a:t>” değişken adıyla bir tanımlama yapılmıştır. Eğer değer olarak -32769 veya 32678 verseydik geliştirme anında hata ile karşılaşacaktık.</a:t>
            </a:r>
          </a:p>
          <a:p>
            <a:endParaRPr lang="tr-TR" dirty="0"/>
          </a:p>
          <a:p>
            <a:r>
              <a:rPr lang="tr-TR" b="1" dirty="0"/>
              <a:t>INTEGER</a:t>
            </a:r>
            <a:r>
              <a:rPr lang="tr-TR" dirty="0"/>
              <a:t>: En çok kullanılan veri tipidir. 32 bitlik veri tipi, -2.147.483.648 ile 2.147.483.647 arasında bir değer alabilir. Kod geliştirirken </a:t>
            </a:r>
            <a:r>
              <a:rPr lang="tr-TR" dirty="0" err="1"/>
              <a:t>int</a:t>
            </a:r>
            <a:r>
              <a:rPr lang="tr-TR" dirty="0"/>
              <a:t> anahtar kelimesi ile tanımlama yapılır.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B330CA5-366A-482C-A21C-41294C40D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4811"/>
            <a:ext cx="5457546" cy="42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16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A6F430E-B7CF-4E89-AB77-B33BCE85F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tr-TR" b="0" i="0" dirty="0">
                <a:effectLst/>
                <a:latin typeface="Cabin"/>
              </a:rPr>
              <a:t>Yukarıda görmüş olduğunuz kod satırında </a:t>
            </a:r>
            <a:r>
              <a:rPr lang="tr-TR" b="0" i="0" dirty="0" err="1">
                <a:effectLst/>
                <a:latin typeface="Cabin"/>
              </a:rPr>
              <a:t>integer</a:t>
            </a:r>
            <a:r>
              <a:rPr lang="tr-TR" b="0" i="0" dirty="0">
                <a:effectLst/>
                <a:latin typeface="Cabin"/>
              </a:rPr>
              <a:t> veri tipiyle değeri 75 olan, “</a:t>
            </a:r>
            <a:r>
              <a:rPr lang="tr-TR" b="0" i="0" dirty="0" err="1">
                <a:effectLst/>
                <a:latin typeface="Cabin"/>
              </a:rPr>
              <a:t>integerDeger</a:t>
            </a:r>
            <a:r>
              <a:rPr lang="tr-TR" b="0" i="0" dirty="0">
                <a:effectLst/>
                <a:latin typeface="Cabin"/>
              </a:rPr>
              <a:t>” değişken adıyla bir tanımlama yapılmıştır. Eğer yukarıda belirttiğimiz değer aralığından daha küçük veya daha büyük bir tanımlama yapılırsa geliştirme anında hata ile karşılaşılır.</a:t>
            </a:r>
          </a:p>
          <a:p>
            <a:pPr algn="l"/>
            <a:endParaRPr lang="tr-TR" b="0" i="0" dirty="0">
              <a:effectLst/>
              <a:latin typeface="Cabin"/>
            </a:endParaRPr>
          </a:p>
          <a:p>
            <a:pPr algn="l"/>
            <a:r>
              <a:rPr lang="tr-TR" b="1" i="0" dirty="0">
                <a:effectLst/>
                <a:latin typeface="Cabin"/>
              </a:rPr>
              <a:t>LONG</a:t>
            </a:r>
            <a:r>
              <a:rPr lang="tr-TR" b="0" i="0" dirty="0">
                <a:effectLst/>
                <a:latin typeface="Cabin"/>
              </a:rPr>
              <a:t>: En büyük tam sayı değeridir. 64 bitlik büyüklüğe sahiptir ve -9,223,372,036,854,775,808 ile 9,223,372,036,854,775,807 arasında bir değer alabilir. Kod geliştirirken </a:t>
            </a:r>
            <a:r>
              <a:rPr lang="tr-TR" b="0" i="0" dirty="0" err="1">
                <a:effectLst/>
                <a:latin typeface="Cabin"/>
              </a:rPr>
              <a:t>long</a:t>
            </a:r>
            <a:r>
              <a:rPr lang="tr-TR" b="0" i="0" dirty="0">
                <a:effectLst/>
                <a:latin typeface="Cabin"/>
              </a:rPr>
              <a:t> anahtar kelimesi ile tanımlama yapılır. </a:t>
            </a:r>
            <a:r>
              <a:rPr lang="tr-TR" b="0" i="0" dirty="0" err="1">
                <a:effectLst/>
                <a:latin typeface="Cabin"/>
              </a:rPr>
              <a:t>Integer</a:t>
            </a:r>
            <a:r>
              <a:rPr lang="tr-TR" b="0" i="0" dirty="0">
                <a:effectLst/>
                <a:latin typeface="Cabin"/>
              </a:rPr>
              <a:t> veri tipinin yetersiz olduğu durumlarda kullanılabilir. Bu duruma en güzel örnek ise bilimsel hesaplamalar veya Türkiye Cumhuriyeti Vatandaşlık Numarası tanımlamaları verilebilir.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2FEF152-CD71-4CDE-B0EE-FA986A5D5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87918"/>
            <a:ext cx="5358710" cy="43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16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D4BA08-B020-4B8B-A24E-931E4E242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8998"/>
          </a:xfrm>
        </p:spPr>
        <p:txBody>
          <a:bodyPr/>
          <a:lstStyle/>
          <a:p>
            <a:r>
              <a:rPr lang="tr-TR" dirty="0" err="1"/>
              <a:t>Elbetteki</a:t>
            </a:r>
            <a:r>
              <a:rPr lang="tr-TR" dirty="0"/>
              <a:t> bu tipleri sahip oldukları değer aralıklarına göre kullanmak çok mantıklı olmayacaktır. Bunun yerine tecrübe ettikçe hangi işlem için hangi veri tipi kullanılır rahatlıkla karar verebilirsiniz. Örneğin programda kullanıcının yaşıyla işlem yapacaksanız </a:t>
            </a:r>
            <a:r>
              <a:rPr lang="tr-TR" dirty="0" err="1"/>
              <a:t>int</a:t>
            </a:r>
            <a:r>
              <a:rPr lang="tr-TR" dirty="0"/>
              <a:t> veya bir dosyadaki verileri okuyacaksanız </a:t>
            </a:r>
            <a:r>
              <a:rPr lang="tr-TR" dirty="0" err="1"/>
              <a:t>byte</a:t>
            </a:r>
            <a:r>
              <a:rPr lang="tr-TR" dirty="0"/>
              <a:t> veri tipini kullanmanız en mantıklı yöntem olacaktır.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DBBB3E5-A53D-457D-85C9-D98FA19090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1626" t="-3851" r="65568" b="3851"/>
          <a:stretch/>
        </p:blipFill>
        <p:spPr>
          <a:xfrm>
            <a:off x="-1670185" y="821457"/>
            <a:ext cx="6636820" cy="3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89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27D15F9-FBA9-45B6-A1EE-7E2610907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49D845D-9A57-49AC-9523-BB0D6DA6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3348EFE1-9D21-4DC0-8EC9-C8876706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D9CD0CF4-76F6-470E-A8EF-DD74FC196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71645EB6-7E0C-491E-9A5B-C25E80A64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D20E5CAC-62A4-48E1-9F9F-1F817668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53A11D2-F06B-447E-96A7-27A21A8FA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8FE5A749-366B-4AC8-BF57-C85E166F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tr-TR" sz="4000" b="1" i="0" dirty="0">
                <a:solidFill>
                  <a:srgbClr val="FFFFFF"/>
                </a:solidFill>
                <a:effectLst/>
                <a:latin typeface="Cabin"/>
              </a:rPr>
              <a:t>Reel Sayılar:</a:t>
            </a:r>
            <a:endParaRPr lang="tr-TR" sz="4000" dirty="0">
              <a:solidFill>
                <a:srgbClr val="FFFFFF"/>
              </a:solidFill>
            </a:endParaRPr>
          </a:p>
        </p:txBody>
      </p:sp>
      <p:pic>
        <p:nvPicPr>
          <p:cNvPr id="10242" name="Picture 2" descr="primitive1">
            <a:extLst>
              <a:ext uri="{FF2B5EF4-FFF2-40B4-BE49-F238E27FC236}">
                <a16:creationId xmlns:a16="http://schemas.microsoft.com/office/drawing/2014/main" id="{C5082A2D-7190-4FB3-8B77-77BCE9CA8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06" b="-1"/>
          <a:stretch/>
        </p:blipFill>
        <p:spPr bwMode="auto">
          <a:xfrm>
            <a:off x="1424902" y="3934358"/>
            <a:ext cx="3209779" cy="67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73795C3-264C-4467-B49D-A0D3F54CB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569" y="2494450"/>
            <a:ext cx="5471529" cy="3563159"/>
          </a:xfrm>
        </p:spPr>
        <p:txBody>
          <a:bodyPr>
            <a:normAutofit/>
          </a:bodyPr>
          <a:lstStyle/>
          <a:p>
            <a:r>
              <a:rPr lang="tr-TR" sz="1500" dirty="0"/>
              <a:t>Java’da iki çeşit reel sayı tipi vardır. Tam sayı tiplerinde olduğu gibi reel sayı tipleri de bit </a:t>
            </a:r>
            <a:r>
              <a:rPr lang="tr-TR" sz="1500" dirty="0" err="1"/>
              <a:t>lerle</a:t>
            </a:r>
            <a:r>
              <a:rPr lang="tr-TR" sz="1500" dirty="0"/>
              <a:t> ifade edilir. </a:t>
            </a:r>
            <a:r>
              <a:rPr lang="tr-TR" sz="1500" dirty="0" err="1"/>
              <a:t>float</a:t>
            </a:r>
            <a:r>
              <a:rPr lang="tr-TR" sz="1500" dirty="0"/>
              <a:t> veri tipi 32 bitlik büyüklüğe sahipken </a:t>
            </a:r>
            <a:r>
              <a:rPr lang="tr-TR" sz="1500" dirty="0" err="1"/>
              <a:t>double</a:t>
            </a:r>
            <a:r>
              <a:rPr lang="tr-TR" sz="1500" dirty="0"/>
              <a:t> veri tipi 64 bit </a:t>
            </a:r>
            <a:r>
              <a:rPr lang="tr-TR" sz="1500" dirty="0" err="1"/>
              <a:t>lik</a:t>
            </a:r>
            <a:r>
              <a:rPr lang="tr-TR" sz="1500" dirty="0"/>
              <a:t> büyüklüğe sahiptir.</a:t>
            </a:r>
          </a:p>
          <a:p>
            <a:endParaRPr lang="tr-TR" sz="1500" dirty="0"/>
          </a:p>
          <a:p>
            <a:r>
              <a:rPr lang="tr-TR" sz="1500" b="1" dirty="0"/>
              <a:t>FLOAT</a:t>
            </a:r>
            <a:r>
              <a:rPr lang="tr-TR" sz="1500" dirty="0"/>
              <a:t>: </a:t>
            </a:r>
            <a:r>
              <a:rPr lang="tr-TR" sz="1500" dirty="0" err="1"/>
              <a:t>float</a:t>
            </a:r>
            <a:r>
              <a:rPr lang="tr-TR" sz="1500" dirty="0"/>
              <a:t> veri tipi 32 bitlik büyüklüğe sahiptir ve 1.4×10^-45 ile 3.4×10^38 aralığında bir değer tanımlanabilir. </a:t>
            </a:r>
            <a:r>
              <a:rPr lang="tr-TR" sz="1500" dirty="0" err="1"/>
              <a:t>float</a:t>
            </a:r>
            <a:r>
              <a:rPr lang="tr-TR" sz="1500" dirty="0"/>
              <a:t> olarak belirlenmiş olan veri tipine </a:t>
            </a:r>
            <a:r>
              <a:rPr lang="tr-TR" sz="1500" dirty="0" err="1"/>
              <a:t>integer</a:t>
            </a:r>
            <a:r>
              <a:rPr lang="tr-TR" sz="1500" dirty="0"/>
              <a:t> bir değer atandığı takdirde </a:t>
            </a:r>
            <a:r>
              <a:rPr lang="tr-TR" sz="1500" dirty="0" err="1"/>
              <a:t>java</a:t>
            </a:r>
            <a:r>
              <a:rPr lang="tr-TR" sz="1500" dirty="0"/>
              <a:t> tarafından direk olarak 1.0 şeklinde algılanır. Geliştirme aşamasında hata oluşmaz. Fakat </a:t>
            </a:r>
            <a:r>
              <a:rPr lang="tr-TR" sz="1500" dirty="0" err="1"/>
              <a:t>float</a:t>
            </a:r>
            <a:r>
              <a:rPr lang="tr-TR" sz="1500" dirty="0"/>
              <a:t> veri tanımlarken (.) noktadan sonra değişken değerinin sonuna “f” veya “F” koyulmadığı takdirde geliştirme esnasında hata alınacaktır. Sebebi ise </a:t>
            </a:r>
            <a:r>
              <a:rPr lang="tr-TR" sz="1500" dirty="0" err="1"/>
              <a:t>javanın</a:t>
            </a:r>
            <a:r>
              <a:rPr lang="tr-TR" sz="1500" dirty="0"/>
              <a:t> bu değişkeni </a:t>
            </a:r>
            <a:r>
              <a:rPr lang="tr-TR" sz="1500" dirty="0" err="1"/>
              <a:t>double</a:t>
            </a:r>
            <a:r>
              <a:rPr lang="tr-TR" sz="1500" dirty="0"/>
              <a:t> olarak algılayacak olmasıdır. </a:t>
            </a:r>
          </a:p>
        </p:txBody>
      </p:sp>
    </p:spTree>
    <p:extLst>
      <p:ext uri="{BB962C8B-B14F-4D97-AF65-F5344CB8AC3E}">
        <p14:creationId xmlns:p14="http://schemas.microsoft.com/office/powerpoint/2010/main" val="1754070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BB7C51-829B-4243-9A2F-5EA8A29D7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CE0A17-721D-47DA-B462-427AB9C65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7B1C03F-70ED-4BE3-AFBC-CD51D441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AE84050F-F367-4A35-93F5-1397E3C6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D88F3A8-CDAB-4D08-8D47-096D7AA34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2BEFDF5-BD04-4DD8-9671-13817A4D8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ACA74E73-7B97-43C1-BC3B-89DED3F8A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11D94E0-EFF2-4934-97FD-3E424A25F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0D5352A-232D-40A3-8A72-4CB6B8277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E3B6EC6-9A43-43B8-BE95-D12BD1AF3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7B71BA3B-3BFF-4756-B642-C00DA5F4A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070AC7F-F9D6-4E73-A95C-9DA3846FD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DDF2314-3F38-4664-B31D-AEB55882B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A59AAAEA-0A38-490A-9CBF-F8C79B0A6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AEF5CD7-59EB-48AC-BB37-3EB70C052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602B28-B14A-4724-9665-D2CDC19C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541E4D23-8098-43A1-9826-246EBF1BB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D164F3ED-DB01-4823-852E-A99B4C264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05C52390-6376-4DB5-B289-6B1C5273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0ABB3F2-1D59-4F3E-921C-DD7B8D55B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88E0EE84-E054-424D-A93B-D6D23AFFF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F084CB4C-E741-4E13-AE65-BAB699C6C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AA5D2838-70AA-418B-87DF-83A903E7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08DA454-A7F1-451C-B515-495788249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96FE467-34A9-4910-A7C5-6B92891F2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01A2AF91-EF78-4611-8AF7-C1B45269F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7115C0-C409-41DC-96F1-B784C5E37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28DE61-5B76-48B1-A4C2-3CBA0CEAA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797594"/>
            <a:ext cx="6281873" cy="2393369"/>
          </a:xfrm>
        </p:spPr>
        <p:txBody>
          <a:bodyPr anchor="ctr">
            <a:normAutofit/>
          </a:bodyPr>
          <a:lstStyle/>
          <a:p>
            <a:r>
              <a:rPr lang="tr-TR" sz="1800" dirty="0" err="1"/>
              <a:t>float</a:t>
            </a:r>
            <a:r>
              <a:rPr lang="tr-TR" sz="1800" dirty="0"/>
              <a:t> veri tipinin sonuna “f” veya “F” koyulmadığında Java bu tanımlamadaki veri tipini </a:t>
            </a:r>
            <a:r>
              <a:rPr lang="tr-TR" sz="1800" dirty="0" err="1"/>
              <a:t>double</a:t>
            </a:r>
            <a:r>
              <a:rPr lang="tr-TR" sz="1800" dirty="0"/>
              <a:t> olarak algılayacağı için geliştirme anında hata verecektir. Kod geliştirirken </a:t>
            </a:r>
            <a:r>
              <a:rPr lang="tr-TR" sz="1800" dirty="0" err="1"/>
              <a:t>float</a:t>
            </a:r>
            <a:r>
              <a:rPr lang="tr-TR" sz="1800" dirty="0"/>
              <a:t> anahtar kelimesi ile tanımlama yapılır.</a:t>
            </a:r>
          </a:p>
          <a:p>
            <a:endParaRPr lang="tr-TR" sz="1800" dirty="0"/>
          </a:p>
          <a:p>
            <a:r>
              <a:rPr lang="tr-TR" sz="1800" b="1" dirty="0"/>
              <a:t>DOUBLE</a:t>
            </a:r>
            <a:r>
              <a:rPr lang="tr-TR" sz="1800" dirty="0"/>
              <a:t>: </a:t>
            </a:r>
            <a:r>
              <a:rPr lang="tr-TR" sz="1800" dirty="0" err="1"/>
              <a:t>double</a:t>
            </a:r>
            <a:r>
              <a:rPr lang="tr-TR" sz="1800" dirty="0"/>
              <a:t> veri tipi 64 bitlik büyüklüğe sahiptir ve 4.9×10^-324 ile 1.8×10^308 arasında bir değer tanımlanabilir. Kod geliştirirken </a:t>
            </a:r>
            <a:r>
              <a:rPr lang="tr-TR" sz="1800" dirty="0" err="1"/>
              <a:t>double</a:t>
            </a:r>
            <a:r>
              <a:rPr lang="tr-TR" sz="1800" dirty="0"/>
              <a:t> anahtar kelimesi ile tanımlama yapılır.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E4A42E0-EF5F-4494-B39B-3DB7D0475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5" y="3667039"/>
            <a:ext cx="6269016" cy="23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AC96379-ABC4-4BEF-B4AC-476A12BE9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675" y="4258780"/>
            <a:ext cx="5956764" cy="1219869"/>
          </a:xfrm>
          <a:prstGeom prst="rect">
            <a:avLst/>
          </a:prstGeom>
          <a:ln w="9525">
            <a:noFill/>
          </a:ln>
        </p:spPr>
      </p:pic>
      <p:pic>
        <p:nvPicPr>
          <p:cNvPr id="34" name="Resim 33">
            <a:extLst>
              <a:ext uri="{FF2B5EF4-FFF2-40B4-BE49-F238E27FC236}">
                <a16:creationId xmlns:a16="http://schemas.microsoft.com/office/drawing/2014/main" id="{42EC7C5E-B08B-41EB-B7E7-635B5F9D2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217" y="6066347"/>
            <a:ext cx="6657084" cy="55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48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B9F6A5-6495-4014-8FBC-39B43F36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 dirty="0">
                <a:solidFill>
                  <a:srgbClr val="5E5E5E"/>
                </a:solidFill>
                <a:effectLst/>
                <a:latin typeface="Cabin"/>
              </a:rPr>
              <a:t>Karakterler: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A7D0612-F86E-486D-9E56-B440C8971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30872"/>
          </a:xfrm>
        </p:spPr>
        <p:txBody>
          <a:bodyPr/>
          <a:lstStyle/>
          <a:p>
            <a:r>
              <a:rPr lang="tr-TR" b="1" dirty="0"/>
              <a:t>CHAR</a:t>
            </a:r>
            <a:r>
              <a:rPr lang="tr-TR" dirty="0"/>
              <a:t>: Java da karakterler </a:t>
            </a:r>
            <a:r>
              <a:rPr lang="tr-TR" dirty="0" err="1"/>
              <a:t>char</a:t>
            </a:r>
            <a:r>
              <a:rPr lang="tr-TR" dirty="0"/>
              <a:t> veri tipi içinde saklanır. C/C++ gibi yazılım dillerinde </a:t>
            </a:r>
            <a:r>
              <a:rPr lang="tr-TR" dirty="0" err="1"/>
              <a:t>char</a:t>
            </a:r>
            <a:r>
              <a:rPr lang="tr-TR" dirty="0"/>
              <a:t> veri tipi 8 bitlik büyüklüğe sahipken, Java’da 16 bitlik büyüklüğe sahiptir. Bunun sebebi Java’nın Unicode karakter setini kullanıyor olmasıdır. Ayrıca Java ASCII kod yapısını da desteklemektedir. Kod geliştirirken </a:t>
            </a:r>
            <a:r>
              <a:rPr lang="tr-TR" dirty="0" err="1"/>
              <a:t>char</a:t>
            </a:r>
            <a:r>
              <a:rPr lang="tr-TR" dirty="0"/>
              <a:t> anahtar kelimesi ile tanımlama yapılır.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7B1CDCE-8890-458C-901C-C9A6A502B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5" t="4093" r="35233" b="-4093"/>
          <a:stretch/>
        </p:blipFill>
        <p:spPr>
          <a:xfrm>
            <a:off x="962024" y="4673917"/>
            <a:ext cx="7394961" cy="69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75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A36462-CC3D-4EE8-8AE0-B0BA464D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 dirty="0">
                <a:solidFill>
                  <a:srgbClr val="5E5E5E"/>
                </a:solidFill>
                <a:effectLst/>
                <a:latin typeface="Cabin"/>
              </a:rPr>
              <a:t>Mantıksal Değerler: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488EA1-D81F-463C-B5DC-7F7E7F9A7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BOOLEAN</a:t>
            </a:r>
            <a:r>
              <a:rPr lang="tr-TR" dirty="0"/>
              <a:t>: Java mantıksal değerlerini saklamak için </a:t>
            </a:r>
            <a:r>
              <a:rPr lang="tr-TR" dirty="0" err="1"/>
              <a:t>boolean</a:t>
            </a:r>
            <a:r>
              <a:rPr lang="tr-TR" dirty="0"/>
              <a:t> veri tipi kullanılmaktadır. </a:t>
            </a:r>
            <a:r>
              <a:rPr lang="tr-TR" dirty="0" err="1"/>
              <a:t>Boolean</a:t>
            </a:r>
            <a:r>
              <a:rPr lang="tr-TR" dirty="0"/>
              <a:t> veri tipi </a:t>
            </a:r>
            <a:r>
              <a:rPr lang="tr-TR" dirty="0" err="1"/>
              <a:t>true</a:t>
            </a:r>
            <a:r>
              <a:rPr lang="tr-TR" dirty="0"/>
              <a:t> ve </a:t>
            </a:r>
            <a:r>
              <a:rPr lang="tr-TR" dirty="0" err="1"/>
              <a:t>false</a:t>
            </a:r>
            <a:r>
              <a:rPr lang="tr-TR" dirty="0"/>
              <a:t> olmak üzere iki farklı değer alabilmektedir. </a:t>
            </a:r>
            <a:r>
              <a:rPr lang="tr-TR" dirty="0" err="1"/>
              <a:t>boolean</a:t>
            </a:r>
            <a:r>
              <a:rPr lang="tr-TR" dirty="0"/>
              <a:t> veri tipi genellikle koşul belirtirken veya bir döngüde kullanılabilir. Kod geliştirirken </a:t>
            </a:r>
            <a:r>
              <a:rPr lang="tr-TR" dirty="0" err="1"/>
              <a:t>boolean</a:t>
            </a:r>
            <a:r>
              <a:rPr lang="tr-TR" dirty="0"/>
              <a:t> anahtar kelimesi ile tanımlama yapılır.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CE78658-70A9-4201-8ABE-C593D432BF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950"/>
          <a:stretch/>
        </p:blipFill>
        <p:spPr>
          <a:xfrm>
            <a:off x="1152525" y="4657725"/>
            <a:ext cx="43053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28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F12813-0A11-4AED-9D53-8958C597A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tr-TR" sz="2200" dirty="0"/>
              <a:t>Aşağıda ki örnekte oluşturduğumuz sınıf içerisinde bahsettiğimiz tüm veri tiplerini tanımlayıp, örneklendirelim.</a:t>
            </a:r>
          </a:p>
        </p:txBody>
      </p:sp>
      <p:pic>
        <p:nvPicPr>
          <p:cNvPr id="5" name="Resim 4" descr="tablo içeren bir resim&#10;&#10;Açıklama otomatik olarak oluşturuldu">
            <a:extLst>
              <a:ext uri="{FF2B5EF4-FFF2-40B4-BE49-F238E27FC236}">
                <a16:creationId xmlns:a16="http://schemas.microsoft.com/office/drawing/2014/main" id="{37BBF50F-73B0-4272-BFF5-A5C5AB595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918" y="640080"/>
            <a:ext cx="590247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52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BB7C51-829B-4243-9A2F-5EA8A29D7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CE0A17-721D-47DA-B462-427AB9C65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7B1C03F-70ED-4BE3-AFBC-CD51D441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AE84050F-F367-4A35-93F5-1397E3C6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D88F3A8-CDAB-4D08-8D47-096D7AA34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2BEFDF5-BD04-4DD8-9671-13817A4D8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ACA74E73-7B97-43C1-BC3B-89DED3F8A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11D94E0-EFF2-4934-97FD-3E424A25F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0D5352A-232D-40A3-8A72-4CB6B8277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E3B6EC6-9A43-43B8-BE95-D12BD1AF3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7B71BA3B-3BFF-4756-B642-C00DA5F4A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070AC7F-F9D6-4E73-A95C-9DA3846FD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DDF2314-3F38-4664-B31D-AEB55882B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A59AAAEA-0A38-490A-9CBF-F8C79B0A6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AEF5CD7-59EB-48AC-BB37-3EB70C052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602B28-B14A-4724-9665-D2CDC19C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541E4D23-8098-43A1-9826-246EBF1BB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D164F3ED-DB01-4823-852E-A99B4C264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05C52390-6376-4DB5-B289-6B1C5273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0ABB3F2-1D59-4F3E-921C-DD7B8D55B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88E0EE84-E054-424D-A93B-D6D23AFFF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F084CB4C-E741-4E13-AE65-BAB699C6C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AA5D2838-70AA-418B-87DF-83A903E7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08DA454-A7F1-451C-B515-495788249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96FE467-34A9-4910-A7C5-6B92891F2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01A2AF91-EF78-4611-8AF7-C1B45269F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7115C0-C409-41DC-96F1-B784C5E37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12A17FA4-05FA-4C80-97B2-826A06072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pPr algn="ctr"/>
            <a:r>
              <a:rPr lang="tr-TR" sz="3600" b="1">
                <a:solidFill>
                  <a:srgbClr val="FFFFFE"/>
                </a:solidFill>
              </a:rPr>
              <a:t>Java String Veri Tipi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B5A5C0-2447-40E4-9554-7FA97024C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797594"/>
            <a:ext cx="6281873" cy="2393369"/>
          </a:xfrm>
        </p:spPr>
        <p:txBody>
          <a:bodyPr anchor="ctr">
            <a:normAutofit/>
          </a:bodyPr>
          <a:lstStyle/>
          <a:p>
            <a:r>
              <a:rPr lang="tr-TR" sz="1800" dirty="0"/>
              <a:t>Temel yapıdan bahsetmemiz gerekirse, Java </a:t>
            </a:r>
            <a:r>
              <a:rPr lang="tr-TR" sz="1800" dirty="0" err="1"/>
              <a:t>String</a:t>
            </a:r>
            <a:r>
              <a:rPr lang="tr-TR" sz="1800" dirty="0"/>
              <a:t> nesnesi aslında bir </a:t>
            </a:r>
            <a:r>
              <a:rPr lang="tr-TR" sz="1800" dirty="0" err="1"/>
              <a:t>char</a:t>
            </a:r>
            <a:r>
              <a:rPr lang="tr-TR" sz="1800" dirty="0"/>
              <a:t> kümesinin bir araya gelmesinden oluşur. Bunu basitçe aşağıdaki gibi örneklendirebiliriz.</a:t>
            </a:r>
          </a:p>
          <a:p>
            <a:r>
              <a:rPr lang="tr-TR" sz="1800" dirty="0"/>
              <a:t>Elbette kod yazarken Java </a:t>
            </a:r>
            <a:r>
              <a:rPr lang="tr-TR" sz="1800" dirty="0" err="1"/>
              <a:t>String</a:t>
            </a:r>
            <a:r>
              <a:rPr lang="tr-TR" sz="1800" dirty="0"/>
              <a:t> veri tipi bu şekilde karakterleri tek tek yazarak elde edilmiyor. Bunu yerine aşağıdaki şekilde bir Java </a:t>
            </a:r>
            <a:r>
              <a:rPr lang="tr-TR" sz="1800" dirty="0" err="1"/>
              <a:t>String</a:t>
            </a:r>
            <a:r>
              <a:rPr lang="tr-TR" sz="1800" dirty="0"/>
              <a:t> veri tipi tanımlaması yapabiliriz.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E4A42E0-EF5F-4494-B39B-3DB7D0475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5" y="3667039"/>
            <a:ext cx="6269016" cy="23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57128FDB-81E1-4C65-B44C-3356FB41C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675" y="4491900"/>
            <a:ext cx="5956764" cy="753628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788944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3EA28B-EDFB-4D07-AFB3-EB4C1805E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i="0" dirty="0">
                <a:effectLst/>
                <a:latin typeface="Cabin"/>
              </a:rPr>
              <a:t>Java </a:t>
            </a:r>
            <a:r>
              <a:rPr lang="tr-TR" b="1" i="0" dirty="0" err="1">
                <a:effectLst/>
                <a:latin typeface="Cabin"/>
              </a:rPr>
              <a:t>String</a:t>
            </a:r>
            <a:r>
              <a:rPr lang="tr-TR" b="0" i="0" dirty="0">
                <a:effectLst/>
                <a:latin typeface="Cabin"/>
              </a:rPr>
              <a:t> veri tipi bir çok özelliğe sahip olduğu gibi kod geliştirirken bir çok kez kullanmamız gerekmektedir. Bir kaç güzel örnek ile daha iyi açıklamaya çalışalım. Yukarıda ki görselden seçtiğimiz </a:t>
            </a:r>
            <a:r>
              <a:rPr lang="tr-TR" b="0" i="0" dirty="0" err="1">
                <a:effectLst/>
                <a:latin typeface="Cabin"/>
              </a:rPr>
              <a:t>index</a:t>
            </a:r>
            <a:r>
              <a:rPr lang="tr-TR" b="0" i="0" dirty="0">
                <a:effectLst/>
                <a:latin typeface="Cabin"/>
              </a:rPr>
              <a:t> değerlerini daha rahat bir şekilde takip edebilirsiniz.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268BC09-091E-4A2A-AE1F-6C170FADD4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305"/>
          <a:stretch/>
        </p:blipFill>
        <p:spPr>
          <a:xfrm>
            <a:off x="2643464" y="4491777"/>
            <a:ext cx="6725576" cy="56849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B87CABD-E81F-4F1E-BE9C-D2007BACA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079" y="395537"/>
            <a:ext cx="2545903" cy="128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31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062ECC-E4E9-42C9-BCD3-94B5D8F9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i="0" dirty="0">
                <a:solidFill>
                  <a:srgbClr val="3A3A3A"/>
                </a:solidFill>
                <a:effectLst/>
                <a:latin typeface="Cabin"/>
              </a:rPr>
              <a:t>Java Eğitimi’miz kimler için ve kimler takip edebilir?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3103E71-AFC0-4733-9965-B14D79D21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Java ders serimizi sıfırdan hiç bilmeyen arkadaşlara yönelik anlattığımız için programlama dünyasına ilk defa adım atan, bildiklerini hatırlamak isteyen, iş görüşmelerine hazırlanan, </a:t>
            </a:r>
            <a:r>
              <a:rPr lang="tr-TR" dirty="0" err="1"/>
              <a:t>android</a:t>
            </a:r>
            <a:r>
              <a:rPr lang="tr-TR" dirty="0"/>
              <a:t> geliştirmek isteyen herkes bu ders serimizi takip edebilir. Anlamadığınız her noktayı konu altından soru olarak sorabilirsiniz. En kısa süre içerisinde sorulara cevap verilmektedir.</a:t>
            </a:r>
          </a:p>
        </p:txBody>
      </p:sp>
    </p:spTree>
    <p:extLst>
      <p:ext uri="{BB962C8B-B14F-4D97-AF65-F5344CB8AC3E}">
        <p14:creationId xmlns:p14="http://schemas.microsoft.com/office/powerpoint/2010/main" val="1433394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CC42323-9BD4-45E1-AAE0-F1E777F0D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tr-TR" sz="3600" b="1" i="0">
                <a:effectLst/>
                <a:latin typeface="Cabin"/>
              </a:rPr>
              <a:t>Java String substring()</a:t>
            </a:r>
            <a:r>
              <a:rPr lang="tr-TR" sz="3600" b="0" i="0">
                <a:effectLst/>
                <a:latin typeface="Cabin"/>
              </a:rPr>
              <a:t> ve </a:t>
            </a:r>
            <a:r>
              <a:rPr lang="tr-TR" sz="3600" b="1" i="0">
                <a:effectLst/>
                <a:latin typeface="Cabin"/>
              </a:rPr>
              <a:t>charAt()</a:t>
            </a:r>
            <a:r>
              <a:rPr lang="tr-TR" sz="3600" b="0" i="0">
                <a:effectLst/>
                <a:latin typeface="Cabin"/>
              </a:rPr>
              <a:t> methodları</a:t>
            </a:r>
            <a:endParaRPr lang="tr-TR" sz="360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A89DA5-7D20-4837-ADFC-891E9C668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tr-TR" sz="2000" i="0">
                <a:effectLst/>
                <a:latin typeface="Cabin"/>
              </a:rPr>
              <a:t>Bu şekilde String verileri bölüp istediğiniz kısmı yazdırabileceğiniz gibi yine String veri tipinin özelliklerinden faydalanarak tüm harfleri büyük veya tüm harflari küçük şekilde yazdırabilirsiniz.</a:t>
            </a:r>
            <a:endParaRPr lang="tr-TR" sz="20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Resim 6">
            <a:extLst>
              <a:ext uri="{FF2B5EF4-FFF2-40B4-BE49-F238E27FC236}">
                <a16:creationId xmlns:a16="http://schemas.microsoft.com/office/drawing/2014/main" id="{26493F0C-C75A-42CC-BA57-78C903C6F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728590"/>
            <a:ext cx="6253212" cy="247067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57720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EA2856E-D818-4182-9A1C-8716555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>
            <a:normAutofit/>
          </a:bodyPr>
          <a:lstStyle/>
          <a:p>
            <a:r>
              <a:rPr lang="en-US" sz="3800" b="1" i="0" dirty="0">
                <a:effectLst/>
                <a:latin typeface="Cabin"/>
              </a:rPr>
              <a:t>Java String </a:t>
            </a:r>
            <a:r>
              <a:rPr lang="en-US" sz="3800" b="1" i="0" dirty="0" err="1">
                <a:effectLst/>
                <a:latin typeface="Cabin"/>
              </a:rPr>
              <a:t>toUpperCase</a:t>
            </a:r>
            <a:r>
              <a:rPr lang="en-US" sz="3800" b="1" i="0" dirty="0">
                <a:effectLst/>
                <a:latin typeface="Cabin"/>
              </a:rPr>
              <a:t>()</a:t>
            </a:r>
            <a:r>
              <a:rPr lang="en-US" sz="3800" b="0" i="0" dirty="0">
                <a:effectLst/>
                <a:latin typeface="Cabin"/>
              </a:rPr>
              <a:t> </a:t>
            </a:r>
            <a:r>
              <a:rPr lang="en-US" sz="3800" b="0" i="0" dirty="0" err="1">
                <a:effectLst/>
                <a:latin typeface="Cabin"/>
              </a:rPr>
              <a:t>ve</a:t>
            </a:r>
            <a:r>
              <a:rPr lang="en-US" sz="3800" b="0" i="0" dirty="0">
                <a:effectLst/>
                <a:latin typeface="Cabin"/>
              </a:rPr>
              <a:t> </a:t>
            </a:r>
            <a:r>
              <a:rPr lang="en-US" sz="3800" b="1" i="0" dirty="0" err="1">
                <a:effectLst/>
                <a:latin typeface="Cabin"/>
              </a:rPr>
              <a:t>toLowerCase</a:t>
            </a:r>
            <a:r>
              <a:rPr lang="en-US" sz="3800" b="1" i="0" dirty="0">
                <a:effectLst/>
                <a:latin typeface="Cabin"/>
              </a:rPr>
              <a:t>()</a:t>
            </a:r>
            <a:r>
              <a:rPr lang="en-US" sz="3800" b="0" i="0" dirty="0">
                <a:effectLst/>
                <a:latin typeface="Cabin"/>
              </a:rPr>
              <a:t> </a:t>
            </a:r>
            <a:r>
              <a:rPr lang="en-US" sz="3800" b="0" i="0" dirty="0" err="1">
                <a:effectLst/>
                <a:latin typeface="Cabin"/>
              </a:rPr>
              <a:t>methodları</a:t>
            </a:r>
            <a:endParaRPr lang="tr-TR" sz="38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F776244-56EF-4006-B65B-662BBAAFB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1426178"/>
            <a:ext cx="7745969" cy="1561049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0A260B-3CA6-46BF-89E3-A25D90224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4612943"/>
            <a:ext cx="7745969" cy="1408222"/>
          </a:xfrm>
        </p:spPr>
        <p:txBody>
          <a:bodyPr anchor="t">
            <a:normAutofit/>
          </a:bodyPr>
          <a:lstStyle/>
          <a:p>
            <a:r>
              <a:rPr lang="tr-TR" sz="2000" b="0" i="0" dirty="0" err="1">
                <a:effectLst/>
                <a:latin typeface="Cabin"/>
              </a:rPr>
              <a:t>String</a:t>
            </a:r>
            <a:r>
              <a:rPr lang="tr-TR" sz="2000" b="0" i="0" dirty="0">
                <a:effectLst/>
                <a:latin typeface="Cabin"/>
              </a:rPr>
              <a:t> tipinin bir başka özelliği de değer olarak atanmış metin içerisinde istediğimiz bir karakteri yine istediğimiz bir karakterle değiştirebiliyor olmamızdır.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42718758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FE4D5F-9588-4DAA-BC84-2A064B7B5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tr-TR" sz="3200" b="1" i="0" dirty="0">
                <a:solidFill>
                  <a:schemeClr val="bg1"/>
                </a:solidFill>
                <a:effectLst/>
                <a:latin typeface="Cabin"/>
              </a:rPr>
              <a:t>Java </a:t>
            </a:r>
            <a:r>
              <a:rPr lang="tr-TR" sz="3200" b="1" i="0" dirty="0" err="1">
                <a:solidFill>
                  <a:schemeClr val="bg1"/>
                </a:solidFill>
                <a:effectLst/>
                <a:latin typeface="Cabin"/>
              </a:rPr>
              <a:t>String</a:t>
            </a:r>
            <a:r>
              <a:rPr lang="tr-TR" sz="3200" b="1" i="0" dirty="0">
                <a:solidFill>
                  <a:schemeClr val="bg1"/>
                </a:solidFill>
                <a:effectLst/>
                <a:latin typeface="Cabin"/>
              </a:rPr>
              <a:t> </a:t>
            </a:r>
            <a:r>
              <a:rPr lang="tr-TR" sz="3200" b="1" i="0" dirty="0" err="1">
                <a:solidFill>
                  <a:schemeClr val="bg1"/>
                </a:solidFill>
                <a:effectLst/>
                <a:latin typeface="Cabin"/>
              </a:rPr>
              <a:t>replace</a:t>
            </a:r>
            <a:r>
              <a:rPr lang="tr-TR" sz="3200" b="1" i="0" dirty="0">
                <a:solidFill>
                  <a:schemeClr val="bg1"/>
                </a:solidFill>
                <a:effectLst/>
                <a:latin typeface="Cabin"/>
              </a:rPr>
              <a:t>()</a:t>
            </a:r>
            <a:r>
              <a:rPr lang="tr-TR" sz="3200" b="0" i="0" dirty="0">
                <a:solidFill>
                  <a:schemeClr val="bg1"/>
                </a:solidFill>
                <a:effectLst/>
                <a:latin typeface="Cabin"/>
              </a:rPr>
              <a:t> </a:t>
            </a:r>
            <a:r>
              <a:rPr lang="tr-TR" sz="3200" b="0" i="0" dirty="0" err="1">
                <a:solidFill>
                  <a:schemeClr val="bg1"/>
                </a:solidFill>
                <a:effectLst/>
                <a:latin typeface="Cabin"/>
              </a:rPr>
              <a:t>methodu</a:t>
            </a:r>
            <a:endParaRPr lang="tr-TR" sz="3200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3ACCCD-57AF-4764-9DCA-65100FD2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2"/>
            <a:ext cx="9618132" cy="1536382"/>
          </a:xfrm>
        </p:spPr>
        <p:txBody>
          <a:bodyPr>
            <a:normAutofit/>
          </a:bodyPr>
          <a:lstStyle/>
          <a:p>
            <a:r>
              <a:rPr lang="tr-TR" sz="2400" b="0" i="0" dirty="0">
                <a:effectLst/>
                <a:latin typeface="Cabin"/>
              </a:rPr>
              <a:t>Ayrıca yine </a:t>
            </a:r>
            <a:r>
              <a:rPr lang="tr-TR" sz="2400" b="0" i="0" dirty="0" err="1">
                <a:effectLst/>
                <a:latin typeface="Cabin"/>
              </a:rPr>
              <a:t>String</a:t>
            </a:r>
            <a:r>
              <a:rPr lang="tr-TR" sz="2400" b="0" i="0" dirty="0">
                <a:effectLst/>
                <a:latin typeface="Cabin"/>
              </a:rPr>
              <a:t> veri tipini kullanarak iki metin birbiriyle aynı mı metin içerisinde bir kelime geçiyor mu gibi kontrollerde gerçekleştirebiliriz.</a:t>
            </a:r>
            <a:endParaRPr lang="tr-TR" sz="2400" dirty="0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20599080-2C0E-4C81-B18B-B29D66F82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026" y="4446346"/>
            <a:ext cx="6096002" cy="86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625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C36CEDE-E8E0-4CCD-B2A5-0E53A06D9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i="0">
                <a:effectLst/>
                <a:latin typeface="Cabin"/>
              </a:rPr>
              <a:t>Java String equals()</a:t>
            </a:r>
            <a:r>
              <a:rPr lang="en-US" sz="3600" b="0" i="0">
                <a:effectLst/>
                <a:latin typeface="Cabin"/>
              </a:rPr>
              <a:t> ve </a:t>
            </a:r>
            <a:r>
              <a:rPr lang="en-US" sz="3600" b="1" i="0">
                <a:effectLst/>
                <a:latin typeface="Cabin"/>
              </a:rPr>
              <a:t>equalsIgnoreCase()</a:t>
            </a:r>
            <a:r>
              <a:rPr lang="en-US" sz="3600" b="0" i="0">
                <a:effectLst/>
                <a:latin typeface="Cabin"/>
              </a:rPr>
              <a:t> methodları</a:t>
            </a:r>
            <a:endParaRPr lang="tr-TR" sz="360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8275A8-0D5D-4A5C-B38E-0B12ED4D5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tr-TR" sz="1700" b="0" i="0" dirty="0">
                <a:effectLst/>
                <a:latin typeface="Cabin"/>
              </a:rPr>
              <a:t>Bu yazımızda son bir örnek daha vererek diğer özellikleri deneyebilmeniz için sadece </a:t>
            </a:r>
            <a:r>
              <a:rPr lang="tr-TR" sz="1700" b="0" i="0" dirty="0" err="1">
                <a:effectLst/>
                <a:latin typeface="Cabin"/>
              </a:rPr>
              <a:t>method</a:t>
            </a:r>
            <a:r>
              <a:rPr lang="tr-TR" sz="1700" b="0" i="0" dirty="0">
                <a:effectLst/>
                <a:latin typeface="Cabin"/>
              </a:rPr>
              <a:t> isimlerini vereceğim.</a:t>
            </a:r>
            <a:endParaRPr lang="tr-TR" sz="1700" dirty="0">
              <a:latin typeface="Cabin"/>
            </a:endParaRPr>
          </a:p>
          <a:p>
            <a:r>
              <a:rPr lang="tr-TR" sz="1700" b="0" i="0" dirty="0">
                <a:effectLst/>
                <a:latin typeface="Cabin"/>
              </a:rPr>
              <a:t>Yukarıda ki örnekte “Merhaba” metnini boşluk ” ” olan yerden iki ayrı </a:t>
            </a:r>
            <a:r>
              <a:rPr lang="tr-TR" sz="1700" b="0" i="0" dirty="0" err="1">
                <a:effectLst/>
                <a:latin typeface="Cabin"/>
              </a:rPr>
              <a:t>string</a:t>
            </a:r>
            <a:r>
              <a:rPr lang="tr-TR" sz="1700" b="0" i="0" dirty="0">
                <a:effectLst/>
                <a:latin typeface="Cabin"/>
              </a:rPr>
              <a:t> e bölerek </a:t>
            </a:r>
            <a:r>
              <a:rPr lang="tr-TR" sz="1700" b="0" i="0" dirty="0" err="1">
                <a:effectLst/>
                <a:latin typeface="Cabin"/>
              </a:rPr>
              <a:t>split</a:t>
            </a:r>
            <a:r>
              <a:rPr lang="tr-TR" sz="1700" b="0" i="0" dirty="0">
                <a:effectLst/>
                <a:latin typeface="Cabin"/>
              </a:rPr>
              <a:t> işlemi </a:t>
            </a:r>
            <a:r>
              <a:rPr lang="tr-TR" sz="1700" b="0" i="0" dirty="0" err="1">
                <a:effectLst/>
                <a:latin typeface="Cabin"/>
              </a:rPr>
              <a:t>gerçekletirmiş</a:t>
            </a:r>
            <a:r>
              <a:rPr lang="tr-TR" sz="1700" b="0" i="0" dirty="0">
                <a:effectLst/>
                <a:latin typeface="Cabin"/>
              </a:rPr>
              <a:t> oluyoruz. Bu özellikler günlük hayatta kod yazarken bir çok kez işinize yarayacaktır. Aşağıda ki </a:t>
            </a:r>
            <a:r>
              <a:rPr lang="tr-TR" sz="1700" b="0" i="0" dirty="0" err="1">
                <a:effectLst/>
                <a:latin typeface="Cabin"/>
              </a:rPr>
              <a:t>methodlar</a:t>
            </a:r>
            <a:r>
              <a:rPr lang="tr-TR" sz="1700" b="0" i="0" dirty="0">
                <a:effectLst/>
                <a:latin typeface="Cabin"/>
              </a:rPr>
              <a:t> burada örneklendirmediğimiz fakat </a:t>
            </a:r>
            <a:r>
              <a:rPr lang="tr-TR" sz="1700" b="0" i="0" dirty="0" err="1">
                <a:effectLst/>
                <a:latin typeface="Cabin"/>
              </a:rPr>
              <a:t>String</a:t>
            </a:r>
            <a:r>
              <a:rPr lang="tr-TR" sz="1700" b="0" i="0" dirty="0">
                <a:effectLst/>
                <a:latin typeface="Cabin"/>
              </a:rPr>
              <a:t> tipi ile en çok kullanılan </a:t>
            </a:r>
            <a:r>
              <a:rPr lang="tr-TR" sz="1700" b="0" i="0" dirty="0" err="1">
                <a:effectLst/>
                <a:latin typeface="Cabin"/>
              </a:rPr>
              <a:t>methodlardan</a:t>
            </a:r>
            <a:r>
              <a:rPr lang="tr-TR" sz="1700" b="0" i="0" dirty="0">
                <a:effectLst/>
                <a:latin typeface="Cabin"/>
              </a:rPr>
              <a:t> bazıları aşağıdaki gibidir;</a:t>
            </a:r>
          </a:p>
          <a:p>
            <a:pPr marL="0" indent="0">
              <a:buNone/>
            </a:pPr>
            <a:endParaRPr lang="tr-TR" sz="1700" b="0" i="0" dirty="0">
              <a:effectLst/>
              <a:latin typeface="Monaco"/>
            </a:endParaRPr>
          </a:p>
          <a:p>
            <a:pPr marL="0" indent="0">
              <a:buNone/>
            </a:pPr>
            <a:endParaRPr lang="tr-TR" sz="1700" dirty="0">
              <a:latin typeface="Monaco"/>
            </a:endParaRPr>
          </a:p>
          <a:p>
            <a:pPr marL="0" indent="0">
              <a:buNone/>
            </a:pPr>
            <a:br>
              <a:rPr lang="tr-TR" sz="1700" b="0" i="0" dirty="0">
                <a:effectLst/>
                <a:latin typeface="Monaco"/>
              </a:rPr>
            </a:br>
            <a:endParaRPr lang="tr-TR" sz="17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3249EEFF-8348-460F-B18B-6867BF531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195" y="1782982"/>
            <a:ext cx="5617459" cy="2116558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6AFEFDCC-E329-498C-B736-83FEDF827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20" y="4736110"/>
            <a:ext cx="6253212" cy="73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016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44CA7212-E5C0-4DEB-AB6A-1D6464565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600" y="643467"/>
            <a:ext cx="523680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169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BD1F49-E75A-441D-94FC-C5B313791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tr-TR" sz="2000" i="0" dirty="0" err="1">
                <a:effectLst/>
                <a:latin typeface="Cabin"/>
              </a:rPr>
              <a:t>concat</a:t>
            </a:r>
            <a:r>
              <a:rPr lang="tr-TR" sz="2000" i="0" dirty="0">
                <a:effectLst/>
                <a:latin typeface="Cabin"/>
              </a:rPr>
              <a:t>() </a:t>
            </a:r>
            <a:r>
              <a:rPr lang="tr-TR" sz="2000" i="0" dirty="0" err="1">
                <a:effectLst/>
                <a:latin typeface="Cabin"/>
              </a:rPr>
              <a:t>string’leri</a:t>
            </a:r>
            <a:r>
              <a:rPr lang="tr-TR" sz="2000" i="0" dirty="0">
                <a:effectLst/>
                <a:latin typeface="Cabin"/>
              </a:rPr>
              <a:t> birleştirmek için kullanılır, fakat </a:t>
            </a:r>
            <a:r>
              <a:rPr lang="tr-TR" sz="2000" i="0" dirty="0" err="1">
                <a:effectLst/>
                <a:latin typeface="Cabin"/>
              </a:rPr>
              <a:t>string</a:t>
            </a:r>
            <a:r>
              <a:rPr lang="tr-TR" sz="2000" i="0" dirty="0">
                <a:effectLst/>
                <a:latin typeface="Cabin"/>
              </a:rPr>
              <a:t> birleştirme yani bir </a:t>
            </a:r>
            <a:r>
              <a:rPr lang="tr-TR" sz="2000" i="0" dirty="0" err="1">
                <a:effectLst/>
                <a:latin typeface="Cabin"/>
              </a:rPr>
              <a:t>stringin</a:t>
            </a:r>
            <a:r>
              <a:rPr lang="tr-TR" sz="2000" i="0" dirty="0">
                <a:effectLst/>
                <a:latin typeface="Cabin"/>
              </a:rPr>
              <a:t> peşine başka bir </a:t>
            </a:r>
            <a:r>
              <a:rPr lang="tr-TR" sz="2000" i="0" dirty="0" err="1">
                <a:effectLst/>
                <a:latin typeface="Cabin"/>
              </a:rPr>
              <a:t>string</a:t>
            </a:r>
            <a:r>
              <a:rPr lang="tr-TR" sz="2000" i="0" dirty="0">
                <a:effectLst/>
                <a:latin typeface="Cabin"/>
              </a:rPr>
              <a:t> ekleme işlemini aşağıdaki </a:t>
            </a:r>
            <a:r>
              <a:rPr lang="tr-TR" sz="2000" i="0" dirty="0" err="1">
                <a:effectLst/>
                <a:latin typeface="Cabin"/>
              </a:rPr>
              <a:t>şekildede</a:t>
            </a:r>
            <a:r>
              <a:rPr lang="tr-TR" sz="2000" i="0" dirty="0">
                <a:effectLst/>
                <a:latin typeface="Cabin"/>
              </a:rPr>
              <a:t> yapabiliriz.</a:t>
            </a:r>
          </a:p>
          <a:p>
            <a:pPr marL="0" indent="0">
              <a:buNone/>
            </a:pPr>
            <a:br>
              <a:rPr lang="tr-TR" sz="2000" i="0" dirty="0">
                <a:effectLst/>
                <a:latin typeface="Monaco"/>
              </a:rPr>
            </a:br>
            <a:endParaRPr lang="tr-TR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Resim 4">
            <a:extLst>
              <a:ext uri="{FF2B5EF4-FFF2-40B4-BE49-F238E27FC236}">
                <a16:creationId xmlns:a16="http://schemas.microsoft.com/office/drawing/2014/main" id="{795775B9-3B60-49C4-A334-A5D7E9F64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453617"/>
            <a:ext cx="6253212" cy="302061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87450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761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D372EB8F-9B4C-4767-9D4B-C531C22F7325}"/>
              </a:ext>
            </a:extLst>
          </p:cNvPr>
          <p:cNvSpPr>
            <a:spLocks noGrp="1"/>
          </p:cNvSpPr>
          <p:nvPr/>
        </p:nvSpPr>
        <p:spPr>
          <a:xfrm>
            <a:off x="640841" y="325369"/>
            <a:ext cx="4368602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5400"/>
              <a:t>İletişim Bilgilerim</a:t>
            </a:r>
          </a:p>
        </p:txBody>
      </p:sp>
      <p:sp>
        <p:nvSpPr>
          <p:cNvPr id="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0841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1906BE3F-FA36-47B8-A970-941CA8552BE0}"/>
              </a:ext>
            </a:extLst>
          </p:cNvPr>
          <p:cNvSpPr>
            <a:spLocks noGrp="1"/>
          </p:cNvSpPr>
          <p:nvPr/>
        </p:nvSpPr>
        <p:spPr>
          <a:xfrm>
            <a:off x="640842" y="2872899"/>
            <a:ext cx="4368602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200" dirty="0"/>
              <a:t>Mail Adresim: kerim.kilic.1751@gmail.com</a:t>
            </a:r>
          </a:p>
          <a:p>
            <a:r>
              <a:rPr lang="tr-TR" sz="2200" dirty="0" err="1"/>
              <a:t>Linkedin</a:t>
            </a:r>
            <a:r>
              <a:rPr lang="tr-TR" sz="2200" dirty="0"/>
              <a:t>: @MeKerimKilic</a:t>
            </a:r>
          </a:p>
          <a:p>
            <a:r>
              <a:rPr lang="tr-TR" sz="2200" dirty="0" err="1"/>
              <a:t>Github</a:t>
            </a:r>
            <a:r>
              <a:rPr lang="tr-TR" sz="2200" dirty="0"/>
              <a:t>: @MeKerimKilic</a:t>
            </a:r>
          </a:p>
          <a:p>
            <a:r>
              <a:rPr lang="tr-TR" sz="2200" dirty="0" err="1"/>
              <a:t>Instagram</a:t>
            </a:r>
            <a:r>
              <a:rPr lang="tr-TR" sz="2200" dirty="0"/>
              <a:t>: @MeKerimKilic</a:t>
            </a:r>
          </a:p>
          <a:p>
            <a:endParaRPr lang="tr-TR" sz="2200" dirty="0"/>
          </a:p>
          <a:p>
            <a:endParaRPr lang="tr-TR" sz="22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B711F88-02FC-4942-AF86-B9D32ED734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4" r="1" b="1"/>
          <a:stretch/>
        </p:blipFill>
        <p:spPr bwMode="auto">
          <a:xfrm>
            <a:off x="5312463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32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5DD765-4A70-4C19-ABD1-1A3C78165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 dirty="0">
                <a:solidFill>
                  <a:srgbClr val="3A3A3A"/>
                </a:solidFill>
                <a:effectLst/>
                <a:latin typeface="Cabin"/>
              </a:rPr>
              <a:t>Java Eğitimi neleri kapsıyor?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582CD8-C65C-4918-A0FB-72C2F1560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Sıfırdan, yani Java kurulumundan başlayıp ileri düzey derslere kadar anlattığımız ve anlatmaya devam ettiğimiz derslerimiz sürekli güncellenmektedir. Temel Java’nın yanında Nesne Yönelimli </a:t>
            </a:r>
            <a:r>
              <a:rPr lang="tr-TR" dirty="0" err="1"/>
              <a:t>Programlama’yıda</a:t>
            </a:r>
            <a:r>
              <a:rPr lang="tr-TR" dirty="0"/>
              <a:t> en ince ayrıntısına kadar anlatarak bol bol örnekler ile </a:t>
            </a:r>
            <a:r>
              <a:rPr lang="tr-TR" dirty="0" err="1"/>
              <a:t>ilerliyeceğiz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3476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5AF7C4-FE95-404F-A2A9-A056EEFCA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JDK Kurulumu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E044F57-E67B-487C-B863-9D91CDA3F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Öncellikle Java geliştirirken sık sık duyacağımız JVM, JRE ve JDK terimlerinden kısa kısa söz edelim.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6206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CB9C3A-3514-472B-A15B-801DC20C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 dirty="0">
                <a:solidFill>
                  <a:srgbClr val="5E5E5E"/>
                </a:solidFill>
                <a:effectLst/>
                <a:latin typeface="Cabin"/>
              </a:rPr>
              <a:t>JVM (Java </a:t>
            </a:r>
            <a:r>
              <a:rPr lang="tr-TR" b="1" i="0" dirty="0" err="1">
                <a:solidFill>
                  <a:srgbClr val="5E5E5E"/>
                </a:solidFill>
                <a:effectLst/>
                <a:latin typeface="Cabin"/>
              </a:rPr>
              <a:t>Virtiual</a:t>
            </a:r>
            <a:r>
              <a:rPr lang="tr-TR" b="1" i="0" dirty="0">
                <a:solidFill>
                  <a:srgbClr val="5E5E5E"/>
                </a:solidFill>
                <a:effectLst/>
                <a:latin typeface="Cabin"/>
              </a:rPr>
              <a:t> Machine)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C3EE7D0-BD98-45AB-95D5-F495746A0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Bildiğimiz üzere Java’nın en temel ve en cazip özelliği her işletim sisteminde çalışabilmesidir ( Bir kere yaz her yerde çalıştır). Her işletim sisteminde çalışmasını sağlayan yapı ise </a:t>
            </a:r>
            <a:r>
              <a:rPr lang="tr-TR" dirty="0" err="1"/>
              <a:t>JVM‘dir</a:t>
            </a:r>
            <a:r>
              <a:rPr lang="tr-TR" dirty="0"/>
              <a:t>. Bizim yazdığımız “.</a:t>
            </a:r>
            <a:r>
              <a:rPr lang="tr-TR" dirty="0" err="1"/>
              <a:t>java</a:t>
            </a:r>
            <a:r>
              <a:rPr lang="tr-TR" dirty="0"/>
              <a:t>” uzantılı </a:t>
            </a:r>
            <a:r>
              <a:rPr lang="tr-TR" dirty="0" err="1"/>
              <a:t>java</a:t>
            </a:r>
            <a:r>
              <a:rPr lang="tr-TR" dirty="0"/>
              <a:t> kodlarımız derlendiği zaman “.</a:t>
            </a:r>
            <a:r>
              <a:rPr lang="tr-TR" dirty="0" err="1"/>
              <a:t>class</a:t>
            </a:r>
            <a:r>
              <a:rPr lang="tr-TR" dirty="0"/>
              <a:t>” uzantılı </a:t>
            </a:r>
            <a:r>
              <a:rPr lang="tr-TR" dirty="0" err="1"/>
              <a:t>byte</a:t>
            </a:r>
            <a:r>
              <a:rPr lang="tr-TR" dirty="0"/>
              <a:t> </a:t>
            </a:r>
            <a:r>
              <a:rPr lang="tr-TR" dirty="0" err="1"/>
              <a:t>code‘lu</a:t>
            </a:r>
            <a:r>
              <a:rPr lang="tr-TR" dirty="0"/>
              <a:t> dosyalar üretilir.</a:t>
            </a:r>
          </a:p>
          <a:p>
            <a:r>
              <a:rPr lang="tr-TR" dirty="0"/>
              <a:t>Tüm işletim sistemlerinde aynı </a:t>
            </a:r>
            <a:r>
              <a:rPr lang="tr-TR" dirty="0" err="1"/>
              <a:t>byte</a:t>
            </a:r>
            <a:r>
              <a:rPr lang="tr-TR" dirty="0"/>
              <a:t> </a:t>
            </a:r>
            <a:r>
              <a:rPr lang="tr-TR" dirty="0" err="1"/>
              <a:t>code’lu</a:t>
            </a:r>
            <a:r>
              <a:rPr lang="tr-TR" dirty="0"/>
              <a:t> “.</a:t>
            </a:r>
            <a:r>
              <a:rPr lang="tr-TR" dirty="0" err="1"/>
              <a:t>class</a:t>
            </a:r>
            <a:r>
              <a:rPr lang="tr-TR" dirty="0"/>
              <a:t>” dosyaları üretilir. Ancak bu oluşan </a:t>
            </a:r>
            <a:r>
              <a:rPr lang="tr-TR" dirty="0" err="1"/>
              <a:t>byte</a:t>
            </a:r>
            <a:r>
              <a:rPr lang="tr-TR" dirty="0"/>
              <a:t> </a:t>
            </a:r>
            <a:r>
              <a:rPr lang="tr-TR" dirty="0" err="1"/>
              <a:t>code’lar</a:t>
            </a:r>
            <a:r>
              <a:rPr lang="tr-TR" dirty="0"/>
              <a:t> derlediğimiz makinanın okuyup yorumlayacağı makina dilinde değildir. İşte burada JVM devreye girer ve oluşturulan </a:t>
            </a:r>
            <a:r>
              <a:rPr lang="tr-TR" dirty="0" err="1"/>
              <a:t>byte</a:t>
            </a:r>
            <a:r>
              <a:rPr lang="tr-TR" dirty="0"/>
              <a:t> </a:t>
            </a:r>
            <a:r>
              <a:rPr lang="tr-TR" dirty="0" err="1"/>
              <a:t>code’lu</a:t>
            </a:r>
            <a:r>
              <a:rPr lang="tr-TR" dirty="0"/>
              <a:t> “.</a:t>
            </a:r>
            <a:r>
              <a:rPr lang="tr-TR" dirty="0" err="1"/>
              <a:t>class</a:t>
            </a:r>
            <a:r>
              <a:rPr lang="tr-TR" dirty="0"/>
              <a:t>” dosyalarını okuyup ,o makinanın anlayabileceği makina diline çevirir ve programımız çalışır.</a:t>
            </a:r>
          </a:p>
        </p:txBody>
      </p:sp>
    </p:spTree>
    <p:extLst>
      <p:ext uri="{BB962C8B-B14F-4D97-AF65-F5344CB8AC3E}">
        <p14:creationId xmlns:p14="http://schemas.microsoft.com/office/powerpoint/2010/main" val="59125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6382C4-6DE4-4EAE-93BF-13AC97530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Her işletim sistemi ve aynı işletim sisteminin farkı mimarileri(32 bit/64 bit) için ayrı </a:t>
            </a:r>
            <a:r>
              <a:rPr lang="tr-TR" dirty="0" err="1"/>
              <a:t>JVM’ler</a:t>
            </a:r>
            <a:r>
              <a:rPr lang="tr-TR" dirty="0"/>
              <a:t> yazılır ki o işletim sistemine özgü makina kodu üretebilsin. JVM geliştirmelerini herkes yapabilir kendine özgü </a:t>
            </a:r>
            <a:r>
              <a:rPr lang="tr-TR" dirty="0" err="1"/>
              <a:t>JVM’ler</a:t>
            </a:r>
            <a:r>
              <a:rPr lang="tr-TR" dirty="0"/>
              <a:t> yazabilir. Bizim bilgisayarlarımızda kullandığımız </a:t>
            </a:r>
            <a:r>
              <a:rPr lang="tr-TR" dirty="0" err="1"/>
              <a:t>JVM’leri</a:t>
            </a:r>
            <a:r>
              <a:rPr lang="tr-TR" dirty="0"/>
              <a:t> ise </a:t>
            </a:r>
            <a:r>
              <a:rPr lang="tr-TR" dirty="0" err="1"/>
              <a:t>Oracle</a:t>
            </a:r>
            <a:r>
              <a:rPr lang="tr-TR" dirty="0"/>
              <a:t> firması yazmaktadır. Bilgisayarımızda Java programı çalıştırabilmek için bilgisayarımıza </a:t>
            </a:r>
            <a:r>
              <a:rPr lang="tr-TR" dirty="0" err="1"/>
              <a:t>JVM’i</a:t>
            </a:r>
            <a:r>
              <a:rPr lang="tr-TR" dirty="0"/>
              <a:t> içeren </a:t>
            </a:r>
            <a:r>
              <a:rPr lang="tr-TR" dirty="0" err="1"/>
              <a:t>JRE’yi</a:t>
            </a:r>
            <a:r>
              <a:rPr lang="tr-TR" dirty="0"/>
              <a:t> indirmemiz gerekmektedir.</a:t>
            </a:r>
          </a:p>
        </p:txBody>
      </p:sp>
    </p:spTree>
    <p:extLst>
      <p:ext uri="{BB962C8B-B14F-4D97-AF65-F5344CB8AC3E}">
        <p14:creationId xmlns:p14="http://schemas.microsoft.com/office/powerpoint/2010/main" val="3039241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2EB63E-9AFF-406E-9B8F-DE60DBE34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 dirty="0">
                <a:solidFill>
                  <a:srgbClr val="5E5E5E"/>
                </a:solidFill>
                <a:effectLst/>
                <a:latin typeface="Cabin"/>
              </a:rPr>
              <a:t>JRE (Java Runtime Environment)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9D7B0F-CB58-4F79-82FD-07F0D43FC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Bilgisayarımızda bir Java programını çalıştıracaksa JRE olması gerekmektedir. Yani </a:t>
            </a:r>
            <a:r>
              <a:rPr lang="tr-TR" dirty="0" err="1"/>
              <a:t>java</a:t>
            </a:r>
            <a:r>
              <a:rPr lang="tr-TR" dirty="0"/>
              <a:t> programının çalışabilmesi için kesinlikle PC’mize </a:t>
            </a:r>
            <a:r>
              <a:rPr lang="tr-TR" dirty="0" err="1"/>
              <a:t>JRE’yi</a:t>
            </a:r>
            <a:r>
              <a:rPr lang="tr-TR" dirty="0"/>
              <a:t> indirmiş olmamız lazım.</a:t>
            </a:r>
          </a:p>
          <a:p>
            <a:endParaRPr lang="tr-TR" dirty="0"/>
          </a:p>
          <a:p>
            <a:r>
              <a:rPr lang="tr-TR" dirty="0"/>
              <a:t>JRE = JVM + diğer gerekli kütüphaneler</a:t>
            </a:r>
          </a:p>
          <a:p>
            <a:endParaRPr lang="tr-TR" dirty="0"/>
          </a:p>
          <a:p>
            <a:r>
              <a:rPr lang="tr-TR" dirty="0" err="1"/>
              <a:t>JRE’yi</a:t>
            </a:r>
            <a:r>
              <a:rPr lang="tr-TR" dirty="0"/>
              <a:t> indirdik. Artık Java programlarını çalıştırabiliyoruz. Artık kod yazmaya geçebilir miyiz? Hayır geçemeyiz. Çünkü indirmiş olduğumuz JRE içinde geliştirme yapmamız için gerekli olan </a:t>
            </a:r>
            <a:r>
              <a:rPr lang="tr-TR" dirty="0" err="1"/>
              <a:t>compiler,debugger</a:t>
            </a:r>
            <a:r>
              <a:rPr lang="tr-TR" dirty="0"/>
              <a:t> </a:t>
            </a:r>
            <a:r>
              <a:rPr lang="tr-TR" dirty="0" err="1"/>
              <a:t>vs</a:t>
            </a:r>
            <a:r>
              <a:rPr lang="tr-TR" dirty="0"/>
              <a:t> </a:t>
            </a:r>
            <a:r>
              <a:rPr lang="tr-TR" dirty="0" err="1"/>
              <a:t>bulunmamktadır</a:t>
            </a:r>
            <a:r>
              <a:rPr lang="tr-TR" dirty="0"/>
              <a:t>. Kodu </a:t>
            </a:r>
            <a:r>
              <a:rPr lang="tr-TR" dirty="0" err="1"/>
              <a:t>compile</a:t>
            </a:r>
            <a:r>
              <a:rPr lang="tr-TR" dirty="0"/>
              <a:t> edebilmemiz için JDK indirmeliyiz. JDK indirdiğimizde ayrıca JRE indirmemize gerek kalmamaktadır.</a:t>
            </a:r>
          </a:p>
        </p:txBody>
      </p:sp>
    </p:spTree>
    <p:extLst>
      <p:ext uri="{BB962C8B-B14F-4D97-AF65-F5344CB8AC3E}">
        <p14:creationId xmlns:p14="http://schemas.microsoft.com/office/powerpoint/2010/main" val="58477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2572</Words>
  <Application>Microsoft Office PowerPoint</Application>
  <PresentationFormat>Geniş ekran</PresentationFormat>
  <Paragraphs>147</Paragraphs>
  <Slides>46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46</vt:i4>
      </vt:variant>
    </vt:vector>
  </HeadingPairs>
  <TitlesOfParts>
    <vt:vector size="52" baseType="lpstr">
      <vt:lpstr>Arial</vt:lpstr>
      <vt:lpstr>Cabin</vt:lpstr>
      <vt:lpstr>Calibri</vt:lpstr>
      <vt:lpstr>Calibri Light</vt:lpstr>
      <vt:lpstr>Monaco</vt:lpstr>
      <vt:lpstr>Office Teması</vt:lpstr>
      <vt:lpstr>PowerPoint Sunusu</vt:lpstr>
      <vt:lpstr>PowerPoint Sunusu</vt:lpstr>
      <vt:lpstr>Java nedir ?</vt:lpstr>
      <vt:lpstr>Java Eğitimi’miz kimler için ve kimler takip edebilir?</vt:lpstr>
      <vt:lpstr>Java Eğitimi neleri kapsıyor?</vt:lpstr>
      <vt:lpstr>JDK Kurulumu</vt:lpstr>
      <vt:lpstr>JVM (Java Virtiual Machine)</vt:lpstr>
      <vt:lpstr>PowerPoint Sunusu</vt:lpstr>
      <vt:lpstr>JRE (Java Runtime Environment)</vt:lpstr>
      <vt:lpstr>JDK (Java Development Kit)</vt:lpstr>
      <vt:lpstr>Windows üzerine JDK Kurulumu</vt:lpstr>
      <vt:lpstr>PowerPoint Sunusu</vt:lpstr>
      <vt:lpstr>PowerPoint Sunusu</vt:lpstr>
      <vt:lpstr>PowerPoint Sunusu</vt:lpstr>
      <vt:lpstr>İlk Java Programım</vt:lpstr>
      <vt:lpstr>PowerPoint Sunusu</vt:lpstr>
      <vt:lpstr>PowerPoint Sunusu</vt:lpstr>
      <vt:lpstr>PowerPoint Sunusu</vt:lpstr>
      <vt:lpstr>Eclipse Kurulum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Java Veri Tipleri</vt:lpstr>
      <vt:lpstr>PowerPoint Sunusu</vt:lpstr>
      <vt:lpstr>Tam Sayılar</vt:lpstr>
      <vt:lpstr>PowerPoint Sunusu</vt:lpstr>
      <vt:lpstr>PowerPoint Sunusu</vt:lpstr>
      <vt:lpstr>PowerPoint Sunusu</vt:lpstr>
      <vt:lpstr>PowerPoint Sunusu</vt:lpstr>
      <vt:lpstr>Reel Sayılar:</vt:lpstr>
      <vt:lpstr>PowerPoint Sunusu</vt:lpstr>
      <vt:lpstr>Karakterler:</vt:lpstr>
      <vt:lpstr>Mantıksal Değerler:</vt:lpstr>
      <vt:lpstr>PowerPoint Sunusu</vt:lpstr>
      <vt:lpstr>Java String Veri Tipi</vt:lpstr>
      <vt:lpstr>PowerPoint Sunusu</vt:lpstr>
      <vt:lpstr>Java String substring() ve charAt() methodları</vt:lpstr>
      <vt:lpstr>Java String toUpperCase() ve toLowerCase() methodları</vt:lpstr>
      <vt:lpstr>Java String replace() methodu</vt:lpstr>
      <vt:lpstr>Java String equals() ve equalsIgnoreCase() methodları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Kerim Kılıç</dc:creator>
  <cp:lastModifiedBy>Kerim Kılıç</cp:lastModifiedBy>
  <cp:revision>25</cp:revision>
  <dcterms:created xsi:type="dcterms:W3CDTF">2021-07-03T08:57:48Z</dcterms:created>
  <dcterms:modified xsi:type="dcterms:W3CDTF">2021-07-03T17:53:21Z</dcterms:modified>
</cp:coreProperties>
</file>