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4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51B1-56F9-4BA8-9A35-5955ECABB88F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8A8D-C208-43EC-B963-9DC6BB462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8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C8A8D-C208-43EC-B963-9DC6BB462642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14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B9B69B-B7CA-42D2-B689-13B598EA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2656C3-A99D-42AC-B035-941E2E98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F336C2-1C7E-4E2F-964B-D22F6DA4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5B20D8-A475-4C3D-B75B-AC7144FD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8C1E84-A79C-40F6-90A2-0C759460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8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6EC96-3AAD-48BA-9A2F-53FBDBF2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234AE7D-8FB9-42BF-84B1-38363B74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4701F6-A6A3-461D-9D1D-093EA295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599079-168C-4BFF-A387-FFD9E34A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CC4322-FA76-4EA8-A330-1928B5B9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4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407DE5B-97AE-4C9D-8C8D-C8C6549FC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C597DB-E322-4DFD-8017-FEBEC2CE1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E75D3-9E06-474C-B7C1-6D14E6D1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8F1AD7-044B-449C-BBF0-C14C0939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6E3809-3DCC-4EA0-9114-ED9182F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43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3965F-4445-40B2-8232-7C03F213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6C1E9A-44A1-4E2A-A75F-A18C0D7E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E5FCB-CFA5-40FF-9E16-0F20C964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40A899-1061-467A-B492-1E610B3A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07EBC9-156D-47AE-BA9C-1EF2A6F0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9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D50CB-86E4-48A6-9888-1891E6B6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7F5BDF-658F-4BAF-9AB1-AC830F8C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36D1D2-EDE4-4755-BE53-08F78476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6A03B6-5259-48AD-B670-0BDB0C0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2120C1-9CF9-47DE-B4A0-1A80FA24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50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CEE64B-9C44-43B5-830D-0D7A02AC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189CC6-A56A-4DBB-9A37-03E942B3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52E7F8-1CD7-456E-8028-BDF221C2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2C74DC-C277-481E-8D67-CF535A97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3B41B2-8F3C-467F-A533-B5BE7DA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74F39B-6D47-4082-8F86-AFF47E7A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85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9FD5BB-A225-478B-9A74-22841B45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987E0E-2858-4997-889F-6BD28C8E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662843E-EDEC-499E-9037-13AFD1205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F89ECE-C6D2-40FF-8796-C1A6EE55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5F4AD50-6C7F-4126-A209-B9007680A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81A783D-37A9-46F0-B326-998238FA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EF2689B-38B4-418C-A19C-89AB79DD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17B00F-B01A-451C-B2F3-F6221AC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5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49A73D-0595-4D96-BFCB-C09608F5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3999731-C3C3-4962-969F-939627A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5491AC-9A78-42E1-B991-6A47E0D0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310EAA0-0BE5-41AD-9DD3-4B99B644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1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778F508-B06D-436D-A90C-6269333F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348C4A5-8EAA-4EEB-BFC5-8E64B44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EC06E1-C915-4176-B244-62FA9F14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98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C0575E-DC11-4A7E-BDB4-00055283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1C1873-3C86-445A-9681-6EE40347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E544696-D075-438F-8FEC-43D11F0A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933D33-30BF-4A62-96DA-98FB1BF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68C54A-E6AA-4952-A014-8A71B57C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AC0731-2DD6-4713-BD91-0504862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4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AC21E-4142-4CB8-8CD9-086C0029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E60B4C5-5294-48D9-A1EA-A939EEEF2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CCACB58-6D1F-4E11-AF82-383EFD47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512029-DD1A-4C10-9852-61B239B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449E35-D96C-4762-9F9A-0A5A58E5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BE4E7B-268D-4A0B-817C-57737339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0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F012C56-52B2-40D3-B23E-C1DABFCC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96C9DA-E5C8-4D90-9C12-B826E8A5B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561197-4DB0-4506-9F73-11A1A395A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1258-FA0D-4514-AE40-205A2F83548D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F0592D-E4A9-4373-951C-DF0D7336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45560B-4AE0-4C1A-8BB6-80FBC216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48D3-BE68-4751-85B4-1C781D93E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1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Scanner.html#method_summar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>
            <a:extLst>
              <a:ext uri="{FF2B5EF4-FFF2-40B4-BE49-F238E27FC236}">
                <a16:creationId xmlns:a16="http://schemas.microsoft.com/office/drawing/2014/main" id="{3F718AB6-9929-4469-AE93-7FC5799C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C1C05D07-0016-4374-A3D6-950AB2315FFB}"/>
              </a:ext>
            </a:extLst>
          </p:cNvPr>
          <p:cNvSpPr>
            <a:spLocks noGrp="1"/>
          </p:cNvSpPr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tr-TR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JAVA 101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Eğitimi</a:t>
            </a:r>
            <a:r>
              <a:rPr lang="tr-TR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– Temel Seviye - 2</a:t>
            </a:r>
            <a:endParaRPr lang="en-US" sz="3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6" name="Straight Connector 72">
            <a:extLst>
              <a:ext uri="{FF2B5EF4-FFF2-40B4-BE49-F238E27FC236}">
                <a16:creationId xmlns:a16="http://schemas.microsoft.com/office/drawing/2014/main" id="{40ED7F84-9152-4267-95B9-324FADA13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4">
            <a:extLst>
              <a:ext uri="{FF2B5EF4-FFF2-40B4-BE49-F238E27FC236}">
                <a16:creationId xmlns:a16="http://schemas.microsoft.com/office/drawing/2014/main" id="{41614080-D716-4E46-8BA5-1CC80EF1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>
            <a:extLst>
              <a:ext uri="{FF2B5EF4-FFF2-40B4-BE49-F238E27FC236}">
                <a16:creationId xmlns:a16="http://schemas.microsoft.com/office/drawing/2014/main" id="{0D357C53-7607-445F-A92E-54022AB5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963" y="1367393"/>
            <a:ext cx="5905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3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110B425D-C82B-42AD-B23F-A63E19C3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819530-4255-4A93-9496-E965AB0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Yandaki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resimde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ise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0-&gt;false, 1-&gt; true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olduğunu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varsayarsak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kullanımı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tam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olarak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100" b="1" i="0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anlayabilirsiniz</a:t>
            </a:r>
            <a:r>
              <a:rPr lang="en-US" sz="31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3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602AE7-C230-4F41-A377-36C1EA11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93096"/>
            <a:ext cx="6472362" cy="36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0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E64B35-F00A-4561-A081-90ED228F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tr-TR" sz="3200" b="1" i="0">
                <a:solidFill>
                  <a:schemeClr val="bg1"/>
                </a:solidFill>
                <a:effectLst/>
                <a:latin typeface="Cabin"/>
              </a:rPr>
              <a:t>AND ve OR Kullanımı Örnekler:</a:t>
            </a:r>
            <a:endParaRPr lang="tr-TR" sz="320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85CE5B-E365-4A3A-BB04-B9FDE64E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1"/>
            <a:ext cx="9618132" cy="2837313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Cabin"/>
              </a:rPr>
              <a:t>Aşağıda</a:t>
            </a:r>
            <a:r>
              <a:rPr lang="tr-TR" sz="2000" b="0" i="0" dirty="0">
                <a:effectLst/>
                <a:latin typeface="Cabin"/>
              </a:rPr>
              <a:t> </a:t>
            </a:r>
            <a:r>
              <a:rPr lang="tr-TR" sz="2000" b="1" i="0" dirty="0">
                <a:effectLst/>
                <a:latin typeface="Cabin"/>
              </a:rPr>
              <a:t>AND</a:t>
            </a:r>
            <a:r>
              <a:rPr lang="tr-TR" sz="2000" b="0" i="0" dirty="0">
                <a:effectLst/>
                <a:latin typeface="Cabin"/>
              </a:rPr>
              <a:t> kullanımına basit bir örnek verdik. x değerimiz 8 olduğunu varsayarsak x 5 ten büyük olduğu için x&gt;5 koşulu </a:t>
            </a:r>
            <a:r>
              <a:rPr lang="tr-TR" sz="2000" b="1" i="0" dirty="0" err="1">
                <a:effectLst/>
                <a:latin typeface="Cabin"/>
              </a:rPr>
              <a:t>true</a:t>
            </a:r>
            <a:r>
              <a:rPr lang="tr-TR" sz="2000" b="0" i="0" dirty="0">
                <a:effectLst/>
                <a:latin typeface="Cabin"/>
              </a:rPr>
              <a:t> dönecektir aynı şekilde x&lt;10 </a:t>
            </a:r>
            <a:r>
              <a:rPr lang="tr-TR" sz="2000" b="0" i="0" dirty="0" err="1">
                <a:effectLst/>
                <a:latin typeface="Cabin"/>
              </a:rPr>
              <a:t>true</a:t>
            </a:r>
            <a:r>
              <a:rPr lang="tr-TR" sz="2000" b="0" i="0" dirty="0">
                <a:effectLst/>
                <a:latin typeface="Cabin"/>
              </a:rPr>
              <a:t> dönecektir.</a:t>
            </a:r>
          </a:p>
          <a:p>
            <a:r>
              <a:rPr lang="tr-TR" sz="2000" b="0" i="0" dirty="0">
                <a:effectLst/>
                <a:latin typeface="Cabin"/>
              </a:rPr>
              <a:t> </a:t>
            </a:r>
            <a:r>
              <a:rPr lang="tr-TR" sz="2000" b="1" i="0" dirty="0">
                <a:effectLst/>
                <a:latin typeface="Cabin"/>
              </a:rPr>
              <a:t>AND</a:t>
            </a:r>
            <a:r>
              <a:rPr lang="tr-TR" sz="2000" b="0" i="0" dirty="0">
                <a:effectLst/>
                <a:latin typeface="Cabin"/>
              </a:rPr>
              <a:t> kullanımında tüm değerler </a:t>
            </a:r>
            <a:r>
              <a:rPr lang="tr-TR" sz="2000" b="1" i="0" dirty="0" err="1">
                <a:effectLst/>
                <a:latin typeface="Cabin"/>
              </a:rPr>
              <a:t>true</a:t>
            </a:r>
            <a:r>
              <a:rPr lang="tr-TR" sz="2000" b="0" i="0" dirty="0">
                <a:effectLst/>
                <a:latin typeface="Cabin"/>
              </a:rPr>
              <a:t> ise </a:t>
            </a:r>
            <a:r>
              <a:rPr lang="tr-TR" sz="2000" b="0" i="0" dirty="0" err="1">
                <a:effectLst/>
                <a:latin typeface="Cabin"/>
              </a:rPr>
              <a:t>if</a:t>
            </a:r>
            <a:r>
              <a:rPr lang="tr-TR" sz="2000" b="0" i="0" dirty="0">
                <a:effectLst/>
                <a:latin typeface="Cabin"/>
              </a:rPr>
              <a:t> bloğuna girecektir.</a:t>
            </a:r>
            <a:endParaRPr lang="tr-TR" sz="2000" dirty="0"/>
          </a:p>
          <a:p>
            <a:r>
              <a:rPr lang="tr-TR" sz="2000" b="0" i="0" dirty="0">
                <a:effectLst/>
                <a:latin typeface="Cabin"/>
              </a:rPr>
              <a:t>x değerimizin 13 olduğunu varsayalım.</a:t>
            </a:r>
          </a:p>
          <a:p>
            <a:r>
              <a:rPr lang="tr-TR" sz="2000" b="0" i="0" dirty="0">
                <a:effectLst/>
                <a:latin typeface="Cabin"/>
              </a:rPr>
              <a:t> x&gt;5 koşulu </a:t>
            </a:r>
            <a:r>
              <a:rPr lang="tr-TR" sz="2000" b="0" i="0" dirty="0" err="1">
                <a:effectLst/>
                <a:latin typeface="Cabin"/>
              </a:rPr>
              <a:t>true</a:t>
            </a:r>
            <a:r>
              <a:rPr lang="tr-TR" sz="2000" b="0" i="0" dirty="0">
                <a:effectLst/>
                <a:latin typeface="Cabin"/>
              </a:rPr>
              <a:t> ancak x&lt;10 değeri </a:t>
            </a:r>
            <a:r>
              <a:rPr lang="tr-TR" sz="2000" b="0" i="0" dirty="0" err="1">
                <a:effectLst/>
                <a:latin typeface="Cabin"/>
              </a:rPr>
              <a:t>false</a:t>
            </a:r>
            <a:r>
              <a:rPr lang="tr-TR" sz="2000" b="0" i="0" dirty="0">
                <a:effectLst/>
                <a:latin typeface="Cabin"/>
              </a:rPr>
              <a:t> dönecektir. </a:t>
            </a:r>
          </a:p>
          <a:p>
            <a:r>
              <a:rPr lang="tr-TR" sz="2000" b="0" i="0" dirty="0">
                <a:effectLst/>
                <a:latin typeface="Cabin"/>
              </a:rPr>
              <a:t>Dolayısıyla koşulumuz </a:t>
            </a:r>
            <a:r>
              <a:rPr lang="tr-TR" sz="2000" b="0" i="0" dirty="0" err="1">
                <a:effectLst/>
                <a:latin typeface="Cabin"/>
              </a:rPr>
              <a:t>false</a:t>
            </a:r>
            <a:r>
              <a:rPr lang="tr-TR" sz="2000" b="0" i="0" dirty="0">
                <a:effectLst/>
                <a:latin typeface="Cabin"/>
              </a:rPr>
              <a:t> dönecek else bloğu çalışacaktır.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824B6F-83DE-4904-8BAF-D1629834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62" y="4811914"/>
            <a:ext cx="10928694" cy="13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E7A0CF-020E-42D5-89CB-09CC805B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096826"/>
            <a:ext cx="9875259" cy="138253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19A564-956C-4BCE-995A-96BAACFF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2911876"/>
            <a:ext cx="5723021" cy="3371289"/>
          </a:xfrm>
        </p:spPr>
        <p:txBody>
          <a:bodyPr anchor="ctr">
            <a:normAutofit/>
          </a:bodyPr>
          <a:lstStyle/>
          <a:p>
            <a:r>
              <a:rPr lang="tr-TR" sz="1700" b="0" i="0" dirty="0">
                <a:effectLst/>
                <a:latin typeface="Cabin"/>
              </a:rPr>
              <a:t>Yukarıdaki kodda ise </a:t>
            </a:r>
            <a:r>
              <a:rPr lang="tr-TR" sz="1700" b="1" i="0" dirty="0">
                <a:effectLst/>
                <a:latin typeface="Cabin"/>
              </a:rPr>
              <a:t>OR</a:t>
            </a:r>
            <a:r>
              <a:rPr lang="tr-TR" sz="1700" b="0" i="0" dirty="0">
                <a:effectLst/>
                <a:latin typeface="Cabin"/>
              </a:rPr>
              <a:t> kullanımına örnek verdik.</a:t>
            </a:r>
          </a:p>
          <a:p>
            <a:r>
              <a:rPr lang="tr-TR" sz="1700" b="0" i="0" dirty="0">
                <a:effectLst/>
                <a:latin typeface="Cabin"/>
              </a:rPr>
              <a:t>x değerimiz 7, y değerimiz 9 olsun. </a:t>
            </a:r>
          </a:p>
          <a:p>
            <a:r>
              <a:rPr lang="tr-TR" sz="1700" b="0" i="0" dirty="0">
                <a:effectLst/>
                <a:latin typeface="Cabin"/>
              </a:rPr>
              <a:t>x&gt;5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, y&lt;10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dönecek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||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=&gt;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dönecektir.</a:t>
            </a:r>
          </a:p>
          <a:p>
            <a:r>
              <a:rPr lang="tr-TR" sz="1700" b="0" i="0" dirty="0">
                <a:effectLst/>
                <a:latin typeface="Cabin"/>
              </a:rPr>
              <a:t>x değerimiz 7, y değerimiz 13 olsun. </a:t>
            </a:r>
          </a:p>
          <a:p>
            <a:r>
              <a:rPr lang="tr-TR" sz="1700" b="0" i="0" dirty="0">
                <a:effectLst/>
                <a:latin typeface="Cabin"/>
              </a:rPr>
              <a:t>x&gt;5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, y &lt;10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dönecek ,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||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=&gt;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dönecek</a:t>
            </a:r>
          </a:p>
          <a:p>
            <a:r>
              <a:rPr lang="tr-TR" sz="1700" b="0" i="0" dirty="0">
                <a:effectLst/>
                <a:latin typeface="Cabin"/>
              </a:rPr>
              <a:t>x değerimiz 3, y değerimiz 13 olsun.</a:t>
            </a:r>
          </a:p>
          <a:p>
            <a:r>
              <a:rPr lang="tr-TR" sz="1700" b="0" i="0" dirty="0">
                <a:effectLst/>
                <a:latin typeface="Cabin"/>
              </a:rPr>
              <a:t> x&gt;5 </a:t>
            </a:r>
            <a:r>
              <a:rPr lang="tr-TR" sz="1700" b="0" i="0" dirty="0" err="1">
                <a:effectLst/>
                <a:latin typeface="Cabin"/>
              </a:rPr>
              <a:t>false,y</a:t>
            </a:r>
            <a:r>
              <a:rPr lang="tr-TR" sz="1700" b="0" i="0" dirty="0">
                <a:effectLst/>
                <a:latin typeface="Cabin"/>
              </a:rPr>
              <a:t> &lt; 13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dönecek ,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||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=&gt;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dönecek ve else bloğu çalışacak</a:t>
            </a:r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28873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C8A0B2-7776-4A5D-84A6-6D6B7D22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Switch Case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258211-255E-425A-8381-54FE8836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dirty="0">
                <a:effectLst/>
                <a:latin typeface="Cabin"/>
              </a:rPr>
              <a:t>Java Switch Case</a:t>
            </a:r>
            <a:r>
              <a:rPr lang="tr-TR" b="0" i="0" dirty="0">
                <a:effectLst/>
                <a:latin typeface="Cabin"/>
              </a:rPr>
              <a:t> yapısında bir çok değişkene göre farklı durumlar yazılabilir. </a:t>
            </a:r>
          </a:p>
          <a:p>
            <a:r>
              <a:rPr lang="tr-TR" b="0" i="0" dirty="0">
                <a:effectLst/>
                <a:latin typeface="Cabin"/>
              </a:rPr>
              <a:t>Switch yapısı dünkü </a:t>
            </a:r>
            <a:r>
              <a:rPr lang="tr-TR" b="0" i="0" u="none" strike="noStrike" dirty="0">
                <a:effectLst/>
                <a:latin typeface="Cabin"/>
              </a:rPr>
              <a:t>Java Veri Tipleri ve Değişkenler</a:t>
            </a:r>
            <a:r>
              <a:rPr lang="tr-TR" b="0" i="0" dirty="0">
                <a:effectLst/>
                <a:latin typeface="Cabin"/>
              </a:rPr>
              <a:t> dersimizde anlattığımız </a:t>
            </a:r>
            <a:r>
              <a:rPr lang="tr-TR" b="0" i="0" dirty="0" err="1">
                <a:effectLst/>
                <a:latin typeface="Cabin"/>
              </a:rPr>
              <a:t>primitive</a:t>
            </a:r>
            <a:r>
              <a:rPr lang="tr-TR" b="0" i="0" dirty="0">
                <a:effectLst/>
                <a:latin typeface="Cabin"/>
              </a:rPr>
              <a:t> veri tiplerinden olan </a:t>
            </a:r>
            <a:r>
              <a:rPr lang="tr-TR" b="0" i="1" dirty="0" err="1">
                <a:effectLst/>
                <a:latin typeface="Cabin"/>
              </a:rPr>
              <a:t>byte</a:t>
            </a:r>
            <a:r>
              <a:rPr lang="tr-TR" b="0" i="1" dirty="0">
                <a:effectLst/>
                <a:latin typeface="Cabin"/>
              </a:rPr>
              <a:t>, </a:t>
            </a:r>
            <a:r>
              <a:rPr lang="tr-TR" b="0" i="1" dirty="0" err="1">
                <a:effectLst/>
                <a:latin typeface="Cabin"/>
              </a:rPr>
              <a:t>short</a:t>
            </a:r>
            <a:r>
              <a:rPr lang="tr-TR" b="0" i="1" dirty="0">
                <a:effectLst/>
                <a:latin typeface="Cabin"/>
              </a:rPr>
              <a:t>, </a:t>
            </a:r>
            <a:r>
              <a:rPr lang="tr-TR" b="0" i="1" dirty="0" err="1">
                <a:effectLst/>
                <a:latin typeface="Cabin"/>
              </a:rPr>
              <a:t>char</a:t>
            </a:r>
            <a:r>
              <a:rPr lang="tr-TR" b="0" i="1" dirty="0">
                <a:effectLst/>
                <a:latin typeface="Cabin"/>
              </a:rPr>
              <a:t>, </a:t>
            </a:r>
            <a:r>
              <a:rPr lang="tr-TR" b="0" i="1" dirty="0" err="1">
                <a:effectLst/>
                <a:latin typeface="Cabin"/>
              </a:rPr>
              <a:t>int</a:t>
            </a:r>
            <a:r>
              <a:rPr lang="tr-TR" b="0" i="0" dirty="0">
                <a:effectLst/>
                <a:latin typeface="Cabin"/>
              </a:rPr>
              <a:t> değerleri ile çalışır. </a:t>
            </a:r>
          </a:p>
        </p:txBody>
      </p:sp>
    </p:spTree>
    <p:extLst>
      <p:ext uri="{BB962C8B-B14F-4D97-AF65-F5344CB8AC3E}">
        <p14:creationId xmlns:p14="http://schemas.microsoft.com/office/powerpoint/2010/main" val="251945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6F3C96-571E-4F3A-AB92-63A417A6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2600" b="1" i="0" dirty="0" err="1">
                <a:effectLst/>
                <a:latin typeface="Cabin"/>
              </a:rPr>
              <a:t>switch</a:t>
            </a:r>
            <a:r>
              <a:rPr lang="tr-TR" sz="2600" b="1" i="0" dirty="0">
                <a:effectLst/>
                <a:latin typeface="Cabin"/>
              </a:rPr>
              <a:t>(</a:t>
            </a:r>
            <a:r>
              <a:rPr lang="tr-TR" sz="2600" b="1" i="0" dirty="0" err="1">
                <a:effectLst/>
                <a:latin typeface="Cabin"/>
              </a:rPr>
              <a:t>integerDeger</a:t>
            </a:r>
            <a:r>
              <a:rPr lang="tr-TR" sz="2600" b="1" i="0" dirty="0">
                <a:effectLst/>
                <a:latin typeface="Cabin"/>
              </a:rPr>
              <a:t>) Örneği</a:t>
            </a:r>
            <a:endParaRPr lang="tr-TR" sz="2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69093-7E5A-4A82-BC12-0AC97674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b="0" i="0" dirty="0">
                <a:effectLst/>
                <a:latin typeface="Cabin"/>
              </a:rPr>
              <a:t>Başlangıç olarak yazacağımız uygulamada hangi ayın hangi sayıya denk geldiğini </a:t>
            </a:r>
            <a:r>
              <a:rPr lang="tr-TR" sz="2200" b="1" i="0" dirty="0" err="1">
                <a:effectLst/>
                <a:latin typeface="Cabin"/>
              </a:rPr>
              <a:t>switch-case</a:t>
            </a:r>
            <a:r>
              <a:rPr lang="tr-TR" sz="2200" b="0" i="0" dirty="0">
                <a:effectLst/>
                <a:latin typeface="Cabin"/>
              </a:rPr>
              <a:t> yapısıyla belirtip, seçilen ayın ismini yazdıracağız.</a:t>
            </a:r>
            <a:endParaRPr lang="tr-TR" sz="2200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5F4E68BE-FC87-4C88-8876-D00BD13D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2" y="640080"/>
            <a:ext cx="444832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B069D3-C398-479F-B933-4F067550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dirty="0">
                <a:effectLst/>
                <a:latin typeface="Cabin"/>
              </a:rPr>
              <a:t>örnek kodda </a:t>
            </a:r>
            <a:r>
              <a:rPr lang="tr-TR" b="0" i="0" dirty="0" err="1">
                <a:effectLst/>
                <a:latin typeface="Cabin"/>
              </a:rPr>
              <a:t>case</a:t>
            </a:r>
            <a:r>
              <a:rPr lang="tr-TR" b="0" i="0" dirty="0">
                <a:effectLst/>
                <a:latin typeface="Cabin"/>
              </a:rPr>
              <a:t> içerisinde </a:t>
            </a:r>
            <a:r>
              <a:rPr lang="tr-TR" b="0" i="0" dirty="0" err="1">
                <a:effectLst/>
                <a:latin typeface="Cabin"/>
              </a:rPr>
              <a:t>ayDegeriStr</a:t>
            </a:r>
            <a:r>
              <a:rPr lang="tr-TR" b="0" i="0" dirty="0">
                <a:effectLst/>
                <a:latin typeface="Cabin"/>
              </a:rPr>
              <a:t> değişkenine hangi ay ise o ayın değeri atanmıştır ve ardından </a:t>
            </a:r>
            <a:r>
              <a:rPr lang="tr-TR" b="1" i="0" dirty="0">
                <a:effectLst/>
                <a:latin typeface="Cabin"/>
              </a:rPr>
              <a:t>break;</a:t>
            </a:r>
            <a:r>
              <a:rPr lang="tr-TR" b="0" i="0" dirty="0">
                <a:effectLst/>
                <a:latin typeface="Cabin"/>
              </a:rPr>
              <a:t> komutuyla </a:t>
            </a:r>
            <a:r>
              <a:rPr lang="tr-TR" b="1" i="0" dirty="0" err="1">
                <a:effectLst/>
                <a:latin typeface="Cabin"/>
              </a:rPr>
              <a:t>case</a:t>
            </a:r>
            <a:r>
              <a:rPr lang="tr-TR" b="0" i="0" dirty="0">
                <a:effectLst/>
                <a:latin typeface="Cabin"/>
              </a:rPr>
              <a:t> içerisinden çıkılmıştır. </a:t>
            </a:r>
          </a:p>
          <a:p>
            <a:r>
              <a:rPr lang="tr-TR" b="1" i="0" dirty="0">
                <a:effectLst/>
                <a:latin typeface="Cabin"/>
              </a:rPr>
              <a:t>break</a:t>
            </a:r>
            <a:r>
              <a:rPr lang="tr-TR" b="0" i="0" dirty="0">
                <a:effectLst/>
                <a:latin typeface="Cabin"/>
              </a:rPr>
              <a:t> konusuna şimdilik çok fazla takılmıyoruz, bu konuyla ilgili ayrıca bir dersimiz olacaktır. </a:t>
            </a:r>
          </a:p>
          <a:p>
            <a:r>
              <a:rPr lang="tr-TR" b="0" i="0" dirty="0">
                <a:effectLst/>
                <a:latin typeface="Cabin"/>
              </a:rPr>
              <a:t>Kısaca bahsetmek gerekirse, </a:t>
            </a:r>
            <a:r>
              <a:rPr lang="tr-TR" b="1" i="0" dirty="0" err="1">
                <a:effectLst/>
                <a:latin typeface="Cabin"/>
              </a:rPr>
              <a:t>case</a:t>
            </a:r>
            <a:r>
              <a:rPr lang="tr-TR" b="0" i="0" dirty="0">
                <a:effectLst/>
                <a:latin typeface="Cabin"/>
              </a:rPr>
              <a:t> değeri içerisine girildikten sonra diğer </a:t>
            </a:r>
            <a:r>
              <a:rPr lang="tr-TR" b="1" i="0" dirty="0" err="1">
                <a:effectLst/>
                <a:latin typeface="Cabin"/>
              </a:rPr>
              <a:t>case</a:t>
            </a:r>
            <a:r>
              <a:rPr lang="tr-TR" b="0" i="0" dirty="0">
                <a:effectLst/>
                <a:latin typeface="Cabin"/>
              </a:rPr>
              <a:t> değerlerini kontrol etmemesi için </a:t>
            </a:r>
            <a:r>
              <a:rPr lang="tr-TR" b="1" i="0" dirty="0">
                <a:effectLst/>
                <a:latin typeface="Cabin"/>
              </a:rPr>
              <a:t>break</a:t>
            </a:r>
            <a:r>
              <a:rPr lang="tr-TR" b="0" i="0" dirty="0">
                <a:effectLst/>
                <a:latin typeface="Cabin"/>
              </a:rPr>
              <a:t> ile </a:t>
            </a:r>
            <a:r>
              <a:rPr lang="tr-TR" b="1" i="0" dirty="0" err="1">
                <a:effectLst/>
                <a:latin typeface="Cabin"/>
              </a:rPr>
              <a:t>case</a:t>
            </a:r>
            <a:r>
              <a:rPr lang="tr-TR" b="0" i="0" dirty="0" err="1">
                <a:effectLst/>
                <a:latin typeface="Cabin"/>
              </a:rPr>
              <a:t>‘den</a:t>
            </a:r>
            <a:r>
              <a:rPr lang="tr-TR" b="0" i="0" dirty="0">
                <a:effectLst/>
                <a:latin typeface="Cabin"/>
              </a:rPr>
              <a:t> çıkılıyor.</a:t>
            </a:r>
          </a:p>
        </p:txBody>
      </p:sp>
    </p:spTree>
    <p:extLst>
      <p:ext uri="{BB962C8B-B14F-4D97-AF65-F5344CB8AC3E}">
        <p14:creationId xmlns:p14="http://schemas.microsoft.com/office/powerpoint/2010/main" val="223990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B18F4-813B-4807-8FFE-344A2087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 fontScale="85000" lnSpcReduction="20000"/>
          </a:bodyPr>
          <a:lstStyle/>
          <a:p>
            <a:r>
              <a:rPr lang="tr-TR" b="0" i="0" dirty="0">
                <a:effectLst/>
                <a:latin typeface="Cabin"/>
              </a:rPr>
              <a:t>Yazmış olduğumuz kodun en üstünde </a:t>
            </a:r>
            <a:r>
              <a:rPr lang="tr-TR" b="0" i="0" dirty="0" err="1">
                <a:effectLst/>
                <a:latin typeface="Cabin"/>
              </a:rPr>
              <a:t>ayDegeri</a:t>
            </a:r>
            <a:r>
              <a:rPr lang="tr-TR" b="0" i="0" dirty="0">
                <a:effectLst/>
                <a:latin typeface="Cabin"/>
              </a:rPr>
              <a:t> olarak bir </a:t>
            </a:r>
            <a:r>
              <a:rPr lang="tr-TR" b="1" i="0" dirty="0" err="1">
                <a:effectLst/>
                <a:latin typeface="Cabin"/>
              </a:rPr>
              <a:t>int</a:t>
            </a:r>
            <a:r>
              <a:rPr lang="tr-TR" b="0" i="0" dirty="0">
                <a:effectLst/>
                <a:latin typeface="Cabin"/>
              </a:rPr>
              <a:t> değişken tanımladık ve bu değişkene 7 değerini atadık, geliştireceğiniz kodlarda bu kısım genellikle dışarıdan gelecek veya bir kullanıcı tarafından girilecektir. </a:t>
            </a:r>
          </a:p>
          <a:p>
            <a:r>
              <a:rPr lang="tr-TR" b="0" i="0" dirty="0">
                <a:effectLst/>
                <a:latin typeface="Cabin"/>
              </a:rPr>
              <a:t>Bu şekilde </a:t>
            </a:r>
            <a:r>
              <a:rPr lang="tr-TR" b="0" i="0" dirty="0" err="1">
                <a:effectLst/>
                <a:latin typeface="Cabin"/>
              </a:rPr>
              <a:t>hardcode</a:t>
            </a:r>
            <a:r>
              <a:rPr lang="tr-TR" b="0" i="0" dirty="0">
                <a:effectLst/>
                <a:latin typeface="Cabin"/>
              </a:rPr>
              <a:t> tanımlamalar yani kodun içerisine gömülmüş değer </a:t>
            </a:r>
            <a:r>
              <a:rPr lang="tr-TR" b="0" i="0" dirty="0" err="1">
                <a:effectLst/>
                <a:latin typeface="Cabin"/>
              </a:rPr>
              <a:t>tanımalaları</a:t>
            </a:r>
            <a:r>
              <a:rPr lang="tr-TR" b="0" i="0" dirty="0">
                <a:effectLst/>
                <a:latin typeface="Cabin"/>
              </a:rPr>
              <a:t> genellikle örneklerde yapılır. </a:t>
            </a:r>
          </a:p>
          <a:p>
            <a:r>
              <a:rPr lang="tr-TR" b="0" i="0" dirty="0">
                <a:effectLst/>
                <a:latin typeface="Cabin"/>
              </a:rPr>
              <a:t>Atadığımız bu değeri 1 ile 12 arasında istediğiniz bir değer aralığında verebilirsiniz.</a:t>
            </a:r>
          </a:p>
          <a:p>
            <a:r>
              <a:rPr lang="tr-TR" b="0" i="0" dirty="0">
                <a:effectLst/>
                <a:latin typeface="Cabin"/>
              </a:rPr>
              <a:t> Bu değerler haricinde bir değer atadığınızda,</a:t>
            </a:r>
            <a:endParaRPr lang="tr-TR" dirty="0"/>
          </a:p>
          <a:p>
            <a:endParaRPr lang="tr-TR" b="0" i="0" dirty="0">
              <a:effectLst/>
              <a:latin typeface="Cabin"/>
            </a:endParaRPr>
          </a:p>
          <a:p>
            <a:r>
              <a:rPr lang="tr-TR" b="0" i="0" dirty="0">
                <a:effectLst/>
                <a:latin typeface="Cabin"/>
              </a:rPr>
              <a:t>bölümüne girecek ve </a:t>
            </a:r>
            <a:r>
              <a:rPr lang="tr-TR" b="0" i="0" dirty="0" err="1">
                <a:effectLst/>
                <a:latin typeface="Cabin"/>
              </a:rPr>
              <a:t>ayDegeriStr</a:t>
            </a:r>
            <a:r>
              <a:rPr lang="tr-TR" b="0" i="0" dirty="0">
                <a:effectLst/>
                <a:latin typeface="Cabin"/>
              </a:rPr>
              <a:t> </a:t>
            </a:r>
            <a:r>
              <a:rPr lang="tr-TR" b="0" i="0" dirty="0" err="1">
                <a:effectLst/>
                <a:latin typeface="Cabin"/>
              </a:rPr>
              <a:t>degeri</a:t>
            </a:r>
            <a:r>
              <a:rPr lang="tr-TR" b="0" i="0" dirty="0">
                <a:effectLst/>
                <a:latin typeface="Cabin"/>
              </a:rPr>
              <a:t> </a:t>
            </a:r>
            <a:r>
              <a:rPr lang="tr-TR" b="1" i="0" dirty="0" err="1">
                <a:effectLst/>
                <a:latin typeface="Cabin"/>
              </a:rPr>
              <a:t>null</a:t>
            </a:r>
            <a:r>
              <a:rPr lang="tr-TR" b="0" i="0" dirty="0">
                <a:effectLst/>
                <a:latin typeface="Cabin"/>
              </a:rPr>
              <a:t> olarak kalacaktır.</a:t>
            </a:r>
          </a:p>
          <a:p>
            <a:r>
              <a:rPr lang="tr-TR" b="0" i="0" dirty="0">
                <a:effectLst/>
                <a:latin typeface="Cabin"/>
              </a:rPr>
              <a:t>örnekte biz </a:t>
            </a:r>
            <a:r>
              <a:rPr lang="tr-TR" b="0" i="0" dirty="0" err="1">
                <a:effectLst/>
                <a:latin typeface="Cabin"/>
              </a:rPr>
              <a:t>ayDegeri</a:t>
            </a:r>
            <a:r>
              <a:rPr lang="tr-TR" b="0" i="0" dirty="0">
                <a:effectLst/>
                <a:latin typeface="Cabin"/>
              </a:rPr>
              <a:t> değişkenine 7 değerini atadığımız için konsol ekranı yandaki gibi olacaktır.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1BE7972-805A-4F5A-8D2B-BC48EEE0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6" y="1183618"/>
            <a:ext cx="2997681" cy="616666"/>
          </a:xfrm>
          <a:prstGeom prst="rect">
            <a:avLst/>
          </a:prstGeom>
        </p:spPr>
      </p:pic>
      <p:pic>
        <p:nvPicPr>
          <p:cNvPr id="3076" name="Picture 4" descr="Java Switch Case - 1">
            <a:extLst>
              <a:ext uri="{FF2B5EF4-FFF2-40B4-BE49-F238E27FC236}">
                <a16:creationId xmlns:a16="http://schemas.microsoft.com/office/drawing/2014/main" id="{DC70D99D-8873-4088-B92F-9598A7A6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" y="3304035"/>
            <a:ext cx="3297987" cy="86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0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5E3009-9291-4301-8BB7-0CFA11B2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Java Switch Case 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ile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primitive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tiplerin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yanında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String 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veri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tipini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kullanarak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kod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geliştirebiliriz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Bu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konuya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yönelik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tr-TR" sz="2600" b="1" dirty="0"/>
              <a:t>yandaki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gibi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bir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örnek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kod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yazdık</a:t>
            </a:r>
            <a:r>
              <a:rPr lang="en-US" sz="2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A501CE-40A1-499C-BA26-8BF5D87F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69" y="640080"/>
            <a:ext cx="4357069" cy="5550408"/>
          </a:xfrm>
          <a:prstGeom prst="rect">
            <a:avLst/>
          </a:prstGeom>
        </p:spPr>
      </p:pic>
      <p:pic>
        <p:nvPicPr>
          <p:cNvPr id="4098" name="Picture 2" descr="Java Switch Case - 2">
            <a:extLst>
              <a:ext uri="{FF2B5EF4-FFF2-40B4-BE49-F238E27FC236}">
                <a16:creationId xmlns:a16="http://schemas.microsoft.com/office/drawing/2014/main" id="{67AA8AB2-F32B-4C6A-8E18-EADB10B2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9" y="5404001"/>
            <a:ext cx="2857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9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E8E435-87A0-469E-B03A-7A98C03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Scanner</a:t>
            </a:r>
            <a:r>
              <a:rPr lang="tr-TR" b="1" dirty="0"/>
              <a:t> Sınıfı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A7D729-D567-47E3-8B1E-D9908C82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i="0" dirty="0">
                <a:effectLst/>
                <a:latin typeface="Cabin"/>
              </a:rPr>
              <a:t>Aslında </a:t>
            </a:r>
            <a:r>
              <a:rPr lang="tr-TR" b="0" i="0" dirty="0" err="1">
                <a:effectLst/>
                <a:latin typeface="Cabin"/>
              </a:rPr>
              <a:t>Scanner</a:t>
            </a:r>
            <a:r>
              <a:rPr lang="tr-TR" b="0" i="0" dirty="0">
                <a:effectLst/>
                <a:latin typeface="Cabin"/>
              </a:rPr>
              <a:t> sınıfın kullanımını daha ileriki derslerde anlatmamız gerekir fakat anlattığımız ve anlatacağımız derslerde kullanıcı etkileşimi için bu dersi daha önceden anlatmak istedik. </a:t>
            </a:r>
          </a:p>
          <a:p>
            <a:r>
              <a:rPr lang="tr-TR" b="0" i="0" dirty="0">
                <a:effectLst/>
                <a:latin typeface="Cabin"/>
              </a:rPr>
              <a:t>Kullanıcı etkileşimden kastımızın ne olduğunu açıklamak gerekirse , kullanıcının klavyeden </a:t>
            </a:r>
            <a:r>
              <a:rPr lang="tr-TR" b="0" i="0" dirty="0" err="1">
                <a:effectLst/>
                <a:latin typeface="Cabin"/>
              </a:rPr>
              <a:t>string,int</a:t>
            </a:r>
            <a:r>
              <a:rPr lang="tr-TR" b="0" i="0" dirty="0">
                <a:effectLst/>
                <a:latin typeface="Cabin"/>
              </a:rPr>
              <a:t> ,</a:t>
            </a:r>
            <a:r>
              <a:rPr lang="tr-TR" b="0" i="0" dirty="0" err="1">
                <a:effectLst/>
                <a:latin typeface="Cabin"/>
              </a:rPr>
              <a:t>float</a:t>
            </a:r>
            <a:r>
              <a:rPr lang="tr-TR" b="0" i="0" dirty="0">
                <a:effectLst/>
                <a:latin typeface="Cabin"/>
              </a:rPr>
              <a:t> ,</a:t>
            </a:r>
            <a:r>
              <a:rPr lang="tr-TR" b="0" i="0" dirty="0" err="1">
                <a:effectLst/>
                <a:latin typeface="Cabin"/>
              </a:rPr>
              <a:t>char</a:t>
            </a:r>
            <a:r>
              <a:rPr lang="tr-TR" b="0" i="0" dirty="0">
                <a:effectLst/>
                <a:latin typeface="Cabin"/>
              </a:rPr>
              <a:t> vs.. gibi değerleri girebilmesi diyebiliriz. </a:t>
            </a:r>
          </a:p>
          <a:p>
            <a:r>
              <a:rPr lang="tr-TR" b="0" i="0" dirty="0">
                <a:effectLst/>
                <a:latin typeface="Cabin"/>
              </a:rPr>
              <a:t>Bu aldığımız değerleri kullanıcıdan aldıktan sonra matematiksel işlemler yapabilir, koşulların içinde </a:t>
            </a:r>
            <a:r>
              <a:rPr lang="tr-TR" b="0" i="0" dirty="0" err="1">
                <a:effectLst/>
                <a:latin typeface="Cabin"/>
              </a:rPr>
              <a:t>kullanabilir,ileride</a:t>
            </a:r>
            <a:r>
              <a:rPr lang="tr-TR" b="0" i="0" dirty="0">
                <a:effectLst/>
                <a:latin typeface="Cabin"/>
              </a:rPr>
              <a:t> anlatacağımız döngülerde kullanabiliriz. </a:t>
            </a:r>
          </a:p>
          <a:p>
            <a:r>
              <a:rPr lang="tr-TR" b="0" i="0" dirty="0">
                <a:effectLst/>
                <a:latin typeface="Cabin"/>
              </a:rPr>
              <a:t>Böylelikle vereceğimiz örnekleri hem daha çeşitli verebilir </a:t>
            </a:r>
            <a:r>
              <a:rPr lang="tr-TR" b="0" i="0" dirty="0" err="1">
                <a:effectLst/>
                <a:latin typeface="Cabin"/>
              </a:rPr>
              <a:t>hemde</a:t>
            </a:r>
            <a:r>
              <a:rPr lang="tr-TR" b="0" i="0" dirty="0">
                <a:effectLst/>
                <a:latin typeface="Cabin"/>
              </a:rPr>
              <a:t> kullanıcı etkileşimi ile daha anlaşılabilir hale getirebiliriz.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CBB1D6-6ED2-420E-9E9D-20078E7E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tr-TR" sz="3200" b="1">
                <a:solidFill>
                  <a:schemeClr val="bg1"/>
                </a:solidFill>
              </a:rPr>
              <a:t>If Else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F23837-297A-41B9-AADF-EA1134F0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 fontScale="92500" lnSpcReduction="20000"/>
          </a:bodyPr>
          <a:lstStyle/>
          <a:p>
            <a:r>
              <a:rPr lang="tr-TR" sz="2400" b="0" i="0" dirty="0">
                <a:effectLst/>
                <a:latin typeface="Cabin"/>
              </a:rPr>
              <a:t> </a:t>
            </a:r>
            <a:r>
              <a:rPr lang="tr-TR" sz="2400" b="1" i="0" dirty="0" err="1">
                <a:effectLst/>
                <a:latin typeface="Cabin"/>
              </a:rPr>
              <a:t>if</a:t>
            </a:r>
            <a:r>
              <a:rPr lang="tr-TR" sz="2400" b="1" i="0" dirty="0">
                <a:effectLst/>
                <a:latin typeface="Cabin"/>
              </a:rPr>
              <a:t> else</a:t>
            </a:r>
            <a:r>
              <a:rPr lang="tr-TR" sz="2400" b="0" i="0" dirty="0">
                <a:effectLst/>
                <a:latin typeface="Cabin"/>
              </a:rPr>
              <a:t> ve </a:t>
            </a:r>
            <a:r>
              <a:rPr lang="tr-TR" sz="2400" b="1" i="0" dirty="0" err="1">
                <a:effectLst/>
                <a:latin typeface="Cabin"/>
              </a:rPr>
              <a:t>if</a:t>
            </a:r>
            <a:r>
              <a:rPr lang="tr-TR" sz="2400" b="1" i="0" dirty="0">
                <a:effectLst/>
                <a:latin typeface="Cabin"/>
              </a:rPr>
              <a:t> else </a:t>
            </a:r>
            <a:r>
              <a:rPr lang="tr-TR" sz="2400" b="1" i="0" dirty="0" err="1">
                <a:effectLst/>
                <a:latin typeface="Cabin"/>
              </a:rPr>
              <a:t>if</a:t>
            </a:r>
            <a:r>
              <a:rPr lang="tr-TR" sz="2400" b="0" i="0" dirty="0">
                <a:effectLst/>
                <a:latin typeface="Cabin"/>
              </a:rPr>
              <a:t> yapısından bahsedeceğiz. </a:t>
            </a:r>
          </a:p>
          <a:p>
            <a:r>
              <a:rPr lang="tr-TR" sz="2400" b="1" i="0" dirty="0" err="1">
                <a:effectLst/>
                <a:latin typeface="Cabin"/>
              </a:rPr>
              <a:t>if</a:t>
            </a:r>
            <a:r>
              <a:rPr lang="tr-TR" sz="2400" b="1" i="0" dirty="0">
                <a:effectLst/>
                <a:latin typeface="Cabin"/>
              </a:rPr>
              <a:t> </a:t>
            </a:r>
            <a:r>
              <a:rPr lang="tr-TR" sz="2400" b="0" i="0" dirty="0" err="1">
                <a:effectLst/>
                <a:latin typeface="Cabin"/>
              </a:rPr>
              <a:t>ingilizcede</a:t>
            </a:r>
            <a:r>
              <a:rPr lang="tr-TR" sz="2400" b="0" i="0" dirty="0">
                <a:effectLst/>
                <a:latin typeface="Cabin"/>
              </a:rPr>
              <a:t> eğer anlamına gelmektedir. </a:t>
            </a:r>
          </a:p>
          <a:p>
            <a:r>
              <a:rPr lang="tr-TR" sz="2400" b="0" i="0" dirty="0">
                <a:effectLst/>
                <a:latin typeface="Cabin"/>
              </a:rPr>
              <a:t>Aynı şekilde programlama dillerinde de eğer anlamına gelmektedir. </a:t>
            </a:r>
          </a:p>
          <a:p>
            <a:r>
              <a:rPr lang="tr-TR" sz="2400" b="0" i="0" dirty="0">
                <a:effectLst/>
                <a:latin typeface="Cabin"/>
              </a:rPr>
              <a:t>Genel yapısı aşağıdaki gibidir.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73C0E3-EB37-42B1-BAC7-FB0E3BE2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9" y="4189306"/>
            <a:ext cx="5995055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180245-45C0-40ED-B68A-BA1182CB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3A3A3A"/>
                </a:solidFill>
                <a:effectLst/>
                <a:latin typeface="Cabin"/>
              </a:rPr>
              <a:t>import</a:t>
            </a:r>
            <a:r>
              <a:rPr lang="tr-TR" b="1" i="0" dirty="0">
                <a:solidFill>
                  <a:srgbClr val="3A3A3A"/>
                </a:solidFill>
                <a:effectLst/>
                <a:latin typeface="Cabin"/>
              </a:rPr>
              <a:t> kullanımı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E24DCC-8E74-410C-8688-D1FAD4E5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0" dirty="0">
                <a:effectLst/>
                <a:latin typeface="Cabin"/>
              </a:rPr>
              <a:t>Öncelikle dersime geçmeden önce Java’da </a:t>
            </a:r>
            <a:r>
              <a:rPr lang="tr-TR" i="0" dirty="0" err="1">
                <a:effectLst/>
                <a:latin typeface="Cabin"/>
              </a:rPr>
              <a:t>import</a:t>
            </a:r>
            <a:r>
              <a:rPr lang="tr-TR" i="0" dirty="0">
                <a:effectLst/>
                <a:latin typeface="Cabin"/>
              </a:rPr>
              <a:t> kullanımından bahsedelim. </a:t>
            </a:r>
            <a:r>
              <a:rPr lang="tr-TR" i="0" dirty="0" err="1">
                <a:effectLst/>
                <a:latin typeface="Cabin"/>
              </a:rPr>
              <a:t>import</a:t>
            </a:r>
            <a:r>
              <a:rPr lang="tr-TR" i="0" dirty="0">
                <a:effectLst/>
                <a:latin typeface="Cabin"/>
              </a:rPr>
              <a:t> Java’da dahil etmek anlamında kullanılmaktadır. Bizde </a:t>
            </a:r>
            <a:r>
              <a:rPr lang="tr-TR" i="0" dirty="0" err="1">
                <a:effectLst/>
                <a:latin typeface="Cabin"/>
              </a:rPr>
              <a:t>import</a:t>
            </a:r>
            <a:r>
              <a:rPr lang="tr-TR" i="0" dirty="0">
                <a:effectLst/>
                <a:latin typeface="Cabin"/>
              </a:rPr>
              <a:t> anahtar kelimesini kullanarak programımıza farklı kütüphaneler ve </a:t>
            </a:r>
            <a:r>
              <a:rPr lang="tr-TR" i="0" dirty="0" err="1">
                <a:effectLst/>
                <a:latin typeface="Cabin"/>
              </a:rPr>
              <a:t>classlar</a:t>
            </a:r>
            <a:r>
              <a:rPr lang="tr-TR" i="0" dirty="0">
                <a:effectLst/>
                <a:latin typeface="Cabin"/>
              </a:rPr>
              <a:t> dahil edebiliriz.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27283E-0839-4871-A464-4051186D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6" y="3814678"/>
            <a:ext cx="7111749" cy="5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4346C-C4E6-4070-B72B-97F3D199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tr-TR" sz="2400" b="0" i="0" dirty="0">
                <a:effectLst/>
                <a:latin typeface="Cabin"/>
              </a:rPr>
              <a:t>İki çeşit kullanımı vardır. Birinci kullanımı direk kullanacağımız </a:t>
            </a:r>
            <a:r>
              <a:rPr lang="tr-TR" sz="2400" b="0" i="0" dirty="0" err="1">
                <a:effectLst/>
                <a:latin typeface="Cabin"/>
              </a:rPr>
              <a:t>Class’ı</a:t>
            </a:r>
            <a:r>
              <a:rPr lang="tr-TR" sz="2400" b="0" i="0" dirty="0">
                <a:effectLst/>
                <a:latin typeface="Cabin"/>
              </a:rPr>
              <a:t> dahil etmek. </a:t>
            </a:r>
            <a:r>
              <a:rPr lang="tr-TR" sz="2400" b="0" i="0" dirty="0" err="1">
                <a:effectLst/>
                <a:latin typeface="Cabin"/>
              </a:rPr>
              <a:t>Mesala</a:t>
            </a:r>
            <a:r>
              <a:rPr lang="tr-TR" sz="2400" b="0" i="0" dirty="0">
                <a:effectLst/>
                <a:latin typeface="Cabin"/>
              </a:rPr>
              <a:t> </a:t>
            </a:r>
            <a:r>
              <a:rPr lang="tr-TR" sz="2400" b="1" i="0" dirty="0" err="1">
                <a:effectLst/>
                <a:latin typeface="Cabin"/>
              </a:rPr>
              <a:t>java.util</a:t>
            </a:r>
            <a:r>
              <a:rPr lang="tr-TR" sz="2400" b="0" i="0" dirty="0">
                <a:effectLst/>
                <a:latin typeface="Cabin"/>
              </a:rPr>
              <a:t> paketi altında onlarca Class bulunmaktadır.(</a:t>
            </a:r>
            <a:r>
              <a:rPr lang="tr-TR" sz="2400" b="0" i="0" dirty="0" err="1">
                <a:effectLst/>
                <a:latin typeface="Cabin"/>
              </a:rPr>
              <a:t>List,ArrayList,Scanner,Random,Date</a:t>
            </a:r>
            <a:r>
              <a:rPr lang="tr-TR" sz="2400" b="0" i="0" dirty="0">
                <a:effectLst/>
                <a:latin typeface="Cabin"/>
              </a:rPr>
              <a:t> ..). Bunları tek tek uygulamamıza aşağıdaki gibi dahil edebiliriz.</a:t>
            </a:r>
            <a:endParaRPr lang="tr-TR" sz="2400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A4E0A2F-CEA8-4FCD-970D-32F31F35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22" y="4189306"/>
            <a:ext cx="516001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5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469686-2D66-48AE-8835-5F803627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b="0" i="0" dirty="0">
                <a:effectLst/>
                <a:latin typeface="Cabin"/>
              </a:rPr>
              <a:t>İkinci kullanımı ise direk paketi dahil </a:t>
            </a:r>
            <a:r>
              <a:rPr lang="tr-TR" b="0" i="0" dirty="0" err="1">
                <a:effectLst/>
                <a:latin typeface="Cabin"/>
              </a:rPr>
              <a:t>edebiliriz.Böylelikle</a:t>
            </a:r>
            <a:r>
              <a:rPr lang="tr-TR" b="0" i="0" dirty="0">
                <a:effectLst/>
                <a:latin typeface="Cabin"/>
              </a:rPr>
              <a:t> o paket altındaki tüm </a:t>
            </a:r>
            <a:r>
              <a:rPr lang="tr-TR" b="0" i="0" dirty="0" err="1">
                <a:effectLst/>
                <a:latin typeface="Cabin"/>
              </a:rPr>
              <a:t>class’ları</a:t>
            </a:r>
            <a:r>
              <a:rPr lang="tr-TR" b="0" i="0" dirty="0">
                <a:effectLst/>
                <a:latin typeface="Cabin"/>
              </a:rPr>
              <a:t> kullanabiliriz. </a:t>
            </a:r>
            <a:r>
              <a:rPr lang="tr-TR" b="0" i="0" dirty="0" err="1">
                <a:effectLst/>
                <a:latin typeface="Cabin"/>
              </a:rPr>
              <a:t>Bunuda</a:t>
            </a:r>
            <a:r>
              <a:rPr lang="tr-TR" b="0" i="0" dirty="0">
                <a:effectLst/>
                <a:latin typeface="Cabin"/>
              </a:rPr>
              <a:t> aşağıdaki şekilde yapabiliriz.</a:t>
            </a:r>
          </a:p>
          <a:p>
            <a:pPr algn="l"/>
            <a:endParaRPr lang="tr-TR" dirty="0">
              <a:latin typeface="Cabin"/>
            </a:endParaRPr>
          </a:p>
          <a:p>
            <a:pPr algn="l"/>
            <a:endParaRPr lang="tr-TR" b="0" i="0" dirty="0">
              <a:effectLst/>
              <a:latin typeface="Cabin"/>
            </a:endParaRPr>
          </a:p>
          <a:p>
            <a:pPr algn="l"/>
            <a:endParaRPr lang="tr-TR" dirty="0">
              <a:latin typeface="Cabin"/>
            </a:endParaRPr>
          </a:p>
          <a:p>
            <a:pPr algn="l"/>
            <a:r>
              <a:rPr lang="tr-TR" b="1" i="0" dirty="0">
                <a:effectLst/>
                <a:latin typeface="Cabin"/>
              </a:rPr>
              <a:t>NOT:</a:t>
            </a:r>
            <a:r>
              <a:rPr lang="tr-TR" b="0" i="0" dirty="0">
                <a:effectLst/>
                <a:latin typeface="Cabin"/>
              </a:rPr>
              <a:t> Java’da paket yapısı ve </a:t>
            </a:r>
            <a:r>
              <a:rPr lang="tr-TR" b="0" i="0" dirty="0" err="1">
                <a:effectLst/>
                <a:latin typeface="Cabin"/>
              </a:rPr>
              <a:t>import</a:t>
            </a:r>
            <a:r>
              <a:rPr lang="tr-TR" b="0" i="0" dirty="0">
                <a:effectLst/>
                <a:latin typeface="Cabin"/>
              </a:rPr>
              <a:t> kullanımını daha detaylı olarak ilerleyen derslerimizde anlatacağız.</a:t>
            </a:r>
          </a:p>
          <a:p>
            <a:pPr marL="0" indent="0">
              <a:buNone/>
            </a:pPr>
            <a:br>
              <a:rPr lang="tr-TR" b="0" i="0" dirty="0">
                <a:effectLst/>
                <a:latin typeface="Monaco"/>
              </a:rPr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DCE4CD-95E9-4E56-A92A-FAA76864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07" y="3715081"/>
            <a:ext cx="6210811" cy="5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5F681B-54C9-4B75-94F2-AC06FC86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Cabin"/>
              </a:rPr>
              <a:t>Biz bu dersimizde sadece </a:t>
            </a:r>
            <a:r>
              <a:rPr lang="tr-TR" b="0" i="0" dirty="0" err="1">
                <a:effectLst/>
                <a:latin typeface="Cabin"/>
              </a:rPr>
              <a:t>Scanner</a:t>
            </a:r>
            <a:r>
              <a:rPr lang="tr-TR" b="0" i="0" dirty="0">
                <a:effectLst/>
                <a:latin typeface="Cabin"/>
              </a:rPr>
              <a:t> sınıfını kullanacağımız için aşağıdaki şekilde ekleyebiliriz.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9AA271-E190-4A18-9D88-F090E162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91" y="4201818"/>
            <a:ext cx="6946018" cy="7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2DBF79-07FC-475C-9920-FB34A163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tr-TR" sz="1700" b="0" i="0" dirty="0" err="1">
                <a:effectLst/>
                <a:latin typeface="Cabin"/>
              </a:rPr>
              <a:t>Scanner</a:t>
            </a:r>
            <a:r>
              <a:rPr lang="tr-TR" sz="1700" b="0" i="0" dirty="0">
                <a:effectLst/>
                <a:latin typeface="Cabin"/>
              </a:rPr>
              <a:t> sınıfını programımıza dahil ettik artık onun </a:t>
            </a:r>
            <a:r>
              <a:rPr lang="tr-TR" sz="1700" b="0" i="0" dirty="0" err="1">
                <a:effectLst/>
                <a:latin typeface="Cabin"/>
              </a:rPr>
              <a:t>methodlarını</a:t>
            </a:r>
            <a:r>
              <a:rPr lang="tr-TR" sz="1700" b="0" i="0" dirty="0">
                <a:effectLst/>
                <a:latin typeface="Cabin"/>
              </a:rPr>
              <a:t> kullanabilir ve kullanıcıdan değerler alabiliriz. Öncelikle kullanıcıdan </a:t>
            </a:r>
            <a:r>
              <a:rPr lang="tr-TR" sz="1700" b="0" i="0" dirty="0" err="1">
                <a:effectLst/>
                <a:latin typeface="Cabin"/>
              </a:rPr>
              <a:t>string</a:t>
            </a:r>
            <a:r>
              <a:rPr lang="tr-TR" sz="1700" b="0" i="0" dirty="0">
                <a:effectLst/>
                <a:latin typeface="Cabin"/>
              </a:rPr>
              <a:t> bir değer isteyip o değeri konsola yazdıralım.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1C38D1-9E52-4285-8F5B-7637D35D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96690"/>
            <a:ext cx="10917936" cy="29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4D6FC7-0D7B-42DC-A09C-701FBBE1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tr-TR" sz="2200" b="0" i="0">
                <a:effectLst/>
                <a:latin typeface="Cabin"/>
              </a:rPr>
              <a:t>Girmiş olduğunuz mesajı konsola bastıracaktır. Şimdi kullanıcıdan iki sayı isteyelim ve bu sayıların toplamını konsola bastıralım.</a:t>
            </a:r>
            <a:endParaRPr lang="tr-TR" sz="2200"/>
          </a:p>
          <a:p>
            <a:endParaRPr lang="tr-TR" sz="22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D7CC6B-0CF8-4EA3-BBFA-3866752D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646569"/>
            <a:ext cx="10917936" cy="3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DFC6C-02B6-4AE6-B915-9CDB2AB7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Cabin"/>
              </a:rPr>
              <a:t>iki örnekten gördüğümüz gibi </a:t>
            </a:r>
            <a:r>
              <a:rPr lang="tr-TR" b="0" i="0" dirty="0" err="1">
                <a:effectLst/>
                <a:latin typeface="Cabin"/>
              </a:rPr>
              <a:t>nextLine</a:t>
            </a:r>
            <a:r>
              <a:rPr lang="tr-TR" b="0" i="0" dirty="0">
                <a:effectLst/>
                <a:latin typeface="Cabin"/>
              </a:rPr>
              <a:t>() ile </a:t>
            </a:r>
            <a:r>
              <a:rPr lang="tr-TR" b="0" i="0" dirty="0" err="1">
                <a:effectLst/>
                <a:latin typeface="Cabin"/>
              </a:rPr>
              <a:t>string</a:t>
            </a:r>
            <a:r>
              <a:rPr lang="tr-TR" b="0" i="0" dirty="0">
                <a:effectLst/>
                <a:latin typeface="Cabin"/>
              </a:rPr>
              <a:t> değerini </a:t>
            </a:r>
            <a:r>
              <a:rPr lang="tr-TR" b="0" i="0" dirty="0" err="1">
                <a:effectLst/>
                <a:latin typeface="Cabin"/>
              </a:rPr>
              <a:t>nextInt</a:t>
            </a:r>
            <a:r>
              <a:rPr lang="tr-TR" b="0" i="0" dirty="0">
                <a:effectLst/>
                <a:latin typeface="Cabin"/>
              </a:rPr>
              <a:t>() ile </a:t>
            </a:r>
            <a:r>
              <a:rPr lang="tr-TR" b="0" i="0" dirty="0" err="1">
                <a:effectLst/>
                <a:latin typeface="Cabin"/>
              </a:rPr>
              <a:t>int</a:t>
            </a:r>
            <a:r>
              <a:rPr lang="tr-TR" b="0" i="0" dirty="0">
                <a:effectLst/>
                <a:latin typeface="Cabin"/>
              </a:rPr>
              <a:t> değerini aldık. </a:t>
            </a:r>
          </a:p>
          <a:p>
            <a:r>
              <a:rPr lang="tr-TR" b="0" i="0" dirty="0">
                <a:effectLst/>
                <a:latin typeface="Cabin"/>
              </a:rPr>
              <a:t>Diğer tiplerde değerler alabilmek için aşağıdaki şekillerde kullanabiliriz.</a:t>
            </a:r>
            <a:br>
              <a:rPr lang="tr-TR" dirty="0"/>
            </a:br>
            <a:r>
              <a:rPr lang="tr-TR" b="0" i="0" dirty="0" err="1">
                <a:effectLst/>
                <a:latin typeface="Cabin"/>
              </a:rPr>
              <a:t>nextLine</a:t>
            </a:r>
            <a:r>
              <a:rPr lang="tr-TR" b="0" i="0" dirty="0">
                <a:effectLst/>
                <a:latin typeface="Cabin"/>
              </a:rPr>
              <a:t>() -&gt; </a:t>
            </a:r>
            <a:r>
              <a:rPr lang="tr-TR" b="0" i="0" dirty="0" err="1">
                <a:effectLst/>
                <a:latin typeface="Cabin"/>
              </a:rPr>
              <a:t>String</a:t>
            </a:r>
            <a:br>
              <a:rPr lang="tr-TR" dirty="0"/>
            </a:br>
            <a:r>
              <a:rPr lang="tr-TR" b="0" i="0" dirty="0" err="1">
                <a:effectLst/>
                <a:latin typeface="Cabin"/>
              </a:rPr>
              <a:t>nextInt</a:t>
            </a:r>
            <a:r>
              <a:rPr lang="tr-TR" b="0" i="0" dirty="0">
                <a:effectLst/>
                <a:latin typeface="Cabin"/>
              </a:rPr>
              <a:t>() -&gt; </a:t>
            </a:r>
            <a:r>
              <a:rPr lang="tr-TR" b="0" i="0" dirty="0" err="1">
                <a:effectLst/>
                <a:latin typeface="Cabin"/>
              </a:rPr>
              <a:t>Integer</a:t>
            </a:r>
            <a:br>
              <a:rPr lang="tr-TR" dirty="0"/>
            </a:br>
            <a:r>
              <a:rPr lang="tr-TR" b="0" i="0" dirty="0" err="1">
                <a:effectLst/>
                <a:latin typeface="Cabin"/>
              </a:rPr>
              <a:t>nextByte</a:t>
            </a:r>
            <a:r>
              <a:rPr lang="tr-TR" b="0" i="0" dirty="0">
                <a:effectLst/>
                <a:latin typeface="Cabin"/>
              </a:rPr>
              <a:t>() -&gt; </a:t>
            </a:r>
            <a:r>
              <a:rPr lang="tr-TR" b="0" i="0" dirty="0" err="1">
                <a:effectLst/>
                <a:latin typeface="Cabin"/>
              </a:rPr>
              <a:t>Byte</a:t>
            </a:r>
            <a:br>
              <a:rPr lang="tr-TR" dirty="0"/>
            </a:br>
            <a:r>
              <a:rPr lang="tr-TR" b="0" i="0" dirty="0" err="1">
                <a:effectLst/>
                <a:latin typeface="Cabin"/>
              </a:rPr>
              <a:t>nextFloat</a:t>
            </a:r>
            <a:r>
              <a:rPr lang="tr-TR" b="0" i="0" dirty="0">
                <a:effectLst/>
                <a:latin typeface="Cabin"/>
              </a:rPr>
              <a:t> -&gt; </a:t>
            </a:r>
            <a:r>
              <a:rPr lang="tr-TR" b="0" i="0" dirty="0" err="1">
                <a:effectLst/>
                <a:latin typeface="Cabin"/>
              </a:rPr>
              <a:t>Float</a:t>
            </a:r>
            <a:br>
              <a:rPr lang="tr-TR" dirty="0"/>
            </a:br>
            <a:r>
              <a:rPr lang="tr-TR" b="0" i="0" dirty="0" err="1">
                <a:effectLst/>
                <a:latin typeface="Cabin"/>
              </a:rPr>
              <a:t>nextDouble</a:t>
            </a:r>
            <a:r>
              <a:rPr lang="tr-TR" b="0" i="0" dirty="0">
                <a:effectLst/>
                <a:latin typeface="Cabin"/>
              </a:rPr>
              <a:t> -&gt; </a:t>
            </a:r>
            <a:r>
              <a:rPr lang="tr-TR" b="0" i="0" dirty="0" err="1">
                <a:effectLst/>
                <a:latin typeface="Cabin"/>
              </a:rPr>
              <a:t>Double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530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F77CC6-19E2-4843-BD8E-25F8962B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0" i="0" dirty="0">
                <a:effectLst/>
                <a:latin typeface="Cabin"/>
              </a:rPr>
              <a:t>Daha bir çok tipte değer alabiliriz. </a:t>
            </a:r>
          </a:p>
          <a:p>
            <a:r>
              <a:rPr lang="tr-TR" b="0" i="0" dirty="0">
                <a:effectLst/>
                <a:latin typeface="Cabin"/>
              </a:rPr>
              <a:t>Daha detaylı kullanımı için </a:t>
            </a:r>
            <a:r>
              <a:rPr lang="tr-TR" b="0" i="0" u="none" strike="noStrike" dirty="0">
                <a:effectLst/>
                <a:latin typeface="Cabin"/>
              </a:rPr>
              <a:t>linki</a:t>
            </a:r>
            <a:r>
              <a:rPr lang="tr-TR" b="0" i="0" dirty="0">
                <a:effectLst/>
                <a:latin typeface="Cabin"/>
              </a:rPr>
              <a:t> inceleyebilirsiniz. </a:t>
            </a:r>
          </a:p>
          <a:p>
            <a:r>
              <a:rPr lang="tr-TR" b="0" i="0" dirty="0" err="1">
                <a:effectLst/>
                <a:latin typeface="Cabin"/>
              </a:rPr>
              <a:t>Scanner</a:t>
            </a:r>
            <a:r>
              <a:rPr lang="tr-TR" b="0" i="0" dirty="0">
                <a:effectLst/>
                <a:latin typeface="Cabin"/>
              </a:rPr>
              <a:t> </a:t>
            </a:r>
            <a:r>
              <a:rPr lang="tr-TR" b="0" i="0" dirty="0" err="1">
                <a:effectLst/>
                <a:latin typeface="Cabin"/>
              </a:rPr>
              <a:t>class’ı</a:t>
            </a:r>
            <a:r>
              <a:rPr lang="tr-TR" b="0" i="0" dirty="0">
                <a:effectLst/>
                <a:latin typeface="Cabin"/>
              </a:rPr>
              <a:t> konsoldan değerler almak için kullanılır. İleride </a:t>
            </a:r>
            <a:r>
              <a:rPr lang="tr-TR" b="0" i="0" dirty="0" err="1">
                <a:effectLst/>
                <a:latin typeface="Cabin"/>
              </a:rPr>
              <a:t>arayüzlerle</a:t>
            </a:r>
            <a:r>
              <a:rPr lang="tr-TR" b="0" i="0" dirty="0">
                <a:effectLst/>
                <a:latin typeface="Cabin"/>
              </a:rPr>
              <a:t> çalışıp değerleri </a:t>
            </a:r>
            <a:r>
              <a:rPr lang="tr-TR" b="0" i="0" dirty="0" err="1">
                <a:effectLst/>
                <a:latin typeface="Cabin"/>
              </a:rPr>
              <a:t>input</a:t>
            </a:r>
            <a:r>
              <a:rPr lang="tr-TR" b="0" i="0" dirty="0">
                <a:effectLst/>
                <a:latin typeface="Cabin"/>
              </a:rPr>
              <a:t> alanlarından alacağınız için çok fazla kullanacağınızı sanmıyorum.</a:t>
            </a:r>
          </a:p>
          <a:p>
            <a:endParaRPr lang="tr-TR" dirty="0">
              <a:latin typeface="Cabin"/>
            </a:endParaRPr>
          </a:p>
          <a:p>
            <a:r>
              <a:rPr lang="tr-TR" dirty="0">
                <a:hlinkClick r:id="rId2"/>
              </a:rPr>
              <a:t>https://docs.oracle.com/javase/7/docs/api/java/util/Scanner.html#method_summary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913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>
            <a:extLst>
              <a:ext uri="{FF2B5EF4-FFF2-40B4-BE49-F238E27FC236}">
                <a16:creationId xmlns:a16="http://schemas.microsoft.com/office/drawing/2014/main" id="{FDF5D7B8-B63D-4378-BE85-667814143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761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8489D-F96E-4F53-A3FD-566DCA45B629}"/>
              </a:ext>
            </a:extLst>
          </p:cNvPr>
          <p:cNvSpPr>
            <a:spLocks noGrp="1"/>
          </p:cNvSpPr>
          <p:nvPr/>
        </p:nvSpPr>
        <p:spPr>
          <a:xfrm>
            <a:off x="640841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/>
              <a:t>İletişim Bilgilerim</a:t>
            </a:r>
          </a:p>
        </p:txBody>
      </p:sp>
      <p:sp>
        <p:nvSpPr>
          <p:cNvPr id="6" name="sketchy line">
            <a:extLst>
              <a:ext uri="{FF2B5EF4-FFF2-40B4-BE49-F238E27FC236}">
                <a16:creationId xmlns:a16="http://schemas.microsoft.com/office/drawing/2014/main" id="{BD581AAD-2D8C-4B28-9823-9E28DB588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841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22996CE9-AABF-418C-9A0A-BF359FB9A57F}"/>
              </a:ext>
            </a:extLst>
          </p:cNvPr>
          <p:cNvSpPr>
            <a:spLocks noGrp="1"/>
          </p:cNvSpPr>
          <p:nvPr/>
        </p:nvSpPr>
        <p:spPr>
          <a:xfrm>
            <a:off x="640842" y="2872899"/>
            <a:ext cx="4368602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Mail Adresim: kerim.kilic.1751@gmail.com</a:t>
            </a:r>
          </a:p>
          <a:p>
            <a:r>
              <a:rPr lang="tr-TR" sz="2200" dirty="0" err="1"/>
              <a:t>Linkedin</a:t>
            </a:r>
            <a:r>
              <a:rPr lang="tr-TR" sz="2200" dirty="0"/>
              <a:t>: @MeKerimKilic</a:t>
            </a:r>
          </a:p>
          <a:p>
            <a:r>
              <a:rPr lang="tr-TR" sz="2200" dirty="0" err="1"/>
              <a:t>Github</a:t>
            </a:r>
            <a:r>
              <a:rPr lang="tr-TR" sz="2200" dirty="0"/>
              <a:t>: @MeKerimKilic</a:t>
            </a:r>
          </a:p>
          <a:p>
            <a:r>
              <a:rPr lang="tr-TR" sz="2200" dirty="0" err="1"/>
              <a:t>Instagram</a:t>
            </a:r>
            <a:r>
              <a:rPr lang="tr-TR" sz="2200" dirty="0"/>
              <a:t>: @MeKerimKilic</a:t>
            </a:r>
          </a:p>
          <a:p>
            <a:endParaRPr lang="tr-TR" sz="2200" dirty="0"/>
          </a:p>
          <a:p>
            <a:endParaRPr lang="tr-TR" sz="2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09004B-35DA-4D9A-B84D-DF6FDCA1E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4" r="1" b="1"/>
          <a:stretch/>
        </p:blipFill>
        <p:spPr bwMode="auto">
          <a:xfrm>
            <a:off x="5312463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0195D2-9720-4E01-A7DF-30766081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Flowchart </a:t>
            </a:r>
            <a:r>
              <a:rPr lang="en-US" sz="54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görünümü</a:t>
            </a:r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ise</a:t>
            </a:r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aşağıdaki</a:t>
            </a:r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gibidir</a:t>
            </a:r>
            <a:r>
              <a:rPr lang="en-US" sz="5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1A423B-C89B-43BF-9D76-FC6A8173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27" y="609709"/>
            <a:ext cx="6847062" cy="5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CB9F75-8757-4A3B-8D53-01872125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0" i="0" dirty="0">
                <a:effectLst/>
                <a:latin typeface="Cabin"/>
              </a:rPr>
              <a:t>Bir </a:t>
            </a:r>
            <a:r>
              <a:rPr lang="tr-TR" b="0" i="0" dirty="0" err="1">
                <a:effectLst/>
                <a:latin typeface="Cabin"/>
              </a:rPr>
              <a:t>java</a:t>
            </a:r>
            <a:r>
              <a:rPr lang="tr-TR" b="0" i="0" dirty="0">
                <a:effectLst/>
                <a:latin typeface="Cabin"/>
              </a:rPr>
              <a:t> uygulaması yazdığımızı farz edelim.</a:t>
            </a:r>
          </a:p>
          <a:p>
            <a:r>
              <a:rPr lang="tr-TR" b="0" i="0" dirty="0">
                <a:effectLst/>
                <a:latin typeface="Cabin"/>
              </a:rPr>
              <a:t>(</a:t>
            </a:r>
            <a:r>
              <a:rPr lang="tr-TR" b="0" i="0" dirty="0" err="1">
                <a:effectLst/>
                <a:latin typeface="Cabin"/>
              </a:rPr>
              <a:t>İf</a:t>
            </a:r>
            <a:r>
              <a:rPr lang="tr-TR" b="0" i="0" dirty="0">
                <a:effectLst/>
                <a:latin typeface="Cabin"/>
              </a:rPr>
              <a:t> koşulunun mantığı tüm programlama dillerinde </a:t>
            </a:r>
            <a:r>
              <a:rPr lang="tr-TR" b="0" i="0" dirty="0" err="1">
                <a:effectLst/>
                <a:latin typeface="Cabin"/>
              </a:rPr>
              <a:t>aynıdır,sadece</a:t>
            </a:r>
            <a:r>
              <a:rPr lang="tr-TR" b="0" i="0" dirty="0">
                <a:effectLst/>
                <a:latin typeface="Cabin"/>
              </a:rPr>
              <a:t> </a:t>
            </a:r>
            <a:r>
              <a:rPr lang="tr-TR" b="0" i="0" dirty="0" err="1">
                <a:effectLst/>
                <a:latin typeface="Cabin"/>
              </a:rPr>
              <a:t>syntax</a:t>
            </a:r>
            <a:r>
              <a:rPr lang="tr-TR" b="0" i="0" dirty="0">
                <a:effectLst/>
                <a:latin typeface="Cabin"/>
              </a:rPr>
              <a:t> farklı olabilir). </a:t>
            </a:r>
          </a:p>
          <a:p>
            <a:r>
              <a:rPr lang="tr-TR" b="0" i="0" dirty="0">
                <a:effectLst/>
                <a:latin typeface="Cabin"/>
              </a:rPr>
              <a:t>Bu uygulama içinde bir kod bloğunun çalışması için bir şart gerekli diyelim. </a:t>
            </a:r>
          </a:p>
          <a:p>
            <a:r>
              <a:rPr lang="tr-TR" b="0" i="0" dirty="0">
                <a:effectLst/>
                <a:latin typeface="Cabin"/>
              </a:rPr>
              <a:t>Örneğin çarpma işlemi yapacağız klavyeden girilen bir sayıyı 5 ile çarpacağız, ama girilen sayının 0’dan büyük olmasını istiyoruz. </a:t>
            </a:r>
          </a:p>
          <a:p>
            <a:r>
              <a:rPr lang="tr-TR" b="0" i="0" dirty="0">
                <a:effectLst/>
                <a:latin typeface="Cabin"/>
              </a:rPr>
              <a:t>Bu ve buna benzer durumlarda kullanılan </a:t>
            </a:r>
            <a:r>
              <a:rPr lang="tr-TR" b="0" i="0" dirty="0" err="1">
                <a:effectLst/>
                <a:latin typeface="Cabin"/>
              </a:rPr>
              <a:t>if</a:t>
            </a:r>
            <a:r>
              <a:rPr lang="tr-TR" b="0" i="0" dirty="0">
                <a:effectLst/>
                <a:latin typeface="Cabin"/>
              </a:rPr>
              <a:t> koşulunun kullanımına geçmeden önce </a:t>
            </a:r>
            <a:r>
              <a:rPr lang="tr-TR" b="0" i="0" dirty="0" err="1">
                <a:effectLst/>
                <a:latin typeface="Cabin"/>
              </a:rPr>
              <a:t>if</a:t>
            </a:r>
            <a:r>
              <a:rPr lang="tr-TR" b="0" i="0" dirty="0">
                <a:effectLst/>
                <a:latin typeface="Cabin"/>
              </a:rPr>
              <a:t> koşulunu oluştururken sıkça kullanacağımız </a:t>
            </a:r>
            <a:r>
              <a:rPr lang="tr-TR" b="1" i="0" dirty="0">
                <a:effectLst/>
                <a:latin typeface="Cabin"/>
              </a:rPr>
              <a:t>karşılaştırma operatörleri</a:t>
            </a:r>
            <a:r>
              <a:rPr lang="tr-TR" b="0" i="0" dirty="0">
                <a:effectLst/>
                <a:latin typeface="Cabin"/>
              </a:rPr>
              <a:t>nden bahsedeceğim.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B7DE9-A897-41A1-8F4E-C18F99D5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>
                <a:latin typeface="Cabin"/>
              </a:rPr>
              <a:t>O</a:t>
            </a:r>
            <a:r>
              <a:rPr lang="tr-TR" sz="2200" b="0" i="0" dirty="0">
                <a:effectLst/>
                <a:latin typeface="Cabin"/>
              </a:rPr>
              <a:t>peratörleri </a:t>
            </a:r>
            <a:r>
              <a:rPr lang="tr-TR" sz="2200" b="0" i="0" dirty="0" err="1">
                <a:effectLst/>
                <a:latin typeface="Cabin"/>
              </a:rPr>
              <a:t>if</a:t>
            </a:r>
            <a:r>
              <a:rPr lang="tr-TR" sz="2200" b="0" i="0" dirty="0">
                <a:effectLst/>
                <a:latin typeface="Cabin"/>
              </a:rPr>
              <a:t> koşullarını oluştururken kullanacağız. </a:t>
            </a:r>
          </a:p>
          <a:p>
            <a:r>
              <a:rPr lang="tr-TR" sz="2200" b="0" i="0" dirty="0">
                <a:effectLst/>
                <a:latin typeface="Cabin"/>
              </a:rPr>
              <a:t>Bunlara ek olarak </a:t>
            </a:r>
            <a:r>
              <a:rPr lang="tr-TR" sz="2200" b="0" i="0" dirty="0" err="1">
                <a:effectLst/>
                <a:latin typeface="Cabin"/>
              </a:rPr>
              <a:t>string</a:t>
            </a:r>
            <a:r>
              <a:rPr lang="tr-TR" sz="2200" b="0" i="0" dirty="0">
                <a:effectLst/>
                <a:latin typeface="Cabin"/>
              </a:rPr>
              <a:t> karşılaştırmaları yapacağımız .</a:t>
            </a:r>
          </a:p>
          <a:p>
            <a:r>
              <a:rPr lang="tr-TR" sz="2200" b="0" i="0" dirty="0" err="1">
                <a:effectLst/>
                <a:latin typeface="Cabin"/>
              </a:rPr>
              <a:t>equals</a:t>
            </a:r>
            <a:r>
              <a:rPr lang="tr-TR" sz="2200" b="0" i="0" dirty="0">
                <a:effectLst/>
                <a:latin typeface="Cabin"/>
              </a:rPr>
              <a:t> </a:t>
            </a:r>
            <a:r>
              <a:rPr lang="tr-TR" sz="2200" b="0" i="0" dirty="0" err="1">
                <a:effectLst/>
                <a:latin typeface="Cabin"/>
              </a:rPr>
              <a:t>methodu</a:t>
            </a:r>
            <a:r>
              <a:rPr lang="tr-TR" sz="2200" b="0" i="0" dirty="0">
                <a:effectLst/>
                <a:latin typeface="Cabin"/>
              </a:rPr>
              <a:t> bulunmaktadır.</a:t>
            </a:r>
          </a:p>
          <a:p>
            <a:r>
              <a:rPr lang="tr-TR" sz="2600" b="1" i="0" dirty="0">
                <a:effectLst/>
                <a:latin typeface="Cabin"/>
              </a:rPr>
              <a:t>Örneğin A=5, B=7 değerleri olsun</a:t>
            </a:r>
            <a:endParaRPr lang="tr-TR" sz="2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D6AF6D-BA82-494A-BFC1-3269A3ED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97" y="640080"/>
            <a:ext cx="46017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15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6D0E244-2B99-4B30-98D2-4D5801D7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1" y="1475146"/>
            <a:ext cx="3810506" cy="1028836"/>
          </a:xfrm>
          <a:prstGeom prst="rect">
            <a:avLst/>
          </a:prstGeom>
        </p:spPr>
      </p:pic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9940A1-51BD-49E7-924A-09E0ECF42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2" y="5283510"/>
            <a:ext cx="3803345" cy="58951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5D51248-E9EA-4E5A-8A21-73D0160D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49" y="2419899"/>
            <a:ext cx="5298384" cy="1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0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894F65-CBD2-4C53-A671-DD56B76C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tr-TR" sz="1500" b="0" i="0" dirty="0">
                <a:effectLst/>
                <a:latin typeface="Cabin"/>
              </a:rPr>
              <a:t>Peki diyelim ki </a:t>
            </a:r>
            <a:r>
              <a:rPr lang="tr-TR" sz="1500" b="1" i="0" dirty="0" err="1">
                <a:effectLst/>
                <a:latin typeface="Cabin"/>
              </a:rPr>
              <a:t>if</a:t>
            </a:r>
            <a:r>
              <a:rPr lang="tr-TR" sz="1500" b="0" i="0" dirty="0">
                <a:effectLst/>
                <a:latin typeface="Cabin"/>
              </a:rPr>
              <a:t> koşulu </a:t>
            </a:r>
            <a:r>
              <a:rPr lang="tr-TR" sz="1500" b="0" i="0" dirty="0" err="1">
                <a:effectLst/>
                <a:latin typeface="Cabin"/>
              </a:rPr>
              <a:t>sağlanamazsada</a:t>
            </a:r>
            <a:r>
              <a:rPr lang="tr-TR" sz="1500" b="0" i="0" dirty="0">
                <a:effectLst/>
                <a:latin typeface="Cabin"/>
              </a:rPr>
              <a:t> başka bir kod bloğu çalıştırmak istiyorsak, yani yukarıdaki örnekten yola çıkarak </a:t>
            </a:r>
            <a:r>
              <a:rPr lang="tr-TR" sz="1500" b="0" i="0" dirty="0" err="1">
                <a:effectLst/>
                <a:latin typeface="Cabin"/>
              </a:rPr>
              <a:t>x’imiz</a:t>
            </a:r>
            <a:r>
              <a:rPr lang="tr-TR" sz="1500" b="0" i="0" dirty="0">
                <a:effectLst/>
                <a:latin typeface="Cabin"/>
              </a:rPr>
              <a:t> 0 dan büyük değilse başka bir işlem yaptırmak istiyorsak, bu durumda </a:t>
            </a:r>
            <a:r>
              <a:rPr lang="tr-TR" sz="1500" b="1" i="0" dirty="0">
                <a:effectLst/>
                <a:latin typeface="Cabin"/>
              </a:rPr>
              <a:t>else</a:t>
            </a:r>
            <a:r>
              <a:rPr lang="tr-TR" sz="1500" b="0" i="0" dirty="0">
                <a:effectLst/>
                <a:latin typeface="Cabin"/>
              </a:rPr>
              <a:t> bloğu çalışacaktır.</a:t>
            </a:r>
          </a:p>
          <a:p>
            <a:r>
              <a:rPr lang="tr-TR" sz="1500" b="0" i="0" dirty="0">
                <a:effectLst/>
                <a:latin typeface="Cabin"/>
              </a:rPr>
              <a:t> Zaten yapı genel olarak </a:t>
            </a:r>
            <a:r>
              <a:rPr lang="tr-TR" sz="1500" b="1" i="0" dirty="0" err="1">
                <a:effectLst/>
                <a:latin typeface="Cabin"/>
              </a:rPr>
              <a:t>if</a:t>
            </a:r>
            <a:r>
              <a:rPr lang="tr-TR" sz="1500" b="1" i="0" dirty="0">
                <a:effectLst/>
                <a:latin typeface="Cabin"/>
              </a:rPr>
              <a:t>-else</a:t>
            </a:r>
            <a:r>
              <a:rPr lang="tr-TR" sz="1500" b="0" i="0" dirty="0">
                <a:effectLst/>
                <a:latin typeface="Cabin"/>
              </a:rPr>
              <a:t> olarak kullanılır.</a:t>
            </a:r>
          </a:p>
          <a:p>
            <a:r>
              <a:rPr lang="tr-TR" sz="1500" b="0" i="0" dirty="0">
                <a:effectLst/>
                <a:latin typeface="Cabin"/>
              </a:rPr>
              <a:t> Yani koşul sağlanırsa </a:t>
            </a:r>
            <a:r>
              <a:rPr lang="tr-TR" sz="1500" b="0" i="0" dirty="0" err="1">
                <a:effectLst/>
                <a:latin typeface="Cabin"/>
              </a:rPr>
              <a:t>if</a:t>
            </a:r>
            <a:r>
              <a:rPr lang="tr-TR" sz="1500" b="0" i="0" dirty="0">
                <a:effectLst/>
                <a:latin typeface="Cabin"/>
              </a:rPr>
              <a:t> bloğu içindeki kodlar çalışır, sağlanmazsa else bloğu içindeki kodlar çalışır.</a:t>
            </a:r>
          </a:p>
          <a:p>
            <a:r>
              <a:rPr lang="tr-TR" sz="1500" b="0" i="0" dirty="0" err="1">
                <a:effectLst/>
                <a:latin typeface="Cabin"/>
              </a:rPr>
              <a:t>if</a:t>
            </a:r>
            <a:r>
              <a:rPr lang="tr-TR" sz="1500" b="0" i="0" dirty="0">
                <a:effectLst/>
                <a:latin typeface="Cabin"/>
              </a:rPr>
              <a:t> else yapısının dışında birden çok kontrol sağlayacağımız </a:t>
            </a:r>
            <a:r>
              <a:rPr lang="tr-TR" sz="1500" b="1" i="0" dirty="0" err="1">
                <a:effectLst/>
                <a:latin typeface="Cabin"/>
              </a:rPr>
              <a:t>if</a:t>
            </a:r>
            <a:r>
              <a:rPr lang="tr-TR" sz="1500" b="1" i="0" dirty="0">
                <a:effectLst/>
                <a:latin typeface="Cabin"/>
              </a:rPr>
              <a:t> – else </a:t>
            </a:r>
            <a:r>
              <a:rPr lang="tr-TR" sz="1500" b="1" i="0" dirty="0" err="1">
                <a:effectLst/>
                <a:latin typeface="Cabin"/>
              </a:rPr>
              <a:t>if</a:t>
            </a:r>
            <a:r>
              <a:rPr lang="tr-TR" sz="1500" b="1" i="0" dirty="0">
                <a:effectLst/>
                <a:latin typeface="Cabin"/>
              </a:rPr>
              <a:t> – else</a:t>
            </a:r>
            <a:r>
              <a:rPr lang="tr-TR" sz="1500" b="0" i="0" dirty="0">
                <a:effectLst/>
                <a:latin typeface="Cabin"/>
              </a:rPr>
              <a:t> yapımızda bulunmaktadır. </a:t>
            </a:r>
            <a:endParaRPr lang="tr-TR" sz="1500" dirty="0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58FB7545-8D74-46F8-8A7E-98232BF7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21" y="640080"/>
            <a:ext cx="60628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9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EBC62C-3895-4688-A91D-91DEA2C1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If</a:t>
            </a:r>
            <a:r>
              <a:rPr lang="tr-TR" b="1" dirty="0"/>
              <a:t> Else Yapısı AND - 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D925E3-DE4A-49FF-8EBF-A1083E67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effectLst/>
                <a:latin typeface="Cabin"/>
              </a:rPr>
              <a:t>Nedir bu AND ve OR kullanımı diye sorarsanız şöyle anlatayım. </a:t>
            </a:r>
          </a:p>
          <a:p>
            <a:pPr algn="l"/>
            <a:r>
              <a:rPr lang="tr-TR" b="0" i="0" dirty="0">
                <a:effectLst/>
                <a:latin typeface="Cabin"/>
              </a:rPr>
              <a:t>Bir önceki dersimde kullandığımız tüm </a:t>
            </a:r>
            <a:r>
              <a:rPr lang="tr-TR" b="0" i="0" dirty="0" err="1">
                <a:effectLst/>
                <a:latin typeface="Cabin"/>
              </a:rPr>
              <a:t>if</a:t>
            </a:r>
            <a:r>
              <a:rPr lang="tr-TR" b="0" i="0" dirty="0">
                <a:effectLst/>
                <a:latin typeface="Cabin"/>
              </a:rPr>
              <a:t> koşulları sadece tek koşul içeriyordu. </a:t>
            </a:r>
          </a:p>
          <a:p>
            <a:pPr algn="l"/>
            <a:r>
              <a:rPr lang="tr-TR" b="0" i="0" dirty="0">
                <a:effectLst/>
                <a:latin typeface="Cabin"/>
              </a:rPr>
              <a:t>Örneğin sadece x ‘in 5 ten büyük olmasına bakıyorduk. </a:t>
            </a:r>
          </a:p>
          <a:p>
            <a:pPr algn="l"/>
            <a:r>
              <a:rPr lang="tr-TR" b="0" i="0" dirty="0">
                <a:effectLst/>
                <a:latin typeface="Cabin"/>
              </a:rPr>
              <a:t>Ama tek koşul olması bazen yetmeyebilir, </a:t>
            </a:r>
            <a:r>
              <a:rPr lang="tr-TR" b="0" i="0" dirty="0" err="1">
                <a:effectLst/>
                <a:latin typeface="Cabin"/>
              </a:rPr>
              <a:t>x’in</a:t>
            </a:r>
            <a:r>
              <a:rPr lang="tr-TR" b="0" i="0" dirty="0">
                <a:effectLst/>
                <a:latin typeface="Cabin"/>
              </a:rPr>
              <a:t> 5’ten büyük olmasının yanında 10’dan küçük </a:t>
            </a:r>
            <a:r>
              <a:rPr lang="tr-TR" b="0" i="0" dirty="0" err="1">
                <a:effectLst/>
                <a:latin typeface="Cabin"/>
              </a:rPr>
              <a:t>olmasıda</a:t>
            </a:r>
            <a:r>
              <a:rPr lang="tr-TR" b="0" i="0" dirty="0">
                <a:effectLst/>
                <a:latin typeface="Cabin"/>
              </a:rPr>
              <a:t> gerekebilir. </a:t>
            </a:r>
            <a:br>
              <a:rPr lang="tr-TR" b="0" i="0" dirty="0">
                <a:effectLst/>
                <a:latin typeface="Monaco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161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B03DD4-397D-4074-9E85-844A6CF0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fontScale="92500" lnSpcReduction="20000"/>
          </a:bodyPr>
          <a:lstStyle/>
          <a:p>
            <a:r>
              <a:rPr lang="tr-TR" sz="1700" i="0" dirty="0">
                <a:effectLst/>
                <a:latin typeface="Cabin"/>
              </a:rPr>
              <a:t>Yukarıda gördüğümüz gibi iç içe </a:t>
            </a:r>
            <a:r>
              <a:rPr lang="tr-TR" sz="1700" i="0" dirty="0" err="1">
                <a:effectLst/>
                <a:latin typeface="Cabin"/>
              </a:rPr>
              <a:t>if</a:t>
            </a:r>
            <a:r>
              <a:rPr lang="tr-TR" sz="1700" i="0" dirty="0">
                <a:effectLst/>
                <a:latin typeface="Cabin"/>
              </a:rPr>
              <a:t> kullandık ve gerekli koşulu sağladık. </a:t>
            </a:r>
          </a:p>
          <a:p>
            <a:r>
              <a:rPr lang="tr-TR" sz="1700" i="0" dirty="0">
                <a:effectLst/>
                <a:latin typeface="Cabin"/>
              </a:rPr>
              <a:t>Ama bu kullanım pratik bir kullanım değildir. </a:t>
            </a:r>
          </a:p>
          <a:p>
            <a:r>
              <a:rPr lang="tr-TR" sz="1700" i="0" dirty="0">
                <a:effectLst/>
                <a:latin typeface="Cabin"/>
              </a:rPr>
              <a:t>Bu gibi birden çok koşul için AND (ve) ve OR (veya) yapısını kullanırız.</a:t>
            </a:r>
            <a:br>
              <a:rPr lang="tr-TR" sz="1700" dirty="0"/>
            </a:br>
            <a:r>
              <a:rPr lang="tr-TR" sz="1700" i="0" dirty="0">
                <a:effectLst/>
                <a:latin typeface="Cabin"/>
              </a:rPr>
              <a:t>Java’da AND için kullanılan işaret -&gt; “&amp;&amp;” , OR için kullanılan işaret ise “||” bu ikisidir. </a:t>
            </a:r>
          </a:p>
          <a:p>
            <a:r>
              <a:rPr lang="tr-TR" sz="1700" i="0" dirty="0">
                <a:effectLst/>
                <a:latin typeface="Cabin"/>
              </a:rPr>
              <a:t>Bunlara </a:t>
            </a:r>
            <a:r>
              <a:rPr lang="tr-TR" sz="1700" i="0" dirty="0" err="1">
                <a:effectLst/>
                <a:latin typeface="Cabin"/>
              </a:rPr>
              <a:t>logical</a:t>
            </a:r>
            <a:r>
              <a:rPr lang="tr-TR" sz="1700" i="0" dirty="0">
                <a:effectLst/>
                <a:latin typeface="Cabin"/>
              </a:rPr>
              <a:t> </a:t>
            </a:r>
            <a:r>
              <a:rPr lang="tr-TR" sz="1700" i="0" dirty="0" err="1">
                <a:effectLst/>
                <a:latin typeface="Cabin"/>
              </a:rPr>
              <a:t>operator</a:t>
            </a:r>
            <a:r>
              <a:rPr lang="tr-TR" sz="1700" i="0" dirty="0">
                <a:effectLst/>
                <a:latin typeface="Cabin"/>
              </a:rPr>
              <a:t> adı verilmektedir.</a:t>
            </a:r>
          </a:p>
          <a:p>
            <a:r>
              <a:rPr lang="tr-TR" sz="1700" dirty="0">
                <a:latin typeface="Cabin"/>
              </a:rPr>
              <a:t>B</a:t>
            </a:r>
            <a:r>
              <a:rPr lang="tr-TR" sz="1700" b="0" i="0" dirty="0">
                <a:effectLst/>
                <a:latin typeface="Cabin"/>
              </a:rPr>
              <a:t>ildiğimiz üzere </a:t>
            </a:r>
            <a:r>
              <a:rPr lang="tr-TR" sz="1700" b="0" i="0" dirty="0" err="1">
                <a:effectLst/>
                <a:latin typeface="Cabin"/>
              </a:rPr>
              <a:t>if</a:t>
            </a:r>
            <a:r>
              <a:rPr lang="tr-TR" sz="1700" b="0" i="0" dirty="0">
                <a:effectLst/>
                <a:latin typeface="Cabin"/>
              </a:rPr>
              <a:t> koşulunun içi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ise </a:t>
            </a:r>
            <a:r>
              <a:rPr lang="tr-TR" sz="1700" b="0" i="0" dirty="0" err="1">
                <a:effectLst/>
                <a:latin typeface="Cabin"/>
              </a:rPr>
              <a:t>if</a:t>
            </a:r>
            <a:r>
              <a:rPr lang="tr-TR" sz="1700" b="0" i="0" dirty="0">
                <a:effectLst/>
                <a:latin typeface="Cabin"/>
              </a:rPr>
              <a:t> bloğuna </a:t>
            </a:r>
            <a:r>
              <a:rPr lang="tr-TR" sz="1700" b="0" i="0" dirty="0" err="1">
                <a:effectLst/>
                <a:latin typeface="Cabin"/>
              </a:rPr>
              <a:t>girer,false</a:t>
            </a:r>
            <a:r>
              <a:rPr lang="tr-TR" sz="1700" b="0" i="0" dirty="0">
                <a:effectLst/>
                <a:latin typeface="Cabin"/>
              </a:rPr>
              <a:t> ise sıradaki else </a:t>
            </a:r>
            <a:r>
              <a:rPr lang="tr-TR" sz="1700" b="0" i="0" dirty="0" err="1">
                <a:effectLst/>
                <a:latin typeface="Cabin"/>
              </a:rPr>
              <a:t>if</a:t>
            </a:r>
            <a:r>
              <a:rPr lang="tr-TR" sz="1700" b="0" i="0" dirty="0">
                <a:effectLst/>
                <a:latin typeface="Cabin"/>
              </a:rPr>
              <a:t> veya direk else bloğuna girer. </a:t>
            </a:r>
          </a:p>
          <a:p>
            <a:r>
              <a:rPr lang="tr-TR" sz="1700" b="0" i="0" dirty="0">
                <a:effectLst/>
                <a:latin typeface="Cabin"/>
              </a:rPr>
              <a:t>AND ve OR işlemlerinde ise hangi durumlarda </a:t>
            </a:r>
            <a:r>
              <a:rPr lang="tr-TR" sz="1700" b="0" i="0" dirty="0" err="1">
                <a:effectLst/>
                <a:latin typeface="Cabin"/>
              </a:rPr>
              <a:t>true</a:t>
            </a:r>
            <a:r>
              <a:rPr lang="tr-TR" sz="1700" b="0" i="0" dirty="0">
                <a:effectLst/>
                <a:latin typeface="Cabin"/>
              </a:rPr>
              <a:t> ,hangi durumlarda </a:t>
            </a:r>
            <a:r>
              <a:rPr lang="tr-TR" sz="1700" b="0" i="0" dirty="0" err="1">
                <a:effectLst/>
                <a:latin typeface="Cabin"/>
              </a:rPr>
              <a:t>false</a:t>
            </a:r>
            <a:r>
              <a:rPr lang="tr-TR" sz="1700" b="0" i="0" dirty="0">
                <a:effectLst/>
                <a:latin typeface="Cabin"/>
              </a:rPr>
              <a:t> tabloda görebilirsiniz</a:t>
            </a:r>
            <a:endParaRPr lang="tr-TR" sz="17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882E5D-8808-481A-B4C6-284F7283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4040932"/>
            <a:ext cx="6894236" cy="1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1190</Words>
  <Application>Microsoft Office PowerPoint</Application>
  <PresentationFormat>Geniş ekran</PresentationFormat>
  <Paragraphs>91</Paragraphs>
  <Slides>28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Arial</vt:lpstr>
      <vt:lpstr>Cabin</vt:lpstr>
      <vt:lpstr>Calibri</vt:lpstr>
      <vt:lpstr>Calibri Light</vt:lpstr>
      <vt:lpstr>Monaco</vt:lpstr>
      <vt:lpstr>Office Teması</vt:lpstr>
      <vt:lpstr>PowerPoint Sunusu</vt:lpstr>
      <vt:lpstr>If Else</vt:lpstr>
      <vt:lpstr>Flowchart görünümü ise aşağıdaki gibidir.</vt:lpstr>
      <vt:lpstr>PowerPoint Sunusu</vt:lpstr>
      <vt:lpstr>PowerPoint Sunusu</vt:lpstr>
      <vt:lpstr>PowerPoint Sunusu</vt:lpstr>
      <vt:lpstr>PowerPoint Sunusu</vt:lpstr>
      <vt:lpstr>If Else Yapısı AND - OR</vt:lpstr>
      <vt:lpstr>PowerPoint Sunusu</vt:lpstr>
      <vt:lpstr>PowerPoint Sunusu</vt:lpstr>
      <vt:lpstr>Yandaki resimde ise 0-&gt;false, 1-&gt; true olduğunu varsayarsak kullanımı tam olarak anlayabilirsiniz.</vt:lpstr>
      <vt:lpstr>AND ve OR Kullanımı Örnekler:</vt:lpstr>
      <vt:lpstr>PowerPoint Sunusu</vt:lpstr>
      <vt:lpstr>Switch Case</vt:lpstr>
      <vt:lpstr>switch(integerDeger) Örneği</vt:lpstr>
      <vt:lpstr>PowerPoint Sunusu</vt:lpstr>
      <vt:lpstr>PowerPoint Sunusu</vt:lpstr>
      <vt:lpstr>Java Switch Case ile primitive tiplerin yanında String veri tipini de kullanarak kod geliştirebiliriz. Bu konuya yönelik yandaki gibi bir örnek kod yazdık.</vt:lpstr>
      <vt:lpstr>Scanner Sınıfı</vt:lpstr>
      <vt:lpstr>import kullanımı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Kerim Kılıç</dc:creator>
  <cp:lastModifiedBy>Kerim Kılıç</cp:lastModifiedBy>
  <cp:revision>21</cp:revision>
  <dcterms:created xsi:type="dcterms:W3CDTF">2021-07-04T09:52:39Z</dcterms:created>
  <dcterms:modified xsi:type="dcterms:W3CDTF">2021-07-04T15:24:45Z</dcterms:modified>
</cp:coreProperties>
</file>