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F74CA-3E10-41FB-B5A7-05820EC30F8A}" type="datetimeFigureOut">
              <a:rPr lang="tr-TR" smtClean="0"/>
              <a:t>10.07.2021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6AABA-7F8F-46C2-98DC-8C8C0F1FB82C}" type="slidenum">
              <a:rPr lang="tr-TR" smtClean="0"/>
              <a:t>‹#›</a:t>
            </a:fld>
            <a:endParaRPr lang="tr-TR"/>
          </a:p>
        </p:txBody>
      </p:sp>
    </p:spTree>
    <p:extLst>
      <p:ext uri="{BB962C8B-B14F-4D97-AF65-F5344CB8AC3E}">
        <p14:creationId xmlns:p14="http://schemas.microsoft.com/office/powerpoint/2010/main" val="338811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DD6AABA-7F8F-46C2-98DC-8C8C0F1FB82C}" type="slidenum">
              <a:rPr lang="tr-TR" smtClean="0"/>
              <a:t>8</a:t>
            </a:fld>
            <a:endParaRPr lang="tr-TR"/>
          </a:p>
        </p:txBody>
      </p:sp>
    </p:spTree>
    <p:extLst>
      <p:ext uri="{BB962C8B-B14F-4D97-AF65-F5344CB8AC3E}">
        <p14:creationId xmlns:p14="http://schemas.microsoft.com/office/powerpoint/2010/main" val="269799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DD6AABA-7F8F-46C2-98DC-8C8C0F1FB82C}" type="slidenum">
              <a:rPr lang="tr-TR" smtClean="0"/>
              <a:t>10</a:t>
            </a:fld>
            <a:endParaRPr lang="tr-TR"/>
          </a:p>
        </p:txBody>
      </p:sp>
    </p:spTree>
    <p:extLst>
      <p:ext uri="{BB962C8B-B14F-4D97-AF65-F5344CB8AC3E}">
        <p14:creationId xmlns:p14="http://schemas.microsoft.com/office/powerpoint/2010/main" val="367217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DD6AABA-7F8F-46C2-98DC-8C8C0F1FB82C}" type="slidenum">
              <a:rPr lang="tr-TR" smtClean="0"/>
              <a:t>14</a:t>
            </a:fld>
            <a:endParaRPr lang="tr-TR"/>
          </a:p>
        </p:txBody>
      </p:sp>
    </p:spTree>
    <p:extLst>
      <p:ext uri="{BB962C8B-B14F-4D97-AF65-F5344CB8AC3E}">
        <p14:creationId xmlns:p14="http://schemas.microsoft.com/office/powerpoint/2010/main" val="68301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6FD895-4EBE-4945-91A9-FB209DE5803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338A8DD-6DEE-4784-AEEB-235318FEC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CC709D9-474E-4E32-9A6F-6BDAF5C2407E}"/>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5" name="Alt Bilgi Yer Tutucusu 4">
            <a:extLst>
              <a:ext uri="{FF2B5EF4-FFF2-40B4-BE49-F238E27FC236}">
                <a16:creationId xmlns:a16="http://schemas.microsoft.com/office/drawing/2014/main" id="{8D2A3053-74A6-45CF-99B6-5767F88E245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6045E2-DA59-4E96-A4DB-5D7E582C96B2}"/>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266650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686C57-B024-43A3-965B-DE3E5857B0F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AE7AE31-7C4F-45F6-8737-F6521DC3822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623E0D-1396-4D6C-817C-1349D79C2D5A}"/>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5" name="Alt Bilgi Yer Tutucusu 4">
            <a:extLst>
              <a:ext uri="{FF2B5EF4-FFF2-40B4-BE49-F238E27FC236}">
                <a16:creationId xmlns:a16="http://schemas.microsoft.com/office/drawing/2014/main" id="{AD5C48DF-C980-403E-BBA4-FECC2C95AE7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0451AB-5D6E-483D-9947-DCD32C82362E}"/>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212313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CA901E8-7FE7-4B1A-95B0-1E8A37CCBE5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C3FC854-68DD-4C20-A462-0366071B244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462B122-F36B-4BC2-A3D7-A43F29A4A17F}"/>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5" name="Alt Bilgi Yer Tutucusu 4">
            <a:extLst>
              <a:ext uri="{FF2B5EF4-FFF2-40B4-BE49-F238E27FC236}">
                <a16:creationId xmlns:a16="http://schemas.microsoft.com/office/drawing/2014/main" id="{38CE8845-DE24-4D75-AE83-E2419D5FFD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E50F38A-31D3-4B12-AF39-310B0FDF18AD}"/>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33666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54025C-553A-4266-99FE-D24ECEFC3A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E4195FF-DC4B-4059-9ABE-15C3B91064C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9444CB-FA2C-465E-905D-369720A35777}"/>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5" name="Alt Bilgi Yer Tutucusu 4">
            <a:extLst>
              <a:ext uri="{FF2B5EF4-FFF2-40B4-BE49-F238E27FC236}">
                <a16:creationId xmlns:a16="http://schemas.microsoft.com/office/drawing/2014/main" id="{3365D140-489D-4FF4-9B23-5C2187130FD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CEB841-97D3-46F0-9F43-EC8A0CAA857B}"/>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27923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631933-E4B2-48A6-A42E-90D76B67F5F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1607659-5B92-4BD4-BFC5-0D88E068D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52294D9-B6F9-4B63-94D0-E5541B304373}"/>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5" name="Alt Bilgi Yer Tutucusu 4">
            <a:extLst>
              <a:ext uri="{FF2B5EF4-FFF2-40B4-BE49-F238E27FC236}">
                <a16:creationId xmlns:a16="http://schemas.microsoft.com/office/drawing/2014/main" id="{2C1C67E7-83D6-4542-9C2C-94221F968FA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4DEF693-9DF4-4568-A95B-151EACB7C2F3}"/>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165484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44E374-1502-4212-B029-E14C3D8B525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39082E1-7D08-457D-8729-9B4A668E550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2F2CE8F-467E-4B8C-BAD7-0CAD3412209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4E6246C-09D0-44F5-9FDA-68F7D6EE6383}"/>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6" name="Alt Bilgi Yer Tutucusu 5">
            <a:extLst>
              <a:ext uri="{FF2B5EF4-FFF2-40B4-BE49-F238E27FC236}">
                <a16:creationId xmlns:a16="http://schemas.microsoft.com/office/drawing/2014/main" id="{74D61725-1393-4EF4-A5EF-D9FD67382A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3D99F65-92A5-48B0-9716-7CEE2A29F648}"/>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1615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C3E08-D102-44AD-B2A8-E4CC8EE2A06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D8EA830-B9F5-4BF7-8CAD-5A2673F21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03B1FFA-E74F-4E4F-9B46-BB946E69709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2AA97F5-5218-4344-9475-BAAB8AE0A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7E56C94-43F5-4C37-9422-435D9557119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30530D1-BEF7-4CD3-AE7F-EF25AD734A50}"/>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8" name="Alt Bilgi Yer Tutucusu 7">
            <a:extLst>
              <a:ext uri="{FF2B5EF4-FFF2-40B4-BE49-F238E27FC236}">
                <a16:creationId xmlns:a16="http://schemas.microsoft.com/office/drawing/2014/main" id="{5AF69CFB-E98D-408E-B1F8-94D7D27078C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0E397FC-8608-4472-B3F5-4C3A3A53BE72}"/>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233594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C80E2A-56DF-49CA-8240-AAB28EFBE8D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CC3BC65-D5F1-481A-9F04-9F61D83B3D50}"/>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4" name="Alt Bilgi Yer Tutucusu 3">
            <a:extLst>
              <a:ext uri="{FF2B5EF4-FFF2-40B4-BE49-F238E27FC236}">
                <a16:creationId xmlns:a16="http://schemas.microsoft.com/office/drawing/2014/main" id="{A99C751C-33A8-46C2-8006-20BC299D235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75E1CF8-54B5-4A97-A663-FAF809F7A736}"/>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73983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EDF5886-42B9-4CC5-8A3E-D91A821D4C65}"/>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3" name="Alt Bilgi Yer Tutucusu 2">
            <a:extLst>
              <a:ext uri="{FF2B5EF4-FFF2-40B4-BE49-F238E27FC236}">
                <a16:creationId xmlns:a16="http://schemas.microsoft.com/office/drawing/2014/main" id="{C75D0B95-FBE7-454A-A8F6-E26A790E912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92CC816-30B5-4049-87A8-EA5AE9B2AB66}"/>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422248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1DDBCB-2D13-4C76-B257-FC5D8F73A9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AB2690E-C1A6-4557-BD91-53A836183C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C2524C2-7DC0-4C63-B930-95462FC24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073349B-8532-4382-B14A-14CA650671EA}"/>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6" name="Alt Bilgi Yer Tutucusu 5">
            <a:extLst>
              <a:ext uri="{FF2B5EF4-FFF2-40B4-BE49-F238E27FC236}">
                <a16:creationId xmlns:a16="http://schemas.microsoft.com/office/drawing/2014/main" id="{6B584E9F-5DB4-4779-BE13-5D76C7B7A2F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9789468-54F6-447E-8BE6-6A7A8386A0C8}"/>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42798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9DA7B2-D418-4A6D-B33C-5F3820CB486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C334077-6F7D-4948-B32F-7015FB2E26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80B796E-1983-4E73-BF8B-19D43BBD6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BBF9B69-1329-4F3E-80A2-5E97E3E459EB}"/>
              </a:ext>
            </a:extLst>
          </p:cNvPr>
          <p:cNvSpPr>
            <a:spLocks noGrp="1"/>
          </p:cNvSpPr>
          <p:nvPr>
            <p:ph type="dt" sz="half" idx="10"/>
          </p:nvPr>
        </p:nvSpPr>
        <p:spPr/>
        <p:txBody>
          <a:bodyPr/>
          <a:lstStyle/>
          <a:p>
            <a:fld id="{B41E6B82-F46C-4F41-97DE-B101E8E0EFD0}" type="datetimeFigureOut">
              <a:rPr lang="tr-TR" smtClean="0"/>
              <a:t>10.07.2021</a:t>
            </a:fld>
            <a:endParaRPr lang="tr-TR"/>
          </a:p>
        </p:txBody>
      </p:sp>
      <p:sp>
        <p:nvSpPr>
          <p:cNvPr id="6" name="Alt Bilgi Yer Tutucusu 5">
            <a:extLst>
              <a:ext uri="{FF2B5EF4-FFF2-40B4-BE49-F238E27FC236}">
                <a16:creationId xmlns:a16="http://schemas.microsoft.com/office/drawing/2014/main" id="{425A57B7-80C9-4218-9323-412F746EA45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287DA85-16E3-4CC5-806F-1C03C55F862B}"/>
              </a:ext>
            </a:extLst>
          </p:cNvPr>
          <p:cNvSpPr>
            <a:spLocks noGrp="1"/>
          </p:cNvSpPr>
          <p:nvPr>
            <p:ph type="sldNum" sz="quarter" idx="12"/>
          </p:nvPr>
        </p:nvSpPr>
        <p:spPr/>
        <p:txBody>
          <a:bodyPr/>
          <a:lstStyle/>
          <a:p>
            <a:fld id="{104C3F25-B9A3-4C67-80D5-15FC302A32C0}" type="slidenum">
              <a:rPr lang="tr-TR" smtClean="0"/>
              <a:t>‹#›</a:t>
            </a:fld>
            <a:endParaRPr lang="tr-TR"/>
          </a:p>
        </p:txBody>
      </p:sp>
    </p:spTree>
    <p:extLst>
      <p:ext uri="{BB962C8B-B14F-4D97-AF65-F5344CB8AC3E}">
        <p14:creationId xmlns:p14="http://schemas.microsoft.com/office/powerpoint/2010/main" val="21436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CD3272A-8D9E-4FCB-89A3-A9A22DA4B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91F86B9-28CD-430B-B9E7-BEBFB6D0A4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594A0B-8DB8-4F83-AADF-7AA1B0F0A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E6B82-F46C-4F41-97DE-B101E8E0EFD0}" type="datetimeFigureOut">
              <a:rPr lang="tr-TR" smtClean="0"/>
              <a:t>10.07.2021</a:t>
            </a:fld>
            <a:endParaRPr lang="tr-TR"/>
          </a:p>
        </p:txBody>
      </p:sp>
      <p:sp>
        <p:nvSpPr>
          <p:cNvPr id="5" name="Alt Bilgi Yer Tutucusu 4">
            <a:extLst>
              <a:ext uri="{FF2B5EF4-FFF2-40B4-BE49-F238E27FC236}">
                <a16:creationId xmlns:a16="http://schemas.microsoft.com/office/drawing/2014/main" id="{4304AE31-C9BA-417C-871B-505BC7B8E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59C9456-348F-4124-BA82-9DE8F38A8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C3F25-B9A3-4C67-80D5-15FC302A32C0}" type="slidenum">
              <a:rPr lang="tr-TR" smtClean="0"/>
              <a:t>‹#›</a:t>
            </a:fld>
            <a:endParaRPr lang="tr-TR"/>
          </a:p>
        </p:txBody>
      </p:sp>
    </p:spTree>
    <p:extLst>
      <p:ext uri="{BB962C8B-B14F-4D97-AF65-F5344CB8AC3E}">
        <p14:creationId xmlns:p14="http://schemas.microsoft.com/office/powerpoint/2010/main" val="323300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obilhanem.com/wp-content/uploads/2016/09/Untitled.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E5BF54CD-E7B9-435A-8232-7FE74C355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Başlık 1">
            <a:extLst>
              <a:ext uri="{FF2B5EF4-FFF2-40B4-BE49-F238E27FC236}">
                <a16:creationId xmlns:a16="http://schemas.microsoft.com/office/drawing/2014/main" id="{B0183C2E-B4EA-48BB-A46D-A45577D4E43E}"/>
              </a:ext>
            </a:extLst>
          </p:cNvPr>
          <p:cNvSpPr>
            <a:spLocks noGrp="1"/>
          </p:cNvSpPr>
          <p:nvPr/>
        </p:nvSpPr>
        <p:spPr>
          <a:xfrm>
            <a:off x="523875" y="5317240"/>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base"/>
            <a:r>
              <a:rPr lang="tr-TR" sz="3600" b="1" i="0" dirty="0">
                <a:solidFill>
                  <a:schemeClr val="tx1">
                    <a:lumMod val="85000"/>
                    <a:lumOff val="15000"/>
                  </a:schemeClr>
                </a:solidFill>
                <a:effectLst/>
              </a:rPr>
              <a:t>JAVA 101</a:t>
            </a:r>
            <a:r>
              <a:rPr lang="en-US" sz="3600" b="1" i="0" dirty="0">
                <a:solidFill>
                  <a:schemeClr val="tx1">
                    <a:lumMod val="85000"/>
                    <a:lumOff val="15000"/>
                  </a:schemeClr>
                </a:solidFill>
                <a:effectLst/>
              </a:rPr>
              <a:t> </a:t>
            </a:r>
            <a:r>
              <a:rPr lang="en-US" sz="3600" b="1" i="0" dirty="0" err="1">
                <a:solidFill>
                  <a:schemeClr val="tx1">
                    <a:lumMod val="85000"/>
                    <a:lumOff val="15000"/>
                  </a:schemeClr>
                </a:solidFill>
                <a:effectLst/>
              </a:rPr>
              <a:t>Eğitimi</a:t>
            </a:r>
            <a:r>
              <a:rPr lang="tr-TR" sz="3600" b="1" i="0" dirty="0">
                <a:solidFill>
                  <a:schemeClr val="tx1">
                    <a:lumMod val="85000"/>
                    <a:lumOff val="15000"/>
                  </a:schemeClr>
                </a:solidFill>
                <a:effectLst/>
              </a:rPr>
              <a:t> – Temel Seviye - 3</a:t>
            </a:r>
            <a:endParaRPr lang="en-US" sz="3600" b="1" i="0" dirty="0">
              <a:solidFill>
                <a:schemeClr val="tx1">
                  <a:lumMod val="85000"/>
                  <a:lumOff val="15000"/>
                </a:schemeClr>
              </a:solidFill>
              <a:effectLst/>
            </a:endParaRPr>
          </a:p>
        </p:txBody>
      </p:sp>
      <p:cxnSp>
        <p:nvCxnSpPr>
          <p:cNvPr id="6" name="Straight Connector 72">
            <a:extLst>
              <a:ext uri="{FF2B5EF4-FFF2-40B4-BE49-F238E27FC236}">
                <a16:creationId xmlns:a16="http://schemas.microsoft.com/office/drawing/2014/main" id="{8D808FBD-A8CB-498F-ABDF-01D1CB35A8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74">
            <a:extLst>
              <a:ext uri="{FF2B5EF4-FFF2-40B4-BE49-F238E27FC236}">
                <a16:creationId xmlns:a16="http://schemas.microsoft.com/office/drawing/2014/main" id="{06AD78C5-B1BF-4335-9C59-E3B7B33E2E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6">
            <a:extLst>
              <a:ext uri="{FF2B5EF4-FFF2-40B4-BE49-F238E27FC236}">
                <a16:creationId xmlns:a16="http://schemas.microsoft.com/office/drawing/2014/main" id="{896413CF-2C47-44F4-AC79-C9698171E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963" y="1367393"/>
            <a:ext cx="590550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4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226C9EC-9A9B-419A-AF8A-7E13121D4F2B}"/>
              </a:ext>
            </a:extLst>
          </p:cNvPr>
          <p:cNvSpPr>
            <a:spLocks noGrp="1"/>
          </p:cNvSpPr>
          <p:nvPr>
            <p:ph idx="1"/>
          </p:nvPr>
        </p:nvSpPr>
        <p:spPr>
          <a:xfrm>
            <a:off x="643469" y="1782981"/>
            <a:ext cx="4008384" cy="4393982"/>
          </a:xfrm>
        </p:spPr>
        <p:txBody>
          <a:bodyPr>
            <a:normAutofit/>
          </a:bodyPr>
          <a:lstStyle/>
          <a:p>
            <a:r>
              <a:rPr lang="tr-TR" sz="2000" b="0" i="0">
                <a:effectLst/>
                <a:latin typeface="Cabin"/>
              </a:rPr>
              <a:t>Şuanlık ön bilgilendirme olması için anlatmaya çalıştım. Math Sınıfının da methodları static olduğu için obje oluşturmadan methodlarını kullanabiliriz. Ben bizim ilerleyen derslerde kullancağımız ve çok kullanılan Meth Sınıfı methodlarını aşağıda listeliyeceğim ve ne işe yaradıklarını anlatmaya çalışacağım.</a:t>
            </a:r>
            <a:endParaRPr lang="tr-TR"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4B46E792-3D87-4D25-BFE1-991282252A88}"/>
              </a:ext>
            </a:extLst>
          </p:cNvPr>
          <p:cNvPicPr>
            <a:picLocks noChangeAspect="1"/>
          </p:cNvPicPr>
          <p:nvPr/>
        </p:nvPicPr>
        <p:blipFill>
          <a:blip r:embed="rId3"/>
          <a:stretch>
            <a:fillRect/>
          </a:stretch>
        </p:blipFill>
        <p:spPr>
          <a:xfrm>
            <a:off x="5295320" y="3315157"/>
            <a:ext cx="6253212" cy="129754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1044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İçerik Yer Tutucusu 3">
            <a:extLst>
              <a:ext uri="{FF2B5EF4-FFF2-40B4-BE49-F238E27FC236}">
                <a16:creationId xmlns:a16="http://schemas.microsoft.com/office/drawing/2014/main" id="{BED3D020-15CC-4509-AA64-EF98C7EBFCD4}"/>
              </a:ext>
            </a:extLst>
          </p:cNvPr>
          <p:cNvGraphicFramePr>
            <a:graphicFrameLocks noGrp="1"/>
          </p:cNvGraphicFramePr>
          <p:nvPr>
            <p:ph idx="1"/>
          </p:nvPr>
        </p:nvGraphicFramePr>
        <p:xfrm>
          <a:off x="1585384" y="643467"/>
          <a:ext cx="9021232" cy="5571070"/>
        </p:xfrm>
        <a:graphic>
          <a:graphicData uri="http://schemas.openxmlformats.org/drawingml/2006/table">
            <a:tbl>
              <a:tblPr>
                <a:noFill/>
              </a:tblPr>
              <a:tblGrid>
                <a:gridCol w="1792031">
                  <a:extLst>
                    <a:ext uri="{9D8B030D-6E8A-4147-A177-3AD203B41FA5}">
                      <a16:colId xmlns:a16="http://schemas.microsoft.com/office/drawing/2014/main" val="3235127500"/>
                    </a:ext>
                  </a:extLst>
                </a:gridCol>
                <a:gridCol w="7229201">
                  <a:extLst>
                    <a:ext uri="{9D8B030D-6E8A-4147-A177-3AD203B41FA5}">
                      <a16:colId xmlns:a16="http://schemas.microsoft.com/office/drawing/2014/main" val="543126211"/>
                    </a:ext>
                  </a:extLst>
                </a:gridCol>
              </a:tblGrid>
              <a:tr h="361631">
                <a:tc>
                  <a:txBody>
                    <a:bodyPr/>
                    <a:lstStyle/>
                    <a:p>
                      <a:r>
                        <a:rPr lang="tr-TR" sz="1300" cap="none" spc="0">
                          <a:solidFill>
                            <a:schemeClr val="tx1"/>
                          </a:solidFill>
                          <a:effectLst/>
                        </a:rPr>
                        <a:t>Method</a:t>
                      </a:r>
                    </a:p>
                  </a:txBody>
                  <a:tcPr marL="0" marR="57753" marT="29321" marB="97738"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r>
                        <a:rPr lang="tr-TR" sz="1300" cap="none" spc="0">
                          <a:solidFill>
                            <a:schemeClr val="tx1"/>
                          </a:solidFill>
                          <a:effectLst/>
                        </a:rPr>
                        <a:t>Açıklama/Örnek Kullanım</a:t>
                      </a:r>
                    </a:p>
                  </a:txBody>
                  <a:tcPr marL="0" marR="57753" marT="29321" marB="97738"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extLst>
                  <a:ext uri="{0D108BD9-81ED-4DB2-BD59-A6C34878D82A}">
                    <a16:rowId xmlns:a16="http://schemas.microsoft.com/office/drawing/2014/main" val="2035402104"/>
                  </a:ext>
                </a:extLst>
              </a:tr>
              <a:tr h="557107">
                <a:tc>
                  <a:txBody>
                    <a:bodyPr/>
                    <a:lstStyle/>
                    <a:p>
                      <a:r>
                        <a:rPr lang="tr-TR" sz="1300" b="1" cap="none" spc="0">
                          <a:solidFill>
                            <a:schemeClr val="tx1"/>
                          </a:solidFill>
                          <a:effectLst/>
                        </a:rPr>
                        <a:t>ceil</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Tek parametre alır(double) ve bir büyük tam sayıya yuvarlama yapar.</a:t>
                      </a:r>
                      <a:br>
                        <a:rPr lang="tr-TR" sz="1300" cap="none" spc="0">
                          <a:solidFill>
                            <a:schemeClr val="tx1"/>
                          </a:solidFill>
                          <a:effectLst/>
                        </a:rPr>
                      </a:br>
                      <a:r>
                        <a:rPr lang="tr-TR" sz="1300" cap="none" spc="0">
                          <a:solidFill>
                            <a:schemeClr val="tx1"/>
                          </a:solidFill>
                          <a:effectLst/>
                        </a:rPr>
                        <a:t>Math.ceil(2.6) =&gt; 3.0</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5931768"/>
                  </a:ext>
                </a:extLst>
              </a:tr>
              <a:tr h="557107">
                <a:tc>
                  <a:txBody>
                    <a:bodyPr/>
                    <a:lstStyle/>
                    <a:p>
                      <a:r>
                        <a:rPr lang="tr-TR" sz="1300" b="1" cap="none" spc="0">
                          <a:solidFill>
                            <a:schemeClr val="tx1"/>
                          </a:solidFill>
                          <a:effectLst/>
                        </a:rPr>
                        <a:t>cos</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Tek parametre alır(double) ve cos değerini döner.</a:t>
                      </a:r>
                      <a:br>
                        <a:rPr lang="tr-TR" sz="1300" cap="none" spc="0">
                          <a:solidFill>
                            <a:schemeClr val="tx1"/>
                          </a:solidFill>
                          <a:effectLst/>
                        </a:rPr>
                      </a:br>
                      <a:r>
                        <a:rPr lang="tr-TR" sz="1300" cap="none" spc="0">
                          <a:solidFill>
                            <a:schemeClr val="tx1"/>
                          </a:solidFill>
                          <a:effectLst/>
                        </a:rPr>
                        <a:t>Math.cos(30)</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8900832"/>
                  </a:ext>
                </a:extLst>
              </a:tr>
              <a:tr h="557107">
                <a:tc>
                  <a:txBody>
                    <a:bodyPr/>
                    <a:lstStyle/>
                    <a:p>
                      <a:r>
                        <a:rPr lang="tr-TR" sz="1300" b="1" cap="none" spc="0">
                          <a:solidFill>
                            <a:schemeClr val="tx1"/>
                          </a:solidFill>
                          <a:effectLst/>
                        </a:rPr>
                        <a:t>sin</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Tek parametre alır(double) ve sin değerini döner.</a:t>
                      </a:r>
                      <a:br>
                        <a:rPr lang="tr-TR" sz="1300" cap="none" spc="0">
                          <a:solidFill>
                            <a:schemeClr val="tx1"/>
                          </a:solidFill>
                          <a:effectLst/>
                        </a:rPr>
                      </a:br>
                      <a:r>
                        <a:rPr lang="tr-TR" sz="1300" cap="none" spc="0">
                          <a:solidFill>
                            <a:schemeClr val="tx1"/>
                          </a:solidFill>
                          <a:effectLst/>
                        </a:rPr>
                        <a:t>Math.sin(30)</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99308567"/>
                  </a:ext>
                </a:extLst>
              </a:tr>
              <a:tr h="557107">
                <a:tc>
                  <a:txBody>
                    <a:bodyPr/>
                    <a:lstStyle/>
                    <a:p>
                      <a:r>
                        <a:rPr lang="tr-TR" sz="1300" b="1" cap="none" spc="0">
                          <a:solidFill>
                            <a:schemeClr val="tx1"/>
                          </a:solidFill>
                          <a:effectLst/>
                        </a:rPr>
                        <a:t>floor</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Tek parametre alır(double) ve bir küçük tam sayıya yuvarlar.</a:t>
                      </a:r>
                      <a:br>
                        <a:rPr lang="tr-TR" sz="1300" cap="none" spc="0">
                          <a:solidFill>
                            <a:schemeClr val="tx1"/>
                          </a:solidFill>
                          <a:effectLst/>
                        </a:rPr>
                      </a:br>
                      <a:r>
                        <a:rPr lang="tr-TR" sz="1300" cap="none" spc="0">
                          <a:solidFill>
                            <a:schemeClr val="tx1"/>
                          </a:solidFill>
                          <a:effectLst/>
                        </a:rPr>
                        <a:t>Math.floor(2.6) =&gt; 2.0</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62684251"/>
                  </a:ext>
                </a:extLst>
              </a:tr>
              <a:tr h="557107">
                <a:tc>
                  <a:txBody>
                    <a:bodyPr/>
                    <a:lstStyle/>
                    <a:p>
                      <a:r>
                        <a:rPr lang="tr-TR" sz="1300" b="1" cap="none" spc="0">
                          <a:solidFill>
                            <a:schemeClr val="tx1"/>
                          </a:solidFill>
                          <a:effectLst/>
                        </a:rPr>
                        <a:t>max</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İki parametre alır ve parametrelerden büyük olan sayıyı geri döner.</a:t>
                      </a:r>
                      <a:br>
                        <a:rPr lang="tr-TR" sz="1300" cap="none" spc="0">
                          <a:solidFill>
                            <a:schemeClr val="tx1"/>
                          </a:solidFill>
                          <a:effectLst/>
                        </a:rPr>
                      </a:br>
                      <a:r>
                        <a:rPr lang="tr-TR" sz="1300" cap="none" spc="0">
                          <a:solidFill>
                            <a:schemeClr val="tx1"/>
                          </a:solidFill>
                          <a:effectLst/>
                        </a:rPr>
                        <a:t>Math.max(2.5,9) =&gt;9</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24764590"/>
                  </a:ext>
                </a:extLst>
              </a:tr>
              <a:tr h="557107">
                <a:tc>
                  <a:txBody>
                    <a:bodyPr/>
                    <a:lstStyle/>
                    <a:p>
                      <a:r>
                        <a:rPr lang="tr-TR" sz="1300" b="1" cap="none" spc="0">
                          <a:solidFill>
                            <a:schemeClr val="tx1"/>
                          </a:solidFill>
                          <a:effectLst/>
                        </a:rPr>
                        <a:t>min</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İki parametre alır ve parametrelerden küçük olan sayıyı geri döner.</a:t>
                      </a:r>
                      <a:br>
                        <a:rPr lang="tr-TR" sz="1300" cap="none" spc="0">
                          <a:solidFill>
                            <a:schemeClr val="tx1"/>
                          </a:solidFill>
                          <a:effectLst/>
                        </a:rPr>
                      </a:br>
                      <a:r>
                        <a:rPr lang="tr-TR" sz="1300" cap="none" spc="0">
                          <a:solidFill>
                            <a:schemeClr val="tx1"/>
                          </a:solidFill>
                          <a:effectLst/>
                        </a:rPr>
                        <a:t>Math.min(2.5,9) =&gt; 2.5</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30128951"/>
                  </a:ext>
                </a:extLst>
              </a:tr>
              <a:tr h="557107">
                <a:tc>
                  <a:txBody>
                    <a:bodyPr/>
                    <a:lstStyle/>
                    <a:p>
                      <a:r>
                        <a:rPr lang="tr-TR" sz="1300" b="1" cap="none" spc="0">
                          <a:solidFill>
                            <a:schemeClr val="tx1"/>
                          </a:solidFill>
                          <a:effectLst/>
                        </a:rPr>
                        <a:t>pow</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İki parametre alır ve ikinci parametreyi birincinin üstü olarak kullanır.</a:t>
                      </a:r>
                      <a:br>
                        <a:rPr lang="tr-TR" sz="1300" cap="none" spc="0">
                          <a:solidFill>
                            <a:schemeClr val="tx1"/>
                          </a:solidFill>
                          <a:effectLst/>
                        </a:rPr>
                      </a:br>
                      <a:r>
                        <a:rPr lang="tr-TR" sz="1300" cap="none" spc="0">
                          <a:solidFill>
                            <a:schemeClr val="tx1"/>
                          </a:solidFill>
                          <a:effectLst/>
                        </a:rPr>
                        <a:t>Math.pow(3,5) =&gt; 3^5 anlamına gelir =&gt; 243.0</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13731356"/>
                  </a:ext>
                </a:extLst>
              </a:tr>
              <a:tr h="557107">
                <a:tc>
                  <a:txBody>
                    <a:bodyPr/>
                    <a:lstStyle/>
                    <a:p>
                      <a:r>
                        <a:rPr lang="tr-TR" sz="1300" b="1" cap="none" spc="0">
                          <a:solidFill>
                            <a:schemeClr val="tx1"/>
                          </a:solidFill>
                          <a:effectLst/>
                        </a:rPr>
                        <a:t>random</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Parametre almaz ve 0 ile 1 arasında double bir değer döner</a:t>
                      </a:r>
                      <a:br>
                        <a:rPr lang="tr-TR" sz="1300" cap="none" spc="0">
                          <a:solidFill>
                            <a:schemeClr val="tx1"/>
                          </a:solidFill>
                          <a:effectLst/>
                        </a:rPr>
                      </a:br>
                      <a:r>
                        <a:rPr lang="tr-TR" sz="1300" cap="none" spc="0">
                          <a:solidFill>
                            <a:schemeClr val="tx1"/>
                          </a:solidFill>
                          <a:effectLst/>
                        </a:rPr>
                        <a:t>Math.random()</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10504318"/>
                  </a:ext>
                </a:extLst>
              </a:tr>
              <a:tr h="752583">
                <a:tc>
                  <a:txBody>
                    <a:bodyPr/>
                    <a:lstStyle/>
                    <a:p>
                      <a:r>
                        <a:rPr lang="tr-TR" sz="1300" b="1" cap="none" spc="0">
                          <a:solidFill>
                            <a:schemeClr val="tx1"/>
                          </a:solidFill>
                          <a:effectLst/>
                        </a:rPr>
                        <a:t>round</a:t>
                      </a:r>
                      <a:endParaRPr lang="tr-TR" sz="1300" cap="none" spc="0">
                        <a:solidFill>
                          <a:schemeClr val="tx1"/>
                        </a:solidFill>
                        <a:effectLst/>
                      </a:endParaRP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300" cap="none" spc="0">
                          <a:solidFill>
                            <a:schemeClr val="tx1"/>
                          </a:solidFill>
                          <a:effectLst/>
                        </a:rPr>
                        <a:t>Tek parametre alır(float) ve yakın olan tam sayıya döner.</a:t>
                      </a:r>
                      <a:br>
                        <a:rPr lang="tr-TR" sz="1300" cap="none" spc="0">
                          <a:solidFill>
                            <a:schemeClr val="tx1"/>
                          </a:solidFill>
                          <a:effectLst/>
                        </a:rPr>
                      </a:br>
                      <a:r>
                        <a:rPr lang="tr-TR" sz="1300" cap="none" spc="0">
                          <a:solidFill>
                            <a:schemeClr val="tx1"/>
                          </a:solidFill>
                          <a:effectLst/>
                        </a:rPr>
                        <a:t>Math.round(2.4) =&gt; 2</a:t>
                      </a:r>
                      <a:br>
                        <a:rPr lang="tr-TR" sz="1300" cap="none" spc="0">
                          <a:solidFill>
                            <a:schemeClr val="tx1"/>
                          </a:solidFill>
                          <a:effectLst/>
                        </a:rPr>
                      </a:br>
                      <a:r>
                        <a:rPr lang="tr-TR" sz="1300" cap="none" spc="0">
                          <a:solidFill>
                            <a:schemeClr val="tx1"/>
                          </a:solidFill>
                          <a:effectLst/>
                        </a:rPr>
                        <a:t>Math.round(2.6) =&gt; 3</a:t>
                      </a:r>
                    </a:p>
                  </a:txBody>
                  <a:tcPr marL="0" marR="57753" marT="29321" marB="9773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65776360"/>
                  </a:ext>
                </a:extLst>
              </a:tr>
            </a:tbl>
          </a:graphicData>
        </a:graphic>
      </p:graphicFrame>
    </p:spTree>
    <p:extLst>
      <p:ext uri="{BB962C8B-B14F-4D97-AF65-F5344CB8AC3E}">
        <p14:creationId xmlns:p14="http://schemas.microsoft.com/office/powerpoint/2010/main" val="156084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FC7D25B9-874F-4517-ADEC-9AD5C38C73EC}"/>
              </a:ext>
            </a:extLst>
          </p:cNvPr>
          <p:cNvPicPr>
            <a:picLocks noGrp="1" noChangeAspect="1"/>
          </p:cNvPicPr>
          <p:nvPr>
            <p:ph idx="1"/>
          </p:nvPr>
        </p:nvPicPr>
        <p:blipFill>
          <a:blip r:embed="rId2"/>
          <a:stretch>
            <a:fillRect/>
          </a:stretch>
        </p:blipFill>
        <p:spPr>
          <a:xfrm>
            <a:off x="643467" y="1602401"/>
            <a:ext cx="10905066" cy="365319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5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264FFC5-C505-4B9E-820A-70CED67CA08E}"/>
              </a:ext>
            </a:extLst>
          </p:cNvPr>
          <p:cNvSpPr>
            <a:spLocks noGrp="1"/>
          </p:cNvSpPr>
          <p:nvPr>
            <p:ph type="title"/>
          </p:nvPr>
        </p:nvSpPr>
        <p:spPr>
          <a:xfrm>
            <a:off x="643467" y="321734"/>
            <a:ext cx="10905066" cy="1135737"/>
          </a:xfrm>
        </p:spPr>
        <p:txBody>
          <a:bodyPr>
            <a:normAutofit/>
          </a:bodyPr>
          <a:lstStyle/>
          <a:p>
            <a:r>
              <a:rPr lang="tr-TR" sz="3600" b="1" dirty="0" err="1"/>
              <a:t>While</a:t>
            </a:r>
            <a:r>
              <a:rPr lang="tr-TR" sz="3600" b="1" dirty="0"/>
              <a:t> Döngüsü</a:t>
            </a:r>
          </a:p>
        </p:txBody>
      </p:sp>
      <p:sp>
        <p:nvSpPr>
          <p:cNvPr id="3" name="İçerik Yer Tutucusu 2">
            <a:extLst>
              <a:ext uri="{FF2B5EF4-FFF2-40B4-BE49-F238E27FC236}">
                <a16:creationId xmlns:a16="http://schemas.microsoft.com/office/drawing/2014/main" id="{20547FD0-FC0E-4271-83EA-215E6DDA344C}"/>
              </a:ext>
            </a:extLst>
          </p:cNvPr>
          <p:cNvSpPr>
            <a:spLocks noGrp="1"/>
          </p:cNvSpPr>
          <p:nvPr>
            <p:ph idx="1"/>
          </p:nvPr>
        </p:nvSpPr>
        <p:spPr>
          <a:xfrm>
            <a:off x="643469" y="1782981"/>
            <a:ext cx="4008384" cy="4393982"/>
          </a:xfrm>
        </p:spPr>
        <p:txBody>
          <a:bodyPr>
            <a:normAutofit/>
          </a:bodyPr>
          <a:lstStyle/>
          <a:p>
            <a:r>
              <a:rPr lang="tr-TR" sz="2000" b="0" i="0">
                <a:effectLst/>
                <a:latin typeface="Cabin"/>
              </a:rPr>
              <a:t>Aslında </a:t>
            </a:r>
            <a:r>
              <a:rPr lang="tr-TR" sz="2000" b="1" i="0">
                <a:effectLst/>
                <a:latin typeface="Cabin"/>
              </a:rPr>
              <a:t>while döngüsü</a:t>
            </a:r>
            <a:r>
              <a:rPr lang="tr-TR" sz="2000" b="0" i="0">
                <a:effectLst/>
                <a:latin typeface="Cabin"/>
              </a:rPr>
              <a:t> neredeyse tüm yazılım dillerinde kullanılan bir döngü çeşididir. Bizler bu dersimizde Java’da kullanımından bahsedeceğiz.</a:t>
            </a:r>
            <a:br>
              <a:rPr lang="tr-TR" sz="2000"/>
            </a:br>
            <a:r>
              <a:rPr lang="tr-TR" sz="2000" b="0" i="0">
                <a:effectLst/>
                <a:latin typeface="Cabin"/>
              </a:rPr>
              <a:t>Nedir bu döngü, ne işe yarar diyorsanız önce onu açıklamakla başlayalım. Kod yazarken bazı satırları birden fazla defa çalıştırmamız gerekebilir. Çok basit bir örnekle “Merhaba Mobilhanem” yazısını konsola 10 defa alt alta yazdırmamız gerekti.</a:t>
            </a:r>
            <a:endParaRPr lang="tr-TR"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C190610E-16DA-43DC-92C3-63E85ED47101}"/>
              </a:ext>
            </a:extLst>
          </p:cNvPr>
          <p:cNvPicPr>
            <a:picLocks noChangeAspect="1"/>
          </p:cNvPicPr>
          <p:nvPr/>
        </p:nvPicPr>
        <p:blipFill>
          <a:blip r:embed="rId2"/>
          <a:stretch>
            <a:fillRect/>
          </a:stretch>
        </p:blipFill>
        <p:spPr>
          <a:xfrm>
            <a:off x="5295320" y="2309050"/>
            <a:ext cx="6253212" cy="330975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970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98CF14A-0848-4D72-A505-212FBD849A69}"/>
              </a:ext>
            </a:extLst>
          </p:cNvPr>
          <p:cNvSpPr>
            <a:spLocks noGrp="1"/>
          </p:cNvSpPr>
          <p:nvPr>
            <p:ph idx="1"/>
          </p:nvPr>
        </p:nvSpPr>
        <p:spPr>
          <a:xfrm>
            <a:off x="4654295" y="502920"/>
            <a:ext cx="6894576" cy="1463040"/>
          </a:xfrm>
        </p:spPr>
        <p:txBody>
          <a:bodyPr anchor="ctr">
            <a:normAutofit/>
          </a:bodyPr>
          <a:lstStyle/>
          <a:p>
            <a:r>
              <a:rPr lang="tr-TR" sz="1000" b="0" i="0">
                <a:effectLst/>
                <a:latin typeface="Cabin"/>
              </a:rPr>
              <a:t>10 tane yazdırmak için yukarıdaki kod kullanılabilinir, ancak düşünün ki 500 adet istendi veya her hangi bir koşula bağlanması istendi. İşte bu durumlarda Java bize çok kullanışlı bir yapı olan döngü yapısını sunmaktadır. 3 adet döngü çeşidi vardır. </a:t>
            </a:r>
            <a:r>
              <a:rPr lang="tr-TR" sz="1000" b="1" i="0">
                <a:effectLst/>
                <a:latin typeface="Cabin"/>
              </a:rPr>
              <a:t>While döngüsü</a:t>
            </a:r>
            <a:r>
              <a:rPr lang="tr-TR" sz="1000" b="0" i="0">
                <a:effectLst/>
                <a:latin typeface="Cabin"/>
              </a:rPr>
              <a:t>, </a:t>
            </a:r>
            <a:r>
              <a:rPr lang="tr-TR" sz="1000" b="1" i="0">
                <a:effectLst/>
                <a:latin typeface="Cabin"/>
              </a:rPr>
              <a:t>do-while döngüsü</a:t>
            </a:r>
            <a:r>
              <a:rPr lang="tr-TR" sz="1000" b="0" i="0">
                <a:effectLst/>
                <a:latin typeface="Cabin"/>
              </a:rPr>
              <a:t> ve </a:t>
            </a:r>
            <a:r>
              <a:rPr lang="tr-TR" sz="1000" b="1" i="0">
                <a:effectLst/>
                <a:latin typeface="Cabin"/>
              </a:rPr>
              <a:t>for döngüsü</a:t>
            </a:r>
            <a:r>
              <a:rPr lang="tr-TR" sz="1000" b="0" i="0">
                <a:effectLst/>
                <a:latin typeface="Cabin"/>
              </a:rPr>
              <a:t>. Biz bu dersimizde </a:t>
            </a:r>
            <a:r>
              <a:rPr lang="tr-TR" sz="1000" b="1" i="0">
                <a:effectLst/>
                <a:latin typeface="Cabin"/>
              </a:rPr>
              <a:t>While döngüsünü</a:t>
            </a:r>
            <a:r>
              <a:rPr lang="tr-TR" sz="1000" b="0" i="0">
                <a:effectLst/>
                <a:latin typeface="Cabin"/>
              </a:rPr>
              <a:t> anlatacağız. İlerleyen derslerde ise diğer döngüleri anlatmaya devam edeceğiz. While döngüsüne başlamadan önce şunu belirtmek isterim. Bu 3 döngü arasında en çok kullanılan döngü çeşidinin </a:t>
            </a:r>
            <a:r>
              <a:rPr lang="tr-TR" sz="1000" b="1" i="0">
                <a:effectLst/>
                <a:latin typeface="Cabin"/>
              </a:rPr>
              <a:t>for döngüsü</a:t>
            </a:r>
            <a:r>
              <a:rPr lang="tr-TR" sz="1000" b="0" i="0">
                <a:effectLst/>
                <a:latin typeface="Cabin"/>
              </a:rPr>
              <a:t> olduğunu belirttikten sonra artık gelelim </a:t>
            </a:r>
            <a:r>
              <a:rPr lang="tr-TR" sz="1000" b="1" i="0">
                <a:effectLst/>
                <a:latin typeface="Cabin"/>
              </a:rPr>
              <a:t>While döngüsü</a:t>
            </a:r>
            <a:r>
              <a:rPr lang="tr-TR" sz="1000" b="0" i="0">
                <a:effectLst/>
                <a:latin typeface="Cabin"/>
              </a:rPr>
              <a:t> kullanımına.</a:t>
            </a:r>
          </a:p>
          <a:p>
            <a:r>
              <a:rPr lang="tr-TR" sz="1000" b="0" i="0">
                <a:effectLst/>
                <a:latin typeface="Cabin"/>
              </a:rPr>
              <a:t>Önceki Slaytta “Merhaba Kerim Kılıç” yazısını konsola 10 defa alt alta yazdırmak için aynı kodu 10 defa alt alta yazdık. Bunu while döngüsü yapabiliriz.</a:t>
            </a:r>
            <a:endParaRPr lang="tr-TR" sz="1000"/>
          </a:p>
        </p:txBody>
      </p:sp>
      <p:pic>
        <p:nvPicPr>
          <p:cNvPr id="5" name="Resim 4" descr="metin içeren bir resim&#10;&#10;Açıklama otomatik olarak oluşturuldu">
            <a:extLst>
              <a:ext uri="{FF2B5EF4-FFF2-40B4-BE49-F238E27FC236}">
                <a16:creationId xmlns:a16="http://schemas.microsoft.com/office/drawing/2014/main" id="{4E65EFA2-7135-4E86-AD0A-2BCAD44F9F74}"/>
              </a:ext>
            </a:extLst>
          </p:cNvPr>
          <p:cNvPicPr>
            <a:picLocks noChangeAspect="1"/>
          </p:cNvPicPr>
          <p:nvPr/>
        </p:nvPicPr>
        <p:blipFill>
          <a:blip r:embed="rId3"/>
          <a:stretch>
            <a:fillRect/>
          </a:stretch>
        </p:blipFill>
        <p:spPr>
          <a:xfrm>
            <a:off x="630936" y="2864928"/>
            <a:ext cx="10917936" cy="2811368"/>
          </a:xfrm>
          <a:prstGeom prst="rect">
            <a:avLst/>
          </a:prstGeom>
        </p:spPr>
      </p:pic>
    </p:spTree>
    <p:extLst>
      <p:ext uri="{BB962C8B-B14F-4D97-AF65-F5344CB8AC3E}">
        <p14:creationId xmlns:p14="http://schemas.microsoft.com/office/powerpoint/2010/main" val="249812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CC173D44-E332-4B6C-B9CF-64D5537E5384}"/>
              </a:ext>
            </a:extLst>
          </p:cNvPr>
          <p:cNvSpPr>
            <a:spLocks noGrp="1"/>
          </p:cNvSpPr>
          <p:nvPr>
            <p:ph idx="1"/>
          </p:nvPr>
        </p:nvSpPr>
        <p:spPr>
          <a:xfrm>
            <a:off x="643469" y="1782981"/>
            <a:ext cx="4008384" cy="4393982"/>
          </a:xfrm>
        </p:spPr>
        <p:txBody>
          <a:bodyPr>
            <a:normAutofit/>
          </a:bodyPr>
          <a:lstStyle/>
          <a:p>
            <a:r>
              <a:rPr lang="tr-TR" sz="1700" b="0" i="0" dirty="0">
                <a:effectLst/>
                <a:latin typeface="Cabin"/>
              </a:rPr>
              <a:t>Önceki Slaytta görüldüğü gibi 10 defa alt alta yazmaktansa </a:t>
            </a:r>
            <a:r>
              <a:rPr lang="tr-TR" sz="1700" b="0" i="0" dirty="0" err="1">
                <a:effectLst/>
                <a:latin typeface="Cabin"/>
              </a:rPr>
              <a:t>while</a:t>
            </a:r>
            <a:r>
              <a:rPr lang="tr-TR" sz="1700" b="0" i="0" dirty="0">
                <a:effectLst/>
                <a:latin typeface="Cabin"/>
              </a:rPr>
              <a:t> döngüsü kullanarak bu işlemi kolaylaştırdık. </a:t>
            </a:r>
            <a:r>
              <a:rPr lang="tr-TR" sz="1700" b="0" i="0" dirty="0" err="1">
                <a:effectLst/>
                <a:latin typeface="Cabin"/>
              </a:rPr>
              <a:t>While</a:t>
            </a:r>
            <a:r>
              <a:rPr lang="tr-TR" sz="1700" b="0" i="0" dirty="0">
                <a:effectLst/>
                <a:latin typeface="Cabin"/>
              </a:rPr>
              <a:t> içine yazılan koşul </a:t>
            </a:r>
            <a:r>
              <a:rPr lang="tr-TR" sz="1700" b="1" i="0" dirty="0" err="1">
                <a:effectLst/>
                <a:latin typeface="Cabin"/>
              </a:rPr>
              <a:t>true</a:t>
            </a:r>
            <a:r>
              <a:rPr lang="tr-TR" sz="1700" b="0" i="0" dirty="0">
                <a:effectLst/>
                <a:latin typeface="Cabin"/>
              </a:rPr>
              <a:t> oldukça program </a:t>
            </a:r>
            <a:r>
              <a:rPr lang="tr-TR" sz="1700" b="0" i="0" dirty="0" err="1">
                <a:effectLst/>
                <a:latin typeface="Cabin"/>
              </a:rPr>
              <a:t>while</a:t>
            </a:r>
            <a:r>
              <a:rPr lang="tr-TR" sz="1700" b="0" i="0" dirty="0">
                <a:effectLst/>
                <a:latin typeface="Cabin"/>
              </a:rPr>
              <a:t> kod bloğuna girecek ve işlemleri yapacaktır. Eğer </a:t>
            </a:r>
            <a:r>
              <a:rPr lang="tr-TR" sz="1700" b="0" i="0" dirty="0" err="1">
                <a:effectLst/>
                <a:latin typeface="Cabin"/>
              </a:rPr>
              <a:t>while</a:t>
            </a:r>
            <a:r>
              <a:rPr lang="tr-TR" sz="1700" b="0" i="0" dirty="0">
                <a:effectLst/>
                <a:latin typeface="Cabin"/>
              </a:rPr>
              <a:t> içine </a:t>
            </a:r>
            <a:r>
              <a:rPr lang="tr-TR" sz="1700" b="0" i="0" dirty="0" err="1">
                <a:effectLst/>
                <a:latin typeface="Cabin"/>
              </a:rPr>
              <a:t>while</a:t>
            </a:r>
            <a:r>
              <a:rPr lang="tr-TR" sz="1700" b="0" i="0" dirty="0">
                <a:effectLst/>
                <a:latin typeface="Cabin"/>
              </a:rPr>
              <a:t>(</a:t>
            </a:r>
            <a:r>
              <a:rPr lang="tr-TR" sz="1700" b="0" i="0" dirty="0" err="1">
                <a:effectLst/>
                <a:latin typeface="Cabin"/>
              </a:rPr>
              <a:t>true</a:t>
            </a:r>
            <a:r>
              <a:rPr lang="tr-TR" sz="1700" b="0" i="0" dirty="0">
                <a:effectLst/>
                <a:latin typeface="Cabin"/>
              </a:rPr>
              <a:t>) şeklinde yaparsak burada sonsuz döngüye girecektir ve sürekli </a:t>
            </a:r>
            <a:r>
              <a:rPr lang="tr-TR" sz="1700" b="0" i="0" dirty="0" err="1">
                <a:effectLst/>
                <a:latin typeface="Cabin"/>
              </a:rPr>
              <a:t>while</a:t>
            </a:r>
            <a:r>
              <a:rPr lang="tr-TR" sz="1700" b="0" i="0" dirty="0">
                <a:effectLst/>
                <a:latin typeface="Cabin"/>
              </a:rPr>
              <a:t> bloğu çalışacaktır. (break ve </a:t>
            </a:r>
            <a:r>
              <a:rPr lang="tr-TR" sz="1700" b="0" i="0" dirty="0" err="1">
                <a:effectLst/>
                <a:latin typeface="Cabin"/>
              </a:rPr>
              <a:t>continue</a:t>
            </a:r>
            <a:r>
              <a:rPr lang="tr-TR" sz="1700" b="0" i="0" dirty="0">
                <a:effectLst/>
                <a:latin typeface="Cabin"/>
              </a:rPr>
              <a:t> ifadeleri ile döngüden çıkmak mümkün ilerleyen derslerimizde anlatacağız). Yanda </a:t>
            </a:r>
            <a:r>
              <a:rPr lang="tr-TR" sz="1700" b="0" i="0" dirty="0" err="1">
                <a:effectLst/>
                <a:latin typeface="Cabin"/>
              </a:rPr>
              <a:t>While</a:t>
            </a:r>
            <a:r>
              <a:rPr lang="tr-TR" sz="1700" b="0" i="0" dirty="0">
                <a:effectLst/>
                <a:latin typeface="Cabin"/>
              </a:rPr>
              <a:t> döngüsünün </a:t>
            </a:r>
            <a:r>
              <a:rPr lang="tr-TR" sz="1700" b="0" i="0" dirty="0" err="1">
                <a:effectLst/>
                <a:latin typeface="Cabin"/>
              </a:rPr>
              <a:t>Flowchart</a:t>
            </a:r>
            <a:r>
              <a:rPr lang="tr-TR" sz="1700" b="0" i="0" dirty="0">
                <a:effectLst/>
                <a:latin typeface="Cabin"/>
              </a:rPr>
              <a:t> gösterimi vardır.</a:t>
            </a:r>
          </a:p>
          <a:p>
            <a:r>
              <a:rPr lang="tr-TR" sz="1700" b="0" i="0" u="none" strike="noStrike" dirty="0">
                <a:effectLst/>
                <a:latin typeface="Cabin"/>
              </a:rPr>
              <a:t>Aslında döngülerin ana mantığını yukarıdaki koddan ve </a:t>
            </a:r>
            <a:r>
              <a:rPr lang="tr-TR" sz="1700" b="0" i="0" u="none" strike="noStrike" dirty="0" err="1">
                <a:effectLst/>
                <a:latin typeface="Cabin"/>
              </a:rPr>
              <a:t>flowchart</a:t>
            </a:r>
            <a:r>
              <a:rPr lang="tr-TR" sz="1700" b="0" i="0" u="none" strike="noStrike" dirty="0">
                <a:effectLst/>
                <a:latin typeface="Cabin"/>
              </a:rPr>
              <a:t> gösteriminden anlayabiliriz.</a:t>
            </a:r>
            <a:br>
              <a:rPr lang="tr-TR" sz="1700" b="0" i="0" u="none" strike="noStrike" dirty="0">
                <a:effectLst/>
                <a:latin typeface="Cabin"/>
                <a:hlinkClick r:id="rId2"/>
              </a:rPr>
            </a:br>
            <a:endParaRPr lang="tr-TR" sz="17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While Döngü Flowchart">
            <a:extLst>
              <a:ext uri="{FF2B5EF4-FFF2-40B4-BE49-F238E27FC236}">
                <a16:creationId xmlns:a16="http://schemas.microsoft.com/office/drawing/2014/main" id="{36257313-41CF-41A6-B9B1-B9DC092D62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29400" y="1782981"/>
            <a:ext cx="5385051"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6395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C48208-533D-4AE6-924A-CFC3186EB0F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i="0" kern="1200">
                <a:solidFill>
                  <a:schemeClr val="tx1"/>
                </a:solidFill>
                <a:effectLst/>
                <a:latin typeface="+mj-lt"/>
                <a:ea typeface="+mj-ea"/>
                <a:cs typeface="+mj-cs"/>
              </a:rPr>
              <a:t>While Döngüsü Örnekler</a:t>
            </a:r>
            <a:endParaRPr lang="en-US" sz="6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ADBBD599-5641-4FF1-B515-437B3C93FF43}"/>
              </a:ext>
            </a:extLst>
          </p:cNvPr>
          <p:cNvPicPr>
            <a:picLocks noChangeAspect="1"/>
          </p:cNvPicPr>
          <p:nvPr/>
        </p:nvPicPr>
        <p:blipFill>
          <a:blip r:embed="rId2"/>
          <a:stretch>
            <a:fillRect/>
          </a:stretch>
        </p:blipFill>
        <p:spPr>
          <a:xfrm>
            <a:off x="4654296" y="818022"/>
            <a:ext cx="7214616" cy="5194523"/>
          </a:xfrm>
          <a:prstGeom prst="rect">
            <a:avLst/>
          </a:prstGeom>
        </p:spPr>
      </p:pic>
    </p:spTree>
    <p:extLst>
      <p:ext uri="{BB962C8B-B14F-4D97-AF65-F5344CB8AC3E}">
        <p14:creationId xmlns:p14="http://schemas.microsoft.com/office/powerpoint/2010/main" val="13063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35E551BE-B5A1-4E3F-AF2C-9B6C60940148}"/>
              </a:ext>
            </a:extLst>
          </p:cNvPr>
          <p:cNvPicPr>
            <a:picLocks noGrp="1" noChangeAspect="1"/>
          </p:cNvPicPr>
          <p:nvPr>
            <p:ph idx="1"/>
          </p:nvPr>
        </p:nvPicPr>
        <p:blipFill rotWithShape="1">
          <a:blip r:embed="rId2"/>
          <a:srcRect r="3146" b="315"/>
          <a:stretch/>
        </p:blipFill>
        <p:spPr>
          <a:xfrm>
            <a:off x="1603206" y="643467"/>
            <a:ext cx="8730402" cy="5571065"/>
          </a:xfrm>
          <a:prstGeom prst="rect">
            <a:avLst/>
          </a:prstGeom>
          <a:ln>
            <a:noFill/>
          </a:ln>
        </p:spPr>
      </p:pic>
    </p:spTree>
    <p:extLst>
      <p:ext uri="{BB962C8B-B14F-4D97-AF65-F5344CB8AC3E}">
        <p14:creationId xmlns:p14="http://schemas.microsoft.com/office/powerpoint/2010/main" val="192719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784A9C4-8190-4812-AF29-9531EB67AE52}"/>
              </a:ext>
            </a:extLst>
          </p:cNvPr>
          <p:cNvSpPr>
            <a:spLocks noGrp="1"/>
          </p:cNvSpPr>
          <p:nvPr>
            <p:ph type="title"/>
          </p:nvPr>
        </p:nvSpPr>
        <p:spPr>
          <a:xfrm>
            <a:off x="643467" y="321734"/>
            <a:ext cx="10905066" cy="1135737"/>
          </a:xfrm>
        </p:spPr>
        <p:txBody>
          <a:bodyPr>
            <a:normAutofit/>
          </a:bodyPr>
          <a:lstStyle/>
          <a:p>
            <a:r>
              <a:rPr lang="tr-TR" sz="3600" b="1"/>
              <a:t>Do While Döngüsü</a:t>
            </a:r>
          </a:p>
        </p:txBody>
      </p:sp>
      <p:sp>
        <p:nvSpPr>
          <p:cNvPr id="3" name="İçerik Yer Tutucusu 2">
            <a:extLst>
              <a:ext uri="{FF2B5EF4-FFF2-40B4-BE49-F238E27FC236}">
                <a16:creationId xmlns:a16="http://schemas.microsoft.com/office/drawing/2014/main" id="{3A4BA9F5-2D80-4F2A-9216-A23D3A1367B2}"/>
              </a:ext>
            </a:extLst>
          </p:cNvPr>
          <p:cNvSpPr>
            <a:spLocks noGrp="1"/>
          </p:cNvSpPr>
          <p:nvPr>
            <p:ph idx="1"/>
          </p:nvPr>
        </p:nvSpPr>
        <p:spPr>
          <a:xfrm>
            <a:off x="643469" y="1782981"/>
            <a:ext cx="4008384" cy="4393982"/>
          </a:xfrm>
        </p:spPr>
        <p:txBody>
          <a:bodyPr>
            <a:normAutofit/>
          </a:bodyPr>
          <a:lstStyle/>
          <a:p>
            <a:r>
              <a:rPr lang="tr-TR" sz="1900" b="0" i="0">
                <a:effectLst/>
                <a:latin typeface="Cabin"/>
              </a:rPr>
              <a:t>Burada bahsetmemiz gereken ilk konu herkesin kafasında soru işareti olarak beliren, </a:t>
            </a:r>
            <a:r>
              <a:rPr lang="tr-TR" sz="1900" b="1" i="0">
                <a:effectLst/>
                <a:latin typeface="Cabin"/>
              </a:rPr>
              <a:t>do while döngüsü</a:t>
            </a:r>
            <a:r>
              <a:rPr lang="tr-TR" sz="1900" b="0" i="0">
                <a:effectLst/>
                <a:latin typeface="Cabin"/>
              </a:rPr>
              <a:t> ile </a:t>
            </a:r>
            <a:r>
              <a:rPr lang="tr-TR" sz="1900" b="1" i="0">
                <a:effectLst/>
                <a:latin typeface="Cabin"/>
              </a:rPr>
              <a:t>while döngüsü</a:t>
            </a:r>
            <a:r>
              <a:rPr lang="tr-TR" sz="1900" b="0" i="0">
                <a:effectLst/>
                <a:latin typeface="Cabin"/>
              </a:rPr>
              <a:t> arasındaki fark nedir? Bu sorunun en basit cevabı, </a:t>
            </a:r>
            <a:r>
              <a:rPr lang="tr-TR" sz="1900" b="1" i="0">
                <a:effectLst/>
                <a:latin typeface="Cabin"/>
              </a:rPr>
              <a:t>while döngüsü</a:t>
            </a:r>
            <a:r>
              <a:rPr lang="tr-TR" sz="1900" b="0" i="0">
                <a:effectLst/>
                <a:latin typeface="Cabin"/>
              </a:rPr>
              <a:t> ne verilen ifade doğru değil ise kod </a:t>
            </a:r>
            <a:r>
              <a:rPr lang="tr-TR" sz="1900" b="1" i="0">
                <a:effectLst/>
                <a:latin typeface="Cabin"/>
              </a:rPr>
              <a:t>while döngüsü</a:t>
            </a:r>
            <a:r>
              <a:rPr lang="tr-TR" sz="1900" b="0" i="0">
                <a:effectLst/>
                <a:latin typeface="Cabin"/>
              </a:rPr>
              <a:t> içerisine hiç girmeden sonraki satır ile işlemlere devam eder, </a:t>
            </a:r>
            <a:r>
              <a:rPr lang="tr-TR" sz="1900" b="1" i="0">
                <a:effectLst/>
                <a:latin typeface="Cabin"/>
              </a:rPr>
              <a:t>do while döngüsü</a:t>
            </a:r>
            <a:r>
              <a:rPr lang="tr-TR" sz="1900" b="0" i="0">
                <a:effectLst/>
                <a:latin typeface="Cabin"/>
              </a:rPr>
              <a:t> nde ise ifadenin doğru olup olmamasına bakmaksızın döngü bir sefer çalışır. Dilerseniz bu yapıyı daha iyi anlayabilmeniz için örnekle anlatalım;</a:t>
            </a:r>
            <a:endParaRPr lang="tr-TR" sz="19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java_do_while_loop">
            <a:extLst>
              <a:ext uri="{FF2B5EF4-FFF2-40B4-BE49-F238E27FC236}">
                <a16:creationId xmlns:a16="http://schemas.microsoft.com/office/drawing/2014/main" id="{3FDEC68C-57BA-4EAC-B816-E5BCE5C49C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6784" y="1782981"/>
            <a:ext cx="3650284"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977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45DC28F3-287B-43EC-9428-48033EA3320C}"/>
              </a:ext>
            </a:extLst>
          </p:cNvPr>
          <p:cNvPicPr>
            <a:picLocks noChangeAspect="1"/>
          </p:cNvPicPr>
          <p:nvPr/>
        </p:nvPicPr>
        <p:blipFill>
          <a:blip r:embed="rId2"/>
          <a:stretch>
            <a:fillRect/>
          </a:stretch>
        </p:blipFill>
        <p:spPr>
          <a:xfrm>
            <a:off x="643467" y="2019281"/>
            <a:ext cx="5294716" cy="2819435"/>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Resim 6" descr="metin içeren bir resim&#10;&#10;Açıklama otomatik olarak oluşturuldu">
            <a:extLst>
              <a:ext uri="{FF2B5EF4-FFF2-40B4-BE49-F238E27FC236}">
                <a16:creationId xmlns:a16="http://schemas.microsoft.com/office/drawing/2014/main" id="{0735A997-D895-4233-9439-3F32A0FCEA3A}"/>
              </a:ext>
            </a:extLst>
          </p:cNvPr>
          <p:cNvPicPr>
            <a:picLocks noChangeAspect="1"/>
          </p:cNvPicPr>
          <p:nvPr/>
        </p:nvPicPr>
        <p:blipFill>
          <a:blip r:embed="rId3"/>
          <a:stretch>
            <a:fillRect/>
          </a:stretch>
        </p:blipFill>
        <p:spPr>
          <a:xfrm>
            <a:off x="6253817" y="1794257"/>
            <a:ext cx="5294715" cy="3269485"/>
          </a:xfrm>
          <a:prstGeom prst="rect">
            <a:avLst/>
          </a:prstGeom>
        </p:spPr>
      </p:pic>
    </p:spTree>
    <p:extLst>
      <p:ext uri="{BB962C8B-B14F-4D97-AF65-F5344CB8AC3E}">
        <p14:creationId xmlns:p14="http://schemas.microsoft.com/office/powerpoint/2010/main" val="365693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024F2-6C12-4783-BA64-CAE08A6C507A}"/>
              </a:ext>
            </a:extLst>
          </p:cNvPr>
          <p:cNvSpPr>
            <a:spLocks noGrp="1"/>
          </p:cNvSpPr>
          <p:nvPr>
            <p:ph type="title"/>
          </p:nvPr>
        </p:nvSpPr>
        <p:spPr/>
        <p:txBody>
          <a:bodyPr/>
          <a:lstStyle/>
          <a:p>
            <a:r>
              <a:rPr lang="tr-TR" b="1" dirty="0"/>
              <a:t>Operatörler</a:t>
            </a:r>
          </a:p>
        </p:txBody>
      </p:sp>
      <p:sp>
        <p:nvSpPr>
          <p:cNvPr id="3" name="İçerik Yer Tutucusu 2">
            <a:extLst>
              <a:ext uri="{FF2B5EF4-FFF2-40B4-BE49-F238E27FC236}">
                <a16:creationId xmlns:a16="http://schemas.microsoft.com/office/drawing/2014/main" id="{7490B7F5-C932-443F-AC76-9DB80976CAF9}"/>
              </a:ext>
            </a:extLst>
          </p:cNvPr>
          <p:cNvSpPr>
            <a:spLocks noGrp="1"/>
          </p:cNvSpPr>
          <p:nvPr>
            <p:ph idx="1"/>
          </p:nvPr>
        </p:nvSpPr>
        <p:spPr/>
        <p:txBody>
          <a:bodyPr>
            <a:normAutofit fontScale="70000" lnSpcReduction="20000"/>
          </a:bodyPr>
          <a:lstStyle/>
          <a:p>
            <a:r>
              <a:rPr lang="tr-TR" dirty="0"/>
              <a:t>Java ile yazılım geliştirirken Java Operatörlerden oldukça çok faydalanırız. Java Operatörler bir çok farklı sitede bir çok farklı grup altında birleştirilmişse de </a:t>
            </a:r>
            <a:r>
              <a:rPr lang="tr-TR" dirty="0" err="1"/>
              <a:t>Oracle</a:t>
            </a:r>
            <a:r>
              <a:rPr lang="tr-TR" dirty="0"/>
              <a:t> sitesinde 7 ana başlığa ayrılmıştır;</a:t>
            </a:r>
          </a:p>
          <a:p>
            <a:endParaRPr lang="tr-TR" dirty="0"/>
          </a:p>
          <a:p>
            <a:pPr marL="514350" indent="-514350">
              <a:buFont typeface="+mj-lt"/>
              <a:buAutoNum type="arabicPeriod"/>
            </a:pPr>
            <a:r>
              <a:rPr lang="tr-TR" dirty="0"/>
              <a:t>Basit Atama Operatörü</a:t>
            </a:r>
          </a:p>
          <a:p>
            <a:pPr marL="514350" indent="-514350">
              <a:buFont typeface="+mj-lt"/>
              <a:buAutoNum type="arabicPeriod"/>
            </a:pPr>
            <a:r>
              <a:rPr lang="tr-TR" dirty="0"/>
              <a:t>Aritmetik Operatörler</a:t>
            </a:r>
          </a:p>
          <a:p>
            <a:pPr marL="514350" indent="-514350">
              <a:buFont typeface="+mj-lt"/>
              <a:buAutoNum type="arabicPeriod"/>
            </a:pPr>
            <a:r>
              <a:rPr lang="tr-TR" dirty="0"/>
              <a:t>Tekli Operatörler</a:t>
            </a:r>
          </a:p>
          <a:p>
            <a:pPr marL="514350" indent="-514350">
              <a:buFont typeface="+mj-lt"/>
              <a:buAutoNum type="arabicPeriod"/>
            </a:pPr>
            <a:r>
              <a:rPr lang="tr-TR" dirty="0"/>
              <a:t>Eşitlik ve İlişkisel Operatörler</a:t>
            </a:r>
          </a:p>
          <a:p>
            <a:pPr marL="514350" indent="-514350">
              <a:buFont typeface="+mj-lt"/>
              <a:buAutoNum type="arabicPeriod"/>
            </a:pPr>
            <a:r>
              <a:rPr lang="tr-TR" dirty="0"/>
              <a:t>Koşul Operatörleri</a:t>
            </a:r>
          </a:p>
          <a:p>
            <a:pPr marL="514350" indent="-514350">
              <a:buFont typeface="+mj-lt"/>
              <a:buAutoNum type="arabicPeriod"/>
            </a:pPr>
            <a:r>
              <a:rPr lang="tr-TR" dirty="0"/>
              <a:t>Karşılaştırma Operatörü</a:t>
            </a:r>
          </a:p>
          <a:p>
            <a:pPr marL="514350" indent="-514350">
              <a:buFont typeface="+mj-lt"/>
              <a:buAutoNum type="arabicPeriod"/>
            </a:pPr>
            <a:r>
              <a:rPr lang="tr-TR" dirty="0" err="1"/>
              <a:t>Bitwise</a:t>
            </a:r>
            <a:r>
              <a:rPr lang="tr-TR" dirty="0"/>
              <a:t> Operatörler</a:t>
            </a:r>
          </a:p>
          <a:p>
            <a:r>
              <a:rPr lang="tr-TR" dirty="0"/>
              <a:t>Bu başlıklardan Koşul Operatörleri </a:t>
            </a:r>
            <a:r>
              <a:rPr lang="tr-TR" dirty="0" err="1"/>
              <a:t>If</a:t>
            </a:r>
            <a:r>
              <a:rPr lang="tr-TR" dirty="0"/>
              <a:t> else koşul yapısı (</a:t>
            </a:r>
            <a:r>
              <a:rPr lang="tr-TR" dirty="0" err="1"/>
              <a:t>And</a:t>
            </a:r>
            <a:r>
              <a:rPr lang="tr-TR" dirty="0"/>
              <a:t> ve </a:t>
            </a:r>
            <a:r>
              <a:rPr lang="tr-TR" dirty="0" err="1"/>
              <a:t>Or</a:t>
            </a:r>
            <a:r>
              <a:rPr lang="tr-TR" dirty="0"/>
              <a:t>) dersimizde anlatıldı. Biz yine de tüm bu operatör tiplerinden bahsederek konu altında hepsine ait bilgileri vereceğiz.</a:t>
            </a:r>
          </a:p>
        </p:txBody>
      </p:sp>
    </p:spTree>
    <p:extLst>
      <p:ext uri="{BB962C8B-B14F-4D97-AF65-F5344CB8AC3E}">
        <p14:creationId xmlns:p14="http://schemas.microsoft.com/office/powerpoint/2010/main" val="4078368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D8E301B-41B8-4923-8D51-0B15F3CD67DF}"/>
              </a:ext>
            </a:extLst>
          </p:cNvPr>
          <p:cNvSpPr>
            <a:spLocks noGrp="1"/>
          </p:cNvSpPr>
          <p:nvPr>
            <p:ph idx="1"/>
          </p:nvPr>
        </p:nvSpPr>
        <p:spPr>
          <a:xfrm>
            <a:off x="643469" y="1782981"/>
            <a:ext cx="4008384" cy="4393982"/>
          </a:xfrm>
        </p:spPr>
        <p:txBody>
          <a:bodyPr>
            <a:normAutofit/>
          </a:bodyPr>
          <a:lstStyle/>
          <a:p>
            <a:r>
              <a:rPr lang="tr-TR" sz="2000" b="0" i="0">
                <a:effectLst/>
                <a:latin typeface="Cabin"/>
              </a:rPr>
              <a:t>Burada </a:t>
            </a:r>
            <a:r>
              <a:rPr lang="tr-TR" sz="2000" b="1" i="0">
                <a:effectLst/>
                <a:latin typeface="Cabin"/>
              </a:rPr>
              <a:t>while döngüsü</a:t>
            </a:r>
            <a:r>
              <a:rPr lang="tr-TR" sz="2000" b="0" i="0">
                <a:effectLst/>
                <a:latin typeface="Cabin"/>
              </a:rPr>
              <a:t> önce döngüye girip sonra yazarken </a:t>
            </a:r>
            <a:r>
              <a:rPr lang="tr-TR" sz="2000" b="1" i="0">
                <a:effectLst/>
                <a:latin typeface="Cabin"/>
              </a:rPr>
              <a:t>do while döngüsü</a:t>
            </a:r>
            <a:r>
              <a:rPr lang="tr-TR" sz="2000" b="0" i="0">
                <a:effectLst/>
                <a:latin typeface="Cabin"/>
              </a:rPr>
              <a:t> nde önce yazıp sonraya döngüye girilmektedir.</a:t>
            </a:r>
            <a:endParaRPr lang="tr-TR" sz="2000"/>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4" descr="metin içeren bir resim&#10;&#10;Açıklama otomatik olarak oluşturuldu">
            <a:extLst>
              <a:ext uri="{FF2B5EF4-FFF2-40B4-BE49-F238E27FC236}">
                <a16:creationId xmlns:a16="http://schemas.microsoft.com/office/drawing/2014/main" id="{9B217AEB-ED8A-4532-80F3-50B3A345579F}"/>
              </a:ext>
            </a:extLst>
          </p:cNvPr>
          <p:cNvPicPr>
            <a:picLocks noChangeAspect="1"/>
          </p:cNvPicPr>
          <p:nvPr/>
        </p:nvPicPr>
        <p:blipFill>
          <a:blip r:embed="rId2"/>
          <a:stretch>
            <a:fillRect/>
          </a:stretch>
        </p:blipFill>
        <p:spPr>
          <a:xfrm>
            <a:off x="6506487" y="1782982"/>
            <a:ext cx="3830874" cy="2116558"/>
          </a:xfrm>
          <a:prstGeom prst="rect">
            <a:avLst/>
          </a:prstGeom>
        </p:spPr>
      </p:pic>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Resim 6" descr="metin içeren bir resim&#10;&#10;Açıklama otomatik olarak oluşturuldu">
            <a:extLst>
              <a:ext uri="{FF2B5EF4-FFF2-40B4-BE49-F238E27FC236}">
                <a16:creationId xmlns:a16="http://schemas.microsoft.com/office/drawing/2014/main" id="{E3168637-612B-4C61-946D-B8F4DD166DA4}"/>
              </a:ext>
            </a:extLst>
          </p:cNvPr>
          <p:cNvPicPr>
            <a:picLocks noChangeAspect="1"/>
          </p:cNvPicPr>
          <p:nvPr/>
        </p:nvPicPr>
        <p:blipFill>
          <a:blip r:embed="rId3"/>
          <a:stretch>
            <a:fillRect/>
          </a:stretch>
        </p:blipFill>
        <p:spPr>
          <a:xfrm>
            <a:off x="5295320" y="4063043"/>
            <a:ext cx="6253212" cy="2079193"/>
          </a:xfrm>
          <a:prstGeom prst="rect">
            <a:avLst/>
          </a:prstGeom>
        </p:spPr>
      </p:pic>
    </p:spTree>
    <p:extLst>
      <p:ext uri="{BB962C8B-B14F-4D97-AF65-F5344CB8AC3E}">
        <p14:creationId xmlns:p14="http://schemas.microsoft.com/office/powerpoint/2010/main" val="177980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D3A6154-9060-413E-AA1E-6997325F7F35}"/>
              </a:ext>
            </a:extLst>
          </p:cNvPr>
          <p:cNvSpPr>
            <a:spLocks noGrp="1"/>
          </p:cNvSpPr>
          <p:nvPr>
            <p:ph type="title"/>
          </p:nvPr>
        </p:nvSpPr>
        <p:spPr>
          <a:xfrm>
            <a:off x="643467" y="321734"/>
            <a:ext cx="10905066" cy="1135737"/>
          </a:xfrm>
        </p:spPr>
        <p:txBody>
          <a:bodyPr>
            <a:normAutofit/>
          </a:bodyPr>
          <a:lstStyle/>
          <a:p>
            <a:r>
              <a:rPr lang="tr-TR" sz="3600" b="1"/>
              <a:t>break continue Deyimleri</a:t>
            </a:r>
          </a:p>
        </p:txBody>
      </p:sp>
      <p:sp>
        <p:nvSpPr>
          <p:cNvPr id="3" name="İçerik Yer Tutucusu 2">
            <a:extLst>
              <a:ext uri="{FF2B5EF4-FFF2-40B4-BE49-F238E27FC236}">
                <a16:creationId xmlns:a16="http://schemas.microsoft.com/office/drawing/2014/main" id="{DCA4EF23-57E0-46D4-B96A-A1E281B4F58E}"/>
              </a:ext>
            </a:extLst>
          </p:cNvPr>
          <p:cNvSpPr>
            <a:spLocks noGrp="1"/>
          </p:cNvSpPr>
          <p:nvPr>
            <p:ph idx="1"/>
          </p:nvPr>
        </p:nvSpPr>
        <p:spPr>
          <a:xfrm>
            <a:off x="643469" y="1782981"/>
            <a:ext cx="4008384" cy="4393982"/>
          </a:xfrm>
        </p:spPr>
        <p:txBody>
          <a:bodyPr>
            <a:normAutofit/>
          </a:bodyPr>
          <a:lstStyle/>
          <a:p>
            <a:r>
              <a:rPr lang="tr-TR" sz="1900" b="1" i="0">
                <a:effectLst/>
                <a:latin typeface="Cabin"/>
              </a:rPr>
              <a:t>break Komutu</a:t>
            </a:r>
          </a:p>
          <a:p>
            <a:r>
              <a:rPr lang="tr-TR" sz="1900" b="1" i="0">
                <a:effectLst/>
                <a:latin typeface="Cabin"/>
              </a:rPr>
              <a:t>break continue</a:t>
            </a:r>
            <a:r>
              <a:rPr lang="tr-TR" sz="1900" b="0" i="0">
                <a:effectLst/>
                <a:latin typeface="Cabin"/>
              </a:rPr>
              <a:t> deyimleri arasında </a:t>
            </a:r>
            <a:r>
              <a:rPr lang="tr-TR" sz="1900" b="1" i="0">
                <a:effectLst/>
                <a:latin typeface="Cabin"/>
              </a:rPr>
              <a:t>break</a:t>
            </a:r>
            <a:r>
              <a:rPr lang="tr-TR" sz="1900" b="0" i="0">
                <a:effectLst/>
                <a:latin typeface="Cabin"/>
              </a:rPr>
              <a:t> deyimi daha önceden anlattığımız for, while ve do-while döngüleriyle birlikte kullanılabilir. break deyimi döngülerden ansızın çıkmanızı ve döngüyü istediğiniz durumlarda sonlandırmanızı sağlamaktadır. Örneğin, bir veritabanından tüm id değerlerini çektiniz ve id değerlerinden ilk 15 tanesini listeleyeceksiniz. Eğer elinizde 15’ten fazla kayıt varsa döngüyü bir şekilde sonlandırmanız gerekmektedir.</a:t>
            </a:r>
            <a:endParaRPr lang="tr-TR"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metin içeren bir resim&#10;&#10;Açıklama otomatik olarak oluşturuldu">
            <a:extLst>
              <a:ext uri="{FF2B5EF4-FFF2-40B4-BE49-F238E27FC236}">
                <a16:creationId xmlns:a16="http://schemas.microsoft.com/office/drawing/2014/main" id="{7522BB2F-26D9-46CF-9C69-945B4B7E8AAA}"/>
              </a:ext>
            </a:extLst>
          </p:cNvPr>
          <p:cNvPicPr>
            <a:picLocks noChangeAspect="1"/>
          </p:cNvPicPr>
          <p:nvPr/>
        </p:nvPicPr>
        <p:blipFill>
          <a:blip r:embed="rId2"/>
          <a:stretch>
            <a:fillRect/>
          </a:stretch>
        </p:blipFill>
        <p:spPr>
          <a:xfrm>
            <a:off x="5295320" y="2475663"/>
            <a:ext cx="6253212" cy="297652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12718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F843443B-0A51-4FDB-86DD-E1AB5437A43C}"/>
              </a:ext>
            </a:extLst>
          </p:cNvPr>
          <p:cNvSpPr>
            <a:spLocks noGrp="1"/>
          </p:cNvSpPr>
          <p:nvPr>
            <p:ph idx="1"/>
          </p:nvPr>
        </p:nvSpPr>
        <p:spPr>
          <a:xfrm>
            <a:off x="643469" y="1782981"/>
            <a:ext cx="4008384" cy="4393982"/>
          </a:xfrm>
        </p:spPr>
        <p:txBody>
          <a:bodyPr>
            <a:normAutofit/>
          </a:bodyPr>
          <a:lstStyle/>
          <a:p>
            <a:r>
              <a:rPr lang="tr-TR" sz="2000" b="0" i="0">
                <a:effectLst/>
                <a:latin typeface="Cabin"/>
              </a:rPr>
              <a:t>örnekte veritabanından gelen kayıt sayısını bir int tipinde değişkene elle atadık ve for döngüsüne sokarak kayıt sayılarını konsola yazdırdık. Kayıt sayısı 15’e eşit olduğunda </a:t>
            </a:r>
            <a:r>
              <a:rPr lang="tr-TR" sz="2000" b="1" i="0">
                <a:effectLst/>
                <a:latin typeface="Cabin"/>
              </a:rPr>
              <a:t>break</a:t>
            </a:r>
            <a:r>
              <a:rPr lang="tr-TR" sz="2000" b="0" i="0">
                <a:effectLst/>
                <a:latin typeface="Cabin"/>
              </a:rPr>
              <a:t> deyimi ile döngüden çıkmasını söyledik ve sonuç olarak konsol çıktımız aşağıdaki gibi oldu.</a:t>
            </a:r>
            <a:endParaRPr lang="tr-TR"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582A4D3C-79D0-4B14-B3D2-736E7028D8E7}"/>
              </a:ext>
            </a:extLst>
          </p:cNvPr>
          <p:cNvPicPr>
            <a:picLocks noChangeAspect="1"/>
          </p:cNvPicPr>
          <p:nvPr/>
        </p:nvPicPr>
        <p:blipFill>
          <a:blip r:embed="rId2"/>
          <a:stretch>
            <a:fillRect/>
          </a:stretch>
        </p:blipFill>
        <p:spPr>
          <a:xfrm>
            <a:off x="5295320" y="2188518"/>
            <a:ext cx="6253212" cy="355081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1760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361D822-B65B-4E67-898B-337C158A8232}"/>
              </a:ext>
            </a:extLst>
          </p:cNvPr>
          <p:cNvSpPr>
            <a:spLocks noGrp="1"/>
          </p:cNvSpPr>
          <p:nvPr>
            <p:ph idx="1"/>
          </p:nvPr>
        </p:nvSpPr>
        <p:spPr>
          <a:xfrm>
            <a:off x="643469" y="1782981"/>
            <a:ext cx="4008384" cy="4393982"/>
          </a:xfrm>
        </p:spPr>
        <p:txBody>
          <a:bodyPr>
            <a:normAutofit/>
          </a:bodyPr>
          <a:lstStyle/>
          <a:p>
            <a:r>
              <a:rPr lang="tr-TR" sz="2000" b="1" i="0" dirty="0">
                <a:effectLst/>
                <a:latin typeface="Cabin"/>
              </a:rPr>
              <a:t>break</a:t>
            </a:r>
            <a:r>
              <a:rPr lang="tr-TR" sz="2000" b="0" i="0" dirty="0">
                <a:effectLst/>
                <a:latin typeface="Cabin"/>
              </a:rPr>
              <a:t> deyimini </a:t>
            </a:r>
            <a:r>
              <a:rPr lang="tr-TR" sz="2000" b="0" i="0" dirty="0" err="1">
                <a:effectLst/>
                <a:latin typeface="Cabin"/>
              </a:rPr>
              <a:t>while</a:t>
            </a:r>
            <a:r>
              <a:rPr lang="tr-TR" sz="2000" b="0" i="0" dirty="0">
                <a:effectLst/>
                <a:latin typeface="Cabin"/>
              </a:rPr>
              <a:t> ve do-</a:t>
            </a:r>
            <a:r>
              <a:rPr lang="tr-TR" sz="2000" b="0" i="0" dirty="0" err="1">
                <a:effectLst/>
                <a:latin typeface="Cabin"/>
              </a:rPr>
              <a:t>while</a:t>
            </a:r>
            <a:r>
              <a:rPr lang="tr-TR" sz="2000" b="0" i="0" dirty="0">
                <a:effectLst/>
                <a:latin typeface="Cabin"/>
              </a:rPr>
              <a:t> deyimleriyle aynı şekilde kullanabiliriz. </a:t>
            </a:r>
          </a:p>
          <a:p>
            <a:r>
              <a:rPr lang="tr-TR" sz="2000" dirty="0"/>
              <a:t>Kullanım olarak hiç bir fark yok, döngü içinden ne zaman çıkmak istediğimize karar verdikten sonra bir </a:t>
            </a:r>
            <a:r>
              <a:rPr lang="tr-TR" sz="2000" dirty="0" err="1"/>
              <a:t>if</a:t>
            </a:r>
            <a:r>
              <a:rPr lang="tr-TR" sz="2000" dirty="0"/>
              <a:t> bloğu ile kolay bir şekilde döngüyü sonlandırabiliyoruz.</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metin içeren bir resim&#10;&#10;Açıklama otomatik olarak oluşturuldu">
            <a:extLst>
              <a:ext uri="{FF2B5EF4-FFF2-40B4-BE49-F238E27FC236}">
                <a16:creationId xmlns:a16="http://schemas.microsoft.com/office/drawing/2014/main" id="{7832F6AB-16E9-4C56-BF08-791DA2F28D09}"/>
              </a:ext>
            </a:extLst>
          </p:cNvPr>
          <p:cNvPicPr>
            <a:picLocks noChangeAspect="1"/>
          </p:cNvPicPr>
          <p:nvPr/>
        </p:nvPicPr>
        <p:blipFill>
          <a:blip r:embed="rId2"/>
          <a:stretch>
            <a:fillRect/>
          </a:stretch>
        </p:blipFill>
        <p:spPr>
          <a:xfrm>
            <a:off x="5295320" y="2265911"/>
            <a:ext cx="6253212" cy="339603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1094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73D009A-B7C8-45F6-912C-82D0DFEF32C6}"/>
              </a:ext>
            </a:extLst>
          </p:cNvPr>
          <p:cNvSpPr>
            <a:spLocks noGrp="1"/>
          </p:cNvSpPr>
          <p:nvPr>
            <p:ph type="title"/>
          </p:nvPr>
        </p:nvSpPr>
        <p:spPr>
          <a:xfrm>
            <a:off x="643467" y="321734"/>
            <a:ext cx="10905066" cy="1135737"/>
          </a:xfrm>
        </p:spPr>
        <p:txBody>
          <a:bodyPr>
            <a:normAutofit/>
          </a:bodyPr>
          <a:lstStyle/>
          <a:p>
            <a:r>
              <a:rPr lang="tr-TR" sz="3600" b="1" i="0">
                <a:effectLst/>
                <a:latin typeface="Cabin"/>
              </a:rPr>
              <a:t>continue Komutu</a:t>
            </a:r>
            <a:endParaRPr lang="tr-TR" sz="3600"/>
          </a:p>
        </p:txBody>
      </p:sp>
      <p:sp>
        <p:nvSpPr>
          <p:cNvPr id="3" name="İçerik Yer Tutucusu 2">
            <a:extLst>
              <a:ext uri="{FF2B5EF4-FFF2-40B4-BE49-F238E27FC236}">
                <a16:creationId xmlns:a16="http://schemas.microsoft.com/office/drawing/2014/main" id="{F23F2F4B-3CF6-430C-A01F-3EFE46671F76}"/>
              </a:ext>
            </a:extLst>
          </p:cNvPr>
          <p:cNvSpPr>
            <a:spLocks noGrp="1"/>
          </p:cNvSpPr>
          <p:nvPr>
            <p:ph idx="1"/>
          </p:nvPr>
        </p:nvSpPr>
        <p:spPr>
          <a:xfrm>
            <a:off x="643469" y="1782981"/>
            <a:ext cx="4008384" cy="4393982"/>
          </a:xfrm>
        </p:spPr>
        <p:txBody>
          <a:bodyPr>
            <a:normAutofit/>
          </a:bodyPr>
          <a:lstStyle/>
          <a:p>
            <a:r>
              <a:rPr lang="tr-TR" sz="1900" b="1" i="0">
                <a:effectLst/>
                <a:latin typeface="Cabin"/>
              </a:rPr>
              <a:t>break continue</a:t>
            </a:r>
            <a:r>
              <a:rPr lang="tr-TR" sz="1900" b="0" i="0">
                <a:effectLst/>
                <a:latin typeface="Cabin"/>
              </a:rPr>
              <a:t> deyimleri arasında </a:t>
            </a:r>
            <a:r>
              <a:rPr lang="tr-TR" sz="1900" b="1" i="0">
                <a:effectLst/>
                <a:latin typeface="Cabin"/>
              </a:rPr>
              <a:t>continue</a:t>
            </a:r>
            <a:r>
              <a:rPr lang="tr-TR" sz="1900" b="0" i="0">
                <a:effectLst/>
                <a:latin typeface="Cabin"/>
              </a:rPr>
              <a:t> deyimi yine break deyiminde olduğu gibi for, while ve do-while döngülerinde kullanılmaktadır. break deyiminden farklı olarak continue döngüyü sonlandırmamakta fakat döngüde ilgili tekrarı atlamaktadır (es geçmektedir). Örneğin bir veritabanından yine tüm kayıtları çektiniz ve bu kayıtlar arasından 5. kayıdı atlamak istiyor ve döngünün devam etmesini istiyorsunuz. Bu gibi durumlarda </a:t>
            </a:r>
            <a:r>
              <a:rPr lang="tr-TR" sz="1900" b="1" i="0">
                <a:effectLst/>
                <a:latin typeface="Cabin"/>
              </a:rPr>
              <a:t>continue</a:t>
            </a:r>
            <a:r>
              <a:rPr lang="tr-TR" sz="1900" b="0" i="0">
                <a:effectLst/>
                <a:latin typeface="Cabin"/>
              </a:rPr>
              <a:t> kullanılabilecek en güzel tercihtir.</a:t>
            </a:r>
            <a:endParaRPr lang="tr-TR"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metin içeren bir resim&#10;&#10;Açıklama otomatik olarak oluşturuldu">
            <a:extLst>
              <a:ext uri="{FF2B5EF4-FFF2-40B4-BE49-F238E27FC236}">
                <a16:creationId xmlns:a16="http://schemas.microsoft.com/office/drawing/2014/main" id="{34CAE2A7-3D7F-4C4F-B520-B88FC09A1BC4}"/>
              </a:ext>
            </a:extLst>
          </p:cNvPr>
          <p:cNvPicPr>
            <a:picLocks noChangeAspect="1"/>
          </p:cNvPicPr>
          <p:nvPr/>
        </p:nvPicPr>
        <p:blipFill>
          <a:blip r:embed="rId2"/>
          <a:stretch>
            <a:fillRect/>
          </a:stretch>
        </p:blipFill>
        <p:spPr>
          <a:xfrm>
            <a:off x="5295320" y="2595226"/>
            <a:ext cx="6253212" cy="273740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4736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95AB33D4-737F-4506-9684-E7F426F35535}"/>
              </a:ext>
            </a:extLst>
          </p:cNvPr>
          <p:cNvSpPr>
            <a:spLocks noGrp="1"/>
          </p:cNvSpPr>
          <p:nvPr>
            <p:ph idx="1"/>
          </p:nvPr>
        </p:nvSpPr>
        <p:spPr>
          <a:xfrm>
            <a:off x="643469" y="1782981"/>
            <a:ext cx="4008384" cy="4393982"/>
          </a:xfrm>
        </p:spPr>
        <p:txBody>
          <a:bodyPr>
            <a:normAutofit/>
          </a:bodyPr>
          <a:lstStyle/>
          <a:p>
            <a:r>
              <a:rPr lang="tr-TR" sz="2000" b="0" i="0" dirty="0">
                <a:effectLst/>
                <a:latin typeface="Cabin"/>
              </a:rPr>
              <a:t>Yandaki örnekte </a:t>
            </a:r>
            <a:r>
              <a:rPr lang="tr-TR" sz="2000" b="0" i="0" dirty="0" err="1">
                <a:effectLst/>
                <a:latin typeface="Cabin"/>
              </a:rPr>
              <a:t>for</a:t>
            </a:r>
            <a:r>
              <a:rPr lang="tr-TR" sz="2000" b="0" i="0" dirty="0">
                <a:effectLst/>
                <a:latin typeface="Cabin"/>
              </a:rPr>
              <a:t> döngüsü içerisinde </a:t>
            </a:r>
            <a:r>
              <a:rPr lang="tr-TR" sz="2000" b="0" i="0" dirty="0" err="1">
                <a:effectLst/>
                <a:latin typeface="Cabin"/>
              </a:rPr>
              <a:t>if</a:t>
            </a:r>
            <a:r>
              <a:rPr lang="tr-TR" sz="2000" b="0" i="0" dirty="0">
                <a:effectLst/>
                <a:latin typeface="Cabin"/>
              </a:rPr>
              <a:t> bloğunu tanımlayarak i değeri 5 olduğunda </a:t>
            </a:r>
            <a:r>
              <a:rPr lang="tr-TR" sz="2000" b="1" i="0" dirty="0" err="1">
                <a:effectLst/>
                <a:latin typeface="Cabin"/>
              </a:rPr>
              <a:t>continue</a:t>
            </a:r>
            <a:r>
              <a:rPr lang="tr-TR" sz="2000" b="0" i="0" dirty="0">
                <a:effectLst/>
                <a:latin typeface="Cabin"/>
              </a:rPr>
              <a:t> ile döngünün bir sonraki değer için başa dönmesini sağladık. Bu şekilde konsol ekranına 5. kayıt şeklinde yazılmasının önüne geçmiş olduk. İlgili örneğin konsol çıktısı şu şekildedir;</a:t>
            </a:r>
          </a:p>
          <a:p>
            <a:r>
              <a:rPr lang="tr-TR" sz="2000" dirty="0"/>
              <a:t>Yine diğer örneklerde olduğu gibi </a:t>
            </a:r>
            <a:r>
              <a:rPr lang="tr-TR" sz="2000" dirty="0" err="1"/>
              <a:t>continue</a:t>
            </a:r>
            <a:r>
              <a:rPr lang="tr-TR" sz="2000" dirty="0"/>
              <a:t> deyimi </a:t>
            </a:r>
            <a:r>
              <a:rPr lang="tr-TR" sz="2000" dirty="0" err="1"/>
              <a:t>while</a:t>
            </a:r>
            <a:r>
              <a:rPr lang="tr-TR" sz="2000" dirty="0"/>
              <a:t> içerisinde ve do-</a:t>
            </a:r>
            <a:r>
              <a:rPr lang="tr-TR" sz="2000" dirty="0" err="1"/>
              <a:t>while</a:t>
            </a:r>
            <a:r>
              <a:rPr lang="tr-TR" sz="2000" dirty="0"/>
              <a:t> döngüsü içerisinde kullanılabilmektedir.</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D45AD8C1-AD79-4FDC-8ED2-4C7EDDDD03CD}"/>
              </a:ext>
            </a:extLst>
          </p:cNvPr>
          <p:cNvPicPr>
            <a:picLocks noChangeAspect="1"/>
          </p:cNvPicPr>
          <p:nvPr/>
        </p:nvPicPr>
        <p:blipFill>
          <a:blip r:embed="rId2"/>
          <a:stretch>
            <a:fillRect/>
          </a:stretch>
        </p:blipFill>
        <p:spPr>
          <a:xfrm>
            <a:off x="5295320" y="2224188"/>
            <a:ext cx="6253212" cy="347947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82989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10820099-3DB5-4894-8876-C3421B7D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76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Başlık 1">
            <a:extLst>
              <a:ext uri="{FF2B5EF4-FFF2-40B4-BE49-F238E27FC236}">
                <a16:creationId xmlns:a16="http://schemas.microsoft.com/office/drawing/2014/main" id="{9202FB94-6021-48DD-9D9D-B9B7D60A349B}"/>
              </a:ext>
            </a:extLst>
          </p:cNvPr>
          <p:cNvSpPr>
            <a:spLocks noGrp="1"/>
          </p:cNvSpPr>
          <p:nvPr/>
        </p:nvSpPr>
        <p:spPr>
          <a:xfrm>
            <a:off x="640841"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5400"/>
              <a:t>İletişim Bilgilerim</a:t>
            </a:r>
          </a:p>
        </p:txBody>
      </p:sp>
      <p:sp>
        <p:nvSpPr>
          <p:cNvPr id="6" name="sketchy line">
            <a:extLst>
              <a:ext uri="{FF2B5EF4-FFF2-40B4-BE49-F238E27FC236}">
                <a16:creationId xmlns:a16="http://schemas.microsoft.com/office/drawing/2014/main" id="{5DB79C3E-DFDE-40B2-AA77-9213FA5E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0841"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İçerik Yer Tutucusu 2">
            <a:extLst>
              <a:ext uri="{FF2B5EF4-FFF2-40B4-BE49-F238E27FC236}">
                <a16:creationId xmlns:a16="http://schemas.microsoft.com/office/drawing/2014/main" id="{BA2B67D4-C3FD-4668-B872-1742917C1D08}"/>
              </a:ext>
            </a:extLst>
          </p:cNvPr>
          <p:cNvSpPr>
            <a:spLocks noGrp="1"/>
          </p:cNvSpPr>
          <p:nvPr/>
        </p:nvSpPr>
        <p:spPr>
          <a:xfrm>
            <a:off x="640842" y="2872899"/>
            <a:ext cx="4368602"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a:t>Mail Adresim: kerim.kilic.1751@gmail.com</a:t>
            </a:r>
          </a:p>
          <a:p>
            <a:r>
              <a:rPr lang="tr-TR" sz="2200" dirty="0" err="1"/>
              <a:t>Linkedin</a:t>
            </a:r>
            <a:r>
              <a:rPr lang="tr-TR" sz="2200" dirty="0"/>
              <a:t>: @MeKerimKilic</a:t>
            </a:r>
          </a:p>
          <a:p>
            <a:r>
              <a:rPr lang="tr-TR" sz="2200" dirty="0" err="1"/>
              <a:t>Github</a:t>
            </a:r>
            <a:r>
              <a:rPr lang="tr-TR" sz="2200" dirty="0"/>
              <a:t>: @MeKerimKilic</a:t>
            </a:r>
          </a:p>
          <a:p>
            <a:r>
              <a:rPr lang="tr-TR" sz="2200" dirty="0" err="1"/>
              <a:t>Instagram</a:t>
            </a:r>
            <a:r>
              <a:rPr lang="tr-TR" sz="2200" dirty="0"/>
              <a:t>: @MeKerimKilic</a:t>
            </a:r>
          </a:p>
          <a:p>
            <a:endParaRPr lang="tr-TR" sz="2200" dirty="0"/>
          </a:p>
          <a:p>
            <a:endParaRPr lang="tr-TR" sz="2200" dirty="0"/>
          </a:p>
        </p:txBody>
      </p:sp>
      <p:pic>
        <p:nvPicPr>
          <p:cNvPr id="8" name="Picture 2">
            <a:extLst>
              <a:ext uri="{FF2B5EF4-FFF2-40B4-BE49-F238E27FC236}">
                <a16:creationId xmlns:a16="http://schemas.microsoft.com/office/drawing/2014/main" id="{2C9E3FF3-EC2C-40E4-88E5-CB65DB374F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34" r="1" b="1"/>
          <a:stretch/>
        </p:blipFill>
        <p:spPr bwMode="auto">
          <a:xfrm>
            <a:off x="5312463"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99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3D44C2-B7E8-4A65-87B1-B1AC29646231}"/>
              </a:ext>
            </a:extLst>
          </p:cNvPr>
          <p:cNvSpPr>
            <a:spLocks noGrp="1"/>
          </p:cNvSpPr>
          <p:nvPr>
            <p:ph type="title"/>
          </p:nvPr>
        </p:nvSpPr>
        <p:spPr/>
        <p:txBody>
          <a:bodyPr/>
          <a:lstStyle/>
          <a:p>
            <a:r>
              <a:rPr lang="tr-TR" b="1" i="0" dirty="0">
                <a:solidFill>
                  <a:srgbClr val="3A3A3A"/>
                </a:solidFill>
                <a:effectLst/>
                <a:latin typeface="Cabin"/>
              </a:rPr>
              <a:t>Basit Atama Operatörü</a:t>
            </a:r>
            <a:endParaRPr lang="tr-TR" dirty="0"/>
          </a:p>
        </p:txBody>
      </p:sp>
      <p:sp>
        <p:nvSpPr>
          <p:cNvPr id="3" name="İçerik Yer Tutucusu 2">
            <a:extLst>
              <a:ext uri="{FF2B5EF4-FFF2-40B4-BE49-F238E27FC236}">
                <a16:creationId xmlns:a16="http://schemas.microsoft.com/office/drawing/2014/main" id="{C7B05CFA-A384-4048-95A1-D13A71DF8E0E}"/>
              </a:ext>
            </a:extLst>
          </p:cNvPr>
          <p:cNvSpPr>
            <a:spLocks noGrp="1"/>
          </p:cNvSpPr>
          <p:nvPr>
            <p:ph idx="1"/>
          </p:nvPr>
        </p:nvSpPr>
        <p:spPr/>
        <p:txBody>
          <a:bodyPr/>
          <a:lstStyle/>
          <a:p>
            <a:r>
              <a:rPr lang="tr-TR" b="0" i="0" dirty="0">
                <a:solidFill>
                  <a:srgbClr val="5E5E5E"/>
                </a:solidFill>
                <a:effectLst/>
                <a:latin typeface="Cabin"/>
              </a:rPr>
              <a:t>Basit atama operatörleri kod geliştirmeye ilk başladığımız andan itibaren kullandığımız ve (=) ile gösterilen operatördür. Bu operatöre yazdığımız kodlarda değişkenlere değer atarken kullandığımız operatörü örnek verebiliriz.</a:t>
            </a:r>
            <a:endParaRPr lang="tr-TR" dirty="0"/>
          </a:p>
        </p:txBody>
      </p:sp>
      <p:pic>
        <p:nvPicPr>
          <p:cNvPr id="5" name="Resim 4">
            <a:extLst>
              <a:ext uri="{FF2B5EF4-FFF2-40B4-BE49-F238E27FC236}">
                <a16:creationId xmlns:a16="http://schemas.microsoft.com/office/drawing/2014/main" id="{F2BCB9DF-322A-4112-BFA7-677CA224FD4C}"/>
              </a:ext>
            </a:extLst>
          </p:cNvPr>
          <p:cNvPicPr>
            <a:picLocks noChangeAspect="1"/>
          </p:cNvPicPr>
          <p:nvPr/>
        </p:nvPicPr>
        <p:blipFill>
          <a:blip r:embed="rId2"/>
          <a:stretch>
            <a:fillRect/>
          </a:stretch>
        </p:blipFill>
        <p:spPr>
          <a:xfrm>
            <a:off x="989238" y="4545174"/>
            <a:ext cx="9107253" cy="791935"/>
          </a:xfrm>
          <a:prstGeom prst="rect">
            <a:avLst/>
          </a:prstGeom>
        </p:spPr>
      </p:pic>
    </p:spTree>
    <p:extLst>
      <p:ext uri="{BB962C8B-B14F-4D97-AF65-F5344CB8AC3E}">
        <p14:creationId xmlns:p14="http://schemas.microsoft.com/office/powerpoint/2010/main" val="261243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5AE3672-8C5F-4D60-9036-F7550E129EC2}"/>
              </a:ext>
            </a:extLst>
          </p:cNvPr>
          <p:cNvSpPr>
            <a:spLocks noGrp="1"/>
          </p:cNvSpPr>
          <p:nvPr>
            <p:ph type="title"/>
          </p:nvPr>
        </p:nvSpPr>
        <p:spPr>
          <a:xfrm>
            <a:off x="838199" y="365125"/>
            <a:ext cx="5529943" cy="1325563"/>
          </a:xfrm>
        </p:spPr>
        <p:txBody>
          <a:bodyPr>
            <a:normAutofit/>
          </a:bodyPr>
          <a:lstStyle/>
          <a:p>
            <a:r>
              <a:rPr lang="tr-TR" b="1" i="0">
                <a:effectLst/>
                <a:latin typeface="Cabin"/>
              </a:rPr>
              <a:t>Aritmetik Operatörler</a:t>
            </a:r>
            <a:endParaRPr lang="tr-TR"/>
          </a:p>
        </p:txBody>
      </p:sp>
      <p:sp>
        <p:nvSpPr>
          <p:cNvPr id="3" name="İçerik Yer Tutucusu 2">
            <a:extLst>
              <a:ext uri="{FF2B5EF4-FFF2-40B4-BE49-F238E27FC236}">
                <a16:creationId xmlns:a16="http://schemas.microsoft.com/office/drawing/2014/main" id="{63DDE0C2-2A12-4FA0-87B5-B28766DE1822}"/>
              </a:ext>
            </a:extLst>
          </p:cNvPr>
          <p:cNvSpPr>
            <a:spLocks noGrp="1"/>
          </p:cNvSpPr>
          <p:nvPr>
            <p:ph idx="1"/>
          </p:nvPr>
        </p:nvSpPr>
        <p:spPr>
          <a:xfrm>
            <a:off x="838199" y="1825625"/>
            <a:ext cx="4142091" cy="3399518"/>
          </a:xfrm>
        </p:spPr>
        <p:txBody>
          <a:bodyPr>
            <a:normAutofit/>
          </a:bodyPr>
          <a:lstStyle/>
          <a:p>
            <a:r>
              <a:rPr lang="tr-TR" sz="2000" b="0" i="0">
                <a:effectLst/>
                <a:latin typeface="Cabin"/>
              </a:rPr>
              <a:t>Aritmetik operatörler klasik matematiksel işlemleri yapılamasını sağlayan operatörlerdir. +(toplama), -(çıkarma), *(çarpma), /(bölme) ve %(mod alma) işlemlerinin yapılmasını sağlayan operatörlerdir. </a:t>
            </a:r>
            <a:endParaRPr lang="tr-TR" sz="2000"/>
          </a:p>
        </p:txBody>
      </p:sp>
      <p:pic>
        <p:nvPicPr>
          <p:cNvPr id="7" name="Resim 6">
            <a:extLst>
              <a:ext uri="{FF2B5EF4-FFF2-40B4-BE49-F238E27FC236}">
                <a16:creationId xmlns:a16="http://schemas.microsoft.com/office/drawing/2014/main" id="{EEF281ED-D5F1-4C22-8733-D8B42B6774EA}"/>
              </a:ext>
            </a:extLst>
          </p:cNvPr>
          <p:cNvPicPr>
            <a:picLocks noChangeAspect="1"/>
          </p:cNvPicPr>
          <p:nvPr/>
        </p:nvPicPr>
        <p:blipFill>
          <a:blip r:embed="rId2"/>
          <a:stretch>
            <a:fillRect/>
          </a:stretch>
        </p:blipFill>
        <p:spPr>
          <a:xfrm>
            <a:off x="7583141" y="953563"/>
            <a:ext cx="3936488" cy="123497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342D3F8E-5A00-4F26-B557-A43F573BD2D2}"/>
              </a:ext>
            </a:extLst>
          </p:cNvPr>
          <p:cNvPicPr>
            <a:picLocks noChangeAspect="1"/>
          </p:cNvPicPr>
          <p:nvPr/>
        </p:nvPicPr>
        <p:blipFill>
          <a:blip r:embed="rId3"/>
          <a:stretch>
            <a:fillRect/>
          </a:stretch>
        </p:blipFill>
        <p:spPr>
          <a:xfrm>
            <a:off x="6584861" y="2994128"/>
            <a:ext cx="4934768" cy="3170589"/>
          </a:xfrm>
          <a:prstGeom prst="rect">
            <a:avLst/>
          </a:prstGeom>
        </p:spPr>
      </p:pic>
    </p:spTree>
    <p:extLst>
      <p:ext uri="{BB962C8B-B14F-4D97-AF65-F5344CB8AC3E}">
        <p14:creationId xmlns:p14="http://schemas.microsoft.com/office/powerpoint/2010/main" val="27127069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6F105205-EDF8-4327-9AA9-F1EA8C809F92}"/>
              </a:ext>
            </a:extLst>
          </p:cNvPr>
          <p:cNvSpPr>
            <a:spLocks noGrp="1"/>
          </p:cNvSpPr>
          <p:nvPr>
            <p:ph type="title"/>
          </p:nvPr>
        </p:nvSpPr>
        <p:spPr>
          <a:xfrm>
            <a:off x="643467" y="321734"/>
            <a:ext cx="10905066" cy="1135737"/>
          </a:xfrm>
        </p:spPr>
        <p:txBody>
          <a:bodyPr>
            <a:normAutofit/>
          </a:bodyPr>
          <a:lstStyle/>
          <a:p>
            <a:r>
              <a:rPr lang="tr-TR" sz="3600" b="1" i="0">
                <a:effectLst/>
                <a:latin typeface="Cabin"/>
              </a:rPr>
              <a:t>Tekli Operatörler</a:t>
            </a:r>
            <a:endParaRPr lang="tr-TR" sz="3600"/>
          </a:p>
        </p:txBody>
      </p:sp>
      <p:sp>
        <p:nvSpPr>
          <p:cNvPr id="3" name="İçerik Yer Tutucusu 2">
            <a:extLst>
              <a:ext uri="{FF2B5EF4-FFF2-40B4-BE49-F238E27FC236}">
                <a16:creationId xmlns:a16="http://schemas.microsoft.com/office/drawing/2014/main" id="{F2A2F3FB-104E-4A68-8CC7-EBD3D13B3B5B}"/>
              </a:ext>
            </a:extLst>
          </p:cNvPr>
          <p:cNvSpPr>
            <a:spLocks noGrp="1"/>
          </p:cNvSpPr>
          <p:nvPr>
            <p:ph idx="1"/>
          </p:nvPr>
        </p:nvSpPr>
        <p:spPr>
          <a:xfrm>
            <a:off x="643469" y="1782981"/>
            <a:ext cx="4008384" cy="4393982"/>
          </a:xfrm>
        </p:spPr>
        <p:txBody>
          <a:bodyPr>
            <a:normAutofit/>
          </a:bodyPr>
          <a:lstStyle/>
          <a:p>
            <a:r>
              <a:rPr lang="tr-TR" sz="2000" b="0" i="0">
                <a:effectLst/>
                <a:latin typeface="Cabin"/>
              </a:rPr>
              <a:t>Tekli operatörler bir değişkenin sağına veya soluna gelerek tek başına değişkenin değerini değiştirebilen operatörlerdir. +(artı), -(eksi), ++(1 değer arttırma), –(1 değer düşürme), !(boolean tipi tersine çevirme) operatörleri mevcuttur. </a:t>
            </a:r>
            <a:endParaRPr lang="tr-TR"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metin içeren bir resim&#10;&#10;Açıklama otomatik olarak oluşturuldu">
            <a:extLst>
              <a:ext uri="{FF2B5EF4-FFF2-40B4-BE49-F238E27FC236}">
                <a16:creationId xmlns:a16="http://schemas.microsoft.com/office/drawing/2014/main" id="{8B4050FE-D943-4BBD-B430-2D3D388055CF}"/>
              </a:ext>
            </a:extLst>
          </p:cNvPr>
          <p:cNvPicPr>
            <a:picLocks noChangeAspect="1"/>
          </p:cNvPicPr>
          <p:nvPr/>
        </p:nvPicPr>
        <p:blipFill>
          <a:blip r:embed="rId2"/>
          <a:stretch>
            <a:fillRect/>
          </a:stretch>
        </p:blipFill>
        <p:spPr>
          <a:xfrm>
            <a:off x="5295320" y="1853468"/>
            <a:ext cx="6253212" cy="422091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328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F79ACE4A-342D-4228-AC00-B864CF7781A9}"/>
              </a:ext>
            </a:extLst>
          </p:cNvPr>
          <p:cNvSpPr>
            <a:spLocks noGrp="1"/>
          </p:cNvSpPr>
          <p:nvPr>
            <p:ph type="title"/>
          </p:nvPr>
        </p:nvSpPr>
        <p:spPr>
          <a:xfrm>
            <a:off x="643467" y="321734"/>
            <a:ext cx="10905066" cy="1135737"/>
          </a:xfrm>
        </p:spPr>
        <p:txBody>
          <a:bodyPr>
            <a:normAutofit/>
          </a:bodyPr>
          <a:lstStyle/>
          <a:p>
            <a:r>
              <a:rPr lang="tr-TR" sz="3600" b="1" i="0">
                <a:effectLst/>
                <a:latin typeface="Cabin"/>
              </a:rPr>
              <a:t>Eşitlik ve İlişkisel Operatörler</a:t>
            </a:r>
            <a:endParaRPr lang="tr-TR" sz="3600"/>
          </a:p>
        </p:txBody>
      </p:sp>
      <p:sp>
        <p:nvSpPr>
          <p:cNvPr id="3" name="İçerik Yer Tutucusu 2">
            <a:extLst>
              <a:ext uri="{FF2B5EF4-FFF2-40B4-BE49-F238E27FC236}">
                <a16:creationId xmlns:a16="http://schemas.microsoft.com/office/drawing/2014/main" id="{B280A31D-E8D7-410D-8B57-416BD0BD8547}"/>
              </a:ext>
            </a:extLst>
          </p:cNvPr>
          <p:cNvSpPr>
            <a:spLocks noGrp="1"/>
          </p:cNvSpPr>
          <p:nvPr>
            <p:ph idx="1"/>
          </p:nvPr>
        </p:nvSpPr>
        <p:spPr>
          <a:xfrm>
            <a:off x="643469" y="1782981"/>
            <a:ext cx="4008384" cy="4393982"/>
          </a:xfrm>
        </p:spPr>
        <p:txBody>
          <a:bodyPr>
            <a:normAutofit/>
          </a:bodyPr>
          <a:lstStyle/>
          <a:p>
            <a:r>
              <a:rPr lang="tr-TR" sz="2000" b="0" i="0">
                <a:effectLst/>
                <a:latin typeface="Cabin"/>
              </a:rPr>
              <a:t>Eşitlik ve İlişkisel Operatörler iki farklı değişkenin eşitliğini veya arasındaki ilişkiye yönelik farklılıkları ortaya çıkarmaya yarayan operatörlerdir. ==(eşittir), !=(eşit değildir), &gt; (büyüktür), &lt;(küçüktür), &gt;=(büyük eşittir), &lt;= (küçük eşittir) operatörlerinden oluşur. </a:t>
            </a:r>
            <a:endParaRPr lang="tr-TR"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metin içeren bir resim&#10;&#10;Açıklama otomatik olarak oluşturuldu">
            <a:extLst>
              <a:ext uri="{FF2B5EF4-FFF2-40B4-BE49-F238E27FC236}">
                <a16:creationId xmlns:a16="http://schemas.microsoft.com/office/drawing/2014/main" id="{FD1549D3-0956-4BDD-8E39-A2AF246451A1}"/>
              </a:ext>
            </a:extLst>
          </p:cNvPr>
          <p:cNvPicPr>
            <a:picLocks noChangeAspect="1"/>
          </p:cNvPicPr>
          <p:nvPr/>
        </p:nvPicPr>
        <p:blipFill>
          <a:blip r:embed="rId2"/>
          <a:stretch>
            <a:fillRect/>
          </a:stretch>
        </p:blipFill>
        <p:spPr>
          <a:xfrm>
            <a:off x="6350028" y="1782981"/>
            <a:ext cx="4143796"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875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614AB526-A74C-45E1-90C5-FA9E4C97A398}"/>
              </a:ext>
            </a:extLst>
          </p:cNvPr>
          <p:cNvSpPr>
            <a:spLocks noGrp="1"/>
          </p:cNvSpPr>
          <p:nvPr>
            <p:ph type="title"/>
          </p:nvPr>
        </p:nvSpPr>
        <p:spPr>
          <a:xfrm>
            <a:off x="643467" y="321734"/>
            <a:ext cx="10905066" cy="1135737"/>
          </a:xfrm>
        </p:spPr>
        <p:txBody>
          <a:bodyPr>
            <a:normAutofit/>
          </a:bodyPr>
          <a:lstStyle/>
          <a:p>
            <a:r>
              <a:rPr lang="tr-TR" sz="3600" b="1" i="0">
                <a:effectLst/>
                <a:latin typeface="Cabin"/>
              </a:rPr>
              <a:t>Koşul Operatörleri</a:t>
            </a:r>
            <a:endParaRPr lang="tr-TR" sz="3600"/>
          </a:p>
        </p:txBody>
      </p:sp>
      <p:sp>
        <p:nvSpPr>
          <p:cNvPr id="3" name="İçerik Yer Tutucusu 2">
            <a:extLst>
              <a:ext uri="{FF2B5EF4-FFF2-40B4-BE49-F238E27FC236}">
                <a16:creationId xmlns:a16="http://schemas.microsoft.com/office/drawing/2014/main" id="{91A4FF62-25D0-4C7E-8A5D-DADFA02A9C7B}"/>
              </a:ext>
            </a:extLst>
          </p:cNvPr>
          <p:cNvSpPr>
            <a:spLocks noGrp="1"/>
          </p:cNvSpPr>
          <p:nvPr>
            <p:ph idx="1"/>
          </p:nvPr>
        </p:nvSpPr>
        <p:spPr>
          <a:xfrm>
            <a:off x="643469" y="1782981"/>
            <a:ext cx="4008384" cy="4393982"/>
          </a:xfrm>
        </p:spPr>
        <p:txBody>
          <a:bodyPr>
            <a:normAutofit/>
          </a:bodyPr>
          <a:lstStyle/>
          <a:p>
            <a:r>
              <a:rPr lang="tr-TR" sz="2000" b="0" i="0">
                <a:effectLst/>
                <a:latin typeface="Cabin"/>
              </a:rPr>
              <a:t>. Koşul operatörleri verilen parametrelerin birden fazla eşitlik veya ilişkisel koşulu sağlayıp sağlamadığını kontrol ederken kullanılır. &amp;&amp;(ve), ||(veya), ?:(üçlü) operatör seçenekleri mevcuttur.</a:t>
            </a:r>
            <a:endParaRPr lang="tr-TR"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Resim 6" descr="metin içeren bir resim&#10;&#10;Açıklama otomatik olarak oluşturuldu">
            <a:extLst>
              <a:ext uri="{FF2B5EF4-FFF2-40B4-BE49-F238E27FC236}">
                <a16:creationId xmlns:a16="http://schemas.microsoft.com/office/drawing/2014/main" id="{01126797-13B5-4436-B921-467A5EEF0E47}"/>
              </a:ext>
            </a:extLst>
          </p:cNvPr>
          <p:cNvPicPr>
            <a:picLocks noChangeAspect="1"/>
          </p:cNvPicPr>
          <p:nvPr/>
        </p:nvPicPr>
        <p:blipFill>
          <a:blip r:embed="rId2"/>
          <a:stretch>
            <a:fillRect/>
          </a:stretch>
        </p:blipFill>
        <p:spPr>
          <a:xfrm>
            <a:off x="5295320" y="2119229"/>
            <a:ext cx="6253212" cy="368939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235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B38CD68-9574-415C-A1B4-679D4AF2828C}"/>
              </a:ext>
            </a:extLst>
          </p:cNvPr>
          <p:cNvSpPr>
            <a:spLocks noGrp="1"/>
          </p:cNvSpPr>
          <p:nvPr>
            <p:ph type="title"/>
          </p:nvPr>
        </p:nvSpPr>
        <p:spPr>
          <a:xfrm>
            <a:off x="643467" y="321734"/>
            <a:ext cx="10905066" cy="1135737"/>
          </a:xfrm>
        </p:spPr>
        <p:txBody>
          <a:bodyPr>
            <a:normAutofit/>
          </a:bodyPr>
          <a:lstStyle/>
          <a:p>
            <a:r>
              <a:rPr lang="tr-TR" sz="3600" b="1" i="0">
                <a:effectLst/>
                <a:latin typeface="Cabin"/>
              </a:rPr>
              <a:t>Karşılaştırma Operatörleri</a:t>
            </a:r>
            <a:endParaRPr lang="tr-TR" sz="3600"/>
          </a:p>
        </p:txBody>
      </p:sp>
      <p:sp>
        <p:nvSpPr>
          <p:cNvPr id="3" name="İçerik Yer Tutucusu 2">
            <a:extLst>
              <a:ext uri="{FF2B5EF4-FFF2-40B4-BE49-F238E27FC236}">
                <a16:creationId xmlns:a16="http://schemas.microsoft.com/office/drawing/2014/main" id="{5FA84125-74D8-4427-B385-1CC070AB51CE}"/>
              </a:ext>
            </a:extLst>
          </p:cNvPr>
          <p:cNvSpPr>
            <a:spLocks noGrp="1"/>
          </p:cNvSpPr>
          <p:nvPr>
            <p:ph idx="1"/>
          </p:nvPr>
        </p:nvSpPr>
        <p:spPr>
          <a:xfrm>
            <a:off x="643469" y="1782981"/>
            <a:ext cx="4008384" cy="4393982"/>
          </a:xfrm>
        </p:spPr>
        <p:txBody>
          <a:bodyPr>
            <a:normAutofit/>
          </a:bodyPr>
          <a:lstStyle/>
          <a:p>
            <a:r>
              <a:rPr lang="tr-TR" sz="2000" b="0" i="0">
                <a:effectLst/>
                <a:latin typeface="Cabin"/>
              </a:rPr>
              <a:t>Karşılaştırma operatörü insteadOf olarak bilinmektedir. bir sınıfı bir sınıfla veya interface ile karşılaştırma yaparken kullanılmaktadır. Vereceğimiz örnek nesne yönelimli proglama bilmek gerektirdiği için üzerinde çok durmayacağız. Ayrıca aşağıda verdiğimiz örneği direk olarak çalıştırmaya çalıştığınızda hata verecektir. kodun düzgün çalışması için ilgili sınıfların oluşturulması gerekmektedir.</a:t>
            </a:r>
            <a:endParaRPr lang="tr-TR"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descr="metin içeren bir resim&#10;&#10;Açıklama otomatik olarak oluşturuldu">
            <a:extLst>
              <a:ext uri="{FF2B5EF4-FFF2-40B4-BE49-F238E27FC236}">
                <a16:creationId xmlns:a16="http://schemas.microsoft.com/office/drawing/2014/main" id="{315423AE-1E30-4814-B7D9-C3273E0AB46D}"/>
              </a:ext>
            </a:extLst>
          </p:cNvPr>
          <p:cNvPicPr>
            <a:picLocks noChangeAspect="1"/>
          </p:cNvPicPr>
          <p:nvPr/>
        </p:nvPicPr>
        <p:blipFill>
          <a:blip r:embed="rId3"/>
          <a:stretch>
            <a:fillRect/>
          </a:stretch>
        </p:blipFill>
        <p:spPr>
          <a:xfrm>
            <a:off x="5295320" y="2338092"/>
            <a:ext cx="6253212" cy="325167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429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C7093-835F-4CF8-BFC8-E18F22237ABB}"/>
              </a:ext>
            </a:extLst>
          </p:cNvPr>
          <p:cNvSpPr>
            <a:spLocks noGrp="1"/>
          </p:cNvSpPr>
          <p:nvPr>
            <p:ph type="title"/>
          </p:nvPr>
        </p:nvSpPr>
        <p:spPr/>
        <p:txBody>
          <a:bodyPr/>
          <a:lstStyle/>
          <a:p>
            <a:r>
              <a:rPr lang="tr-TR" dirty="0"/>
              <a:t>Math Sınıfı</a:t>
            </a:r>
          </a:p>
        </p:txBody>
      </p:sp>
      <p:sp>
        <p:nvSpPr>
          <p:cNvPr id="3" name="İçerik Yer Tutucusu 2">
            <a:extLst>
              <a:ext uri="{FF2B5EF4-FFF2-40B4-BE49-F238E27FC236}">
                <a16:creationId xmlns:a16="http://schemas.microsoft.com/office/drawing/2014/main" id="{88986D8A-C9AA-4B7D-8839-E6A6C4350A96}"/>
              </a:ext>
            </a:extLst>
          </p:cNvPr>
          <p:cNvSpPr>
            <a:spLocks noGrp="1"/>
          </p:cNvSpPr>
          <p:nvPr>
            <p:ph idx="1"/>
          </p:nvPr>
        </p:nvSpPr>
        <p:spPr/>
        <p:txBody>
          <a:bodyPr>
            <a:normAutofit fontScale="92500" lnSpcReduction="10000"/>
          </a:bodyPr>
          <a:lstStyle/>
          <a:p>
            <a:r>
              <a:rPr lang="tr-TR" b="1" i="0" dirty="0">
                <a:solidFill>
                  <a:srgbClr val="5E5E5E"/>
                </a:solidFill>
                <a:effectLst/>
                <a:latin typeface="Cabin"/>
              </a:rPr>
              <a:t>Math sınıfı</a:t>
            </a:r>
            <a:r>
              <a:rPr lang="tr-TR" b="0" i="0" dirty="0">
                <a:solidFill>
                  <a:srgbClr val="5E5E5E"/>
                </a:solidFill>
                <a:effectLst/>
                <a:latin typeface="Cabin"/>
              </a:rPr>
              <a:t> Java </a:t>
            </a:r>
            <a:r>
              <a:rPr lang="tr-TR" b="1" i="0" dirty="0" err="1">
                <a:solidFill>
                  <a:srgbClr val="5E5E5E"/>
                </a:solidFill>
                <a:effectLst/>
                <a:latin typeface="Cabin"/>
              </a:rPr>
              <a:t>Lang</a:t>
            </a:r>
            <a:r>
              <a:rPr lang="tr-TR" b="0" i="0" dirty="0">
                <a:solidFill>
                  <a:srgbClr val="5E5E5E"/>
                </a:solidFill>
                <a:effectLst/>
                <a:latin typeface="Cabin"/>
              </a:rPr>
              <a:t> kütüphanesi ile otomatik olarak gelmektedir. Math sınıfını kullanmak için bir önceki derste anlattığımız </a:t>
            </a:r>
            <a:r>
              <a:rPr lang="tr-TR" b="0" i="0" dirty="0" err="1">
                <a:solidFill>
                  <a:srgbClr val="5E5E5E"/>
                </a:solidFill>
                <a:effectLst/>
                <a:latin typeface="Cabin"/>
              </a:rPr>
              <a:t>Scanner</a:t>
            </a:r>
            <a:r>
              <a:rPr lang="tr-TR" b="0" i="0" dirty="0">
                <a:solidFill>
                  <a:srgbClr val="5E5E5E"/>
                </a:solidFill>
                <a:effectLst/>
                <a:latin typeface="Cabin"/>
              </a:rPr>
              <a:t> Sınıfı gibi </a:t>
            </a:r>
            <a:r>
              <a:rPr lang="tr-TR" b="0" i="0" dirty="0" err="1">
                <a:solidFill>
                  <a:srgbClr val="5E5E5E"/>
                </a:solidFill>
                <a:effectLst/>
                <a:latin typeface="Cabin"/>
              </a:rPr>
              <a:t>import</a:t>
            </a:r>
            <a:r>
              <a:rPr lang="tr-TR" b="0" i="0" dirty="0">
                <a:solidFill>
                  <a:srgbClr val="5E5E5E"/>
                </a:solidFill>
                <a:effectLst/>
                <a:latin typeface="Cabin"/>
              </a:rPr>
              <a:t> etmemiz</a:t>
            </a:r>
            <a:r>
              <a:rPr lang="tr-TR" b="0" i="0" u="sng" dirty="0">
                <a:solidFill>
                  <a:srgbClr val="5E5E5E"/>
                </a:solidFill>
                <a:effectLst/>
                <a:latin typeface="Cabin"/>
              </a:rPr>
              <a:t> gerekmemektedir</a:t>
            </a:r>
            <a:r>
              <a:rPr lang="tr-TR" b="0" i="0" dirty="0">
                <a:solidFill>
                  <a:srgbClr val="5E5E5E"/>
                </a:solidFill>
                <a:effectLst/>
                <a:latin typeface="Cabin"/>
              </a:rPr>
              <a:t>. (Object </a:t>
            </a:r>
            <a:r>
              <a:rPr lang="tr-TR" b="0" i="0" dirty="0" err="1">
                <a:solidFill>
                  <a:srgbClr val="5E5E5E"/>
                </a:solidFill>
                <a:effectLst/>
                <a:latin typeface="Cabin"/>
              </a:rPr>
              <a:t>class’ına</a:t>
            </a:r>
            <a:r>
              <a:rPr lang="tr-TR" b="0" i="0" dirty="0">
                <a:solidFill>
                  <a:srgbClr val="5E5E5E"/>
                </a:solidFill>
                <a:effectLst/>
                <a:latin typeface="Cabin"/>
              </a:rPr>
              <a:t> </a:t>
            </a:r>
            <a:r>
              <a:rPr lang="tr-TR" b="0" i="0" dirty="0" err="1">
                <a:solidFill>
                  <a:srgbClr val="5E5E5E"/>
                </a:solidFill>
                <a:effectLst/>
                <a:latin typeface="Cabin"/>
              </a:rPr>
              <a:t>import</a:t>
            </a:r>
            <a:r>
              <a:rPr lang="tr-TR" b="0" i="0" dirty="0">
                <a:solidFill>
                  <a:srgbClr val="5E5E5E"/>
                </a:solidFill>
                <a:effectLst/>
                <a:latin typeface="Cabin"/>
              </a:rPr>
              <a:t> edildiği için bizim etmemize gerek kalmamaktadır. İlerleyen derslerde daha iyi anlayacağız)</a:t>
            </a:r>
          </a:p>
          <a:p>
            <a:pPr algn="l"/>
            <a:r>
              <a:rPr lang="tr-TR" b="0" i="0" dirty="0">
                <a:solidFill>
                  <a:srgbClr val="5E5E5E"/>
                </a:solidFill>
                <a:effectLst/>
                <a:latin typeface="Cabin"/>
              </a:rPr>
              <a:t>Neden </a:t>
            </a:r>
            <a:r>
              <a:rPr lang="tr-TR" b="0" i="0" dirty="0" err="1">
                <a:solidFill>
                  <a:srgbClr val="5E5E5E"/>
                </a:solidFill>
                <a:effectLst/>
                <a:latin typeface="Cabin"/>
              </a:rPr>
              <a:t>import</a:t>
            </a:r>
            <a:r>
              <a:rPr lang="tr-TR" b="0" i="0" dirty="0">
                <a:solidFill>
                  <a:srgbClr val="5E5E5E"/>
                </a:solidFill>
                <a:effectLst/>
                <a:latin typeface="Cabin"/>
              </a:rPr>
              <a:t> etmemiz gerekmiyor diyorsanız Math Sınıfı “</a:t>
            </a:r>
            <a:r>
              <a:rPr lang="tr-TR" b="0" i="0" dirty="0" err="1">
                <a:solidFill>
                  <a:srgbClr val="5E5E5E"/>
                </a:solidFill>
                <a:effectLst/>
                <a:latin typeface="Cabin"/>
              </a:rPr>
              <a:t>java.lang</a:t>
            </a:r>
            <a:r>
              <a:rPr lang="tr-TR" b="0" i="0" dirty="0">
                <a:solidFill>
                  <a:srgbClr val="5E5E5E"/>
                </a:solidFill>
                <a:effectLst/>
                <a:latin typeface="Cabin"/>
              </a:rPr>
              <a:t>” paketinin içinde bulunmaktadır ve </a:t>
            </a:r>
            <a:r>
              <a:rPr lang="tr-TR" b="0" i="0" dirty="0" err="1">
                <a:solidFill>
                  <a:srgbClr val="5E5E5E"/>
                </a:solidFill>
                <a:effectLst/>
                <a:latin typeface="Cabin"/>
              </a:rPr>
              <a:t>default</a:t>
            </a:r>
            <a:r>
              <a:rPr lang="tr-TR" b="0" i="0" dirty="0">
                <a:solidFill>
                  <a:srgbClr val="5E5E5E"/>
                </a:solidFill>
                <a:effectLst/>
                <a:latin typeface="Cabin"/>
              </a:rPr>
              <a:t> olarak </a:t>
            </a:r>
            <a:r>
              <a:rPr lang="tr-TR" b="0" i="0" dirty="0" err="1">
                <a:solidFill>
                  <a:srgbClr val="5E5E5E"/>
                </a:solidFill>
                <a:effectLst/>
                <a:latin typeface="Cabin"/>
              </a:rPr>
              <a:t>import</a:t>
            </a:r>
            <a:r>
              <a:rPr lang="tr-TR" b="0" i="0" dirty="0">
                <a:solidFill>
                  <a:srgbClr val="5E5E5E"/>
                </a:solidFill>
                <a:effectLst/>
                <a:latin typeface="Cabin"/>
              </a:rPr>
              <a:t> edilmiş durumdadır. Yani bizim tekrar </a:t>
            </a:r>
            <a:r>
              <a:rPr lang="tr-TR" b="0" i="0" dirty="0" err="1">
                <a:solidFill>
                  <a:srgbClr val="5E5E5E"/>
                </a:solidFill>
                <a:effectLst/>
                <a:latin typeface="Cabin"/>
              </a:rPr>
              <a:t>import</a:t>
            </a:r>
            <a:r>
              <a:rPr lang="tr-TR" b="0" i="0" dirty="0">
                <a:solidFill>
                  <a:srgbClr val="5E5E5E"/>
                </a:solidFill>
                <a:effectLst/>
                <a:latin typeface="Cabin"/>
              </a:rPr>
              <a:t> etmemize gerek kalmamaktadır.</a:t>
            </a:r>
          </a:p>
          <a:p>
            <a:pPr algn="l"/>
            <a:r>
              <a:rPr lang="tr-TR" b="1" i="0" dirty="0">
                <a:solidFill>
                  <a:srgbClr val="5E5E5E"/>
                </a:solidFill>
                <a:effectLst/>
                <a:latin typeface="Cabin"/>
              </a:rPr>
              <a:t>Math Sınıfının</a:t>
            </a:r>
            <a:r>
              <a:rPr lang="tr-TR" b="0" i="0" dirty="0">
                <a:solidFill>
                  <a:srgbClr val="5E5E5E"/>
                </a:solidFill>
                <a:effectLst/>
                <a:latin typeface="Cabin"/>
              </a:rPr>
              <a:t> </a:t>
            </a:r>
            <a:r>
              <a:rPr lang="tr-TR" b="0" i="0" dirty="0" err="1">
                <a:solidFill>
                  <a:srgbClr val="5E5E5E"/>
                </a:solidFill>
                <a:effectLst/>
                <a:latin typeface="Cabin"/>
              </a:rPr>
              <a:t>methodları</a:t>
            </a:r>
            <a:r>
              <a:rPr lang="tr-TR" b="0" i="0" dirty="0">
                <a:solidFill>
                  <a:srgbClr val="5E5E5E"/>
                </a:solidFill>
                <a:effectLst/>
                <a:latin typeface="Cabin"/>
              </a:rPr>
              <a:t> </a:t>
            </a:r>
            <a:r>
              <a:rPr lang="tr-TR" b="0" i="0" dirty="0" err="1">
                <a:solidFill>
                  <a:srgbClr val="5E5E5E"/>
                </a:solidFill>
                <a:effectLst/>
                <a:latin typeface="Cabin"/>
              </a:rPr>
              <a:t>static</a:t>
            </a:r>
            <a:r>
              <a:rPr lang="tr-TR" b="0" i="0" dirty="0">
                <a:solidFill>
                  <a:srgbClr val="5E5E5E"/>
                </a:solidFill>
                <a:effectLst/>
                <a:latin typeface="Cabin"/>
              </a:rPr>
              <a:t> </a:t>
            </a:r>
            <a:r>
              <a:rPr lang="tr-TR" b="0" i="0" dirty="0" err="1">
                <a:solidFill>
                  <a:srgbClr val="5E5E5E"/>
                </a:solidFill>
                <a:effectLst/>
                <a:latin typeface="Cabin"/>
              </a:rPr>
              <a:t>methoddur</a:t>
            </a:r>
            <a:r>
              <a:rPr lang="tr-TR" b="0" i="0" dirty="0">
                <a:solidFill>
                  <a:srgbClr val="5E5E5E"/>
                </a:solidFill>
                <a:effectLst/>
                <a:latin typeface="Cabin"/>
              </a:rPr>
              <a:t>. </a:t>
            </a:r>
            <a:r>
              <a:rPr lang="tr-TR" b="0" i="0" dirty="0" err="1">
                <a:solidFill>
                  <a:srgbClr val="5E5E5E"/>
                </a:solidFill>
                <a:effectLst/>
                <a:latin typeface="Cabin"/>
              </a:rPr>
              <a:t>Static</a:t>
            </a:r>
            <a:r>
              <a:rPr lang="tr-TR" b="0" i="0" dirty="0">
                <a:solidFill>
                  <a:srgbClr val="5E5E5E"/>
                </a:solidFill>
                <a:effectLst/>
                <a:latin typeface="Cabin"/>
              </a:rPr>
              <a:t> </a:t>
            </a:r>
            <a:r>
              <a:rPr lang="tr-TR" b="0" i="0" dirty="0" err="1">
                <a:solidFill>
                  <a:srgbClr val="5E5E5E"/>
                </a:solidFill>
                <a:effectLst/>
                <a:latin typeface="Cabin"/>
              </a:rPr>
              <a:t>method</a:t>
            </a:r>
            <a:r>
              <a:rPr lang="tr-TR" b="0" i="0" dirty="0">
                <a:solidFill>
                  <a:srgbClr val="5E5E5E"/>
                </a:solidFill>
                <a:effectLst/>
                <a:latin typeface="Cabin"/>
              </a:rPr>
              <a:t> kavramını ilerleyen derslerimizde anlatacağız. Ancak kısaca bahsetmek gerekirse bir sınıfın </a:t>
            </a:r>
            <a:r>
              <a:rPr lang="tr-TR" b="0" i="0" u="sng" dirty="0" err="1">
                <a:solidFill>
                  <a:srgbClr val="5E5E5E"/>
                </a:solidFill>
                <a:effectLst/>
                <a:latin typeface="Cabin"/>
              </a:rPr>
              <a:t>static</a:t>
            </a:r>
            <a:r>
              <a:rPr lang="tr-TR" b="0" i="0" u="sng" dirty="0">
                <a:solidFill>
                  <a:srgbClr val="5E5E5E"/>
                </a:solidFill>
                <a:effectLst/>
                <a:latin typeface="Cabin"/>
              </a:rPr>
              <a:t> olmayan</a:t>
            </a:r>
            <a:r>
              <a:rPr lang="tr-TR" b="0" i="0" dirty="0">
                <a:solidFill>
                  <a:srgbClr val="5E5E5E"/>
                </a:solidFill>
                <a:effectLst/>
                <a:latin typeface="Cabin"/>
              </a:rPr>
              <a:t> bir </a:t>
            </a:r>
            <a:r>
              <a:rPr lang="tr-TR" b="0" i="0" dirty="0" err="1">
                <a:solidFill>
                  <a:srgbClr val="5E5E5E"/>
                </a:solidFill>
                <a:effectLst/>
                <a:latin typeface="Cabin"/>
              </a:rPr>
              <a:t>method</a:t>
            </a:r>
            <a:r>
              <a:rPr lang="tr-TR" b="0" i="0" dirty="0">
                <a:solidFill>
                  <a:srgbClr val="5E5E5E"/>
                </a:solidFill>
                <a:effectLst/>
                <a:latin typeface="Cabin"/>
              </a:rPr>
              <a:t> yada değişkenine erişmek için o sınıftan bir Obje oluşturmak gerekiyor.</a:t>
            </a:r>
          </a:p>
          <a:p>
            <a:endParaRPr lang="tr-TR" dirty="0"/>
          </a:p>
        </p:txBody>
      </p:sp>
    </p:spTree>
    <p:extLst>
      <p:ext uri="{BB962C8B-B14F-4D97-AF65-F5344CB8AC3E}">
        <p14:creationId xmlns:p14="http://schemas.microsoft.com/office/powerpoint/2010/main" val="150473471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1337</Words>
  <Application>Microsoft Office PowerPoint</Application>
  <PresentationFormat>Geniş ekran</PresentationFormat>
  <Paragraphs>77</Paragraphs>
  <Slides>26</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Cabin</vt:lpstr>
      <vt:lpstr>Calibri</vt:lpstr>
      <vt:lpstr>Calibri Light</vt:lpstr>
      <vt:lpstr>Office Teması</vt:lpstr>
      <vt:lpstr>PowerPoint Sunusu</vt:lpstr>
      <vt:lpstr>Operatörler</vt:lpstr>
      <vt:lpstr>Basit Atama Operatörü</vt:lpstr>
      <vt:lpstr>Aritmetik Operatörler</vt:lpstr>
      <vt:lpstr>Tekli Operatörler</vt:lpstr>
      <vt:lpstr>Eşitlik ve İlişkisel Operatörler</vt:lpstr>
      <vt:lpstr>Koşul Operatörleri</vt:lpstr>
      <vt:lpstr>Karşılaştırma Operatörleri</vt:lpstr>
      <vt:lpstr>Math Sınıfı</vt:lpstr>
      <vt:lpstr>PowerPoint Sunusu</vt:lpstr>
      <vt:lpstr>PowerPoint Sunusu</vt:lpstr>
      <vt:lpstr>PowerPoint Sunusu</vt:lpstr>
      <vt:lpstr>While Döngüsü</vt:lpstr>
      <vt:lpstr>PowerPoint Sunusu</vt:lpstr>
      <vt:lpstr>PowerPoint Sunusu</vt:lpstr>
      <vt:lpstr>While Döngüsü Örnekler</vt:lpstr>
      <vt:lpstr>PowerPoint Sunusu</vt:lpstr>
      <vt:lpstr>Do While Döngüsü</vt:lpstr>
      <vt:lpstr>PowerPoint Sunusu</vt:lpstr>
      <vt:lpstr>PowerPoint Sunusu</vt:lpstr>
      <vt:lpstr>break continue Deyimleri</vt:lpstr>
      <vt:lpstr>PowerPoint Sunusu</vt:lpstr>
      <vt:lpstr>PowerPoint Sunusu</vt:lpstr>
      <vt:lpstr>continue Komutu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Kerim Kılıç</dc:creator>
  <cp:lastModifiedBy>Kerim Kılıç</cp:lastModifiedBy>
  <cp:revision>4</cp:revision>
  <dcterms:created xsi:type="dcterms:W3CDTF">2021-07-10T09:48:40Z</dcterms:created>
  <dcterms:modified xsi:type="dcterms:W3CDTF">2021-07-10T10:25:05Z</dcterms:modified>
</cp:coreProperties>
</file>