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84" r:id="rId3"/>
    <p:sldId id="285" r:id="rId4"/>
    <p:sldId id="286" r:id="rId5"/>
    <p:sldId id="287" r:id="rId6"/>
    <p:sldId id="288" r:id="rId7"/>
    <p:sldId id="289" r:id="rId8"/>
    <p:sldId id="290" r:id="rId9"/>
    <p:sldId id="291"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280" r:id="rId24"/>
    <p:sldId id="281" r:id="rId25"/>
    <p:sldId id="282" r:id="rId26"/>
    <p:sldId id="292" r:id="rId27"/>
    <p:sldId id="293" r:id="rId28"/>
    <p:sldId id="294" r:id="rId29"/>
    <p:sldId id="295" r:id="rId30"/>
    <p:sldId id="296" r:id="rId31"/>
    <p:sldId id="309" r:id="rId32"/>
    <p:sldId id="310" r:id="rId33"/>
    <p:sldId id="311" r:id="rId34"/>
    <p:sldId id="312" r:id="rId35"/>
    <p:sldId id="313" r:id="rId36"/>
    <p:sldId id="283" r:id="rId37"/>
    <p:sldId id="314" r:id="rId38"/>
    <p:sldId id="315" r:id="rId39"/>
    <p:sldId id="316" r:id="rId40"/>
    <p:sldId id="317" r:id="rId41"/>
    <p:sldId id="297" r:id="rId42"/>
    <p:sldId id="303" r:id="rId43"/>
    <p:sldId id="298" r:id="rId44"/>
    <p:sldId id="304" r:id="rId45"/>
    <p:sldId id="299" r:id="rId46"/>
    <p:sldId id="305" r:id="rId47"/>
    <p:sldId id="306" r:id="rId48"/>
    <p:sldId id="300" r:id="rId49"/>
    <p:sldId id="301" r:id="rId50"/>
    <p:sldId id="308" r:id="rId51"/>
    <p:sldId id="302" r:id="rId52"/>
    <p:sldId id="307" r:id="rId53"/>
    <p:sldId id="318" r:id="rId5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E3C67-C7DF-49CD-8870-62044959E6DC}" type="datetimeFigureOut">
              <a:rPr lang="tr-TR" smtClean="0"/>
              <a:t>30.05.2021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D84A0-83A6-4626-85CA-E28615C99EE3}" type="slidenum">
              <a:rPr lang="tr-TR" smtClean="0"/>
              <a:t>‹#›</a:t>
            </a:fld>
            <a:endParaRPr lang="tr-TR"/>
          </a:p>
        </p:txBody>
      </p:sp>
    </p:spTree>
    <p:extLst>
      <p:ext uri="{BB962C8B-B14F-4D97-AF65-F5344CB8AC3E}">
        <p14:creationId xmlns:p14="http://schemas.microsoft.com/office/powerpoint/2010/main" val="680213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A1D84A0-83A6-4626-85CA-E28615C99EE3}" type="slidenum">
              <a:rPr lang="tr-TR" smtClean="0"/>
              <a:t>43</a:t>
            </a:fld>
            <a:endParaRPr lang="tr-TR"/>
          </a:p>
        </p:txBody>
      </p:sp>
    </p:spTree>
    <p:extLst>
      <p:ext uri="{BB962C8B-B14F-4D97-AF65-F5344CB8AC3E}">
        <p14:creationId xmlns:p14="http://schemas.microsoft.com/office/powerpoint/2010/main" val="169760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368B04-B7F7-44D1-BEA0-9A536A25411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708A719-D616-4ED3-B960-3F6D82C44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F37D93D-134C-498A-AF73-FA957B03D219}"/>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5" name="Alt Bilgi Yer Tutucusu 4">
            <a:extLst>
              <a:ext uri="{FF2B5EF4-FFF2-40B4-BE49-F238E27FC236}">
                <a16:creationId xmlns:a16="http://schemas.microsoft.com/office/drawing/2014/main" id="{35497748-6288-413B-849D-4994D7FDB0A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79EB2C-3C11-49D8-9DF7-29970F7673AB}"/>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415458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68BF6B-77C5-4FD1-906D-9A44A3F84E8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7446597-BA7B-4846-9B6A-1231327CA4A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63B266-8C07-44E6-8B33-BB4A35C0BA7C}"/>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5" name="Alt Bilgi Yer Tutucusu 4">
            <a:extLst>
              <a:ext uri="{FF2B5EF4-FFF2-40B4-BE49-F238E27FC236}">
                <a16:creationId xmlns:a16="http://schemas.microsoft.com/office/drawing/2014/main" id="{A57F2D1F-0052-48F1-A8CE-A704A658772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0ABAAE-4164-4503-8BB5-7570EA70D22C}"/>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354170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23FA8E6-1ECB-4A51-8530-FADFF553E5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542287A-AE70-4C73-8CCE-68F472ED8BB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A8D6694-2992-4D41-AFDD-DA64B00C9FC3}"/>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5" name="Alt Bilgi Yer Tutucusu 4">
            <a:extLst>
              <a:ext uri="{FF2B5EF4-FFF2-40B4-BE49-F238E27FC236}">
                <a16:creationId xmlns:a16="http://schemas.microsoft.com/office/drawing/2014/main" id="{B088C939-03CC-41B2-95A7-F21C620367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80E3804-1B96-461F-8BBD-FD1E9A63D03A}"/>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289525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56DF3A-CCB1-4E22-ADB2-7FB57393AF5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6C33F3B-CDBF-48D9-9533-614C375C04F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7ADD1EC-DE82-4FDC-9BB7-B65DF525F51F}"/>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5" name="Alt Bilgi Yer Tutucusu 4">
            <a:extLst>
              <a:ext uri="{FF2B5EF4-FFF2-40B4-BE49-F238E27FC236}">
                <a16:creationId xmlns:a16="http://schemas.microsoft.com/office/drawing/2014/main" id="{7BEAA530-C2C2-4154-8839-3E54A34B602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B4FF74-AC0F-4F11-B81D-1E726DC7211C}"/>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325789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561098-6360-4B47-8CAD-56B546820F1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F51893E-8DDA-4777-B9B4-BEE5CA9E1D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0E7487C-77B8-49CA-BF68-4F22A5B1F7A8}"/>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5" name="Alt Bilgi Yer Tutucusu 4">
            <a:extLst>
              <a:ext uri="{FF2B5EF4-FFF2-40B4-BE49-F238E27FC236}">
                <a16:creationId xmlns:a16="http://schemas.microsoft.com/office/drawing/2014/main" id="{3D69487D-3046-479F-AD1A-0AA098729CB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1EB908-3A5E-415E-9825-5F7A17149294}"/>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158956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828150-417D-4C65-B5B9-352E1D8748F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9130898-8A41-4FB8-8B1E-736F5551060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B29AE1E-DD2D-46FA-969E-F8F13975C93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AD11B9F-79EF-419E-8CBA-C8EFEBCB674C}"/>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6" name="Alt Bilgi Yer Tutucusu 5">
            <a:extLst>
              <a:ext uri="{FF2B5EF4-FFF2-40B4-BE49-F238E27FC236}">
                <a16:creationId xmlns:a16="http://schemas.microsoft.com/office/drawing/2014/main" id="{78DA1FFC-2810-4CDD-806C-35D1A30F1FF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C904424-011B-4255-9388-8E50A36E064D}"/>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79859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675517-5AA3-4161-9645-2EECA558A01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4D6AA89-0373-419A-88CF-E4EDA2A82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7D867A1-085E-4FAE-B138-6669CD90E25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90CF440-046C-40EB-BE79-121625CF4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20CDD3E-F04A-4518-9CE0-5081E0706B2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9F785F2-E684-4AA7-91E7-D4496AF6EC72}"/>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8" name="Alt Bilgi Yer Tutucusu 7">
            <a:extLst>
              <a:ext uri="{FF2B5EF4-FFF2-40B4-BE49-F238E27FC236}">
                <a16:creationId xmlns:a16="http://schemas.microsoft.com/office/drawing/2014/main" id="{DE5B523B-D50B-479F-A5A3-BBE19D8A5A4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9F460CD0-79B2-495A-B80E-C3EF2335DC0A}"/>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184447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EE3A20-1376-419F-A407-6EA4C22000B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4F51DF0-96FA-4074-8D77-5A6FEBBB3ABC}"/>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4" name="Alt Bilgi Yer Tutucusu 3">
            <a:extLst>
              <a:ext uri="{FF2B5EF4-FFF2-40B4-BE49-F238E27FC236}">
                <a16:creationId xmlns:a16="http://schemas.microsoft.com/office/drawing/2014/main" id="{982B664D-7939-4ECE-92C7-71D06647F61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1139FAB-64D5-4163-99BD-E129A3A5B780}"/>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116027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12B037D-59BF-41F7-AC15-1D3A3D3A64B8}"/>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3" name="Alt Bilgi Yer Tutucusu 2">
            <a:extLst>
              <a:ext uri="{FF2B5EF4-FFF2-40B4-BE49-F238E27FC236}">
                <a16:creationId xmlns:a16="http://schemas.microsoft.com/office/drawing/2014/main" id="{4A56CB34-5A7C-4058-9DBD-A8071BA3935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0F63CA8-53C1-438C-A809-FE546E9E518E}"/>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417602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D28797-E7AC-46F1-B129-5AB34665193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38EDCE2-7028-49F6-B885-E21D57CD3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D3EBE88-9B3D-4476-B64C-FC2EAED50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80C789F-C02D-4C81-84B5-5A20EA2B5C56}"/>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6" name="Alt Bilgi Yer Tutucusu 5">
            <a:extLst>
              <a:ext uri="{FF2B5EF4-FFF2-40B4-BE49-F238E27FC236}">
                <a16:creationId xmlns:a16="http://schemas.microsoft.com/office/drawing/2014/main" id="{63105267-93EC-41B6-A2C8-1C5F237FC2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9F09F34-33B0-450C-A284-0456A2F2026C}"/>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303734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187E90-B890-4B7B-ADAC-EB20893AD45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1A1D390-1860-45A5-B610-FE2E7B87D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5092A9A-C1E0-4F62-A63C-E6F619877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812B0A7-5737-47AA-B1D2-28911AE2F601}"/>
              </a:ext>
            </a:extLst>
          </p:cNvPr>
          <p:cNvSpPr>
            <a:spLocks noGrp="1"/>
          </p:cNvSpPr>
          <p:nvPr>
            <p:ph type="dt" sz="half" idx="10"/>
          </p:nvPr>
        </p:nvSpPr>
        <p:spPr/>
        <p:txBody>
          <a:bodyPr/>
          <a:lstStyle/>
          <a:p>
            <a:fld id="{134F891F-1BA2-4475-A68E-D41233C3271F}" type="datetimeFigureOut">
              <a:rPr lang="tr-TR" smtClean="0"/>
              <a:t>30.05.2021</a:t>
            </a:fld>
            <a:endParaRPr lang="tr-TR"/>
          </a:p>
        </p:txBody>
      </p:sp>
      <p:sp>
        <p:nvSpPr>
          <p:cNvPr id="6" name="Alt Bilgi Yer Tutucusu 5">
            <a:extLst>
              <a:ext uri="{FF2B5EF4-FFF2-40B4-BE49-F238E27FC236}">
                <a16:creationId xmlns:a16="http://schemas.microsoft.com/office/drawing/2014/main" id="{2262A215-D737-4263-843C-6AE32E1A11D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3CCAD6B-2511-4AE3-8E23-E6CAE1DDAEBC}"/>
              </a:ext>
            </a:extLst>
          </p:cNvPr>
          <p:cNvSpPr>
            <a:spLocks noGrp="1"/>
          </p:cNvSpPr>
          <p:nvPr>
            <p:ph type="sldNum" sz="quarter" idx="12"/>
          </p:nvPr>
        </p:nvSpPr>
        <p:spPr/>
        <p:txBody>
          <a:bodyPr/>
          <a:lstStyle/>
          <a:p>
            <a:fld id="{4FFB8A37-136F-44FE-90D0-8FA4BED1D9AE}" type="slidenum">
              <a:rPr lang="tr-TR" smtClean="0"/>
              <a:t>‹#›</a:t>
            </a:fld>
            <a:endParaRPr lang="tr-TR"/>
          </a:p>
        </p:txBody>
      </p:sp>
    </p:spTree>
    <p:extLst>
      <p:ext uri="{BB962C8B-B14F-4D97-AF65-F5344CB8AC3E}">
        <p14:creationId xmlns:p14="http://schemas.microsoft.com/office/powerpoint/2010/main" val="301043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B930C37-56FA-4219-A89D-7F1A0BD23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AC39D70-7F3F-463F-BEEE-6166FDDBA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3A73C73-6EAB-460A-A96D-708A7B96BF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F891F-1BA2-4475-A68E-D41233C3271F}" type="datetimeFigureOut">
              <a:rPr lang="tr-TR" smtClean="0"/>
              <a:t>30.05.2021</a:t>
            </a:fld>
            <a:endParaRPr lang="tr-TR"/>
          </a:p>
        </p:txBody>
      </p:sp>
      <p:sp>
        <p:nvSpPr>
          <p:cNvPr id="5" name="Alt Bilgi Yer Tutucusu 4">
            <a:extLst>
              <a:ext uri="{FF2B5EF4-FFF2-40B4-BE49-F238E27FC236}">
                <a16:creationId xmlns:a16="http://schemas.microsoft.com/office/drawing/2014/main" id="{2C05F113-AD3A-477A-88E4-8C35596122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C07B274-7EA6-45B1-A232-D07555581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B8A37-136F-44FE-90D0-8FA4BED1D9AE}" type="slidenum">
              <a:rPr lang="tr-TR" smtClean="0"/>
              <a:t>‹#›</a:t>
            </a:fld>
            <a:endParaRPr lang="tr-TR"/>
          </a:p>
        </p:txBody>
      </p:sp>
    </p:spTree>
    <p:extLst>
      <p:ext uri="{BB962C8B-B14F-4D97-AF65-F5344CB8AC3E}">
        <p14:creationId xmlns:p14="http://schemas.microsoft.com/office/powerpoint/2010/main" val="38677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14">
            <a:extLst>
              <a:ext uri="{FF2B5EF4-FFF2-40B4-BE49-F238E27FC236}">
                <a16:creationId xmlns:a16="http://schemas.microsoft.com/office/drawing/2014/main" id="{3389FFF8-F580-46AD-9BAC-2AC76CE64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6">
            <a:extLst>
              <a:ext uri="{FF2B5EF4-FFF2-40B4-BE49-F238E27FC236}">
                <a16:creationId xmlns:a16="http://schemas.microsoft.com/office/drawing/2014/main" id="{F8C7E244-E740-4F10-849C-C06FD64F7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balta içeren bir resim&#10;&#10;Açıklama otomatik olarak oluşturuldu">
            <a:extLst>
              <a:ext uri="{FF2B5EF4-FFF2-40B4-BE49-F238E27FC236}">
                <a16:creationId xmlns:a16="http://schemas.microsoft.com/office/drawing/2014/main" id="{896E9DAC-2A42-49D7-BA38-15F46BB25C1E}"/>
              </a:ext>
            </a:extLst>
          </p:cNvPr>
          <p:cNvPicPr>
            <a:picLocks noChangeAspect="1"/>
          </p:cNvPicPr>
          <p:nvPr/>
        </p:nvPicPr>
        <p:blipFill rotWithShape="1">
          <a:blip r:embed="rId2">
            <a:extLst>
              <a:ext uri="{28A0092B-C50C-407E-A947-70E740481C1C}">
                <a14:useLocalDpi xmlns:a14="http://schemas.microsoft.com/office/drawing/2010/main" val="0"/>
              </a:ext>
            </a:extLst>
          </a:blip>
          <a:srcRect l="1333"/>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7" name="Başlık 1">
            <a:extLst>
              <a:ext uri="{FF2B5EF4-FFF2-40B4-BE49-F238E27FC236}">
                <a16:creationId xmlns:a16="http://schemas.microsoft.com/office/drawing/2014/main" id="{EF63A983-2E6B-45BC-8C09-C1C6B6873220}"/>
              </a:ext>
            </a:extLst>
          </p:cNvPr>
          <p:cNvSpPr>
            <a:spLocks noGrp="1"/>
          </p:cNvSpPr>
          <p:nvPr>
            <p:ph type="ctrTitle"/>
          </p:nvPr>
        </p:nvSpPr>
        <p:spPr>
          <a:xfrm>
            <a:off x="599818" y="5234320"/>
            <a:ext cx="6931319" cy="752217"/>
          </a:xfrm>
        </p:spPr>
        <p:txBody>
          <a:bodyPr anchor="b">
            <a:normAutofit/>
          </a:bodyPr>
          <a:lstStyle/>
          <a:p>
            <a:pPr algn="l"/>
            <a:r>
              <a:rPr lang="tr-TR" sz="3600" b="1" dirty="0">
                <a:solidFill>
                  <a:schemeClr val="tx1">
                    <a:lumMod val="85000"/>
                    <a:lumOff val="15000"/>
                  </a:schemeClr>
                </a:solidFill>
              </a:rPr>
              <a:t>T-SQL DERSLERİ - 3</a:t>
            </a:r>
          </a:p>
        </p:txBody>
      </p:sp>
      <p:sp>
        <p:nvSpPr>
          <p:cNvPr id="8" name="AutoShape 4">
            <a:extLst>
              <a:ext uri="{FF2B5EF4-FFF2-40B4-BE49-F238E27FC236}">
                <a16:creationId xmlns:a16="http://schemas.microsoft.com/office/drawing/2014/main" id="{595A3DBD-3FF6-4B40-ABB9-80F91284BC58}"/>
              </a:ext>
            </a:extLst>
          </p:cNvPr>
          <p:cNvSpPr>
            <a:spLocks noChangeAspect="1" noChangeArrowheads="1"/>
          </p:cNvSpPr>
          <p:nvPr/>
        </p:nvSpPr>
        <p:spPr bwMode="auto">
          <a:xfrm>
            <a:off x="5943599" y="3276599"/>
            <a:ext cx="3525715" cy="35257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215124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AB4AEF-2139-48EF-9948-394ADD4A1811}"/>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SELECT İfadesi</a:t>
            </a:r>
            <a:endParaRPr lang="tr-TR" dirty="0"/>
          </a:p>
        </p:txBody>
      </p:sp>
      <p:sp>
        <p:nvSpPr>
          <p:cNvPr id="3" name="İçerik Yer Tutucusu 2">
            <a:extLst>
              <a:ext uri="{FF2B5EF4-FFF2-40B4-BE49-F238E27FC236}">
                <a16:creationId xmlns:a16="http://schemas.microsoft.com/office/drawing/2014/main" id="{EAA49D30-8D0D-437B-9ABE-EA2596BF1A8D}"/>
              </a:ext>
            </a:extLst>
          </p:cNvPr>
          <p:cNvSpPr>
            <a:spLocks noGrp="1"/>
          </p:cNvSpPr>
          <p:nvPr>
            <p:ph idx="1"/>
          </p:nvPr>
        </p:nvSpPr>
        <p:spPr>
          <a:xfrm>
            <a:off x="838200" y="1825625"/>
            <a:ext cx="10515600" cy="2816713"/>
          </a:xfrm>
        </p:spPr>
        <p:txBody>
          <a:bodyPr/>
          <a:lstStyle/>
          <a:p>
            <a:r>
              <a:rPr lang="tr-TR" b="0" i="0" dirty="0">
                <a:solidFill>
                  <a:srgbClr val="000000"/>
                </a:solidFill>
                <a:effectLst/>
                <a:latin typeface="Arial" panose="020B0604020202020204" pitchFamily="34" charset="0"/>
              </a:rPr>
              <a:t>Select ifadesi bir tablodan verileri seçmek için kullanılır. Elde edilen veriler </a:t>
            </a:r>
            <a:r>
              <a:rPr lang="tr-TR" sz="1800" b="1" i="1" dirty="0">
                <a:solidFill>
                  <a:srgbClr val="000000"/>
                </a:solidFill>
                <a:effectLst/>
                <a:latin typeface="Arial" panose="020B0604020202020204" pitchFamily="34" charset="0"/>
              </a:rPr>
              <a:t>sonuç kümesi </a:t>
            </a:r>
            <a:r>
              <a:rPr lang="tr-TR" b="0" i="0" dirty="0">
                <a:solidFill>
                  <a:srgbClr val="000000"/>
                </a:solidFill>
                <a:effectLst/>
                <a:latin typeface="Arial" panose="020B0604020202020204" pitchFamily="34" charset="0"/>
              </a:rPr>
              <a:t>olarak adlandırılır ve yine bir tablo görüntüsü şeklinde görüntülenir.</a:t>
            </a:r>
          </a:p>
          <a:p>
            <a:pPr marL="0" indent="0" algn="l">
              <a:buNone/>
            </a:pPr>
            <a:endParaRPr lang="tr-TR" sz="1800" b="1" dirty="0">
              <a:solidFill>
                <a:srgbClr val="000000"/>
              </a:solidFill>
              <a:latin typeface="Arial" panose="020B0604020202020204" pitchFamily="34" charset="0"/>
            </a:endParaRPr>
          </a:p>
          <a:p>
            <a:pPr marL="0" indent="0" algn="l">
              <a:buNone/>
            </a:pPr>
            <a:r>
              <a:rPr lang="tr-TR" sz="1800" b="1" i="0" dirty="0">
                <a:solidFill>
                  <a:srgbClr val="000000"/>
                </a:solidFill>
                <a:effectLst/>
                <a:latin typeface="Arial" panose="020B0604020202020204" pitchFamily="34" charset="0"/>
              </a:rPr>
              <a:t>Söz dizimi:</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&lt;sütun adı&gt; FROM &lt;tablo adı&gt;</a:t>
            </a:r>
          </a:p>
          <a:p>
            <a:endParaRPr lang="tr-TR" dirty="0"/>
          </a:p>
        </p:txBody>
      </p:sp>
    </p:spTree>
    <p:extLst>
      <p:ext uri="{BB962C8B-B14F-4D97-AF65-F5344CB8AC3E}">
        <p14:creationId xmlns:p14="http://schemas.microsoft.com/office/powerpoint/2010/main" val="240656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E66764-9B23-453E-A737-5642E8D84FBD}"/>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WHERE Yancümlesi</a:t>
            </a:r>
            <a:endParaRPr lang="tr-TR" dirty="0"/>
          </a:p>
        </p:txBody>
      </p:sp>
      <p:sp>
        <p:nvSpPr>
          <p:cNvPr id="3" name="İçerik Yer Tutucusu 2">
            <a:extLst>
              <a:ext uri="{FF2B5EF4-FFF2-40B4-BE49-F238E27FC236}">
                <a16:creationId xmlns:a16="http://schemas.microsoft.com/office/drawing/2014/main" id="{0647737B-32D9-4FE3-9DB5-BDA5D3FE5D48}"/>
              </a:ext>
            </a:extLst>
          </p:cNvPr>
          <p:cNvSpPr>
            <a:spLocks noGrp="1"/>
          </p:cNvSpPr>
          <p:nvPr>
            <p:ph idx="1"/>
          </p:nvPr>
        </p:nvSpPr>
        <p:spPr/>
        <p:txBody>
          <a:bodyPr/>
          <a:lstStyle/>
          <a:p>
            <a:pPr algn="l"/>
            <a:r>
              <a:rPr lang="tr-TR" b="0" i="0" dirty="0">
                <a:solidFill>
                  <a:srgbClr val="000000"/>
                </a:solidFill>
                <a:effectLst/>
                <a:latin typeface="Arial" panose="020B0604020202020204" pitchFamily="34" charset="0"/>
              </a:rPr>
              <a:t>WHERE yancümlesi görüntülenmek istenen verilerin belirli bir kritere göre seçilmesini sağlar. Örneğin günlük satış bilgilerinin tutulduğu, </a:t>
            </a:r>
            <a:r>
              <a:rPr lang="tr-TR" b="0" i="0" dirty="0" err="1">
                <a:solidFill>
                  <a:srgbClr val="000000"/>
                </a:solidFill>
                <a:effectLst/>
                <a:latin typeface="Arial" panose="020B0604020202020204" pitchFamily="34" charset="0"/>
              </a:rPr>
              <a:t>yüzbin</a:t>
            </a:r>
            <a:r>
              <a:rPr lang="tr-TR" b="0" i="0" dirty="0">
                <a:solidFill>
                  <a:srgbClr val="000000"/>
                </a:solidFill>
                <a:effectLst/>
                <a:latin typeface="Arial" panose="020B0604020202020204" pitchFamily="34" charset="0"/>
              </a:rPr>
              <a:t> kayıttan oluşan satışlar tablosundaki sadece son 3 gün içindeki satışların görüntülenmesini sağlar.</a:t>
            </a:r>
          </a:p>
          <a:p>
            <a:pPr algn="l"/>
            <a:r>
              <a:rPr lang="tr-TR" b="0" i="0" dirty="0">
                <a:solidFill>
                  <a:srgbClr val="000000"/>
                </a:solidFill>
                <a:effectLst/>
                <a:latin typeface="Arial" panose="020B0604020202020204" pitchFamily="34" charset="0"/>
              </a:rPr>
              <a:t>WHERE yancümlesinin kullanımı zorunlu değildir. Fakat bir koşula bağlı verileri seçmek istediğimizde FROM yancümlesinden sonra eklenebilir.</a:t>
            </a:r>
          </a:p>
          <a:p>
            <a:pPr marL="0" indent="0" algn="l">
              <a:buNone/>
            </a:pPr>
            <a:endParaRPr lang="tr-TR" b="0" i="0" dirty="0">
              <a:solidFill>
                <a:srgbClr val="000000"/>
              </a:solidFill>
              <a:effectLst/>
              <a:latin typeface="Arial" panose="020B0604020202020204" pitchFamily="34" charset="0"/>
            </a:endParaRPr>
          </a:p>
          <a:p>
            <a:pPr marL="0" indent="0">
              <a:buNone/>
            </a:pPr>
            <a:r>
              <a:rPr lang="en-US" b="0" i="0" dirty="0">
                <a:solidFill>
                  <a:srgbClr val="000000"/>
                </a:solidFill>
                <a:effectLst/>
                <a:latin typeface="Arial" panose="020B0604020202020204" pitchFamily="34" charset="0"/>
              </a:rPr>
              <a:t>SELECT &lt;</a:t>
            </a:r>
            <a:r>
              <a:rPr lang="en-US" b="0" i="0" dirty="0" err="1">
                <a:solidFill>
                  <a:srgbClr val="000000"/>
                </a:solidFill>
                <a:effectLst/>
                <a:latin typeface="Arial" panose="020B0604020202020204" pitchFamily="34" charset="0"/>
              </a:rPr>
              <a:t>sütun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adı</a:t>
            </a:r>
            <a:r>
              <a:rPr lang="en-US" b="0" i="0" dirty="0">
                <a:solidFill>
                  <a:srgbClr val="000000"/>
                </a:solidFill>
                <a:effectLst/>
                <a:latin typeface="Arial" panose="020B0604020202020204" pitchFamily="34" charset="0"/>
              </a:rPr>
              <a:t>&gt; FROM &lt;</a:t>
            </a:r>
            <a:r>
              <a:rPr lang="en-US" b="0" i="0" dirty="0" err="1">
                <a:solidFill>
                  <a:srgbClr val="000000"/>
                </a:solidFill>
                <a:effectLst/>
                <a:latin typeface="Arial" panose="020B0604020202020204" pitchFamily="34" charset="0"/>
              </a:rPr>
              <a:t>tablo</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adı</a:t>
            </a:r>
            <a:r>
              <a:rPr lang="en-US" b="0" i="0" dirty="0">
                <a:solidFill>
                  <a:srgbClr val="000000"/>
                </a:solidFill>
                <a:effectLst/>
                <a:latin typeface="Arial" panose="020B0604020202020204" pitchFamily="34" charset="0"/>
              </a:rPr>
              <a:t>&gt; WHERE &lt;</a:t>
            </a:r>
            <a:r>
              <a:rPr lang="en-US" b="0" i="0" dirty="0" err="1">
                <a:solidFill>
                  <a:srgbClr val="000000"/>
                </a:solidFill>
                <a:effectLst/>
                <a:latin typeface="Arial" panose="020B0604020202020204" pitchFamily="34" charset="0"/>
              </a:rPr>
              <a:t>koşul</a:t>
            </a:r>
            <a:r>
              <a:rPr lang="en-US" b="0" i="0" dirty="0">
                <a:solidFill>
                  <a:srgbClr val="000000"/>
                </a:solidFill>
                <a:effectLst/>
                <a:latin typeface="Arial" panose="020B0604020202020204" pitchFamily="34" charset="0"/>
              </a:rPr>
              <a:t>(lar)&gt;</a:t>
            </a:r>
            <a:endParaRPr lang="tr-TR" dirty="0"/>
          </a:p>
        </p:txBody>
      </p:sp>
    </p:spTree>
    <p:extLst>
      <p:ext uri="{BB962C8B-B14F-4D97-AF65-F5344CB8AC3E}">
        <p14:creationId xmlns:p14="http://schemas.microsoft.com/office/powerpoint/2010/main" val="386897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3A8267-A4E6-404C-AF98-0057D6E3375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a:solidFill>
                  <a:schemeClr val="tx1"/>
                </a:solidFill>
                <a:latin typeface="+mj-lt"/>
                <a:ea typeface="+mj-ea"/>
                <a:cs typeface="+mj-cs"/>
              </a:rPr>
              <a:t>Operatörler</a:t>
            </a:r>
          </a:p>
        </p:txBody>
      </p:sp>
      <p:pic>
        <p:nvPicPr>
          <p:cNvPr id="5" name="Resim 4">
            <a:extLst>
              <a:ext uri="{FF2B5EF4-FFF2-40B4-BE49-F238E27FC236}">
                <a16:creationId xmlns:a16="http://schemas.microsoft.com/office/drawing/2014/main" id="{6012216A-7A56-40AC-AAD5-8C2BA208C960}"/>
              </a:ext>
            </a:extLst>
          </p:cNvPr>
          <p:cNvPicPr>
            <a:picLocks noChangeAspect="1"/>
          </p:cNvPicPr>
          <p:nvPr/>
        </p:nvPicPr>
        <p:blipFill>
          <a:blip r:embed="rId2"/>
          <a:stretch>
            <a:fillRect/>
          </a:stretch>
        </p:blipFill>
        <p:spPr>
          <a:xfrm>
            <a:off x="723900" y="2567119"/>
            <a:ext cx="10744200" cy="3522325"/>
          </a:xfrm>
          <a:prstGeom prst="rect">
            <a:avLst/>
          </a:prstGeom>
        </p:spPr>
      </p:pic>
    </p:spTree>
    <p:extLst>
      <p:ext uri="{BB962C8B-B14F-4D97-AF65-F5344CB8AC3E}">
        <p14:creationId xmlns:p14="http://schemas.microsoft.com/office/powerpoint/2010/main" val="326948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44EFB983-F5F3-40E7-B103-BA319D501811}"/>
              </a:ext>
            </a:extLst>
          </p:cNvPr>
          <p:cNvSpPr txBox="1"/>
          <p:nvPr/>
        </p:nvSpPr>
        <p:spPr>
          <a:xfrm>
            <a:off x="838200" y="1835799"/>
            <a:ext cx="9530173" cy="4770537"/>
          </a:xfrm>
          <a:prstGeom prst="rect">
            <a:avLst/>
          </a:prstGeom>
          <a:noFill/>
        </p:spPr>
        <p:txBody>
          <a:bodyPr wrap="none" rtlCol="0">
            <a:spAutoFit/>
          </a:bodyPr>
          <a:lstStyle/>
          <a:p>
            <a:pPr algn="l"/>
            <a:r>
              <a:rPr lang="tr-TR" sz="1600" b="1" i="0" dirty="0">
                <a:solidFill>
                  <a:srgbClr val="000000"/>
                </a:solidFill>
                <a:effectLst/>
                <a:latin typeface="Arial" panose="020B0604020202020204" pitchFamily="34" charset="0"/>
              </a:rPr>
              <a:t>Örnek: </a:t>
            </a:r>
          </a:p>
          <a:p>
            <a:pPr algn="l"/>
            <a:r>
              <a:rPr lang="tr-TR" sz="1600" b="0" i="0" dirty="0" err="1">
                <a:solidFill>
                  <a:srgbClr val="000000"/>
                </a:solidFill>
                <a:effectLst/>
                <a:latin typeface="Arial" panose="020B0604020202020204" pitchFamily="34" charset="0"/>
              </a:rPr>
              <a:t>Northwind</a:t>
            </a:r>
            <a:r>
              <a:rPr lang="tr-TR" sz="1600" b="0" i="0" dirty="0">
                <a:solidFill>
                  <a:srgbClr val="000000"/>
                </a:solidFill>
                <a:effectLst/>
                <a:latin typeface="Arial" panose="020B0604020202020204" pitchFamily="34" charset="0"/>
              </a:rPr>
              <a:t> veri tabanında </a:t>
            </a:r>
            <a:r>
              <a:rPr lang="tr-TR" sz="1600" b="0" i="0" dirty="0" err="1">
                <a:solidFill>
                  <a:srgbClr val="000000"/>
                </a:solidFill>
                <a:effectLst/>
                <a:latin typeface="Arial" panose="020B0604020202020204" pitchFamily="34" charset="0"/>
              </a:rPr>
              <a:t>Customers</a:t>
            </a:r>
            <a:r>
              <a:rPr lang="tr-TR" sz="1600" b="0" i="0" dirty="0">
                <a:solidFill>
                  <a:srgbClr val="000000"/>
                </a:solidFill>
                <a:effectLst/>
                <a:latin typeface="Arial" panose="020B0604020202020204" pitchFamily="34" charset="0"/>
              </a:rPr>
              <a:t> tablosundan, Kanada’daki müşterileri görüntülemek istediğimizde </a:t>
            </a:r>
          </a:p>
          <a:p>
            <a:pPr algn="l"/>
            <a:r>
              <a:rPr lang="tr-TR" sz="1600" b="0" i="0" dirty="0">
                <a:solidFill>
                  <a:srgbClr val="000000"/>
                </a:solidFill>
                <a:effectLst/>
                <a:latin typeface="Arial" panose="020B0604020202020204" pitchFamily="34" charset="0"/>
              </a:rPr>
              <a:t>Country alanında bir koşul belirtmemiz gerekir.</a:t>
            </a:r>
          </a:p>
          <a:p>
            <a:pPr algn="l"/>
            <a:r>
              <a:rPr lang="tr-TR" sz="1600" b="1" i="0" dirty="0">
                <a:solidFill>
                  <a:srgbClr val="000000"/>
                </a:solidFill>
                <a:effectLst/>
                <a:latin typeface="Arial" panose="020B0604020202020204" pitchFamily="34" charset="0"/>
              </a:rPr>
              <a:t>Sorgu:</a:t>
            </a:r>
          </a:p>
          <a:p>
            <a:pPr algn="l"/>
            <a:r>
              <a:rPr lang="tr-TR" sz="1600" b="0" i="0" dirty="0">
                <a:solidFill>
                  <a:srgbClr val="000000"/>
                </a:solidFill>
                <a:effectLst/>
                <a:latin typeface="Arial" panose="020B0604020202020204" pitchFamily="34" charset="0"/>
              </a:rPr>
              <a:t>USE </a:t>
            </a:r>
            <a:r>
              <a:rPr lang="tr-TR" sz="1600" b="0" i="0" dirty="0" err="1">
                <a:solidFill>
                  <a:srgbClr val="000000"/>
                </a:solidFill>
                <a:effectLst/>
                <a:latin typeface="Arial" panose="020B0604020202020204" pitchFamily="34" charset="0"/>
              </a:rPr>
              <a:t>northwind</a:t>
            </a:r>
            <a:endParaRPr lang="tr-TR" sz="1600" b="0" i="0" dirty="0">
              <a:solidFill>
                <a:srgbClr val="000000"/>
              </a:solidFill>
              <a:effectLst/>
              <a:latin typeface="Arial" panose="020B0604020202020204" pitchFamily="34" charset="0"/>
            </a:endParaRPr>
          </a:p>
          <a:p>
            <a:pPr algn="l"/>
            <a:r>
              <a:rPr lang="tr-TR" sz="1600" b="0" i="0" dirty="0">
                <a:solidFill>
                  <a:srgbClr val="000000"/>
                </a:solidFill>
                <a:effectLst/>
                <a:latin typeface="Arial" panose="020B0604020202020204" pitchFamily="34" charset="0"/>
              </a:rPr>
              <a:t>SELECT </a:t>
            </a:r>
            <a:r>
              <a:rPr lang="tr-TR" sz="1600" b="0" i="0" dirty="0" err="1">
                <a:solidFill>
                  <a:srgbClr val="000000"/>
                </a:solidFill>
                <a:effectLst/>
                <a:latin typeface="Arial" panose="020B0604020202020204" pitchFamily="34" charset="0"/>
              </a:rPr>
              <a:t>CustomerID</a:t>
            </a:r>
            <a:r>
              <a:rPr lang="tr-TR" sz="1600" b="0" i="0" dirty="0">
                <a:solidFill>
                  <a:srgbClr val="000000"/>
                </a:solidFill>
                <a:effectLst/>
                <a:latin typeface="Arial" panose="020B0604020202020204" pitchFamily="34" charset="0"/>
              </a:rPr>
              <a:t>, </a:t>
            </a:r>
            <a:r>
              <a:rPr lang="tr-TR" sz="1600" b="0" i="0" dirty="0" err="1">
                <a:solidFill>
                  <a:srgbClr val="000000"/>
                </a:solidFill>
                <a:effectLst/>
                <a:latin typeface="Arial" panose="020B0604020202020204" pitchFamily="34" charset="0"/>
              </a:rPr>
              <a:t>CompanyName</a:t>
            </a:r>
            <a:r>
              <a:rPr lang="tr-TR" sz="1600" b="0" i="0" dirty="0">
                <a:solidFill>
                  <a:srgbClr val="000000"/>
                </a:solidFill>
                <a:effectLst/>
                <a:latin typeface="Arial" panose="020B0604020202020204" pitchFamily="34" charset="0"/>
              </a:rPr>
              <a:t>, Country</a:t>
            </a:r>
          </a:p>
          <a:p>
            <a:pPr algn="l"/>
            <a:r>
              <a:rPr lang="tr-TR" sz="1600" b="0" i="0" dirty="0">
                <a:solidFill>
                  <a:srgbClr val="000000"/>
                </a:solidFill>
                <a:effectLst/>
                <a:latin typeface="Arial" panose="020B0604020202020204" pitchFamily="34" charset="0"/>
              </a:rPr>
              <a:t>FROM </a:t>
            </a:r>
            <a:r>
              <a:rPr lang="tr-TR" sz="1600" b="0" i="0" dirty="0" err="1">
                <a:solidFill>
                  <a:srgbClr val="000000"/>
                </a:solidFill>
                <a:effectLst/>
                <a:latin typeface="Arial" panose="020B0604020202020204" pitchFamily="34" charset="0"/>
              </a:rPr>
              <a:t>customers</a:t>
            </a:r>
            <a:r>
              <a:rPr lang="tr-TR" sz="1600" b="0" i="0" dirty="0">
                <a:solidFill>
                  <a:srgbClr val="000000"/>
                </a:solidFill>
                <a:effectLst/>
                <a:latin typeface="Arial" panose="020B0604020202020204" pitchFamily="34" charset="0"/>
              </a:rPr>
              <a:t> WHERE Country=’</a:t>
            </a:r>
            <a:r>
              <a:rPr lang="tr-TR" sz="1600" b="0" i="0" dirty="0" err="1">
                <a:solidFill>
                  <a:srgbClr val="000000"/>
                </a:solidFill>
                <a:effectLst/>
                <a:latin typeface="Arial" panose="020B0604020202020204" pitchFamily="34" charset="0"/>
              </a:rPr>
              <a:t>Canada</a:t>
            </a:r>
            <a:r>
              <a:rPr lang="tr-TR" sz="1600" b="0" i="0" dirty="0">
                <a:solidFill>
                  <a:srgbClr val="000000"/>
                </a:solidFill>
                <a:effectLst/>
                <a:latin typeface="Arial" panose="020B0604020202020204" pitchFamily="34" charset="0"/>
              </a:rPr>
              <a:t>’</a:t>
            </a:r>
          </a:p>
          <a:p>
            <a:pPr algn="l"/>
            <a:endParaRPr lang="tr-TR" sz="1600" dirty="0">
              <a:solidFill>
                <a:srgbClr val="000000"/>
              </a:solidFill>
              <a:latin typeface="Arial" panose="020B0604020202020204" pitchFamily="34" charset="0"/>
            </a:endParaRPr>
          </a:p>
          <a:p>
            <a:pPr algn="l"/>
            <a:r>
              <a:rPr lang="tr-TR" sz="1600" b="1" i="0" dirty="0">
                <a:solidFill>
                  <a:srgbClr val="000000"/>
                </a:solidFill>
                <a:effectLst/>
                <a:latin typeface="Arial" panose="020B0604020202020204" pitchFamily="34" charset="0"/>
              </a:rPr>
              <a:t>Örnek: </a:t>
            </a:r>
          </a:p>
          <a:p>
            <a:pPr algn="l"/>
            <a:r>
              <a:rPr lang="tr-TR" sz="1600" b="0" i="0" dirty="0">
                <a:solidFill>
                  <a:srgbClr val="000000"/>
                </a:solidFill>
                <a:effectLst/>
                <a:latin typeface="Arial" panose="020B0604020202020204" pitchFamily="34" charset="0"/>
              </a:rPr>
              <a:t>Birim fiyatı 20$’dan büyük olan ürünleri listelemek için </a:t>
            </a:r>
            <a:r>
              <a:rPr lang="tr-TR" sz="1600" b="0" i="0" dirty="0" err="1">
                <a:solidFill>
                  <a:srgbClr val="000000"/>
                </a:solidFill>
                <a:effectLst/>
                <a:latin typeface="Arial" panose="020B0604020202020204" pitchFamily="34" charset="0"/>
              </a:rPr>
              <a:t>Products</a:t>
            </a:r>
            <a:r>
              <a:rPr lang="tr-TR" sz="1600" b="0" i="0" dirty="0">
                <a:solidFill>
                  <a:srgbClr val="000000"/>
                </a:solidFill>
                <a:effectLst/>
                <a:latin typeface="Arial" panose="020B0604020202020204" pitchFamily="34" charset="0"/>
              </a:rPr>
              <a:t> tablosunda </a:t>
            </a:r>
          </a:p>
          <a:p>
            <a:pPr algn="l"/>
            <a:r>
              <a:rPr lang="tr-TR" sz="1600" b="0" i="0" dirty="0" err="1">
                <a:solidFill>
                  <a:srgbClr val="000000"/>
                </a:solidFill>
                <a:effectLst/>
                <a:latin typeface="Arial" panose="020B0604020202020204" pitchFamily="34" charset="0"/>
              </a:rPr>
              <a:t>UnitPrice</a:t>
            </a:r>
            <a:r>
              <a:rPr lang="tr-TR" sz="1600" b="0" i="0" dirty="0">
                <a:solidFill>
                  <a:srgbClr val="000000"/>
                </a:solidFill>
                <a:effectLst/>
                <a:latin typeface="Arial" panose="020B0604020202020204" pitchFamily="34" charset="0"/>
              </a:rPr>
              <a:t> alanı için bir koşul belirtmemiz gerekir.</a:t>
            </a:r>
          </a:p>
          <a:p>
            <a:pPr algn="l"/>
            <a:r>
              <a:rPr lang="tr-TR" sz="1600" b="0" i="0" dirty="0">
                <a:solidFill>
                  <a:srgbClr val="000000"/>
                </a:solidFill>
                <a:effectLst/>
                <a:latin typeface="Arial" panose="020B0604020202020204" pitchFamily="34" charset="0"/>
              </a:rPr>
              <a:t> </a:t>
            </a:r>
          </a:p>
          <a:p>
            <a:pPr algn="l"/>
            <a:r>
              <a:rPr lang="tr-TR" sz="1600" b="1" i="0" dirty="0">
                <a:solidFill>
                  <a:srgbClr val="000000"/>
                </a:solidFill>
                <a:effectLst/>
                <a:latin typeface="Arial" panose="020B0604020202020204" pitchFamily="34" charset="0"/>
              </a:rPr>
              <a:t>Sorgu:</a:t>
            </a:r>
          </a:p>
          <a:p>
            <a:pPr algn="l"/>
            <a:r>
              <a:rPr lang="tr-TR" sz="1600" b="0" i="0" dirty="0">
                <a:solidFill>
                  <a:srgbClr val="000000"/>
                </a:solidFill>
                <a:effectLst/>
                <a:latin typeface="Arial" panose="020B0604020202020204" pitchFamily="34" charset="0"/>
              </a:rPr>
              <a:t>USE </a:t>
            </a:r>
            <a:r>
              <a:rPr lang="tr-TR" sz="1600" b="0" i="0" dirty="0" err="1">
                <a:solidFill>
                  <a:srgbClr val="000000"/>
                </a:solidFill>
                <a:effectLst/>
                <a:latin typeface="Arial" panose="020B0604020202020204" pitchFamily="34" charset="0"/>
              </a:rPr>
              <a:t>Northwind</a:t>
            </a:r>
            <a:endParaRPr lang="tr-TR" sz="1600" b="0" i="0" dirty="0">
              <a:solidFill>
                <a:srgbClr val="000000"/>
              </a:solidFill>
              <a:effectLst/>
              <a:latin typeface="Arial" panose="020B0604020202020204" pitchFamily="34" charset="0"/>
            </a:endParaRPr>
          </a:p>
          <a:p>
            <a:pPr algn="l"/>
            <a:r>
              <a:rPr lang="tr-TR" sz="1600" b="0" i="0" dirty="0">
                <a:solidFill>
                  <a:srgbClr val="000000"/>
                </a:solidFill>
                <a:effectLst/>
                <a:latin typeface="Arial" panose="020B0604020202020204" pitchFamily="34" charset="0"/>
              </a:rPr>
              <a:t>SELECT </a:t>
            </a:r>
            <a:r>
              <a:rPr lang="tr-TR" sz="1600" b="0" i="0" dirty="0" err="1">
                <a:solidFill>
                  <a:srgbClr val="000000"/>
                </a:solidFill>
                <a:effectLst/>
                <a:latin typeface="Arial" panose="020B0604020202020204" pitchFamily="34" charset="0"/>
              </a:rPr>
              <a:t>ProductID</a:t>
            </a:r>
            <a:r>
              <a:rPr lang="tr-TR" sz="1600" b="0" i="0" dirty="0">
                <a:solidFill>
                  <a:srgbClr val="000000"/>
                </a:solidFill>
                <a:effectLst/>
                <a:latin typeface="Arial" panose="020B0604020202020204" pitchFamily="34" charset="0"/>
              </a:rPr>
              <a:t>, </a:t>
            </a:r>
            <a:r>
              <a:rPr lang="tr-TR" sz="1600" b="0" i="0" dirty="0" err="1">
                <a:solidFill>
                  <a:srgbClr val="000000"/>
                </a:solidFill>
                <a:effectLst/>
                <a:latin typeface="Arial" panose="020B0604020202020204" pitchFamily="34" charset="0"/>
              </a:rPr>
              <a:t>ProductName</a:t>
            </a:r>
            <a:r>
              <a:rPr lang="tr-TR" sz="1600" b="0" i="0" dirty="0">
                <a:solidFill>
                  <a:srgbClr val="000000"/>
                </a:solidFill>
                <a:effectLst/>
                <a:latin typeface="Arial" panose="020B0604020202020204" pitchFamily="34" charset="0"/>
              </a:rPr>
              <a:t>, </a:t>
            </a:r>
            <a:r>
              <a:rPr lang="tr-TR" sz="1600" b="0" i="0" dirty="0" err="1">
                <a:solidFill>
                  <a:srgbClr val="000000"/>
                </a:solidFill>
                <a:effectLst/>
                <a:latin typeface="Arial" panose="020B0604020202020204" pitchFamily="34" charset="0"/>
              </a:rPr>
              <a:t>UnitPrice</a:t>
            </a:r>
            <a:endParaRPr lang="tr-TR" sz="1600" b="0" i="0" dirty="0">
              <a:solidFill>
                <a:srgbClr val="000000"/>
              </a:solidFill>
              <a:effectLst/>
              <a:latin typeface="Arial" panose="020B0604020202020204" pitchFamily="34" charset="0"/>
            </a:endParaRPr>
          </a:p>
          <a:p>
            <a:pPr algn="l"/>
            <a:r>
              <a:rPr lang="tr-TR" sz="1600" b="0" i="0" dirty="0">
                <a:solidFill>
                  <a:srgbClr val="000000"/>
                </a:solidFill>
                <a:effectLst/>
                <a:latin typeface="Arial" panose="020B0604020202020204" pitchFamily="34" charset="0"/>
              </a:rPr>
              <a:t>FROM </a:t>
            </a:r>
            <a:r>
              <a:rPr lang="tr-TR" sz="1600" b="0" i="0" dirty="0" err="1">
                <a:solidFill>
                  <a:srgbClr val="000000"/>
                </a:solidFill>
                <a:effectLst/>
                <a:latin typeface="Arial" panose="020B0604020202020204" pitchFamily="34" charset="0"/>
              </a:rPr>
              <a:t>products</a:t>
            </a:r>
            <a:r>
              <a:rPr lang="tr-TR" sz="1600" b="0" i="0" dirty="0">
                <a:solidFill>
                  <a:srgbClr val="000000"/>
                </a:solidFill>
                <a:effectLst/>
                <a:latin typeface="Arial" panose="020B0604020202020204" pitchFamily="34" charset="0"/>
              </a:rPr>
              <a:t> WHERE </a:t>
            </a:r>
            <a:r>
              <a:rPr lang="tr-TR" sz="1600" b="0" i="0" dirty="0" err="1">
                <a:solidFill>
                  <a:srgbClr val="000000"/>
                </a:solidFill>
                <a:effectLst/>
                <a:latin typeface="Arial" panose="020B0604020202020204" pitchFamily="34" charset="0"/>
              </a:rPr>
              <a:t>UnitPrice</a:t>
            </a:r>
            <a:r>
              <a:rPr lang="tr-TR" sz="1600" b="0" i="0" dirty="0">
                <a:solidFill>
                  <a:srgbClr val="000000"/>
                </a:solidFill>
                <a:effectLst/>
                <a:latin typeface="Arial" panose="020B0604020202020204" pitchFamily="34" charset="0"/>
              </a:rPr>
              <a:t>&gt;20</a:t>
            </a:r>
          </a:p>
          <a:p>
            <a:pPr algn="l"/>
            <a:r>
              <a:rPr lang="tr-TR" sz="1600" b="0" i="0" dirty="0">
                <a:solidFill>
                  <a:srgbClr val="000000"/>
                </a:solidFill>
                <a:effectLst/>
                <a:latin typeface="Arial" panose="020B0604020202020204" pitchFamily="34" charset="0"/>
              </a:rPr>
              <a:t> </a:t>
            </a:r>
          </a:p>
          <a:p>
            <a:pPr algn="l"/>
            <a:endParaRPr lang="tr-TR" sz="1600" b="0" i="0" dirty="0">
              <a:solidFill>
                <a:srgbClr val="000000"/>
              </a:solidFill>
              <a:effectLst/>
              <a:latin typeface="Arial" panose="020B0604020202020204" pitchFamily="34" charset="0"/>
            </a:endParaRPr>
          </a:p>
          <a:p>
            <a:endParaRPr lang="tr-TR" sz="1600" dirty="0"/>
          </a:p>
        </p:txBody>
      </p:sp>
    </p:spTree>
    <p:extLst>
      <p:ext uri="{BB962C8B-B14F-4D97-AF65-F5344CB8AC3E}">
        <p14:creationId xmlns:p14="http://schemas.microsoft.com/office/powerpoint/2010/main" val="200635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FF9A25-DEF2-4C04-A7E7-8806DCB2EC8E}"/>
              </a:ext>
            </a:extLst>
          </p:cNvPr>
          <p:cNvSpPr>
            <a:spLocks noGrp="1"/>
          </p:cNvSpPr>
          <p:nvPr>
            <p:ph type="title"/>
          </p:nvPr>
        </p:nvSpPr>
        <p:spPr/>
        <p:txBody>
          <a:bodyPr>
            <a:normAutofit/>
          </a:bodyPr>
          <a:lstStyle/>
          <a:p>
            <a:r>
              <a:rPr lang="tr-TR" b="1" i="1" dirty="0">
                <a:solidFill>
                  <a:srgbClr val="000000"/>
                </a:solidFill>
                <a:effectLst/>
                <a:latin typeface="Arial" panose="020B0604020202020204" pitchFamily="34" charset="0"/>
              </a:rPr>
              <a:t>SQL AND, OR, NOT Mantıksal Operatörleri</a:t>
            </a:r>
            <a:endParaRPr lang="tr-TR" dirty="0"/>
          </a:p>
        </p:txBody>
      </p:sp>
      <p:sp>
        <p:nvSpPr>
          <p:cNvPr id="3" name="İçerik Yer Tutucusu 2">
            <a:extLst>
              <a:ext uri="{FF2B5EF4-FFF2-40B4-BE49-F238E27FC236}">
                <a16:creationId xmlns:a16="http://schemas.microsoft.com/office/drawing/2014/main" id="{B42004AF-8C2A-4C73-871D-2844773AAABE}"/>
              </a:ext>
            </a:extLst>
          </p:cNvPr>
          <p:cNvSpPr>
            <a:spLocks noGrp="1"/>
          </p:cNvSpPr>
          <p:nvPr>
            <p:ph idx="1"/>
          </p:nvPr>
        </p:nvSpPr>
        <p:spPr/>
        <p:txBody>
          <a:bodyPr>
            <a:normAutofit fontScale="85000" lnSpcReduction="20000"/>
          </a:bodyPr>
          <a:lstStyle/>
          <a:p>
            <a:pPr algn="l"/>
            <a:r>
              <a:rPr lang="tr-TR" b="0" i="0" dirty="0">
                <a:solidFill>
                  <a:srgbClr val="000000"/>
                </a:solidFill>
                <a:effectLst/>
                <a:latin typeface="Arial" panose="020B0604020202020204" pitchFamily="34" charset="0"/>
              </a:rPr>
              <a:t>AND ve OR mantıksal operatörlerini birden fazla koşulu birleştirmek için kullanırız. AND operatörü kullanılarak, </a:t>
            </a:r>
            <a:r>
              <a:rPr lang="tr-TR" b="0" i="0" dirty="0" err="1">
                <a:solidFill>
                  <a:srgbClr val="000000"/>
                </a:solidFill>
                <a:effectLst/>
                <a:latin typeface="Arial" panose="020B0604020202020204" pitchFamily="34" charset="0"/>
              </a:rPr>
              <a:t>birleştirişen</a:t>
            </a:r>
            <a:r>
              <a:rPr lang="tr-TR" b="0" i="0" dirty="0">
                <a:solidFill>
                  <a:srgbClr val="000000"/>
                </a:solidFill>
                <a:effectLst/>
                <a:latin typeface="Arial" panose="020B0604020202020204" pitchFamily="34" charset="0"/>
              </a:rPr>
              <a:t> koşulların tümüne uyan satırlar listelenir. OR operatörü kullanılarak, birleştirilen koşullardan en az birine uyan satırlar listelenir. NOT operatörü kendisinden sonra gelen koşulu sağlamayan kayıtları listeler.</a:t>
            </a:r>
          </a:p>
          <a:p>
            <a:pPr algn="l"/>
            <a:r>
              <a:rPr lang="tr-TR" b="0" i="0" dirty="0">
                <a:solidFill>
                  <a:srgbClr val="000000"/>
                </a:solidFill>
                <a:effectLst/>
                <a:latin typeface="Arial" panose="020B0604020202020204" pitchFamily="34" charset="0"/>
              </a:rPr>
              <a:t> </a:t>
            </a:r>
          </a:p>
          <a:p>
            <a:pPr algn="l"/>
            <a:r>
              <a:rPr lang="tr-TR" b="0" i="0" dirty="0">
                <a:solidFill>
                  <a:srgbClr val="000000"/>
                </a:solidFill>
                <a:effectLst/>
                <a:latin typeface="Arial" panose="020B0604020202020204" pitchFamily="34" charset="0"/>
              </a:rPr>
              <a:t>Parantez kullanımı ikiden fazla koşul olması durumunda koşulların öncelik sırasını belirler. Parantez kullanılmaması durumunda SQL önce NOT, sonra AND ve en sonra da OR mantıksal operatörünü işler.</a:t>
            </a:r>
          </a:p>
          <a:p>
            <a:endParaRPr lang="tr-TR" dirty="0"/>
          </a:p>
          <a:p>
            <a:pPr algn="l"/>
            <a:r>
              <a:rPr lang="tr-TR" b="0" i="0" dirty="0">
                <a:solidFill>
                  <a:srgbClr val="000000"/>
                </a:solidFill>
                <a:effectLst/>
                <a:latin typeface="Arial" panose="020B0604020202020204" pitchFamily="34" charset="0"/>
              </a:rPr>
              <a:t>SELECT &lt;sütun adı&gt; FROM &lt;tablo adı&gt; WHERE &lt;koşul&gt; AND &lt;koşul&gt;[AND &lt;koşul&gt;...]</a:t>
            </a:r>
          </a:p>
          <a:p>
            <a:pPr algn="l"/>
            <a:r>
              <a:rPr lang="tr-TR" b="0" i="0" dirty="0">
                <a:solidFill>
                  <a:srgbClr val="000000"/>
                </a:solidFill>
                <a:effectLst/>
                <a:latin typeface="Arial" panose="020B0604020202020204" pitchFamily="34" charset="0"/>
              </a:rPr>
              <a:t>SELECT &lt;sütun adı&gt; FROM &lt;tablo adı&gt; WHERE &lt;koşul&gt; OR &lt;koşul&gt;[OR &lt;koşul&gt;...]</a:t>
            </a:r>
          </a:p>
          <a:p>
            <a:endParaRPr lang="tr-TR" dirty="0"/>
          </a:p>
        </p:txBody>
      </p:sp>
    </p:spTree>
    <p:extLst>
      <p:ext uri="{BB962C8B-B14F-4D97-AF65-F5344CB8AC3E}">
        <p14:creationId xmlns:p14="http://schemas.microsoft.com/office/powerpoint/2010/main" val="3485861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69C99A-420D-4685-B036-7491CDBB2B21}"/>
              </a:ext>
            </a:extLst>
          </p:cNvPr>
          <p:cNvSpPr>
            <a:spLocks noGrp="1"/>
          </p:cNvSpPr>
          <p:nvPr>
            <p:ph idx="1"/>
          </p:nvPr>
        </p:nvSpPr>
        <p:spPr>
          <a:xfrm>
            <a:off x="715107" y="506779"/>
            <a:ext cx="10515600" cy="5806098"/>
          </a:xfrm>
        </p:spPr>
        <p:txBody>
          <a:bodyPr>
            <a:normAutofit fontScale="55000" lnSpcReduction="20000"/>
          </a:bodyPr>
          <a:lstStyle/>
          <a:p>
            <a:pPr marL="0" indent="0" algn="l">
              <a:buNone/>
            </a:pPr>
            <a:r>
              <a:rPr lang="tr-TR" sz="2800" b="1" i="0" dirty="0">
                <a:solidFill>
                  <a:srgbClr val="000000"/>
                </a:solidFill>
                <a:effectLst/>
                <a:latin typeface="Arial" panose="020B0604020202020204" pitchFamily="34" charset="0"/>
              </a:rPr>
              <a:t>Örnek: </a:t>
            </a:r>
          </a:p>
          <a:p>
            <a:pPr marL="0" indent="0" algn="l">
              <a:buNone/>
            </a:pPr>
            <a:r>
              <a:rPr lang="tr-TR" sz="2800" b="0" i="0" dirty="0">
                <a:solidFill>
                  <a:srgbClr val="000000"/>
                </a:solidFill>
                <a:effectLst/>
                <a:latin typeface="Arial" panose="020B0604020202020204" pitchFamily="34" charset="0"/>
              </a:rPr>
              <a:t>01.01.1998 tarihinden itibaren verilmiş olan siparişleri görüntüleyin.</a:t>
            </a:r>
          </a:p>
          <a:p>
            <a:pPr marL="0" indent="0" algn="l">
              <a:buNone/>
            </a:pPr>
            <a:r>
              <a:rPr lang="tr-TR" sz="2800" b="1" i="0" dirty="0">
                <a:solidFill>
                  <a:srgbClr val="000000"/>
                </a:solidFill>
                <a:effectLst/>
                <a:latin typeface="Arial" panose="020B0604020202020204" pitchFamily="34" charset="0"/>
              </a:rPr>
              <a:t>Sorgu:</a:t>
            </a:r>
          </a:p>
          <a:p>
            <a:pPr marL="0" indent="0" algn="l">
              <a:buNone/>
            </a:pPr>
            <a:r>
              <a:rPr lang="tr-TR" sz="2800" b="0" i="0" dirty="0">
                <a:solidFill>
                  <a:srgbClr val="000000"/>
                </a:solidFill>
                <a:effectLst/>
                <a:latin typeface="Arial" panose="020B0604020202020204" pitchFamily="34" charset="0"/>
              </a:rPr>
              <a:t>USE </a:t>
            </a:r>
            <a:r>
              <a:rPr lang="tr-TR" sz="2800" b="0" i="0" dirty="0" err="1">
                <a:solidFill>
                  <a:srgbClr val="000000"/>
                </a:solidFill>
                <a:effectLst/>
                <a:latin typeface="Arial" panose="020B0604020202020204" pitchFamily="34" charset="0"/>
              </a:rPr>
              <a:t>Northwind</a:t>
            </a:r>
            <a:endParaRPr lang="tr-TR" sz="2800" b="0" i="0" dirty="0">
              <a:solidFill>
                <a:srgbClr val="000000"/>
              </a:solidFill>
              <a:effectLst/>
              <a:latin typeface="Arial" panose="020B0604020202020204" pitchFamily="34" charset="0"/>
            </a:endParaRPr>
          </a:p>
          <a:p>
            <a:pPr marL="0" indent="0" algn="l">
              <a:buNone/>
            </a:pPr>
            <a:r>
              <a:rPr lang="tr-TR" sz="2800" b="0" i="0" dirty="0">
                <a:solidFill>
                  <a:srgbClr val="000000"/>
                </a:solidFill>
                <a:effectLst/>
                <a:latin typeface="Arial" panose="020B0604020202020204" pitchFamily="34" charset="0"/>
              </a:rPr>
              <a:t>SELECT </a:t>
            </a:r>
            <a:r>
              <a:rPr lang="tr-TR" sz="2800" b="0" i="0" dirty="0" err="1">
                <a:solidFill>
                  <a:srgbClr val="000000"/>
                </a:solidFill>
                <a:effectLst/>
                <a:latin typeface="Arial" panose="020B0604020202020204" pitchFamily="34" charset="0"/>
              </a:rPr>
              <a:t>OrderID</a:t>
            </a:r>
            <a:r>
              <a:rPr lang="tr-TR" sz="2800" b="0" i="0" dirty="0">
                <a:solidFill>
                  <a:srgbClr val="000000"/>
                </a:solidFill>
                <a:effectLst/>
                <a:latin typeface="Arial" panose="020B0604020202020204" pitchFamily="34" charset="0"/>
              </a:rPr>
              <a:t>, </a:t>
            </a:r>
            <a:r>
              <a:rPr lang="tr-TR" sz="2800" b="0" i="0" dirty="0" err="1">
                <a:solidFill>
                  <a:srgbClr val="000000"/>
                </a:solidFill>
                <a:effectLst/>
                <a:latin typeface="Arial" panose="020B0604020202020204" pitchFamily="34" charset="0"/>
              </a:rPr>
              <a:t>CustomerID</a:t>
            </a:r>
            <a:r>
              <a:rPr lang="tr-TR" sz="2800" b="0" i="0" dirty="0">
                <a:solidFill>
                  <a:srgbClr val="000000"/>
                </a:solidFill>
                <a:effectLst/>
                <a:latin typeface="Arial" panose="020B0604020202020204" pitchFamily="34" charset="0"/>
              </a:rPr>
              <a:t>, </a:t>
            </a:r>
            <a:r>
              <a:rPr lang="tr-TR" sz="2800" b="0" i="0" dirty="0" err="1">
                <a:solidFill>
                  <a:srgbClr val="000000"/>
                </a:solidFill>
                <a:effectLst/>
                <a:latin typeface="Arial" panose="020B0604020202020204" pitchFamily="34" charset="0"/>
              </a:rPr>
              <a:t>OrderData</a:t>
            </a:r>
            <a:r>
              <a:rPr lang="tr-TR" sz="2800" b="0" i="0" dirty="0">
                <a:solidFill>
                  <a:srgbClr val="000000"/>
                </a:solidFill>
                <a:effectLst/>
                <a:latin typeface="Arial" panose="020B0604020202020204" pitchFamily="34" charset="0"/>
              </a:rPr>
              <a:t> FROM </a:t>
            </a:r>
            <a:r>
              <a:rPr lang="tr-TR" sz="2800" b="0" i="0" dirty="0" err="1">
                <a:solidFill>
                  <a:srgbClr val="000000"/>
                </a:solidFill>
                <a:effectLst/>
                <a:latin typeface="Arial" panose="020B0604020202020204" pitchFamily="34" charset="0"/>
              </a:rPr>
              <a:t>Orders</a:t>
            </a:r>
            <a:r>
              <a:rPr lang="tr-TR" sz="2800" b="0" i="0" dirty="0">
                <a:solidFill>
                  <a:srgbClr val="000000"/>
                </a:solidFill>
                <a:effectLst/>
                <a:latin typeface="Arial" panose="020B0604020202020204" pitchFamily="34" charset="0"/>
              </a:rPr>
              <a:t> WHERE </a:t>
            </a:r>
            <a:r>
              <a:rPr lang="tr-TR" sz="2800" b="0" i="0" dirty="0" err="1">
                <a:solidFill>
                  <a:srgbClr val="000000"/>
                </a:solidFill>
                <a:effectLst/>
                <a:latin typeface="Arial" panose="020B0604020202020204" pitchFamily="34" charset="0"/>
              </a:rPr>
              <a:t>OrderDate</a:t>
            </a:r>
            <a:r>
              <a:rPr lang="tr-TR" sz="2800" b="0" i="0" dirty="0">
                <a:solidFill>
                  <a:srgbClr val="000000"/>
                </a:solidFill>
                <a:effectLst/>
                <a:latin typeface="Arial" panose="020B0604020202020204" pitchFamily="34" charset="0"/>
              </a:rPr>
              <a:t>&gt;’1/1/1998’</a:t>
            </a:r>
          </a:p>
          <a:p>
            <a:pPr marL="0" indent="0" algn="l">
              <a:buNone/>
            </a:pPr>
            <a:endParaRPr lang="tr-TR" sz="2800" b="0" i="0" dirty="0">
              <a:solidFill>
                <a:srgbClr val="000000"/>
              </a:solidFill>
              <a:effectLst/>
              <a:latin typeface="Arial" panose="020B0604020202020204" pitchFamily="34" charset="0"/>
            </a:endParaRPr>
          </a:p>
          <a:p>
            <a:pPr marL="0" indent="0" algn="l">
              <a:buNone/>
            </a:pPr>
            <a:r>
              <a:rPr lang="tr-TR" sz="2600" b="1" i="0" dirty="0">
                <a:solidFill>
                  <a:srgbClr val="000000"/>
                </a:solidFill>
                <a:effectLst/>
                <a:latin typeface="Arial" panose="020B0604020202020204" pitchFamily="34" charset="0"/>
              </a:rPr>
              <a:t>Örnek: </a:t>
            </a:r>
          </a:p>
          <a:p>
            <a:pPr marL="0" indent="0" algn="l">
              <a:buNone/>
            </a:pPr>
            <a:r>
              <a:rPr lang="tr-TR" b="0" i="0" dirty="0">
                <a:solidFill>
                  <a:srgbClr val="000000"/>
                </a:solidFill>
                <a:effectLst/>
                <a:latin typeface="Arial" panose="020B0604020202020204" pitchFamily="34" charset="0"/>
              </a:rPr>
              <a:t>Personel numarası 5 olan çalışanın 1997 yılından sonra aldığı siparişleri listelemek için kontrol edilmesi gereken iki koşul vardır.</a:t>
            </a:r>
          </a:p>
          <a:p>
            <a:pPr marL="0" indent="0" algn="l">
              <a:buNone/>
            </a:pPr>
            <a:r>
              <a:rPr lang="tr-TR" sz="2600" b="1" i="0" dirty="0">
                <a:solidFill>
                  <a:srgbClr val="000000"/>
                </a:solidFill>
                <a:effectLst/>
                <a:latin typeface="Arial" panose="020B0604020202020204" pitchFamily="34" charset="0"/>
              </a:rPr>
              <a:t>Sorgu:</a:t>
            </a:r>
          </a:p>
          <a:p>
            <a:pPr marL="0" indent="0" algn="l">
              <a:buNone/>
            </a:pPr>
            <a:r>
              <a:rPr lang="tr-TR" b="0" i="0" dirty="0">
                <a:solidFill>
                  <a:srgbClr val="000000"/>
                </a:solidFill>
                <a:effectLst/>
                <a:latin typeface="Arial" panose="020B0604020202020204" pitchFamily="34" charset="0"/>
              </a:rPr>
              <a:t>USE </a:t>
            </a:r>
            <a:r>
              <a:rPr lang="tr-TR" b="0" i="0" dirty="0" err="1">
                <a:solidFill>
                  <a:srgbClr val="000000"/>
                </a:solidFill>
                <a:effectLst/>
                <a:latin typeface="Arial" panose="020B0604020202020204" pitchFamily="34" charset="0"/>
              </a:rPr>
              <a:t>northwind</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a:t>
            </a:r>
            <a:r>
              <a:rPr lang="tr-TR" b="0" i="0" dirty="0" err="1">
                <a:solidFill>
                  <a:srgbClr val="000000"/>
                </a:solidFill>
                <a:effectLst/>
                <a:latin typeface="Arial" panose="020B0604020202020204" pitchFamily="34" charset="0"/>
              </a:rPr>
              <a:t>EmployeeID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CustomerID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OrderID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OrderDate</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FROM </a:t>
            </a:r>
            <a:r>
              <a:rPr lang="tr-TR" b="0" i="0" dirty="0" err="1">
                <a:solidFill>
                  <a:srgbClr val="000000"/>
                </a:solidFill>
                <a:effectLst/>
                <a:latin typeface="Arial" panose="020B0604020202020204" pitchFamily="34" charset="0"/>
              </a:rPr>
              <a:t>Orders</a:t>
            </a:r>
            <a:r>
              <a:rPr lang="tr-TR" b="0" i="0" dirty="0">
                <a:solidFill>
                  <a:srgbClr val="000000"/>
                </a:solidFill>
                <a:effectLst/>
                <a:latin typeface="Arial" panose="020B0604020202020204" pitchFamily="34" charset="0"/>
              </a:rPr>
              <a:t> WHERE </a:t>
            </a:r>
            <a:r>
              <a:rPr lang="tr-TR" b="0" i="0" dirty="0" err="1">
                <a:solidFill>
                  <a:srgbClr val="000000"/>
                </a:solidFill>
                <a:effectLst/>
                <a:latin typeface="Arial" panose="020B0604020202020204" pitchFamily="34" charset="0"/>
              </a:rPr>
              <a:t>EmployeeID</a:t>
            </a:r>
            <a:r>
              <a:rPr lang="tr-TR" b="0" i="0" dirty="0">
                <a:solidFill>
                  <a:srgbClr val="000000"/>
                </a:solidFill>
                <a:effectLst/>
                <a:latin typeface="Arial" panose="020B0604020202020204" pitchFamily="34" charset="0"/>
              </a:rPr>
              <a:t>=5 AND </a:t>
            </a:r>
            <a:r>
              <a:rPr lang="tr-TR" b="0" i="0" dirty="0" err="1">
                <a:solidFill>
                  <a:srgbClr val="000000"/>
                </a:solidFill>
                <a:effectLst/>
                <a:latin typeface="Arial" panose="020B0604020202020204" pitchFamily="34" charset="0"/>
              </a:rPr>
              <a:t>OrderDate</a:t>
            </a:r>
            <a:r>
              <a:rPr lang="tr-TR" b="0" i="0" dirty="0">
                <a:solidFill>
                  <a:srgbClr val="000000"/>
                </a:solidFill>
                <a:effectLst/>
                <a:latin typeface="Arial" panose="020B0604020202020204" pitchFamily="34" charset="0"/>
              </a:rPr>
              <a:t>&gt;’1/1/1997’</a:t>
            </a:r>
          </a:p>
          <a:p>
            <a:pPr marL="0" indent="0" algn="l">
              <a:buNone/>
            </a:pPr>
            <a:endParaRPr lang="tr-TR" b="0" i="0" dirty="0">
              <a:solidFill>
                <a:srgbClr val="000000"/>
              </a:solidFill>
              <a:effectLst/>
              <a:latin typeface="Arial" panose="020B0604020202020204" pitchFamily="34" charset="0"/>
            </a:endParaRPr>
          </a:p>
          <a:p>
            <a:pPr marL="0" indent="0" algn="l">
              <a:buNone/>
            </a:pPr>
            <a:r>
              <a:rPr lang="tr-TR" sz="2600" b="1" i="0" dirty="0">
                <a:solidFill>
                  <a:srgbClr val="000000"/>
                </a:solidFill>
                <a:effectLst/>
                <a:latin typeface="Arial" panose="020B0604020202020204" pitchFamily="34" charset="0"/>
              </a:rPr>
              <a:t>Örnek: </a:t>
            </a:r>
          </a:p>
          <a:p>
            <a:pPr marL="0" indent="0" algn="l">
              <a:buNone/>
            </a:pPr>
            <a:r>
              <a:rPr lang="tr-TR" b="0" i="0" dirty="0">
                <a:solidFill>
                  <a:srgbClr val="000000"/>
                </a:solidFill>
                <a:effectLst/>
                <a:latin typeface="Arial" panose="020B0604020202020204" pitchFamily="34" charset="0"/>
              </a:rPr>
              <a:t>Berlin’deki veya Amerika’daki üreticileri seçelim.</a:t>
            </a:r>
            <a:endParaRPr lang="tr-TR" dirty="0">
              <a:solidFill>
                <a:srgbClr val="000000"/>
              </a:solidFill>
              <a:latin typeface="Arial" panose="020B0604020202020204" pitchFamily="34" charset="0"/>
            </a:endParaRPr>
          </a:p>
          <a:p>
            <a:pPr marL="0" indent="0" algn="l">
              <a:buNone/>
            </a:pPr>
            <a:r>
              <a:rPr lang="tr-TR" sz="2600" b="1" i="0" dirty="0">
                <a:solidFill>
                  <a:srgbClr val="000000"/>
                </a:solidFill>
                <a:effectLst/>
                <a:latin typeface="Arial" panose="020B0604020202020204" pitchFamily="34" charset="0"/>
              </a:rPr>
              <a:t>Sorgu:</a:t>
            </a:r>
          </a:p>
          <a:p>
            <a:pPr marL="0" indent="0" algn="l">
              <a:buNone/>
            </a:pPr>
            <a:r>
              <a:rPr lang="tr-TR" b="0" i="0" dirty="0">
                <a:solidFill>
                  <a:srgbClr val="000000"/>
                </a:solidFill>
                <a:effectLst/>
                <a:latin typeface="Arial" panose="020B0604020202020204" pitchFamily="34" charset="0"/>
              </a:rPr>
              <a:t>USE </a:t>
            </a:r>
            <a:r>
              <a:rPr lang="tr-TR" b="0" i="0" dirty="0" err="1">
                <a:solidFill>
                  <a:srgbClr val="000000"/>
                </a:solidFill>
                <a:effectLst/>
                <a:latin typeface="Arial" panose="020B0604020202020204" pitchFamily="34" charset="0"/>
              </a:rPr>
              <a:t>northwind</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a:t>
            </a:r>
            <a:r>
              <a:rPr lang="tr-TR" b="0" i="0" dirty="0" err="1">
                <a:solidFill>
                  <a:srgbClr val="000000"/>
                </a:solidFill>
                <a:effectLst/>
                <a:latin typeface="Arial" panose="020B0604020202020204" pitchFamily="34" charset="0"/>
              </a:rPr>
              <a:t>SupplierID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CompanyName</a:t>
            </a:r>
            <a:r>
              <a:rPr lang="tr-TR" b="0" i="0" dirty="0">
                <a:solidFill>
                  <a:srgbClr val="000000"/>
                </a:solidFill>
                <a:effectLst/>
                <a:latin typeface="Arial" panose="020B0604020202020204" pitchFamily="34" charset="0"/>
              </a:rPr>
              <a:t>, City, Country FROM </a:t>
            </a:r>
            <a:r>
              <a:rPr lang="tr-TR" b="0" i="0" dirty="0" err="1">
                <a:solidFill>
                  <a:srgbClr val="000000"/>
                </a:solidFill>
                <a:effectLst/>
                <a:latin typeface="Arial" panose="020B0604020202020204" pitchFamily="34" charset="0"/>
              </a:rPr>
              <a:t>suppliers</a:t>
            </a:r>
            <a:r>
              <a:rPr lang="tr-TR" b="0" i="0" dirty="0">
                <a:solidFill>
                  <a:srgbClr val="000000"/>
                </a:solidFill>
                <a:effectLst/>
                <a:latin typeface="Arial" panose="020B0604020202020204" pitchFamily="34" charset="0"/>
              </a:rPr>
              <a:t> WHERE Country=’USA’ OR </a:t>
            </a:r>
            <a:r>
              <a:rPr lang="tr-TR" b="0" i="0" dirty="0" err="1">
                <a:solidFill>
                  <a:srgbClr val="000000"/>
                </a:solidFill>
                <a:effectLst/>
                <a:latin typeface="Arial" panose="020B0604020202020204" pitchFamily="34" charset="0"/>
              </a:rPr>
              <a:t>city</a:t>
            </a:r>
            <a:r>
              <a:rPr lang="tr-TR" b="0" i="0" dirty="0">
                <a:solidFill>
                  <a:srgbClr val="000000"/>
                </a:solidFill>
                <a:effectLst/>
                <a:latin typeface="Arial" panose="020B0604020202020204" pitchFamily="34" charset="0"/>
              </a:rPr>
              <a:t>=’Berlin’ ORDER BY </a:t>
            </a:r>
            <a:r>
              <a:rPr lang="tr-TR" b="0" i="0" dirty="0" err="1">
                <a:solidFill>
                  <a:srgbClr val="000000"/>
                </a:solidFill>
                <a:effectLst/>
                <a:latin typeface="Arial" panose="020B0604020202020204" pitchFamily="34" charset="0"/>
              </a:rPr>
              <a:t>city</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country</a:t>
            </a:r>
            <a:endParaRPr lang="tr-TR" b="0" i="0" dirty="0">
              <a:solidFill>
                <a:srgbClr val="000000"/>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321976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4FDA94-5D1B-4FCD-AF4E-520005BA6945}"/>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SQL BETWEEN ... AND</a:t>
            </a:r>
            <a:endParaRPr lang="tr-TR" dirty="0"/>
          </a:p>
        </p:txBody>
      </p:sp>
      <p:sp>
        <p:nvSpPr>
          <p:cNvPr id="3" name="İçerik Yer Tutucusu 2">
            <a:extLst>
              <a:ext uri="{FF2B5EF4-FFF2-40B4-BE49-F238E27FC236}">
                <a16:creationId xmlns:a16="http://schemas.microsoft.com/office/drawing/2014/main" id="{32EDF0E2-7614-4673-BD02-F7CB5CD6C22C}"/>
              </a:ext>
            </a:extLst>
          </p:cNvPr>
          <p:cNvSpPr>
            <a:spLocks noGrp="1"/>
          </p:cNvSpPr>
          <p:nvPr>
            <p:ph idx="1"/>
          </p:nvPr>
        </p:nvSpPr>
        <p:spPr/>
        <p:txBody>
          <a:bodyPr/>
          <a:lstStyle/>
          <a:p>
            <a:r>
              <a:rPr lang="tr-TR" b="0" i="0" dirty="0">
                <a:solidFill>
                  <a:srgbClr val="000000"/>
                </a:solidFill>
                <a:effectLst/>
                <a:latin typeface="Arial" panose="020B0604020202020204" pitchFamily="34" charset="0"/>
              </a:rPr>
              <a:t>BETWEEN ... AND operatörü 2 değer ile belirtilen aralığı sınar. Bu değerler sayı, metin veya tarih olabilir.</a:t>
            </a:r>
          </a:p>
          <a:p>
            <a:endParaRPr lang="tr-TR" dirty="0">
              <a:solidFill>
                <a:srgbClr val="000000"/>
              </a:solidFill>
              <a:latin typeface="Arial" panose="020B0604020202020204" pitchFamily="34" charset="0"/>
            </a:endParaRPr>
          </a:p>
          <a:p>
            <a:pPr algn="l"/>
            <a:r>
              <a:rPr lang="tr-TR" b="0" i="0" dirty="0">
                <a:solidFill>
                  <a:srgbClr val="000000"/>
                </a:solidFill>
                <a:effectLst/>
                <a:latin typeface="Arial" panose="020B0604020202020204" pitchFamily="34" charset="0"/>
              </a:rPr>
              <a:t>SELECT &lt;sütun adı&gt; FROM &lt;tablo adı&gt;</a:t>
            </a:r>
          </a:p>
          <a:p>
            <a:pPr algn="l"/>
            <a:r>
              <a:rPr lang="tr-TR" b="0" i="0" dirty="0">
                <a:solidFill>
                  <a:srgbClr val="000000"/>
                </a:solidFill>
                <a:effectLst/>
                <a:latin typeface="Arial" panose="020B0604020202020204" pitchFamily="34" charset="0"/>
              </a:rPr>
              <a:t>WHERE &lt;sütun adı&gt; BETWEEN &lt;değer 1&gt; AND &lt;değer 2&gt;</a:t>
            </a:r>
          </a:p>
          <a:p>
            <a:endParaRPr lang="tr-TR" dirty="0"/>
          </a:p>
        </p:txBody>
      </p:sp>
    </p:spTree>
    <p:extLst>
      <p:ext uri="{BB962C8B-B14F-4D97-AF65-F5344CB8AC3E}">
        <p14:creationId xmlns:p14="http://schemas.microsoft.com/office/powerpoint/2010/main" val="389345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4A580EB-88E6-43C8-A41A-8A505BA42B0D}"/>
              </a:ext>
            </a:extLst>
          </p:cNvPr>
          <p:cNvSpPr>
            <a:spLocks noGrp="1"/>
          </p:cNvSpPr>
          <p:nvPr>
            <p:ph idx="1"/>
          </p:nvPr>
        </p:nvSpPr>
        <p:spPr>
          <a:xfrm>
            <a:off x="600808" y="656248"/>
            <a:ext cx="10515600" cy="4351338"/>
          </a:xfrm>
        </p:spPr>
        <p:txBody>
          <a:bodyPr>
            <a:noAutofit/>
          </a:bodyPr>
          <a:lstStyle/>
          <a:p>
            <a:pPr marL="0" indent="0" algn="l">
              <a:buNone/>
            </a:pPr>
            <a:r>
              <a:rPr lang="tr-TR" sz="2000" b="0"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Alfabetik olarak müşteri kodu CACTU ve DUMON arasında yer alan tüm müşterileri görüntülemek için;</a:t>
            </a:r>
          </a:p>
          <a:p>
            <a:pPr marL="0" indent="0" algn="l">
              <a:buNone/>
            </a:pPr>
            <a:r>
              <a:rPr lang="tr-TR" sz="2000" b="0"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 FROM </a:t>
            </a:r>
            <a:r>
              <a:rPr lang="tr-TR" sz="2000" b="0" i="0" dirty="0" err="1">
                <a:solidFill>
                  <a:srgbClr val="000000"/>
                </a:solidFill>
                <a:effectLst/>
                <a:latin typeface="Arial" panose="020B0604020202020204" pitchFamily="34" charset="0"/>
              </a:rPr>
              <a:t>Customers</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WHERE </a:t>
            </a:r>
            <a:r>
              <a:rPr lang="tr-TR" sz="2000" b="0" i="0" dirty="0" err="1">
                <a:solidFill>
                  <a:srgbClr val="000000"/>
                </a:solidFill>
                <a:effectLst/>
                <a:latin typeface="Arial" panose="020B0604020202020204" pitchFamily="34" charset="0"/>
              </a:rPr>
              <a:t>CustomerID</a:t>
            </a:r>
            <a:r>
              <a:rPr lang="tr-TR" sz="2000" b="0" i="0" dirty="0">
                <a:solidFill>
                  <a:srgbClr val="000000"/>
                </a:solidFill>
                <a:effectLst/>
                <a:latin typeface="Arial" panose="020B0604020202020204" pitchFamily="34" charset="0"/>
              </a:rPr>
              <a:t> BETWEEN ‘CACTU’ AND ‘DUMON’</a:t>
            </a:r>
          </a:p>
          <a:p>
            <a:pPr algn="l"/>
            <a:endParaRPr lang="tr-TR" sz="2000" b="0" i="0" dirty="0">
              <a:solidFill>
                <a:srgbClr val="000000"/>
              </a:solidFill>
              <a:effectLst/>
              <a:latin typeface="Arial" panose="020B0604020202020204" pitchFamily="34" charset="0"/>
            </a:endParaRPr>
          </a:p>
          <a:p>
            <a:pPr marL="0" indent="0" algn="l">
              <a:buNone/>
            </a:pPr>
            <a:r>
              <a:rPr lang="tr-TR" sz="2000" b="1"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Sadece 1996 yılı içerisinde, ilk harfi ‘V’ olan müşterilerin verdiği siparişleri görmek için;</a:t>
            </a:r>
          </a:p>
          <a:p>
            <a:pPr marL="0" indent="0" algn="l">
              <a:buNone/>
            </a:pPr>
            <a:r>
              <a:rPr lang="tr-TR" sz="2000" b="1"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a:t>
            </a:r>
            <a:r>
              <a:rPr lang="tr-TR" sz="2000" b="0" i="0" dirty="0" err="1">
                <a:solidFill>
                  <a:srgbClr val="000000"/>
                </a:solidFill>
                <a:effectLst/>
                <a:latin typeface="Arial" panose="020B0604020202020204" pitchFamily="34" charset="0"/>
              </a:rPr>
              <a:t>OrderID</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CustomerID</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Freight</a:t>
            </a:r>
            <a:r>
              <a:rPr lang="tr-TR" sz="2000" b="0" i="0" dirty="0">
                <a:solidFill>
                  <a:srgbClr val="000000"/>
                </a:solidFill>
                <a:effectLst/>
                <a:latin typeface="Arial" panose="020B0604020202020204" pitchFamily="34" charset="0"/>
              </a:rPr>
              <a:t> FROM </a:t>
            </a:r>
            <a:r>
              <a:rPr lang="tr-TR" sz="2000" b="0" i="0" dirty="0" err="1">
                <a:solidFill>
                  <a:srgbClr val="000000"/>
                </a:solidFill>
                <a:effectLst/>
                <a:latin typeface="Arial" panose="020B0604020202020204" pitchFamily="34" charset="0"/>
              </a:rPr>
              <a:t>Orders</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WHERE </a:t>
            </a:r>
            <a:r>
              <a:rPr lang="tr-TR" sz="2000" b="0" i="0" dirty="0" err="1">
                <a:solidFill>
                  <a:srgbClr val="000000"/>
                </a:solidFill>
                <a:effectLst/>
                <a:latin typeface="Arial" panose="020B0604020202020204" pitchFamily="34" charset="0"/>
              </a:rPr>
              <a:t>OrderDate</a:t>
            </a:r>
            <a:r>
              <a:rPr lang="tr-TR" sz="2000" b="0" i="0" dirty="0">
                <a:solidFill>
                  <a:srgbClr val="000000"/>
                </a:solidFill>
                <a:effectLst/>
                <a:latin typeface="Arial" panose="020B0604020202020204" pitchFamily="34" charset="0"/>
              </a:rPr>
              <a:t> BETWEEN ‘01/01/1996’ AND ‘31/12/1996’</a:t>
            </a:r>
          </a:p>
          <a:p>
            <a:pPr marL="0" indent="0" algn="l">
              <a:buNone/>
            </a:pPr>
            <a:r>
              <a:rPr lang="tr-TR" sz="2000" b="0" i="0" dirty="0">
                <a:solidFill>
                  <a:srgbClr val="000000"/>
                </a:solidFill>
                <a:effectLst/>
                <a:latin typeface="Arial" panose="020B0604020202020204" pitchFamily="34" charset="0"/>
              </a:rPr>
              <a:t>AND </a:t>
            </a:r>
            <a:r>
              <a:rPr lang="tr-TR" sz="2000" b="0" i="0" dirty="0" err="1">
                <a:solidFill>
                  <a:srgbClr val="000000"/>
                </a:solidFill>
                <a:effectLst/>
                <a:latin typeface="Arial" panose="020B0604020202020204" pitchFamily="34" charset="0"/>
              </a:rPr>
              <a:t>CustomerID</a:t>
            </a:r>
            <a:r>
              <a:rPr lang="tr-TR" sz="2000" b="0" i="0" dirty="0">
                <a:solidFill>
                  <a:srgbClr val="000000"/>
                </a:solidFill>
                <a:effectLst/>
                <a:latin typeface="Arial" panose="020B0604020202020204" pitchFamily="34" charset="0"/>
              </a:rPr>
              <a:t> LIKE ‘v%’</a:t>
            </a:r>
          </a:p>
          <a:p>
            <a:pPr marL="0" indent="0">
              <a:buNone/>
            </a:pPr>
            <a:endParaRPr lang="tr-TR" sz="2000" dirty="0"/>
          </a:p>
        </p:txBody>
      </p:sp>
    </p:spTree>
    <p:extLst>
      <p:ext uri="{BB962C8B-B14F-4D97-AF65-F5344CB8AC3E}">
        <p14:creationId xmlns:p14="http://schemas.microsoft.com/office/powerpoint/2010/main" val="397039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838B20-71C8-4BFB-85FE-809E0421B1F9}"/>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Bir Listedeki Elemanların Aranması – IN</a:t>
            </a:r>
            <a:endParaRPr lang="tr-TR" dirty="0"/>
          </a:p>
        </p:txBody>
      </p:sp>
      <p:sp>
        <p:nvSpPr>
          <p:cNvPr id="3" name="İçerik Yer Tutucusu 2">
            <a:extLst>
              <a:ext uri="{FF2B5EF4-FFF2-40B4-BE49-F238E27FC236}">
                <a16:creationId xmlns:a16="http://schemas.microsoft.com/office/drawing/2014/main" id="{8B02A3C6-2ACD-4665-865D-743205C7B8D1}"/>
              </a:ext>
            </a:extLst>
          </p:cNvPr>
          <p:cNvSpPr>
            <a:spLocks noGrp="1"/>
          </p:cNvSpPr>
          <p:nvPr>
            <p:ph idx="1"/>
          </p:nvPr>
        </p:nvSpPr>
        <p:spPr/>
        <p:txBody>
          <a:bodyPr/>
          <a:lstStyle/>
          <a:p>
            <a:pPr indent="449580" algn="l"/>
            <a:r>
              <a:rPr lang="tr-TR" b="0" i="0" dirty="0">
                <a:solidFill>
                  <a:srgbClr val="000000"/>
                </a:solidFill>
                <a:effectLst/>
                <a:latin typeface="Arial" panose="020B0604020202020204" pitchFamily="34" charset="0"/>
              </a:rPr>
              <a:t>IN anahtar sözcüğü, bir listedeki elemanlardan herhangi biriyle eşleşen satırları görüntülemek için kullanırız.</a:t>
            </a:r>
          </a:p>
          <a:p>
            <a:pPr indent="449580" algn="l"/>
            <a:r>
              <a:rPr lang="tr-TR" b="0" i="0" dirty="0">
                <a:solidFill>
                  <a:srgbClr val="000000"/>
                </a:solidFill>
                <a:effectLst/>
                <a:latin typeface="Arial" panose="020B0604020202020204" pitchFamily="34" charset="0"/>
              </a:rPr>
              <a:t>NOT IN arama kriterini ise listede olmayan değerleri aramak için kullanırız.</a:t>
            </a:r>
          </a:p>
          <a:p>
            <a:pPr indent="449580" algn="l"/>
            <a:r>
              <a:rPr lang="tr-TR" b="0" i="0" dirty="0">
                <a:solidFill>
                  <a:srgbClr val="000000"/>
                </a:solidFill>
                <a:effectLst/>
                <a:latin typeface="Arial" panose="020B0604020202020204" pitchFamily="34" charset="0"/>
              </a:rPr>
              <a:t>NOT koşul bildirimi diğer arama koşullarına göre biraz daha yavaş çalışır. Performans açısından çok sık kullanılması tavsiye edilmez.</a:t>
            </a:r>
          </a:p>
          <a:p>
            <a:pPr indent="449580" algn="l"/>
            <a:r>
              <a:rPr lang="tr-TR" b="0" i="0" dirty="0">
                <a:solidFill>
                  <a:srgbClr val="000000"/>
                </a:solidFill>
                <a:effectLst/>
                <a:latin typeface="Arial" panose="020B0604020202020204" pitchFamily="34" charset="0"/>
              </a:rPr>
              <a:t>IN ile elde ettiğimiz sonuçları OR kullanarak da elde edebiliriz.</a:t>
            </a:r>
          </a:p>
          <a:p>
            <a:endParaRPr lang="tr-TR" dirty="0"/>
          </a:p>
        </p:txBody>
      </p:sp>
    </p:spTree>
    <p:extLst>
      <p:ext uri="{BB962C8B-B14F-4D97-AF65-F5344CB8AC3E}">
        <p14:creationId xmlns:p14="http://schemas.microsoft.com/office/powerpoint/2010/main" val="162534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131623-DF66-4094-B462-D7DC0CD27B54}"/>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Bir Listedeki Elemanların Aranması – IN- ÖRNEKLER</a:t>
            </a:r>
            <a:endParaRPr lang="tr-TR" dirty="0"/>
          </a:p>
        </p:txBody>
      </p:sp>
      <p:sp>
        <p:nvSpPr>
          <p:cNvPr id="3" name="İçerik Yer Tutucusu 2">
            <a:extLst>
              <a:ext uri="{FF2B5EF4-FFF2-40B4-BE49-F238E27FC236}">
                <a16:creationId xmlns:a16="http://schemas.microsoft.com/office/drawing/2014/main" id="{C44729CE-12D1-454B-A0AF-1472F87558DF}"/>
              </a:ext>
            </a:extLst>
          </p:cNvPr>
          <p:cNvSpPr>
            <a:spLocks noGrp="1"/>
          </p:cNvSpPr>
          <p:nvPr>
            <p:ph idx="1"/>
          </p:nvPr>
        </p:nvSpPr>
        <p:spPr/>
        <p:txBody>
          <a:bodyPr>
            <a:normAutofit/>
          </a:bodyPr>
          <a:lstStyle/>
          <a:p>
            <a:pPr marL="0" indent="0" algn="l">
              <a:buNone/>
            </a:pPr>
            <a:r>
              <a:rPr lang="tr-TR" sz="2000" b="1"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Japonya ve İtalya’daki üreticileri görmek istediğimizde;</a:t>
            </a:r>
          </a:p>
          <a:p>
            <a:pPr marL="0" indent="0" algn="l">
              <a:buNone/>
            </a:pPr>
            <a:r>
              <a:rPr lang="tr-TR" sz="2000" b="1"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a:t>
            </a:r>
            <a:r>
              <a:rPr lang="tr-TR" sz="2000" b="0" i="0" dirty="0" err="1">
                <a:solidFill>
                  <a:srgbClr val="000000"/>
                </a:solidFill>
                <a:effectLst/>
                <a:latin typeface="Arial" panose="020B0604020202020204" pitchFamily="34" charset="0"/>
              </a:rPr>
              <a:t>companyname</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country</a:t>
            </a:r>
            <a:r>
              <a:rPr lang="tr-TR" sz="2000" b="0" i="0" dirty="0">
                <a:solidFill>
                  <a:srgbClr val="000000"/>
                </a:solidFill>
                <a:effectLst/>
                <a:latin typeface="Arial" panose="020B0604020202020204" pitchFamily="34" charset="0"/>
              </a:rPr>
              <a:t> FROM Suppliers</a:t>
            </a:r>
          </a:p>
          <a:p>
            <a:pPr marL="0" indent="0" algn="l">
              <a:buNone/>
            </a:pPr>
            <a:r>
              <a:rPr lang="tr-TR" sz="2000" b="0" i="0" dirty="0">
                <a:solidFill>
                  <a:srgbClr val="000000"/>
                </a:solidFill>
                <a:effectLst/>
                <a:latin typeface="Arial" panose="020B0604020202020204" pitchFamily="34" charset="0"/>
              </a:rPr>
              <a:t>WHERE </a:t>
            </a:r>
            <a:r>
              <a:rPr lang="tr-TR" sz="2000" b="0" i="0" dirty="0" err="1">
                <a:solidFill>
                  <a:srgbClr val="000000"/>
                </a:solidFill>
                <a:effectLst/>
                <a:latin typeface="Arial" panose="020B0604020202020204" pitchFamily="34" charset="0"/>
              </a:rPr>
              <a:t>counrty</a:t>
            </a:r>
            <a:r>
              <a:rPr lang="tr-TR" sz="2000" b="0" i="0" dirty="0">
                <a:solidFill>
                  <a:srgbClr val="000000"/>
                </a:solidFill>
                <a:effectLst/>
                <a:latin typeface="Arial" panose="020B0604020202020204" pitchFamily="34" charset="0"/>
              </a:rPr>
              <a:t> IN (‘Japan’, ‘</a:t>
            </a:r>
            <a:r>
              <a:rPr lang="tr-TR" sz="2000" b="0" i="0" dirty="0" err="1">
                <a:solidFill>
                  <a:srgbClr val="000000"/>
                </a:solidFill>
                <a:effectLst/>
                <a:latin typeface="Arial" panose="020B0604020202020204" pitchFamily="34" charset="0"/>
              </a:rPr>
              <a:t>Italy</a:t>
            </a:r>
            <a:r>
              <a:rPr lang="tr-TR" sz="2000" b="0" i="0" dirty="0">
                <a:solidFill>
                  <a:srgbClr val="000000"/>
                </a:solidFill>
                <a:effectLst/>
                <a:latin typeface="Arial" panose="020B0604020202020204" pitchFamily="34" charset="0"/>
              </a:rPr>
              <a:t>’)</a:t>
            </a:r>
          </a:p>
          <a:p>
            <a:endParaRPr lang="tr-TR" sz="2000" dirty="0"/>
          </a:p>
        </p:txBody>
      </p:sp>
    </p:spTree>
    <p:extLst>
      <p:ext uri="{BB962C8B-B14F-4D97-AF65-F5344CB8AC3E}">
        <p14:creationId xmlns:p14="http://schemas.microsoft.com/office/powerpoint/2010/main" val="318187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D0E416-AB67-4B41-9C7B-6E2010A448AC}"/>
              </a:ext>
            </a:extLst>
          </p:cNvPr>
          <p:cNvSpPr>
            <a:spLocks noGrp="1"/>
          </p:cNvSpPr>
          <p:nvPr>
            <p:ph type="title"/>
          </p:nvPr>
        </p:nvSpPr>
        <p:spPr>
          <a:xfrm>
            <a:off x="1008184" y="174032"/>
            <a:ext cx="10175631" cy="1111843"/>
          </a:xfrm>
        </p:spPr>
        <p:txBody>
          <a:bodyPr anchor="ctr">
            <a:normAutofit/>
          </a:bodyPr>
          <a:lstStyle/>
          <a:p>
            <a:pPr algn="ctr"/>
            <a:r>
              <a:rPr lang="tr-TR" sz="4000" b="0" i="0">
                <a:effectLst/>
                <a:latin typeface="PT Sans"/>
              </a:rPr>
              <a:t>Kısıtlamalar (Constraints)</a:t>
            </a:r>
            <a:endParaRPr lang="tr-TR" sz="4000"/>
          </a:p>
        </p:txBody>
      </p:sp>
      <p:sp>
        <p:nvSpPr>
          <p:cNvPr id="3" name="İçerik Yer Tutucusu 2">
            <a:extLst>
              <a:ext uri="{FF2B5EF4-FFF2-40B4-BE49-F238E27FC236}">
                <a16:creationId xmlns:a16="http://schemas.microsoft.com/office/drawing/2014/main" id="{EA5FB9C7-FE9B-4836-AA39-7B46C3D18DAE}"/>
              </a:ext>
            </a:extLst>
          </p:cNvPr>
          <p:cNvSpPr>
            <a:spLocks noGrp="1"/>
          </p:cNvSpPr>
          <p:nvPr>
            <p:ph idx="1"/>
          </p:nvPr>
        </p:nvSpPr>
        <p:spPr>
          <a:xfrm>
            <a:off x="1008184" y="1459907"/>
            <a:ext cx="10175630" cy="767904"/>
          </a:xfrm>
        </p:spPr>
        <p:txBody>
          <a:bodyPr anchor="ctr">
            <a:normAutofit/>
          </a:bodyPr>
          <a:lstStyle/>
          <a:p>
            <a:pPr algn="ctr"/>
            <a:r>
              <a:rPr lang="tr-TR" sz="1300" b="0" i="0" dirty="0">
                <a:effectLst/>
                <a:latin typeface="PT Sans"/>
              </a:rPr>
              <a:t>Kısıtlamaların Kullanımı:</a:t>
            </a:r>
          </a:p>
          <a:p>
            <a:pPr algn="ctr"/>
            <a:r>
              <a:rPr lang="tr-TR" sz="1300" b="0" i="0" dirty="0">
                <a:effectLst/>
                <a:latin typeface="PT Sans"/>
              </a:rPr>
              <a:t>Kısıtlamalar, nesnelerdeki alanlara girilen bilgiyi kontrol ederek bilginin güvenilirliğini artırırlar ve veri girişini daha kolay hale getirirler. </a:t>
            </a:r>
          </a:p>
          <a:p>
            <a:pPr algn="ctr"/>
            <a:endParaRPr lang="tr-TR" sz="1300" dirty="0"/>
          </a:p>
        </p:txBody>
      </p:sp>
      <p:pic>
        <p:nvPicPr>
          <p:cNvPr id="5" name="Resim 4" descr="metin içeren bir resim&#10;&#10;Açıklama otomatik olarak oluşturuldu">
            <a:extLst>
              <a:ext uri="{FF2B5EF4-FFF2-40B4-BE49-F238E27FC236}">
                <a16:creationId xmlns:a16="http://schemas.microsoft.com/office/drawing/2014/main" id="{30781BE0-ECFB-4545-BE41-05333AAE746A}"/>
              </a:ext>
            </a:extLst>
          </p:cNvPr>
          <p:cNvPicPr>
            <a:picLocks noChangeAspect="1"/>
          </p:cNvPicPr>
          <p:nvPr/>
        </p:nvPicPr>
        <p:blipFill>
          <a:blip r:embed="rId2"/>
          <a:stretch>
            <a:fillRect/>
          </a:stretch>
        </p:blipFill>
        <p:spPr>
          <a:xfrm>
            <a:off x="1960289" y="2227811"/>
            <a:ext cx="8271419" cy="3680782"/>
          </a:xfrm>
          <a:prstGeom prst="rect">
            <a:avLst/>
          </a:prstGeom>
        </p:spPr>
      </p:pic>
    </p:spTree>
    <p:extLst>
      <p:ext uri="{BB962C8B-B14F-4D97-AF65-F5344CB8AC3E}">
        <p14:creationId xmlns:p14="http://schemas.microsoft.com/office/powerpoint/2010/main" val="3300064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9F0578-9ACD-401B-9260-F33942C30BEC}"/>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Boş Değerlerin Görüntülenmesi – NULL Değerler</a:t>
            </a:r>
            <a:endParaRPr lang="tr-TR" dirty="0"/>
          </a:p>
        </p:txBody>
      </p:sp>
      <p:sp>
        <p:nvSpPr>
          <p:cNvPr id="3" name="İçerik Yer Tutucusu 2">
            <a:extLst>
              <a:ext uri="{FF2B5EF4-FFF2-40B4-BE49-F238E27FC236}">
                <a16:creationId xmlns:a16="http://schemas.microsoft.com/office/drawing/2014/main" id="{79043A02-024F-4DC7-AE14-CBFB455E38CD}"/>
              </a:ext>
            </a:extLst>
          </p:cNvPr>
          <p:cNvSpPr>
            <a:spLocks noGrp="1"/>
          </p:cNvSpPr>
          <p:nvPr>
            <p:ph idx="1"/>
          </p:nvPr>
        </p:nvSpPr>
        <p:spPr/>
        <p:txBody>
          <a:bodyPr/>
          <a:lstStyle/>
          <a:p>
            <a:pPr algn="l"/>
            <a:r>
              <a:rPr lang="tr-TR" b="0" i="0" dirty="0">
                <a:solidFill>
                  <a:srgbClr val="000000"/>
                </a:solidFill>
                <a:effectLst/>
                <a:latin typeface="Arial" panose="020B0604020202020204" pitchFamily="34" charset="0"/>
              </a:rPr>
              <a:t>Veri girişi sırasında alana herhangi bir değer girilmezse ve alan için herhangi bir varsayılan değer atanmamışsa, alanda boş(</a:t>
            </a:r>
            <a:r>
              <a:rPr lang="tr-TR" b="0" i="0" dirty="0" err="1">
                <a:solidFill>
                  <a:srgbClr val="000000"/>
                </a:solidFill>
                <a:effectLst/>
                <a:latin typeface="Arial" panose="020B0604020202020204" pitchFamily="34" charset="0"/>
              </a:rPr>
              <a:t>null</a:t>
            </a:r>
            <a:r>
              <a:rPr lang="tr-TR" b="0" i="0" dirty="0">
                <a:solidFill>
                  <a:srgbClr val="000000"/>
                </a:solidFill>
                <a:effectLst/>
                <a:latin typeface="Arial" panose="020B0604020202020204" pitchFamily="34" charset="0"/>
              </a:rPr>
              <a:t>) değer saklanır. NULL değeri boşluk (‘ ‘) veya sıfır (0) değerinden farklıdır. Belirli bir alanına hiçbir değer girilmemiş kayıtları listelemek için IS NULL arama kriteri kullanılır.</a:t>
            </a:r>
          </a:p>
          <a:p>
            <a:pPr algn="l"/>
            <a:r>
              <a:rPr lang="tr-TR" b="0" i="0" dirty="0">
                <a:solidFill>
                  <a:srgbClr val="000000"/>
                </a:solidFill>
                <a:effectLst/>
                <a:latin typeface="Arial" panose="020B0604020202020204" pitchFamily="34" charset="0"/>
              </a:rPr>
              <a:t>Bir tablodaki hangi alanların varsayılan değerleri olacağına veya alanın NULL değere izin verip vermediğine, tablo tasarımı sırasında karar verilir.</a:t>
            </a:r>
          </a:p>
          <a:p>
            <a:pPr algn="l"/>
            <a:r>
              <a:rPr lang="tr-TR" b="0" i="0" dirty="0">
                <a:solidFill>
                  <a:srgbClr val="000000"/>
                </a:solidFill>
                <a:effectLst/>
                <a:latin typeface="Arial" panose="020B0604020202020204" pitchFamily="34" charset="0"/>
              </a:rPr>
              <a:t>Boş olmayan satırları listelemek gerektiğinde IS NOT NULL arama kriteri kullanılır.</a:t>
            </a:r>
          </a:p>
          <a:p>
            <a:endParaRPr lang="tr-TR" dirty="0"/>
          </a:p>
        </p:txBody>
      </p:sp>
    </p:spTree>
    <p:extLst>
      <p:ext uri="{BB962C8B-B14F-4D97-AF65-F5344CB8AC3E}">
        <p14:creationId xmlns:p14="http://schemas.microsoft.com/office/powerpoint/2010/main" val="267152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8A92A0-A88A-43F9-A3B9-E71D54DCE056}"/>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Boş Değerlerin Görüntülenmesi – NULL Değerler - ÖRNEKLER</a:t>
            </a:r>
            <a:endParaRPr lang="tr-TR" dirty="0"/>
          </a:p>
        </p:txBody>
      </p:sp>
      <p:sp>
        <p:nvSpPr>
          <p:cNvPr id="3" name="İçerik Yer Tutucusu 2">
            <a:extLst>
              <a:ext uri="{FF2B5EF4-FFF2-40B4-BE49-F238E27FC236}">
                <a16:creationId xmlns:a16="http://schemas.microsoft.com/office/drawing/2014/main" id="{22785643-6C67-455E-819D-0C24B402D0A2}"/>
              </a:ext>
            </a:extLst>
          </p:cNvPr>
          <p:cNvSpPr>
            <a:spLocks noGrp="1"/>
          </p:cNvSpPr>
          <p:nvPr>
            <p:ph idx="1"/>
          </p:nvPr>
        </p:nvSpPr>
        <p:spPr/>
        <p:txBody>
          <a:bodyPr>
            <a:normAutofit fontScale="62500" lnSpcReduction="20000"/>
          </a:bodyPr>
          <a:lstStyle/>
          <a:p>
            <a:pPr marL="0" indent="0" algn="l">
              <a:buNone/>
            </a:pPr>
            <a:r>
              <a:rPr lang="tr-TR" sz="2900" b="1" i="0" dirty="0">
                <a:solidFill>
                  <a:srgbClr val="000000"/>
                </a:solidFill>
                <a:effectLst/>
                <a:latin typeface="Arial" panose="020B0604020202020204" pitchFamily="34" charset="0"/>
              </a:rPr>
              <a:t>Örnek: </a:t>
            </a:r>
          </a:p>
          <a:p>
            <a:pPr marL="0" indent="0" algn="l">
              <a:buNone/>
            </a:pPr>
            <a:r>
              <a:rPr lang="tr-TR" b="0" i="0" dirty="0" err="1">
                <a:solidFill>
                  <a:srgbClr val="000000"/>
                </a:solidFill>
                <a:effectLst/>
                <a:latin typeface="Arial" panose="020B0604020202020204" pitchFamily="34" charset="0"/>
              </a:rPr>
              <a:t>Fax</a:t>
            </a:r>
            <a:r>
              <a:rPr lang="tr-TR" b="0" i="0" dirty="0">
                <a:solidFill>
                  <a:srgbClr val="000000"/>
                </a:solidFill>
                <a:effectLst/>
                <a:latin typeface="Arial" panose="020B0604020202020204" pitchFamily="34" charset="0"/>
              </a:rPr>
              <a:t> numarası girilmemiş firmaları listele.</a:t>
            </a:r>
          </a:p>
          <a:p>
            <a:pPr marL="0" indent="0" algn="l">
              <a:buNone/>
            </a:pPr>
            <a:r>
              <a:rPr lang="tr-TR" sz="2900" b="1" i="0" dirty="0">
                <a:solidFill>
                  <a:srgbClr val="000000"/>
                </a:solidFill>
                <a:effectLst/>
                <a:latin typeface="Arial" panose="020B0604020202020204" pitchFamily="34" charset="0"/>
              </a:rPr>
              <a:t>Sorgu:</a:t>
            </a:r>
          </a:p>
          <a:p>
            <a:pPr marL="0" indent="0" algn="l">
              <a:buNone/>
            </a:pPr>
            <a:r>
              <a:rPr lang="tr-TR" b="0" i="0" dirty="0">
                <a:solidFill>
                  <a:srgbClr val="000000"/>
                </a:solidFill>
                <a:effectLst/>
                <a:latin typeface="Arial" panose="020B0604020202020204" pitchFamily="34" charset="0"/>
              </a:rPr>
              <a:t>USE </a:t>
            </a:r>
            <a:r>
              <a:rPr lang="tr-TR" b="0" i="0" dirty="0" err="1">
                <a:solidFill>
                  <a:srgbClr val="000000"/>
                </a:solidFill>
                <a:effectLst/>
                <a:latin typeface="Arial" panose="020B0604020202020204" pitchFamily="34" charset="0"/>
              </a:rPr>
              <a:t>northwind</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a:t>
            </a:r>
            <a:r>
              <a:rPr lang="tr-TR" b="0" i="0" dirty="0" err="1">
                <a:solidFill>
                  <a:srgbClr val="000000"/>
                </a:solidFill>
                <a:effectLst/>
                <a:latin typeface="Arial" panose="020B0604020202020204" pitchFamily="34" charset="0"/>
              </a:rPr>
              <a:t>companyname</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fax</a:t>
            </a:r>
            <a:r>
              <a:rPr lang="tr-TR" b="0" i="0" dirty="0">
                <a:solidFill>
                  <a:srgbClr val="000000"/>
                </a:solidFill>
                <a:effectLst/>
                <a:latin typeface="Arial" panose="020B0604020202020204" pitchFamily="34" charset="0"/>
              </a:rPr>
              <a:t> FROM </a:t>
            </a:r>
            <a:r>
              <a:rPr lang="tr-TR" b="0" i="0" dirty="0" err="1">
                <a:solidFill>
                  <a:srgbClr val="000000"/>
                </a:solidFill>
                <a:effectLst/>
                <a:latin typeface="Arial" panose="020B0604020202020204" pitchFamily="34" charset="0"/>
              </a:rPr>
              <a:t>suppliers</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WHERE </a:t>
            </a:r>
            <a:r>
              <a:rPr lang="tr-TR" b="0" i="0" dirty="0" err="1">
                <a:solidFill>
                  <a:srgbClr val="000000"/>
                </a:solidFill>
                <a:effectLst/>
                <a:latin typeface="Arial" panose="020B0604020202020204" pitchFamily="34" charset="0"/>
              </a:rPr>
              <a:t>fax</a:t>
            </a:r>
            <a:r>
              <a:rPr lang="tr-TR" b="0" i="0" dirty="0">
                <a:solidFill>
                  <a:srgbClr val="000000"/>
                </a:solidFill>
                <a:effectLst/>
                <a:latin typeface="Arial" panose="020B0604020202020204" pitchFamily="34" charset="0"/>
              </a:rPr>
              <a:t> IS NULL</a:t>
            </a:r>
          </a:p>
          <a:p>
            <a:pPr marL="0" indent="0" algn="l">
              <a:buNone/>
            </a:pPr>
            <a:r>
              <a:rPr lang="tr-TR" b="0" i="0" dirty="0">
                <a:solidFill>
                  <a:srgbClr val="000000"/>
                </a:solidFill>
                <a:effectLst/>
                <a:latin typeface="Arial" panose="020B0604020202020204" pitchFamily="34" charset="0"/>
              </a:rPr>
              <a:t> </a:t>
            </a:r>
          </a:p>
          <a:p>
            <a:pPr marL="0" indent="0" algn="l">
              <a:buNone/>
            </a:pPr>
            <a:r>
              <a:rPr lang="tr-TR" sz="2900" b="1" i="0" dirty="0">
                <a:solidFill>
                  <a:srgbClr val="000000"/>
                </a:solidFill>
                <a:effectLst/>
                <a:latin typeface="Arial" panose="020B0604020202020204" pitchFamily="34" charset="0"/>
              </a:rPr>
              <a:t>Örnek: </a:t>
            </a:r>
          </a:p>
          <a:p>
            <a:pPr marL="0" indent="0" algn="l">
              <a:buNone/>
            </a:pPr>
            <a:r>
              <a:rPr lang="tr-TR" b="0" i="0" dirty="0" err="1">
                <a:solidFill>
                  <a:srgbClr val="000000"/>
                </a:solidFill>
                <a:effectLst/>
                <a:latin typeface="Arial" panose="020B0604020202020204" pitchFamily="34" charset="0"/>
              </a:rPr>
              <a:t>ShipRegion</a:t>
            </a:r>
            <a:r>
              <a:rPr lang="tr-TR" b="0" i="0" dirty="0">
                <a:solidFill>
                  <a:srgbClr val="000000"/>
                </a:solidFill>
                <a:effectLst/>
                <a:latin typeface="Arial" panose="020B0604020202020204" pitchFamily="34" charset="0"/>
              </a:rPr>
              <a:t> bilgisi girilmemiş olan kayıtlar.</a:t>
            </a:r>
          </a:p>
          <a:p>
            <a:pPr marL="0" indent="0" algn="l">
              <a:buNone/>
            </a:pPr>
            <a:r>
              <a:rPr lang="tr-TR" sz="2900" b="1" i="0" dirty="0">
                <a:solidFill>
                  <a:srgbClr val="000000"/>
                </a:solidFill>
                <a:effectLst/>
                <a:latin typeface="Arial" panose="020B0604020202020204" pitchFamily="34" charset="0"/>
              </a:rPr>
              <a:t>Sorgu:</a:t>
            </a:r>
          </a:p>
          <a:p>
            <a:pPr marL="0" indent="0" algn="l">
              <a:buNone/>
            </a:pPr>
            <a:r>
              <a:rPr lang="tr-TR" b="0" i="0" dirty="0">
                <a:solidFill>
                  <a:srgbClr val="000000"/>
                </a:solidFill>
                <a:effectLst/>
                <a:latin typeface="Arial" panose="020B0604020202020204" pitchFamily="34" charset="0"/>
              </a:rPr>
              <a:t>USE </a:t>
            </a:r>
            <a:r>
              <a:rPr lang="tr-TR" b="0" i="0" dirty="0" err="1">
                <a:solidFill>
                  <a:srgbClr val="000000"/>
                </a:solidFill>
                <a:effectLst/>
                <a:latin typeface="Arial" panose="020B0604020202020204" pitchFamily="34" charset="0"/>
              </a:rPr>
              <a:t>Northwind</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a:t>
            </a:r>
            <a:r>
              <a:rPr lang="tr-TR" b="0" i="0" dirty="0" err="1">
                <a:solidFill>
                  <a:srgbClr val="000000"/>
                </a:solidFill>
                <a:effectLst/>
                <a:latin typeface="Arial" panose="020B0604020202020204" pitchFamily="34" charset="0"/>
              </a:rPr>
              <a:t>OrderID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CustomerID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Freight</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ShipRegion</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FROM </a:t>
            </a:r>
            <a:r>
              <a:rPr lang="tr-TR" b="0" i="0" dirty="0" err="1">
                <a:solidFill>
                  <a:srgbClr val="000000"/>
                </a:solidFill>
                <a:effectLst/>
                <a:latin typeface="Arial" panose="020B0604020202020204" pitchFamily="34" charset="0"/>
              </a:rPr>
              <a:t>Orders</a:t>
            </a:r>
            <a:r>
              <a:rPr lang="tr-TR" b="0" i="0" dirty="0">
                <a:solidFill>
                  <a:srgbClr val="000000"/>
                </a:solidFill>
                <a:effectLst/>
                <a:latin typeface="Arial" panose="020B0604020202020204" pitchFamily="34" charset="0"/>
              </a:rPr>
              <a:t> WHERE </a:t>
            </a:r>
            <a:r>
              <a:rPr lang="tr-TR" b="0" i="0" dirty="0" err="1">
                <a:solidFill>
                  <a:srgbClr val="000000"/>
                </a:solidFill>
                <a:effectLst/>
                <a:latin typeface="Arial" panose="020B0604020202020204" pitchFamily="34" charset="0"/>
              </a:rPr>
              <a:t>ShipRegion</a:t>
            </a:r>
            <a:r>
              <a:rPr lang="tr-TR" b="0" i="0" dirty="0">
                <a:solidFill>
                  <a:srgbClr val="000000"/>
                </a:solidFill>
                <a:effectLst/>
                <a:latin typeface="Arial" panose="020B0604020202020204" pitchFamily="34" charset="0"/>
              </a:rPr>
              <a:t> IS NOT NULL</a:t>
            </a:r>
          </a:p>
          <a:p>
            <a:endParaRPr lang="tr-TR" dirty="0"/>
          </a:p>
        </p:txBody>
      </p:sp>
    </p:spTree>
    <p:extLst>
      <p:ext uri="{BB962C8B-B14F-4D97-AF65-F5344CB8AC3E}">
        <p14:creationId xmlns:p14="http://schemas.microsoft.com/office/powerpoint/2010/main" val="63283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FF63A7-1C45-4B64-84AE-F6858ADD6D35}"/>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SQL Select </a:t>
            </a:r>
            <a:r>
              <a:rPr lang="tr-TR" b="1" i="0" dirty="0" err="1">
                <a:solidFill>
                  <a:srgbClr val="000000"/>
                </a:solidFill>
                <a:effectLst/>
                <a:latin typeface="Arial" panose="020B0604020202020204" pitchFamily="34" charset="0"/>
              </a:rPr>
              <a:t>Distinct</a:t>
            </a:r>
            <a:endParaRPr lang="tr-TR" dirty="0"/>
          </a:p>
        </p:txBody>
      </p:sp>
      <p:sp>
        <p:nvSpPr>
          <p:cNvPr id="3" name="İçerik Yer Tutucusu 2">
            <a:extLst>
              <a:ext uri="{FF2B5EF4-FFF2-40B4-BE49-F238E27FC236}">
                <a16:creationId xmlns:a16="http://schemas.microsoft.com/office/drawing/2014/main" id="{B8525752-4EFC-483E-9516-19F510A7ED93}"/>
              </a:ext>
            </a:extLst>
          </p:cNvPr>
          <p:cNvSpPr>
            <a:spLocks noGrp="1"/>
          </p:cNvSpPr>
          <p:nvPr>
            <p:ph idx="1"/>
          </p:nvPr>
        </p:nvSpPr>
        <p:spPr/>
        <p:txBody>
          <a:bodyPr/>
          <a:lstStyle/>
          <a:p>
            <a:r>
              <a:rPr lang="tr-TR" b="0" i="0" dirty="0">
                <a:solidFill>
                  <a:srgbClr val="000000"/>
                </a:solidFill>
                <a:effectLst/>
                <a:latin typeface="Arial" panose="020B0604020202020204" pitchFamily="34" charset="0"/>
              </a:rPr>
              <a:t>DISTINCT anahtar sözcüğü bir sütundaki benzersiz kayıtları listeler. Bir sütunda belirli bir kelime iki veya daha fazla sayıda tekrarlanıyor olabilir. </a:t>
            </a:r>
            <a:r>
              <a:rPr lang="tr-TR" b="0" i="0" dirty="0" err="1">
                <a:solidFill>
                  <a:srgbClr val="000000"/>
                </a:solidFill>
                <a:effectLst/>
                <a:latin typeface="Arial" panose="020B0604020202020204" pitchFamily="34" charset="0"/>
              </a:rPr>
              <a:t>Distinct</a:t>
            </a:r>
            <a:r>
              <a:rPr lang="tr-TR" b="0" i="0" dirty="0">
                <a:solidFill>
                  <a:srgbClr val="000000"/>
                </a:solidFill>
                <a:effectLst/>
                <a:latin typeface="Arial" panose="020B0604020202020204" pitchFamily="34" charset="0"/>
              </a:rPr>
              <a:t> ile her tekrarlanan kelime sadece bir kez listelenir.</a:t>
            </a:r>
          </a:p>
          <a:p>
            <a:endParaRPr lang="tr-TR" dirty="0">
              <a:solidFill>
                <a:srgbClr val="000000"/>
              </a:solidFill>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DISTINCT &lt;sütun adı&gt; FROM &lt;tablo adı&gt; [WHERE &lt;koşul&gt;]</a:t>
            </a:r>
          </a:p>
          <a:p>
            <a:pPr marL="0" indent="0">
              <a:buNone/>
            </a:pPr>
            <a:endParaRPr lang="tr-TR" dirty="0"/>
          </a:p>
        </p:txBody>
      </p:sp>
    </p:spTree>
    <p:extLst>
      <p:ext uri="{BB962C8B-B14F-4D97-AF65-F5344CB8AC3E}">
        <p14:creationId xmlns:p14="http://schemas.microsoft.com/office/powerpoint/2010/main" val="334615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292E40-F003-471B-B987-C59D4C62B405}"/>
              </a:ext>
            </a:extLst>
          </p:cNvPr>
          <p:cNvSpPr>
            <a:spLocks noGrp="1"/>
          </p:cNvSpPr>
          <p:nvPr>
            <p:ph idx="1"/>
          </p:nvPr>
        </p:nvSpPr>
        <p:spPr/>
        <p:txBody>
          <a:bodyPr>
            <a:normAutofit/>
          </a:bodyPr>
          <a:lstStyle/>
          <a:p>
            <a:pPr marL="0" indent="0" algn="l">
              <a:buNone/>
            </a:pPr>
            <a:r>
              <a:rPr lang="tr-TR" sz="2000" b="1"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Hangi ülkelerdeki üreticilerle çalıştığımızı görmek için,</a:t>
            </a:r>
          </a:p>
          <a:p>
            <a:pPr marL="0" indent="0" algn="l">
              <a:buNone/>
            </a:pPr>
            <a:r>
              <a:rPr lang="tr-TR" sz="2000" b="1"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DISTINCT </a:t>
            </a:r>
            <a:r>
              <a:rPr lang="tr-TR" sz="2000" b="0" i="0" dirty="0" err="1">
                <a:solidFill>
                  <a:srgbClr val="000000"/>
                </a:solidFill>
                <a:effectLst/>
                <a:latin typeface="Arial" panose="020B0604020202020204" pitchFamily="34" charset="0"/>
              </a:rPr>
              <a:t>country</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FROM </a:t>
            </a:r>
            <a:r>
              <a:rPr lang="tr-TR" sz="2000" b="0" i="0" dirty="0" err="1">
                <a:solidFill>
                  <a:srgbClr val="000000"/>
                </a:solidFill>
                <a:effectLst/>
                <a:latin typeface="Arial" panose="020B0604020202020204" pitchFamily="34" charset="0"/>
              </a:rPr>
              <a:t>suppliers</a:t>
            </a:r>
            <a:r>
              <a:rPr lang="tr-TR" sz="2000" b="0" i="0" dirty="0">
                <a:solidFill>
                  <a:srgbClr val="000000"/>
                </a:solidFill>
                <a:effectLst/>
                <a:latin typeface="Arial" panose="020B0604020202020204" pitchFamily="34" charset="0"/>
              </a:rPr>
              <a:t> ORDER BY </a:t>
            </a:r>
            <a:r>
              <a:rPr lang="tr-TR" sz="2000" b="0" i="0" dirty="0" err="1">
                <a:solidFill>
                  <a:srgbClr val="000000"/>
                </a:solidFill>
                <a:effectLst/>
                <a:latin typeface="Arial" panose="020B0604020202020204" pitchFamily="34" charset="0"/>
              </a:rPr>
              <a:t>country</a:t>
            </a:r>
            <a:endParaRPr lang="tr-TR" sz="2000" b="0" i="0" dirty="0">
              <a:solidFill>
                <a:srgbClr val="000000"/>
              </a:solidFill>
              <a:effectLst/>
              <a:latin typeface="Arial" panose="020B0604020202020204" pitchFamily="34" charset="0"/>
            </a:endParaRPr>
          </a:p>
          <a:p>
            <a:endParaRPr lang="tr-TR" sz="2000" dirty="0"/>
          </a:p>
        </p:txBody>
      </p:sp>
    </p:spTree>
    <p:extLst>
      <p:ext uri="{BB962C8B-B14F-4D97-AF65-F5344CB8AC3E}">
        <p14:creationId xmlns:p14="http://schemas.microsoft.com/office/powerpoint/2010/main" val="3733365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475BFB-51C8-456B-8DC8-A8A5FEDEE664}"/>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SQL </a:t>
            </a:r>
            <a:r>
              <a:rPr lang="tr-TR" b="1" i="0" dirty="0" err="1">
                <a:solidFill>
                  <a:srgbClr val="000000"/>
                </a:solidFill>
                <a:effectLst/>
                <a:latin typeface="Arial" panose="020B0604020202020204" pitchFamily="34" charset="0"/>
              </a:rPr>
              <a:t>Order</a:t>
            </a:r>
            <a:r>
              <a:rPr lang="tr-TR" b="1" i="0" dirty="0">
                <a:solidFill>
                  <a:srgbClr val="000000"/>
                </a:solidFill>
                <a:effectLst/>
                <a:latin typeface="Arial" panose="020B0604020202020204" pitchFamily="34" charset="0"/>
              </a:rPr>
              <a:t> BY</a:t>
            </a:r>
            <a:endParaRPr lang="tr-TR" dirty="0"/>
          </a:p>
        </p:txBody>
      </p:sp>
      <p:sp>
        <p:nvSpPr>
          <p:cNvPr id="3" name="İçerik Yer Tutucusu 2">
            <a:extLst>
              <a:ext uri="{FF2B5EF4-FFF2-40B4-BE49-F238E27FC236}">
                <a16:creationId xmlns:a16="http://schemas.microsoft.com/office/drawing/2014/main" id="{23D66EE3-E9E5-45C9-8F04-40DB8627DA5A}"/>
              </a:ext>
            </a:extLst>
          </p:cNvPr>
          <p:cNvSpPr>
            <a:spLocks noGrp="1"/>
          </p:cNvSpPr>
          <p:nvPr>
            <p:ph idx="1"/>
          </p:nvPr>
        </p:nvSpPr>
        <p:spPr/>
        <p:txBody>
          <a:bodyPr>
            <a:normAutofit lnSpcReduction="10000"/>
          </a:bodyPr>
          <a:lstStyle/>
          <a:p>
            <a:pPr algn="l"/>
            <a:r>
              <a:rPr lang="tr-TR" b="0" i="0" dirty="0">
                <a:solidFill>
                  <a:srgbClr val="000000"/>
                </a:solidFill>
                <a:effectLst/>
                <a:latin typeface="Arial" panose="020B0604020202020204" pitchFamily="34" charset="0"/>
              </a:rPr>
              <a:t>ORDER BY yancümlesi, satırları belirtilen sütun(</a:t>
            </a:r>
            <a:r>
              <a:rPr lang="tr-TR" b="0" i="0" dirty="0" err="1">
                <a:solidFill>
                  <a:srgbClr val="000000"/>
                </a:solidFill>
                <a:effectLst/>
                <a:latin typeface="Arial" panose="020B0604020202020204" pitchFamily="34" charset="0"/>
              </a:rPr>
              <a:t>lar</a:t>
            </a:r>
            <a:r>
              <a:rPr lang="tr-TR" b="0" i="0" dirty="0">
                <a:solidFill>
                  <a:srgbClr val="000000"/>
                </a:solidFill>
                <a:effectLst/>
                <a:latin typeface="Arial" panose="020B0604020202020204" pitchFamily="34" charset="0"/>
              </a:rPr>
              <a:t>)a göre sıralamak için kullanılır.</a:t>
            </a:r>
          </a:p>
          <a:p>
            <a:pPr algn="l"/>
            <a:r>
              <a:rPr lang="tr-TR" b="0" i="0" dirty="0">
                <a:solidFill>
                  <a:srgbClr val="000000"/>
                </a:solidFill>
                <a:effectLst/>
                <a:latin typeface="Arial" panose="020B0604020202020204" pitchFamily="34" charset="0"/>
              </a:rPr>
              <a:t>ORDER BY ile hangi sütuna göre sıralayacağımızı ve sıralamanın artan veya azalan şekilde yapılacağını </a:t>
            </a:r>
            <a:r>
              <a:rPr lang="tr-TR" b="0" i="0" dirty="0" err="1">
                <a:solidFill>
                  <a:srgbClr val="000000"/>
                </a:solidFill>
                <a:effectLst/>
                <a:latin typeface="Arial" panose="020B0604020202020204" pitchFamily="34" charset="0"/>
              </a:rPr>
              <a:t>belirleri</a:t>
            </a:r>
            <a:r>
              <a:rPr lang="tr-TR" b="0" i="0" dirty="0">
                <a:solidFill>
                  <a:srgbClr val="000000"/>
                </a:solidFill>
                <a:effectLst/>
                <a:latin typeface="Arial" panose="020B0604020202020204" pitchFamily="34" charset="0"/>
              </a:rPr>
              <a:t>. Sıralama yönü belirtilmez ise SQL veriyi artan şekilde sıralar.</a:t>
            </a:r>
          </a:p>
          <a:p>
            <a:pPr algn="l"/>
            <a:r>
              <a:rPr lang="tr-TR" b="0" i="0" dirty="0">
                <a:solidFill>
                  <a:srgbClr val="000000"/>
                </a:solidFill>
                <a:effectLst/>
                <a:latin typeface="Arial" panose="020B0604020202020204" pitchFamily="34" charset="0"/>
              </a:rPr>
              <a:t>Sıralama yapılacak alanlar SELECT ifadesinde yer almak zorunda değildir.</a:t>
            </a:r>
          </a:p>
          <a:p>
            <a:pPr marL="0" indent="0" algn="l">
              <a:buNone/>
            </a:pP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&lt;sütun ad(</a:t>
            </a:r>
            <a:r>
              <a:rPr lang="tr-TR" b="0" i="0" dirty="0" err="1">
                <a:solidFill>
                  <a:srgbClr val="000000"/>
                </a:solidFill>
                <a:effectLst/>
                <a:latin typeface="Arial" panose="020B0604020202020204" pitchFamily="34" charset="0"/>
              </a:rPr>
              <a:t>lar</a:t>
            </a:r>
            <a:r>
              <a:rPr lang="tr-TR" b="0" i="0" dirty="0">
                <a:solidFill>
                  <a:srgbClr val="000000"/>
                </a:solidFill>
                <a:effectLst/>
                <a:latin typeface="Arial" panose="020B0604020202020204" pitchFamily="34" charset="0"/>
              </a:rPr>
              <a:t>)ı&gt; FROM &lt;tablo adı&gt;ORDER BY &lt;sütun adı&gt;&lt;sıralama yönü&gt;,&lt;sütun adı&gt;&lt;sıralama yönü&gt;, ...</a:t>
            </a:r>
          </a:p>
          <a:p>
            <a:pPr algn="l"/>
            <a:endParaRPr lang="tr-TR" b="0" i="0" dirty="0">
              <a:solidFill>
                <a:srgbClr val="000000"/>
              </a:solidFill>
              <a:effectLst/>
              <a:latin typeface="Arial" panose="020B0604020202020204" pitchFamily="34" charset="0"/>
            </a:endParaRPr>
          </a:p>
          <a:p>
            <a:pPr algn="l"/>
            <a:endParaRPr lang="tr-TR" b="0" i="0" dirty="0">
              <a:solidFill>
                <a:srgbClr val="000000"/>
              </a:solidFill>
              <a:effectLst/>
              <a:latin typeface="Arial" panose="020B0604020202020204" pitchFamily="34" charset="0"/>
            </a:endParaRPr>
          </a:p>
          <a:p>
            <a:pPr marL="0" indent="0" algn="l">
              <a:buNone/>
            </a:pPr>
            <a:endParaRPr lang="tr-TR"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90973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188F0B-BFF4-495B-A4FF-94409299AEC4}"/>
              </a:ext>
            </a:extLst>
          </p:cNvPr>
          <p:cNvSpPr>
            <a:spLocks noGrp="1"/>
          </p:cNvSpPr>
          <p:nvPr>
            <p:ph idx="1"/>
          </p:nvPr>
        </p:nvSpPr>
        <p:spPr/>
        <p:txBody>
          <a:bodyPr>
            <a:normAutofit/>
          </a:bodyPr>
          <a:lstStyle/>
          <a:p>
            <a:pPr marL="0" indent="0" algn="l">
              <a:buNone/>
            </a:pPr>
            <a:r>
              <a:rPr lang="tr-TR" sz="2000" b="1"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Aşağıdaki sorguda Sonuç kümesi </a:t>
            </a:r>
            <a:r>
              <a:rPr lang="tr-TR" sz="2000" b="0" i="0" dirty="0" err="1">
                <a:solidFill>
                  <a:srgbClr val="000000"/>
                </a:solidFill>
                <a:effectLst/>
                <a:latin typeface="Arial" panose="020B0604020202020204" pitchFamily="34" charset="0"/>
              </a:rPr>
              <a:t>CategoryID</a:t>
            </a:r>
            <a:r>
              <a:rPr lang="tr-TR" sz="2000" b="0" i="0" dirty="0">
                <a:solidFill>
                  <a:srgbClr val="000000"/>
                </a:solidFill>
                <a:effectLst/>
                <a:latin typeface="Arial" panose="020B0604020202020204" pitchFamily="34" charset="0"/>
              </a:rPr>
              <a:t> alanına göre azalan, aynı kategorideki ürünleri ise </a:t>
            </a:r>
            <a:r>
              <a:rPr lang="tr-TR" sz="2000" b="0" i="0" dirty="0" err="1">
                <a:solidFill>
                  <a:srgbClr val="000000"/>
                </a:solidFill>
                <a:effectLst/>
                <a:latin typeface="Arial" panose="020B0604020202020204" pitchFamily="34" charset="0"/>
              </a:rPr>
              <a:t>UnitPrice</a:t>
            </a:r>
            <a:r>
              <a:rPr lang="tr-TR" sz="2000" b="0" i="0" dirty="0">
                <a:solidFill>
                  <a:srgbClr val="000000"/>
                </a:solidFill>
                <a:effectLst/>
                <a:latin typeface="Arial" panose="020B0604020202020204" pitchFamily="34" charset="0"/>
              </a:rPr>
              <a:t> alanına göre artan şekilde sıralandı.</a:t>
            </a:r>
          </a:p>
          <a:p>
            <a:pPr algn="l"/>
            <a:endParaRPr lang="tr-TR" sz="2000" b="0" i="0" dirty="0">
              <a:solidFill>
                <a:srgbClr val="000000"/>
              </a:solidFill>
              <a:effectLst/>
              <a:latin typeface="Arial" panose="020B0604020202020204" pitchFamily="34" charset="0"/>
            </a:endParaRPr>
          </a:p>
          <a:p>
            <a:pPr marL="0" indent="0" algn="l">
              <a:buNone/>
            </a:pPr>
            <a:r>
              <a:rPr lang="tr-TR" sz="2000" b="1"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a:t>
            </a:r>
            <a:r>
              <a:rPr lang="tr-TR" sz="2000" b="0" i="0" dirty="0" err="1">
                <a:solidFill>
                  <a:srgbClr val="000000"/>
                </a:solidFill>
                <a:effectLst/>
                <a:latin typeface="Arial" panose="020B0604020202020204" pitchFamily="34" charset="0"/>
              </a:rPr>
              <a:t>productid</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productname</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categoryid</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unitprice</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FROM </a:t>
            </a:r>
            <a:r>
              <a:rPr lang="tr-TR" sz="2000" b="0" i="0" dirty="0" err="1">
                <a:solidFill>
                  <a:srgbClr val="000000"/>
                </a:solidFill>
                <a:effectLst/>
                <a:latin typeface="Arial" panose="020B0604020202020204" pitchFamily="34" charset="0"/>
              </a:rPr>
              <a:t>products</a:t>
            </a:r>
            <a:r>
              <a:rPr lang="tr-TR" sz="2000" b="0" i="0" dirty="0">
                <a:solidFill>
                  <a:srgbClr val="000000"/>
                </a:solidFill>
                <a:effectLst/>
                <a:latin typeface="Arial" panose="020B0604020202020204" pitchFamily="34" charset="0"/>
              </a:rPr>
              <a:t> ORDER BY </a:t>
            </a:r>
            <a:r>
              <a:rPr lang="tr-TR" sz="2000" b="0" i="0" dirty="0" err="1">
                <a:solidFill>
                  <a:srgbClr val="000000"/>
                </a:solidFill>
                <a:effectLst/>
                <a:latin typeface="Arial" panose="020B0604020202020204" pitchFamily="34" charset="0"/>
              </a:rPr>
              <a:t>categoryid</a:t>
            </a:r>
            <a:r>
              <a:rPr lang="tr-TR" sz="2000" b="0" i="0" dirty="0">
                <a:solidFill>
                  <a:srgbClr val="000000"/>
                </a:solidFill>
                <a:effectLst/>
                <a:latin typeface="Arial" panose="020B0604020202020204" pitchFamily="34" charset="0"/>
              </a:rPr>
              <a:t> DESC, </a:t>
            </a:r>
            <a:r>
              <a:rPr lang="tr-TR" sz="2000" b="0" i="0" dirty="0" err="1">
                <a:solidFill>
                  <a:srgbClr val="000000"/>
                </a:solidFill>
                <a:effectLst/>
                <a:latin typeface="Arial" panose="020B0604020202020204" pitchFamily="34" charset="0"/>
              </a:rPr>
              <a:t>unitprice</a:t>
            </a:r>
            <a:r>
              <a:rPr lang="tr-TR" sz="2000" b="0" i="0" dirty="0">
                <a:solidFill>
                  <a:srgbClr val="000000"/>
                </a:solidFill>
                <a:effectLst/>
                <a:latin typeface="Arial" panose="020B0604020202020204" pitchFamily="34" charset="0"/>
              </a:rPr>
              <a:t> ASC</a:t>
            </a:r>
          </a:p>
          <a:p>
            <a:pPr algn="l"/>
            <a:endParaRPr lang="tr-TR" sz="2000" b="0" i="0" dirty="0">
              <a:solidFill>
                <a:srgbClr val="000000"/>
              </a:solidFill>
              <a:effectLst/>
              <a:latin typeface="Arial" panose="020B0604020202020204" pitchFamily="34" charset="0"/>
            </a:endParaRPr>
          </a:p>
          <a:p>
            <a:endParaRPr lang="tr-TR" sz="2000" dirty="0"/>
          </a:p>
        </p:txBody>
      </p:sp>
    </p:spTree>
    <p:extLst>
      <p:ext uri="{BB962C8B-B14F-4D97-AF65-F5344CB8AC3E}">
        <p14:creationId xmlns:p14="http://schemas.microsoft.com/office/powerpoint/2010/main" val="37345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2787676-C763-4852-809F-172F49F52C97}"/>
              </a:ext>
            </a:extLst>
          </p:cNvPr>
          <p:cNvSpPr>
            <a:spLocks noGrp="1"/>
          </p:cNvSpPr>
          <p:nvPr>
            <p:ph type="title"/>
          </p:nvPr>
        </p:nvSpPr>
        <p:spPr>
          <a:xfrm>
            <a:off x="643467" y="321734"/>
            <a:ext cx="10905066" cy="1135737"/>
          </a:xfrm>
        </p:spPr>
        <p:txBody>
          <a:bodyPr>
            <a:normAutofit/>
          </a:bodyPr>
          <a:lstStyle/>
          <a:p>
            <a:r>
              <a:rPr lang="tr-TR" sz="3600"/>
              <a:t>GROUP BY İfadesi</a:t>
            </a:r>
          </a:p>
        </p:txBody>
      </p:sp>
      <p:sp>
        <p:nvSpPr>
          <p:cNvPr id="3" name="İçerik Yer Tutucusu 2">
            <a:extLst>
              <a:ext uri="{FF2B5EF4-FFF2-40B4-BE49-F238E27FC236}">
                <a16:creationId xmlns:a16="http://schemas.microsoft.com/office/drawing/2014/main" id="{512BE5C5-A0C2-4C9F-9E8A-3F30CCFC4F4F}"/>
              </a:ext>
            </a:extLst>
          </p:cNvPr>
          <p:cNvSpPr>
            <a:spLocks noGrp="1"/>
          </p:cNvSpPr>
          <p:nvPr>
            <p:ph idx="1"/>
          </p:nvPr>
        </p:nvSpPr>
        <p:spPr>
          <a:xfrm>
            <a:off x="643469" y="1782981"/>
            <a:ext cx="4008384" cy="4393982"/>
          </a:xfrm>
        </p:spPr>
        <p:txBody>
          <a:bodyPr>
            <a:normAutofit/>
          </a:bodyPr>
          <a:lstStyle/>
          <a:p>
            <a:r>
              <a:rPr lang="tr-TR" sz="1700" b="0" i="0" dirty="0">
                <a:effectLst/>
                <a:latin typeface="open sans" panose="020B0606030504020204" pitchFamily="34" charset="0"/>
              </a:rPr>
              <a:t>Şimdi yukarıdaki tabloyu ülkelere göre gruplasaydık ne olurdu? Görüldüğü gibi 4 farklı ülke olduğuna göre 4 farklı grup oluşacaktı. Bu gruplar Türkiye’de çalışanlar, Amerika’da çalışanlar, Fransa’da çalışanlar ve Almanya’da çalışanlar olarak ifade edilebilir. Bu ifade biçimi oldukça anlaşılır zira saf Türkçe. Biraz daha teknik bir ifade kullanmak istersek; Ülke </a:t>
            </a:r>
            <a:r>
              <a:rPr lang="tr-TR" sz="1700" b="1" i="0" dirty="0">
                <a:effectLst/>
                <a:latin typeface="open sans" panose="020B0606030504020204" pitchFamily="34" charset="0"/>
              </a:rPr>
              <a:t>alan</a:t>
            </a:r>
            <a:r>
              <a:rPr lang="tr-TR" sz="1700" b="0" i="0" dirty="0">
                <a:effectLst/>
                <a:latin typeface="open sans" panose="020B0606030504020204" pitchFamily="34" charset="0"/>
              </a:rPr>
              <a:t>ında Türkiye, Amerika, Fransa veya Almanya </a:t>
            </a:r>
            <a:r>
              <a:rPr lang="tr-TR" sz="1700" b="1" i="0" dirty="0">
                <a:effectLst/>
                <a:latin typeface="open sans" panose="020B0606030504020204" pitchFamily="34" charset="0"/>
              </a:rPr>
              <a:t>değer</a:t>
            </a:r>
            <a:r>
              <a:rPr lang="tr-TR" sz="1700" b="0" i="0" dirty="0">
                <a:effectLst/>
                <a:latin typeface="open sans" panose="020B0606030504020204" pitchFamily="34" charset="0"/>
              </a:rPr>
              <a:t>leri bulunan </a:t>
            </a:r>
            <a:r>
              <a:rPr lang="tr-TR" sz="1700" b="1" i="0" dirty="0">
                <a:effectLst/>
                <a:latin typeface="open sans" panose="020B0606030504020204" pitchFamily="34" charset="0"/>
              </a:rPr>
              <a:t>kayıt</a:t>
            </a:r>
            <a:r>
              <a:rPr lang="tr-TR" sz="1700" b="0" i="0" dirty="0">
                <a:effectLst/>
                <a:latin typeface="open sans" panose="020B0606030504020204" pitchFamily="34" charset="0"/>
              </a:rPr>
              <a:t>ların </a:t>
            </a:r>
            <a:r>
              <a:rPr lang="tr-TR" sz="1700" b="1" i="0" dirty="0">
                <a:effectLst/>
                <a:latin typeface="open sans" panose="020B0606030504020204" pitchFamily="34" charset="0"/>
              </a:rPr>
              <a:t>grup</a:t>
            </a:r>
            <a:r>
              <a:rPr lang="tr-TR" sz="1700" b="0" i="0" dirty="0">
                <a:effectLst/>
                <a:latin typeface="open sans" panose="020B0606030504020204" pitchFamily="34" charset="0"/>
              </a:rPr>
              <a:t>laşması diyebiliriz.</a:t>
            </a:r>
            <a:endParaRPr lang="tr-TR" sz="17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descr="tablo içeren bir resim&#10;&#10;Açıklama otomatik olarak oluşturuldu">
            <a:extLst>
              <a:ext uri="{FF2B5EF4-FFF2-40B4-BE49-F238E27FC236}">
                <a16:creationId xmlns:a16="http://schemas.microsoft.com/office/drawing/2014/main" id="{859CD093-2027-4DC8-AD89-175C527F1A07}"/>
              </a:ext>
            </a:extLst>
          </p:cNvPr>
          <p:cNvPicPr>
            <a:picLocks noChangeAspect="1"/>
          </p:cNvPicPr>
          <p:nvPr/>
        </p:nvPicPr>
        <p:blipFill>
          <a:blip r:embed="rId2"/>
          <a:stretch>
            <a:fillRect/>
          </a:stretch>
        </p:blipFill>
        <p:spPr>
          <a:xfrm>
            <a:off x="5464711" y="1782981"/>
            <a:ext cx="5914430"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5014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a:extLst>
              <a:ext uri="{FF2B5EF4-FFF2-40B4-BE49-F238E27FC236}">
                <a16:creationId xmlns:a16="http://schemas.microsoft.com/office/drawing/2014/main" id="{73E6BA3A-C1EA-4685-8396-1E644456C8F8}"/>
              </a:ext>
            </a:extLst>
          </p:cNvPr>
          <p:cNvPicPr>
            <a:picLocks noChangeAspect="1"/>
          </p:cNvPicPr>
          <p:nvPr/>
        </p:nvPicPr>
        <p:blipFill>
          <a:blip r:embed="rId2"/>
          <a:stretch>
            <a:fillRect/>
          </a:stretch>
        </p:blipFill>
        <p:spPr>
          <a:xfrm>
            <a:off x="2165869" y="965200"/>
            <a:ext cx="2318814" cy="2060298"/>
          </a:xfrm>
          <a:prstGeom prst="rect">
            <a:avLst/>
          </a:prstGeom>
        </p:spPr>
      </p:pic>
      <p:sp>
        <p:nvSpPr>
          <p:cNvPr id="21" name="Rectangle 20">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Resim 11">
            <a:extLst>
              <a:ext uri="{FF2B5EF4-FFF2-40B4-BE49-F238E27FC236}">
                <a16:creationId xmlns:a16="http://schemas.microsoft.com/office/drawing/2014/main" id="{02F9E510-8672-4452-B167-EFCEABB0DB92}"/>
              </a:ext>
            </a:extLst>
          </p:cNvPr>
          <p:cNvPicPr>
            <a:picLocks noChangeAspect="1"/>
          </p:cNvPicPr>
          <p:nvPr/>
        </p:nvPicPr>
        <p:blipFill>
          <a:blip r:embed="rId3"/>
          <a:stretch>
            <a:fillRect/>
          </a:stretch>
        </p:blipFill>
        <p:spPr>
          <a:xfrm>
            <a:off x="6489680" y="1231995"/>
            <a:ext cx="4733982" cy="1526708"/>
          </a:xfrm>
          <a:prstGeom prst="rect">
            <a:avLst/>
          </a:prstGeom>
        </p:spPr>
      </p:pic>
      <p:sp>
        <p:nvSpPr>
          <p:cNvPr id="23" name="Rectangle 22">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Resim 9">
            <a:extLst>
              <a:ext uri="{FF2B5EF4-FFF2-40B4-BE49-F238E27FC236}">
                <a16:creationId xmlns:a16="http://schemas.microsoft.com/office/drawing/2014/main" id="{A9CAA00F-CB84-444A-9AB3-B9194E0FCA3A}"/>
              </a:ext>
            </a:extLst>
          </p:cNvPr>
          <p:cNvPicPr>
            <a:picLocks noChangeAspect="1"/>
          </p:cNvPicPr>
          <p:nvPr/>
        </p:nvPicPr>
        <p:blipFill>
          <a:blip r:embed="rId4"/>
          <a:stretch>
            <a:fillRect/>
          </a:stretch>
        </p:blipFill>
        <p:spPr>
          <a:xfrm>
            <a:off x="6406516" y="4333363"/>
            <a:ext cx="4733982" cy="1065706"/>
          </a:xfrm>
          <a:prstGeom prst="rect">
            <a:avLst/>
          </a:prstGeom>
        </p:spPr>
      </p:pic>
      <p:pic>
        <p:nvPicPr>
          <p:cNvPr id="6" name="Resim 5">
            <a:extLst>
              <a:ext uri="{FF2B5EF4-FFF2-40B4-BE49-F238E27FC236}">
                <a16:creationId xmlns:a16="http://schemas.microsoft.com/office/drawing/2014/main" id="{33E599FF-1233-4EAF-8C37-6185CEF4616E}"/>
              </a:ext>
            </a:extLst>
          </p:cNvPr>
          <p:cNvPicPr>
            <a:picLocks noChangeAspect="1"/>
          </p:cNvPicPr>
          <p:nvPr/>
        </p:nvPicPr>
        <p:blipFill>
          <a:blip r:embed="rId5"/>
          <a:stretch>
            <a:fillRect/>
          </a:stretch>
        </p:blipFill>
        <p:spPr>
          <a:xfrm>
            <a:off x="958285" y="4459763"/>
            <a:ext cx="4733982" cy="812906"/>
          </a:xfrm>
          <a:prstGeom prst="rect">
            <a:avLst/>
          </a:prstGeom>
        </p:spPr>
      </p:pic>
    </p:spTree>
    <p:extLst>
      <p:ext uri="{BB962C8B-B14F-4D97-AF65-F5344CB8AC3E}">
        <p14:creationId xmlns:p14="http://schemas.microsoft.com/office/powerpoint/2010/main" val="2047220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5346A5-C060-48DF-831F-4F0809D0600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TOP n</a:t>
            </a:r>
          </a:p>
        </p:txBody>
      </p:sp>
      <p:pic>
        <p:nvPicPr>
          <p:cNvPr id="2050" name="Picture 2">
            <a:extLst>
              <a:ext uri="{FF2B5EF4-FFF2-40B4-BE49-F238E27FC236}">
                <a16:creationId xmlns:a16="http://schemas.microsoft.com/office/drawing/2014/main" id="{34152EF3-297C-41BD-9AF2-C42F4BAEE0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984682"/>
            <a:ext cx="6780700" cy="288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31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7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FD6A4669-F651-40AF-A5F1-7CAF88C23CCC}"/>
              </a:ext>
            </a:extLst>
          </p:cNvPr>
          <p:cNvSpPr>
            <a:spLocks noGrp="1"/>
          </p:cNvSpPr>
          <p:nvPr>
            <p:ph type="title"/>
          </p:nvPr>
        </p:nvSpPr>
        <p:spPr>
          <a:xfrm>
            <a:off x="643467" y="640080"/>
            <a:ext cx="3096427" cy="5613236"/>
          </a:xfrm>
        </p:spPr>
        <p:txBody>
          <a:bodyPr anchor="ctr">
            <a:normAutofit/>
          </a:bodyPr>
          <a:lstStyle/>
          <a:p>
            <a:r>
              <a:rPr lang="tr-TR" b="1" i="0">
                <a:solidFill>
                  <a:srgbClr val="FFFFFF"/>
                </a:solidFill>
                <a:effectLst/>
                <a:latin typeface="Trebuchet MS" panose="020B0603020202020204" pitchFamily="34" charset="0"/>
              </a:rPr>
              <a:t>TOP n Percent</a:t>
            </a:r>
            <a:endParaRPr lang="tr-TR">
              <a:solidFill>
                <a:srgbClr val="FFFFFF"/>
              </a:solidFill>
            </a:endParaRPr>
          </a:p>
        </p:txBody>
      </p:sp>
      <p:sp>
        <p:nvSpPr>
          <p:cNvPr id="3" name="İçerik Yer Tutucusu 2">
            <a:extLst>
              <a:ext uri="{FF2B5EF4-FFF2-40B4-BE49-F238E27FC236}">
                <a16:creationId xmlns:a16="http://schemas.microsoft.com/office/drawing/2014/main" id="{8EEBE782-3790-4EED-A57C-2A8F85B2B65B}"/>
              </a:ext>
            </a:extLst>
          </p:cNvPr>
          <p:cNvSpPr>
            <a:spLocks noGrp="1"/>
          </p:cNvSpPr>
          <p:nvPr>
            <p:ph idx="1"/>
          </p:nvPr>
        </p:nvSpPr>
        <p:spPr>
          <a:xfrm>
            <a:off x="4699818" y="640082"/>
            <a:ext cx="6848715" cy="2484884"/>
          </a:xfrm>
        </p:spPr>
        <p:txBody>
          <a:bodyPr anchor="ctr">
            <a:normAutofit/>
          </a:bodyPr>
          <a:lstStyle/>
          <a:p>
            <a:pPr>
              <a:buFont typeface="Arial" panose="020B0604020202020204" pitchFamily="34" charset="0"/>
              <a:buChar char="•"/>
            </a:pPr>
            <a:br>
              <a:rPr lang="tr-TR" sz="1400"/>
            </a:br>
            <a:r>
              <a:rPr lang="tr-TR" sz="1400" b="1" i="0">
                <a:effectLst/>
                <a:latin typeface="Trebuchet MS" panose="020B0603020202020204" pitchFamily="34" charset="0"/>
              </a:rPr>
              <a:t>Belli Yüzdeli Kayıtların Görüntülenmesi - TOP n Percent</a:t>
            </a:r>
            <a:br>
              <a:rPr lang="tr-TR" sz="1400"/>
            </a:br>
            <a:r>
              <a:rPr lang="tr-TR" sz="1400" b="0" i="0">
                <a:effectLst/>
                <a:latin typeface="Trebuchet MS" panose="020B0603020202020204" pitchFamily="34" charset="0"/>
              </a:rPr>
              <a:t>Tablodaki kayıtların % n kadarı görüntülenebilir.</a:t>
            </a:r>
          </a:p>
          <a:p>
            <a:pPr>
              <a:buFont typeface="Arial" panose="020B0604020202020204" pitchFamily="34" charset="0"/>
              <a:buChar char="•"/>
            </a:pPr>
            <a:r>
              <a:rPr lang="tr-TR" sz="1400" b="0" i="0">
                <a:effectLst/>
                <a:latin typeface="Trebuchet MS" panose="020B0603020202020204" pitchFamily="34" charset="0"/>
              </a:rPr>
              <a:t>Örneğin tablomuzda 100 kayıt var ise TOP 10 Percent ifadesi ile bu kayıtların %10'u görüntülenir.</a:t>
            </a:r>
          </a:p>
          <a:p>
            <a:r>
              <a:rPr lang="tr-TR" sz="1400" b="1" i="1">
                <a:effectLst/>
                <a:latin typeface="Trebuchet MS" panose="020B0603020202020204" pitchFamily="34" charset="0"/>
              </a:rPr>
              <a:t>TOP n Percent Kullanımı : SELECT TOP n Percent * FROM &lt;Tablo Adı&gt;</a:t>
            </a:r>
            <a:br>
              <a:rPr lang="tr-TR" sz="1400"/>
            </a:br>
            <a:br>
              <a:rPr lang="tr-TR" sz="1400"/>
            </a:br>
            <a:r>
              <a:rPr lang="tr-TR" sz="1400" b="1" i="0">
                <a:effectLst/>
                <a:latin typeface="Trebuchet MS" panose="020B0603020202020204" pitchFamily="34" charset="0"/>
              </a:rPr>
              <a:t>Örnek Sorgu 2:</a:t>
            </a:r>
            <a:r>
              <a:rPr lang="tr-TR" sz="1400" b="0" i="0">
                <a:effectLst/>
                <a:latin typeface="Trebuchet MS" panose="020B0603020202020204" pitchFamily="34" charset="0"/>
              </a:rPr>
              <a:t> SELECT TOP 5 Percent OrderID,ProductID, quantity FROM [order details] ORDER BY quantity DESC</a:t>
            </a:r>
            <a:br>
              <a:rPr lang="tr-TR" sz="1400"/>
            </a:br>
            <a:r>
              <a:rPr lang="tr-TR" sz="1400" b="0" i="0">
                <a:effectLst/>
                <a:latin typeface="Trebuchet MS" panose="020B0603020202020204" pitchFamily="34" charset="0"/>
              </a:rPr>
              <a:t>(Sipariş detayları tablosundan (order details) en yüksek siparişi verilen ürünlerin %5'ini listeleyelim.) </a:t>
            </a:r>
            <a:endParaRPr lang="tr-TR" sz="1400"/>
          </a:p>
        </p:txBody>
      </p:sp>
      <p:pic>
        <p:nvPicPr>
          <p:cNvPr id="3076" name="Picture 4">
            <a:extLst>
              <a:ext uri="{FF2B5EF4-FFF2-40B4-BE49-F238E27FC236}">
                <a16:creationId xmlns:a16="http://schemas.microsoft.com/office/drawing/2014/main" id="{BA0C18CF-C1FE-4EED-9757-66B62A44DC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2298" y="3446698"/>
            <a:ext cx="5078233" cy="24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50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26751FE-05FC-4DF7-A0D4-7D221752F4CA}"/>
              </a:ext>
            </a:extLst>
          </p:cNvPr>
          <p:cNvSpPr>
            <a:spLocks noGrp="1"/>
          </p:cNvSpPr>
          <p:nvPr>
            <p:ph idx="1"/>
          </p:nvPr>
        </p:nvSpPr>
        <p:spPr>
          <a:xfrm>
            <a:off x="574430" y="902433"/>
            <a:ext cx="10515600" cy="5583208"/>
          </a:xfrm>
        </p:spPr>
        <p:txBody>
          <a:bodyPr>
            <a:normAutofit fontScale="85000" lnSpcReduction="20000"/>
          </a:bodyPr>
          <a:lstStyle/>
          <a:p>
            <a:pPr algn="l"/>
            <a:r>
              <a:rPr lang="tr-TR" b="0" i="0" dirty="0">
                <a:solidFill>
                  <a:srgbClr val="1E1E1E"/>
                </a:solidFill>
                <a:effectLst/>
                <a:latin typeface="PT Sans"/>
              </a:rPr>
              <a:t>Kısıtlamalar ALTER TABLE ya da CREATE TABLE ifadeleri ile tanımlanırlar. </a:t>
            </a:r>
          </a:p>
          <a:p>
            <a:pPr algn="l"/>
            <a:r>
              <a:rPr lang="tr-TR" b="0" i="0" dirty="0">
                <a:solidFill>
                  <a:srgbClr val="1E1E1E"/>
                </a:solidFill>
                <a:effectLst/>
                <a:latin typeface="PT Sans"/>
              </a:rPr>
              <a:t>Bir tabloda kısıtlama tanımlamak için </a:t>
            </a:r>
            <a:r>
              <a:rPr lang="tr-TR" b="0" i="0" dirty="0" err="1">
                <a:solidFill>
                  <a:srgbClr val="1E1E1E"/>
                </a:solidFill>
                <a:effectLst/>
                <a:latin typeface="PT Sans"/>
              </a:rPr>
              <a:t>tabloyı</a:t>
            </a:r>
            <a:r>
              <a:rPr lang="tr-TR" b="0" i="0" dirty="0">
                <a:solidFill>
                  <a:srgbClr val="1E1E1E"/>
                </a:solidFill>
                <a:effectLst/>
                <a:latin typeface="PT Sans"/>
              </a:rPr>
              <a:t> yeniden yaratmaya gerek yoktur, yaratılmış tablo üzerinden kısıtlamalar tanımlanabilir. </a:t>
            </a:r>
          </a:p>
          <a:p>
            <a:pPr algn="l"/>
            <a:r>
              <a:rPr lang="tr-TR" b="0" i="0" dirty="0">
                <a:solidFill>
                  <a:srgbClr val="1E1E1E"/>
                </a:solidFill>
                <a:effectLst/>
                <a:latin typeface="PT Sans"/>
              </a:rPr>
              <a:t>Tabloya bir kısıtlama eklendiğinde </a:t>
            </a:r>
            <a:r>
              <a:rPr lang="tr-TR" b="0" i="0" dirty="0" err="1">
                <a:solidFill>
                  <a:srgbClr val="1E1E1E"/>
                </a:solidFill>
                <a:effectLst/>
                <a:latin typeface="PT Sans"/>
              </a:rPr>
              <a:t>varolan</a:t>
            </a:r>
            <a:r>
              <a:rPr lang="tr-TR" b="0" i="0" dirty="0">
                <a:solidFill>
                  <a:srgbClr val="1E1E1E"/>
                </a:solidFill>
                <a:effectLst/>
                <a:latin typeface="PT Sans"/>
              </a:rPr>
              <a:t> bilgi o kısıtlama tarafından kontrol edilir.</a:t>
            </a:r>
            <a:br>
              <a:rPr lang="tr-TR" b="0" i="0" dirty="0">
                <a:solidFill>
                  <a:srgbClr val="1E1E1E"/>
                </a:solidFill>
                <a:effectLst/>
                <a:latin typeface="PT Sans"/>
              </a:rPr>
            </a:br>
            <a:br>
              <a:rPr lang="tr-TR" b="0" i="0" dirty="0">
                <a:solidFill>
                  <a:srgbClr val="1E1E1E"/>
                </a:solidFill>
                <a:effectLst/>
                <a:latin typeface="PT Sans"/>
              </a:rPr>
            </a:br>
            <a:r>
              <a:rPr lang="tr-TR" b="0" i="0" dirty="0">
                <a:solidFill>
                  <a:srgbClr val="1E1E1E"/>
                </a:solidFill>
                <a:effectLst/>
                <a:latin typeface="PT Sans"/>
              </a:rPr>
              <a:t>"</a:t>
            </a:r>
            <a:r>
              <a:rPr lang="tr-TR" b="0" i="0" dirty="0" err="1">
                <a:solidFill>
                  <a:srgbClr val="1E1E1E"/>
                </a:solidFill>
                <a:effectLst/>
                <a:latin typeface="PT Sans"/>
              </a:rPr>
              <a:t>sp_helpconstraint</a:t>
            </a:r>
            <a:r>
              <a:rPr lang="tr-TR" b="0" i="0" dirty="0">
                <a:solidFill>
                  <a:srgbClr val="1E1E1E"/>
                </a:solidFill>
                <a:effectLst/>
                <a:latin typeface="PT Sans"/>
              </a:rPr>
              <a:t>" saklı yordamını kullanarak istenilen nesnenin kısıtlama bilgileri elde edilebilir.</a:t>
            </a:r>
            <a:br>
              <a:rPr lang="tr-TR" b="0" i="0" dirty="0">
                <a:solidFill>
                  <a:srgbClr val="1E1E1E"/>
                </a:solidFill>
                <a:effectLst/>
                <a:latin typeface="PT Sans"/>
              </a:rPr>
            </a:br>
            <a:br>
              <a:rPr lang="tr-TR" b="0" i="0" dirty="0">
                <a:solidFill>
                  <a:srgbClr val="1E1E1E"/>
                </a:solidFill>
                <a:effectLst/>
                <a:latin typeface="PT Sans"/>
              </a:rPr>
            </a:br>
            <a:r>
              <a:rPr lang="tr-TR" b="0" i="0" dirty="0">
                <a:solidFill>
                  <a:srgbClr val="1E1E1E"/>
                </a:solidFill>
                <a:effectLst/>
                <a:latin typeface="PT Sans"/>
              </a:rPr>
              <a:t>"</a:t>
            </a:r>
            <a:r>
              <a:rPr lang="tr-TR" b="0" i="0" dirty="0" err="1">
                <a:solidFill>
                  <a:srgbClr val="1E1E1E"/>
                </a:solidFill>
                <a:effectLst/>
                <a:latin typeface="PT Sans"/>
              </a:rPr>
              <a:t>sp_helpconstraint</a:t>
            </a:r>
            <a:r>
              <a:rPr lang="tr-TR" b="0" i="0" dirty="0">
                <a:solidFill>
                  <a:srgbClr val="1E1E1E"/>
                </a:solidFill>
                <a:effectLst/>
                <a:latin typeface="PT Sans"/>
              </a:rPr>
              <a:t> </a:t>
            </a:r>
            <a:r>
              <a:rPr lang="tr-TR" b="0" i="0" dirty="0" err="1">
                <a:solidFill>
                  <a:srgbClr val="1E1E1E"/>
                </a:solidFill>
                <a:effectLst/>
                <a:latin typeface="PT Sans"/>
              </a:rPr>
              <a:t>object_name</a:t>
            </a:r>
            <a:r>
              <a:rPr lang="tr-TR" b="0" i="0" dirty="0">
                <a:solidFill>
                  <a:srgbClr val="1E1E1E"/>
                </a:solidFill>
                <a:effectLst/>
                <a:latin typeface="PT Sans"/>
              </a:rPr>
              <a:t>" şeklinde kullanılır.</a:t>
            </a:r>
          </a:p>
          <a:p>
            <a:pPr algn="l"/>
            <a:r>
              <a:rPr lang="tr-TR" b="0" i="0" dirty="0">
                <a:solidFill>
                  <a:srgbClr val="1E1E1E"/>
                </a:solidFill>
                <a:effectLst/>
                <a:latin typeface="PT Sans"/>
              </a:rPr>
              <a:t>DEFAULT Kısıtlaması :</a:t>
            </a:r>
            <a:br>
              <a:rPr lang="tr-TR" b="0" i="0" dirty="0">
                <a:solidFill>
                  <a:srgbClr val="1E1E1E"/>
                </a:solidFill>
                <a:effectLst/>
                <a:latin typeface="PT Sans"/>
              </a:rPr>
            </a:br>
            <a:br>
              <a:rPr lang="tr-TR" b="0" i="0" dirty="0">
                <a:solidFill>
                  <a:srgbClr val="1E1E1E"/>
                </a:solidFill>
                <a:effectLst/>
                <a:latin typeface="PT Sans"/>
              </a:rPr>
            </a:br>
            <a:r>
              <a:rPr lang="tr-TR" b="0" i="0" dirty="0">
                <a:solidFill>
                  <a:srgbClr val="1E1E1E"/>
                </a:solidFill>
                <a:effectLst/>
                <a:latin typeface="PT Sans"/>
              </a:rPr>
              <a:t>Bir alanda "INSERT" ifadesinde girilmeyen bir değer olursa </a:t>
            </a:r>
            <a:r>
              <a:rPr lang="tr-TR" b="0" i="0" dirty="0" err="1">
                <a:solidFill>
                  <a:srgbClr val="1E1E1E"/>
                </a:solidFill>
                <a:effectLst/>
                <a:latin typeface="PT Sans"/>
              </a:rPr>
              <a:t>otomotik</a:t>
            </a:r>
            <a:r>
              <a:rPr lang="tr-TR" b="0" i="0" dirty="0">
                <a:solidFill>
                  <a:srgbClr val="1E1E1E"/>
                </a:solidFill>
                <a:effectLst/>
                <a:latin typeface="PT Sans"/>
              </a:rPr>
              <a:t> olarak belirlenmiş olan bir değerin atanmasını sağlar. </a:t>
            </a:r>
          </a:p>
          <a:p>
            <a:pPr algn="l"/>
            <a:r>
              <a:rPr lang="tr-TR" b="0" i="0" dirty="0">
                <a:solidFill>
                  <a:srgbClr val="1E1E1E"/>
                </a:solidFill>
                <a:effectLst/>
                <a:latin typeface="PT Sans"/>
              </a:rPr>
              <a:t>Her alan için sadece bir tane varsayılan değer belirlenebilir. </a:t>
            </a:r>
          </a:p>
          <a:p>
            <a:pPr algn="l"/>
            <a:r>
              <a:rPr lang="tr-TR" b="0" i="0" dirty="0">
                <a:solidFill>
                  <a:srgbClr val="1E1E1E"/>
                </a:solidFill>
                <a:effectLst/>
                <a:latin typeface="PT Sans"/>
              </a:rPr>
              <a:t>IDENTITY özelliği ile ve de </a:t>
            </a:r>
            <a:r>
              <a:rPr lang="tr-TR" b="0" i="0" dirty="0" err="1">
                <a:solidFill>
                  <a:srgbClr val="1E1E1E"/>
                </a:solidFill>
                <a:effectLst/>
                <a:latin typeface="PT Sans"/>
              </a:rPr>
              <a:t>timestamp</a:t>
            </a:r>
            <a:r>
              <a:rPr lang="tr-TR" b="0" i="0" dirty="0">
                <a:solidFill>
                  <a:srgbClr val="1E1E1E"/>
                </a:solidFill>
                <a:effectLst/>
                <a:latin typeface="PT Sans"/>
              </a:rPr>
              <a:t> veri tipi ile </a:t>
            </a:r>
            <a:r>
              <a:rPr lang="tr-TR" b="0" i="0" dirty="0" err="1">
                <a:solidFill>
                  <a:srgbClr val="1E1E1E"/>
                </a:solidFill>
                <a:effectLst/>
                <a:latin typeface="PT Sans"/>
              </a:rPr>
              <a:t>kulanılmaz</a:t>
            </a:r>
            <a:r>
              <a:rPr lang="tr-TR" b="0" i="0" dirty="0">
                <a:solidFill>
                  <a:srgbClr val="1E1E1E"/>
                </a:solidFill>
                <a:effectLst/>
                <a:latin typeface="PT Sans"/>
              </a:rPr>
              <a:t>.</a:t>
            </a:r>
            <a:br>
              <a:rPr lang="tr-TR" b="0" i="0" dirty="0">
                <a:solidFill>
                  <a:srgbClr val="1E1E1E"/>
                </a:solidFill>
                <a:effectLst/>
                <a:latin typeface="PT Sans"/>
              </a:rPr>
            </a:br>
            <a:endParaRPr lang="tr-TR" b="0" i="0" dirty="0">
              <a:solidFill>
                <a:srgbClr val="1E1E1E"/>
              </a:solidFill>
              <a:effectLst/>
              <a:latin typeface="PT Sans"/>
            </a:endParaRPr>
          </a:p>
          <a:p>
            <a:endParaRPr lang="tr-TR" dirty="0"/>
          </a:p>
        </p:txBody>
      </p:sp>
    </p:spTree>
    <p:extLst>
      <p:ext uri="{BB962C8B-B14F-4D97-AF65-F5344CB8AC3E}">
        <p14:creationId xmlns:p14="http://schemas.microsoft.com/office/powerpoint/2010/main" val="276628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E139F69-90DB-4363-99C1-CDD094EED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68E045B-333F-4456-BB0F-BF79CDA7AB83}"/>
              </a:ext>
            </a:extLst>
          </p:cNvPr>
          <p:cNvSpPr>
            <a:spLocks noGrp="1"/>
          </p:cNvSpPr>
          <p:nvPr>
            <p:ph type="title"/>
          </p:nvPr>
        </p:nvSpPr>
        <p:spPr>
          <a:xfrm>
            <a:off x="1252800" y="662399"/>
            <a:ext cx="5995987" cy="1494000"/>
          </a:xfrm>
        </p:spPr>
        <p:txBody>
          <a:bodyPr anchor="t">
            <a:normAutofit/>
          </a:bodyPr>
          <a:lstStyle/>
          <a:p>
            <a:r>
              <a:rPr lang="tr-TR" sz="3400" b="1" i="0" dirty="0">
                <a:effectLst/>
                <a:latin typeface="Trebuchet MS" panose="020B0603020202020204" pitchFamily="34" charset="0"/>
              </a:rPr>
              <a:t>Tekrarsız Kayıtların Görüntülenmesi - DISTINCT</a:t>
            </a:r>
            <a:endParaRPr lang="tr-TR" sz="3400" dirty="0"/>
          </a:p>
        </p:txBody>
      </p:sp>
      <p:grpSp>
        <p:nvGrpSpPr>
          <p:cNvPr id="73" name="Group 72">
            <a:extLst>
              <a:ext uri="{FF2B5EF4-FFF2-40B4-BE49-F238E27FC236}">
                <a16:creationId xmlns:a16="http://schemas.microsoft.com/office/drawing/2014/main" id="{EF5608BC-985E-44AE-8C56-1C7990286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74" name="Freeform 6">
              <a:extLst>
                <a:ext uri="{FF2B5EF4-FFF2-40B4-BE49-F238E27FC236}">
                  <a16:creationId xmlns:a16="http://schemas.microsoft.com/office/drawing/2014/main" id="{FF652A2A-BC90-4341-B339-840F6E1C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75" name="Freeform 6">
              <a:extLst>
                <a:ext uri="{FF2B5EF4-FFF2-40B4-BE49-F238E27FC236}">
                  <a16:creationId xmlns:a16="http://schemas.microsoft.com/office/drawing/2014/main" id="{E55F3E59-21AB-424D-B654-E1B9E304F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İçerik Yer Tutucusu 2">
            <a:extLst>
              <a:ext uri="{FF2B5EF4-FFF2-40B4-BE49-F238E27FC236}">
                <a16:creationId xmlns:a16="http://schemas.microsoft.com/office/drawing/2014/main" id="{FAEA2087-B746-4D37-94A0-9FEDFD3CF5B2}"/>
              </a:ext>
            </a:extLst>
          </p:cNvPr>
          <p:cNvSpPr>
            <a:spLocks noGrp="1"/>
          </p:cNvSpPr>
          <p:nvPr>
            <p:ph idx="1"/>
          </p:nvPr>
        </p:nvSpPr>
        <p:spPr>
          <a:xfrm>
            <a:off x="1251678" y="2286000"/>
            <a:ext cx="6015897" cy="3844800"/>
          </a:xfrm>
        </p:spPr>
        <p:txBody>
          <a:bodyPr>
            <a:normAutofit/>
          </a:bodyPr>
          <a:lstStyle/>
          <a:p>
            <a:r>
              <a:rPr lang="tr-TR" sz="1300" b="1" i="1" dirty="0">
                <a:solidFill>
                  <a:schemeClr val="tx1">
                    <a:alpha val="60000"/>
                  </a:schemeClr>
                </a:solidFill>
                <a:effectLst/>
                <a:latin typeface="Trebuchet MS" panose="020B0603020202020204" pitchFamily="34" charset="0"/>
              </a:rPr>
              <a:t>DISTINCT Kullanımı : SELECT DISTINCT &lt;sütun adı&gt; FROM &lt;tablo adı&gt; [WHERE &lt;koşul&gt;]</a:t>
            </a:r>
            <a:endParaRPr lang="tr-TR" sz="1300" b="0" i="0" dirty="0">
              <a:solidFill>
                <a:schemeClr val="tx1">
                  <a:alpha val="60000"/>
                </a:schemeClr>
              </a:solidFill>
              <a:effectLst/>
              <a:latin typeface="Trebuchet MS" panose="020B0603020202020204" pitchFamily="34" charset="0"/>
            </a:endParaRPr>
          </a:p>
          <a:p>
            <a:pPr>
              <a:buFont typeface="Arial" panose="020B0604020202020204" pitchFamily="34" charset="0"/>
              <a:buChar char="•"/>
            </a:pPr>
            <a:r>
              <a:rPr lang="tr-TR" sz="1300" b="0" i="0" dirty="0">
                <a:solidFill>
                  <a:schemeClr val="tx1">
                    <a:alpha val="60000"/>
                  </a:schemeClr>
                </a:solidFill>
                <a:effectLst/>
                <a:latin typeface="Trebuchet MS" panose="020B0603020202020204" pitchFamily="34" charset="0"/>
              </a:rPr>
              <a:t>Bazen veriler arasındaki benzerlikleri kaldırarak sadece benzer olmayanları </a:t>
            </a:r>
            <a:r>
              <a:rPr lang="tr-TR" sz="1300" b="0" i="0" dirty="0" err="1">
                <a:solidFill>
                  <a:schemeClr val="tx1">
                    <a:alpha val="60000"/>
                  </a:schemeClr>
                </a:solidFill>
                <a:effectLst/>
                <a:latin typeface="Trebuchet MS" panose="020B0603020202020204" pitchFamily="34" charset="0"/>
              </a:rPr>
              <a:t>listeletmek</a:t>
            </a:r>
            <a:r>
              <a:rPr lang="tr-TR" sz="1300" b="0" i="0" dirty="0">
                <a:solidFill>
                  <a:schemeClr val="tx1">
                    <a:alpha val="60000"/>
                  </a:schemeClr>
                </a:solidFill>
                <a:effectLst/>
                <a:latin typeface="Trebuchet MS" panose="020B0603020202020204" pitchFamily="34" charset="0"/>
              </a:rPr>
              <a:t> isteyebiliriz. Böyle durumlarda SELECT DISTINCT sadece tek olan (</a:t>
            </a:r>
            <a:r>
              <a:rPr lang="tr-TR" sz="1300" b="0" i="0" dirty="0" err="1">
                <a:solidFill>
                  <a:schemeClr val="tx1">
                    <a:alpha val="60000"/>
                  </a:schemeClr>
                </a:solidFill>
                <a:effectLst/>
                <a:latin typeface="Trebuchet MS" panose="020B0603020202020204" pitchFamily="34" charset="0"/>
              </a:rPr>
              <a:t>unique</a:t>
            </a:r>
            <a:r>
              <a:rPr lang="tr-TR" sz="1300" b="0" i="0" dirty="0">
                <a:solidFill>
                  <a:schemeClr val="tx1">
                    <a:alpha val="60000"/>
                  </a:schemeClr>
                </a:solidFill>
                <a:effectLst/>
                <a:latin typeface="Trebuchet MS" panose="020B0603020202020204" pitchFamily="34" charset="0"/>
              </a:rPr>
              <a:t>) kayıtların sonuç listesinde yer almasını sağlar. </a:t>
            </a:r>
          </a:p>
          <a:p>
            <a:pPr>
              <a:buFont typeface="Arial" panose="020B0604020202020204" pitchFamily="34" charset="0"/>
              <a:buChar char="•"/>
            </a:pPr>
            <a:r>
              <a:rPr lang="tr-TR" sz="1300" b="0" i="0" dirty="0">
                <a:solidFill>
                  <a:schemeClr val="tx1">
                    <a:alpha val="60000"/>
                  </a:schemeClr>
                </a:solidFill>
                <a:effectLst/>
                <a:latin typeface="Trebuchet MS" panose="020B0603020202020204" pitchFamily="34" charset="0"/>
              </a:rPr>
              <a:t>Bir sütunda belirli bir kelime iki veya daha fazla sayıda tekrarlanıyor olabilir. Fakat DISTINCT ile her tekrarlanan kayıt sadece bir kez listelenir.  </a:t>
            </a:r>
          </a:p>
          <a:p>
            <a:pPr marL="0" indent="0">
              <a:buNone/>
            </a:pPr>
            <a:endParaRPr lang="tr-TR" sz="1300" b="0" i="0" dirty="0">
              <a:solidFill>
                <a:schemeClr val="tx1">
                  <a:alpha val="60000"/>
                </a:schemeClr>
              </a:solidFill>
              <a:effectLst/>
              <a:latin typeface="Trebuchet MS" panose="020B0603020202020204" pitchFamily="34" charset="0"/>
            </a:endParaRPr>
          </a:p>
          <a:p>
            <a:pPr>
              <a:buFont typeface="Arial" panose="020B0604020202020204" pitchFamily="34" charset="0"/>
              <a:buChar char="•"/>
            </a:pPr>
            <a:r>
              <a:rPr lang="tr-TR" sz="1300" b="0" i="0" dirty="0">
                <a:solidFill>
                  <a:schemeClr val="tx1">
                    <a:alpha val="60000"/>
                  </a:schemeClr>
                </a:solidFill>
                <a:effectLst/>
                <a:latin typeface="Trebuchet MS" panose="020B0603020202020204" pitchFamily="34" charset="0"/>
              </a:rPr>
              <a:t>DISTINCT SQL komutu SELECT komutu ile birlikte kullanılmaktadır.</a:t>
            </a:r>
            <a:br>
              <a:rPr lang="tr-TR" sz="1300" b="1" i="0" dirty="0">
                <a:solidFill>
                  <a:schemeClr val="tx1">
                    <a:alpha val="60000"/>
                  </a:schemeClr>
                </a:solidFill>
                <a:effectLst/>
                <a:latin typeface="Trebuchet MS" panose="020B0603020202020204" pitchFamily="34" charset="0"/>
              </a:rPr>
            </a:br>
            <a:endParaRPr lang="tr-TR" sz="1300" b="0" i="0" dirty="0">
              <a:solidFill>
                <a:schemeClr val="tx1">
                  <a:alpha val="60000"/>
                </a:schemeClr>
              </a:solidFill>
              <a:effectLst/>
              <a:latin typeface="Trebuchet MS" panose="020B0603020202020204" pitchFamily="34" charset="0"/>
            </a:endParaRPr>
          </a:p>
          <a:p>
            <a:r>
              <a:rPr lang="tr-TR" sz="1300" b="1" i="0" dirty="0">
                <a:solidFill>
                  <a:schemeClr val="tx1">
                    <a:alpha val="60000"/>
                  </a:schemeClr>
                </a:solidFill>
                <a:effectLst/>
                <a:latin typeface="Trebuchet MS" panose="020B0603020202020204" pitchFamily="34" charset="0"/>
              </a:rPr>
              <a:t>Örnek Sorgu 3:</a:t>
            </a:r>
            <a:r>
              <a:rPr lang="tr-TR" sz="1300" b="0" i="0" dirty="0">
                <a:solidFill>
                  <a:schemeClr val="tx1">
                    <a:alpha val="60000"/>
                  </a:schemeClr>
                </a:solidFill>
                <a:effectLst/>
                <a:latin typeface="Trebuchet MS" panose="020B0603020202020204" pitchFamily="34" charset="0"/>
              </a:rPr>
              <a:t>  </a:t>
            </a:r>
          </a:p>
          <a:p>
            <a:r>
              <a:rPr lang="tr-TR" sz="1300" b="1" i="0" dirty="0">
                <a:solidFill>
                  <a:schemeClr val="tx1">
                    <a:alpha val="60000"/>
                  </a:schemeClr>
                </a:solidFill>
                <a:effectLst/>
                <a:latin typeface="Trebuchet MS" panose="020B0603020202020204" pitchFamily="34" charset="0"/>
              </a:rPr>
              <a:t>SELECT DISTINCT City FROM </a:t>
            </a:r>
            <a:r>
              <a:rPr lang="tr-TR" sz="1300" b="1" i="0" dirty="0" err="1">
                <a:solidFill>
                  <a:schemeClr val="tx1">
                    <a:alpha val="60000"/>
                  </a:schemeClr>
                </a:solidFill>
                <a:effectLst/>
                <a:latin typeface="Trebuchet MS" panose="020B0603020202020204" pitchFamily="34" charset="0"/>
              </a:rPr>
              <a:t>Customers</a:t>
            </a:r>
            <a:endParaRPr lang="tr-TR" sz="1300" b="1" i="0" dirty="0">
              <a:solidFill>
                <a:schemeClr val="tx1">
                  <a:alpha val="60000"/>
                </a:schemeClr>
              </a:solidFill>
              <a:effectLst/>
              <a:latin typeface="Trebuchet MS" panose="020B0603020202020204" pitchFamily="34" charset="0"/>
            </a:endParaRPr>
          </a:p>
          <a:p>
            <a:r>
              <a:rPr lang="tr-TR" sz="1300" b="0" i="0" dirty="0">
                <a:solidFill>
                  <a:schemeClr val="tx1">
                    <a:alpha val="60000"/>
                  </a:schemeClr>
                </a:solidFill>
                <a:effectLst/>
                <a:latin typeface="Trebuchet MS" panose="020B0603020202020204" pitchFamily="34" charset="0"/>
              </a:rPr>
              <a:t>(Müşteriler (</a:t>
            </a:r>
            <a:r>
              <a:rPr lang="tr-TR" sz="1300" b="0" i="0" dirty="0" err="1">
                <a:solidFill>
                  <a:schemeClr val="tx1">
                    <a:alpha val="60000"/>
                  </a:schemeClr>
                </a:solidFill>
                <a:effectLst/>
                <a:latin typeface="Trebuchet MS" panose="020B0603020202020204" pitchFamily="34" charset="0"/>
              </a:rPr>
              <a:t>Customers</a:t>
            </a:r>
            <a:r>
              <a:rPr lang="tr-TR" sz="1300" b="0" i="0" dirty="0">
                <a:solidFill>
                  <a:schemeClr val="tx1">
                    <a:alpha val="60000"/>
                  </a:schemeClr>
                </a:solidFill>
                <a:effectLst/>
                <a:latin typeface="Trebuchet MS" panose="020B0603020202020204" pitchFamily="34" charset="0"/>
              </a:rPr>
              <a:t>) tablosundaki  Şehir (City) </a:t>
            </a:r>
            <a:r>
              <a:rPr lang="tr-TR" sz="1300" b="0" i="0" dirty="0" err="1">
                <a:solidFill>
                  <a:schemeClr val="tx1">
                    <a:alpha val="60000"/>
                  </a:schemeClr>
                </a:solidFill>
                <a:effectLst/>
                <a:latin typeface="Trebuchet MS" panose="020B0603020202020204" pitchFamily="34" charset="0"/>
              </a:rPr>
              <a:t>sutunlarını</a:t>
            </a:r>
            <a:r>
              <a:rPr lang="tr-TR" sz="1300" b="0" i="0" dirty="0">
                <a:solidFill>
                  <a:schemeClr val="tx1">
                    <a:alpha val="60000"/>
                  </a:schemeClr>
                </a:solidFill>
                <a:effectLst/>
                <a:latin typeface="Trebuchet MS" panose="020B0603020202020204" pitchFamily="34" charset="0"/>
              </a:rPr>
              <a:t> listeleyelim. Ve aynı değerlerin tekrarlanmamasını sağlayalım.) </a:t>
            </a:r>
            <a:br>
              <a:rPr lang="tr-TR" sz="1300" b="0" i="0" dirty="0">
                <a:solidFill>
                  <a:schemeClr val="tx1">
                    <a:alpha val="60000"/>
                  </a:schemeClr>
                </a:solidFill>
                <a:effectLst/>
                <a:latin typeface="Trebuchet MS" panose="020B0603020202020204" pitchFamily="34" charset="0"/>
              </a:rPr>
            </a:br>
            <a:endParaRPr lang="tr-TR" sz="1300" dirty="0">
              <a:solidFill>
                <a:schemeClr val="tx1">
                  <a:alpha val="60000"/>
                </a:schemeClr>
              </a:solidFill>
            </a:endParaRPr>
          </a:p>
        </p:txBody>
      </p:sp>
      <p:pic>
        <p:nvPicPr>
          <p:cNvPr id="4098" name="Picture 2">
            <a:extLst>
              <a:ext uri="{FF2B5EF4-FFF2-40B4-BE49-F238E27FC236}">
                <a16:creationId xmlns:a16="http://schemas.microsoft.com/office/drawing/2014/main" id="{17104E90-54D0-4A39-9138-8912CF8E4A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747324"/>
            <a:ext cx="3914164" cy="536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03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373E21-6506-449D-BB20-DC7A898B0716}"/>
              </a:ext>
            </a:extLst>
          </p:cNvPr>
          <p:cNvSpPr>
            <a:spLocks noGrp="1"/>
          </p:cNvSpPr>
          <p:nvPr>
            <p:ph idx="1"/>
          </p:nvPr>
        </p:nvSpPr>
        <p:spPr>
          <a:xfrm>
            <a:off x="1219961" y="517539"/>
            <a:ext cx="9618132" cy="4309437"/>
          </a:xfrm>
        </p:spPr>
        <p:txBody>
          <a:bodyPr>
            <a:noAutofit/>
          </a:bodyPr>
          <a:lstStyle/>
          <a:p>
            <a:pPr fontAlgn="base"/>
            <a:r>
              <a:rPr lang="tr-TR" sz="2000" b="1" i="0" dirty="0">
                <a:effectLst/>
                <a:latin typeface="Open Sans" panose="020B0606030504020204" pitchFamily="34" charset="0"/>
              </a:rPr>
              <a:t>2.Yol:</a:t>
            </a:r>
            <a:endParaRPr lang="tr-TR" sz="2000" b="0" i="0" dirty="0">
              <a:effectLst/>
              <a:latin typeface="Open Sans" panose="020B0606030504020204" pitchFamily="34" charset="0"/>
            </a:endParaRPr>
          </a:p>
          <a:p>
            <a:pPr fontAlgn="base"/>
            <a:r>
              <a:rPr lang="tr-TR" sz="2000" b="0" i="0" dirty="0">
                <a:effectLst/>
                <a:latin typeface="Open Sans" panose="020B0606030504020204" pitchFamily="34" charset="0"/>
              </a:rPr>
              <a:t>Yukarıdaki şekilde </a:t>
            </a:r>
            <a:r>
              <a:rPr lang="tr-TR" sz="2000" b="0" i="0" dirty="0" err="1">
                <a:effectLst/>
                <a:latin typeface="Open Sans" panose="020B0606030504020204" pitchFamily="34" charset="0"/>
              </a:rPr>
              <a:t>veritabanı</a:t>
            </a:r>
            <a:r>
              <a:rPr lang="tr-TR" sz="2000" b="0" i="0" dirty="0">
                <a:effectLst/>
                <a:latin typeface="Open Sans" panose="020B0606030504020204" pitchFamily="34" charset="0"/>
              </a:rPr>
              <a:t> oluşturabileceğimiz gibi bunu SQL sorgusu şeklinde de yapabiliriz.</a:t>
            </a:r>
          </a:p>
          <a:p>
            <a:pPr fontAlgn="base"/>
            <a:r>
              <a:rPr lang="tr-TR" sz="2000" b="0" i="0" dirty="0">
                <a:effectLst/>
                <a:latin typeface="Open Sans" panose="020B0606030504020204" pitchFamily="34" charset="0"/>
              </a:rPr>
              <a:t>Öncelikle New Query butonuna basarak yeni bir sorgu penceresi açıyoruz.</a:t>
            </a:r>
          </a:p>
          <a:p>
            <a:pPr fontAlgn="base"/>
            <a:r>
              <a:rPr lang="tr-TR" sz="2000" b="1" i="0" dirty="0">
                <a:effectLst/>
                <a:latin typeface="Open Sans" panose="020B0606030504020204" pitchFamily="34" charset="0"/>
              </a:rPr>
              <a:t>Yeni</a:t>
            </a:r>
            <a:r>
              <a:rPr lang="tr-TR" sz="2000" b="0" i="0" dirty="0">
                <a:effectLst/>
                <a:latin typeface="Open Sans" panose="020B0606030504020204" pitchFamily="34" charset="0"/>
              </a:rPr>
              <a:t> bir veri tabanı oluşturmak için </a:t>
            </a:r>
            <a:r>
              <a:rPr lang="tr-TR" sz="2000" b="1" i="0" dirty="0" err="1">
                <a:effectLst/>
                <a:latin typeface="Open Sans" panose="020B0606030504020204" pitchFamily="34" charset="0"/>
              </a:rPr>
              <a:t>create</a:t>
            </a:r>
            <a:r>
              <a:rPr lang="tr-TR" sz="2000" b="1" i="0" dirty="0">
                <a:effectLst/>
                <a:latin typeface="Open Sans" panose="020B0606030504020204" pitchFamily="34" charset="0"/>
              </a:rPr>
              <a:t> </a:t>
            </a:r>
            <a:r>
              <a:rPr lang="tr-TR" sz="2000" b="1" i="0" dirty="0" err="1">
                <a:effectLst/>
                <a:latin typeface="Open Sans" panose="020B0606030504020204" pitchFamily="34" charset="0"/>
              </a:rPr>
              <a:t>database</a:t>
            </a:r>
            <a:r>
              <a:rPr lang="tr-TR" sz="2000" b="0" i="0" dirty="0">
                <a:effectLst/>
                <a:latin typeface="Open Sans" panose="020B0606030504020204" pitchFamily="34" charset="0"/>
              </a:rPr>
              <a:t> sorgusu kullanılır.</a:t>
            </a:r>
            <a:br>
              <a:rPr lang="tr-TR" sz="2000" b="0" i="0" dirty="0">
                <a:effectLst/>
                <a:latin typeface="Open Sans" panose="020B0606030504020204" pitchFamily="34" charset="0"/>
              </a:rPr>
            </a:br>
            <a:r>
              <a:rPr lang="tr-TR" sz="2000" b="1" i="0" dirty="0">
                <a:effectLst/>
                <a:latin typeface="Open Sans" panose="020B0606030504020204" pitchFamily="34" charset="0"/>
              </a:rPr>
              <a:t>Örnek</a:t>
            </a:r>
            <a:r>
              <a:rPr lang="tr-TR" sz="2000" b="0" i="0" dirty="0">
                <a:effectLst/>
                <a:latin typeface="Open Sans" panose="020B0606030504020204" pitchFamily="34" charset="0"/>
              </a:rPr>
              <a:t> olarak “</a:t>
            </a:r>
            <a:r>
              <a:rPr lang="tr-TR" sz="2000" b="1" i="0" dirty="0">
                <a:effectLst/>
                <a:latin typeface="Open Sans" panose="020B0606030504020204" pitchFamily="34" charset="0"/>
              </a:rPr>
              <a:t>okul”</a:t>
            </a:r>
            <a:r>
              <a:rPr lang="tr-TR" sz="2000" b="0" i="0" dirty="0">
                <a:effectLst/>
                <a:latin typeface="Open Sans" panose="020B0606030504020204" pitchFamily="34" charset="0"/>
              </a:rPr>
              <a:t> isminde yeni bir veri tabanı oluşturmak için sorgu ekranında yazılıp </a:t>
            </a:r>
            <a:r>
              <a:rPr lang="tr-TR" sz="2000" b="1" i="0" dirty="0">
                <a:effectLst/>
                <a:latin typeface="Open Sans" panose="020B0606030504020204" pitchFamily="34" charset="0"/>
              </a:rPr>
              <a:t>“</a:t>
            </a:r>
            <a:r>
              <a:rPr lang="tr-TR" sz="2000" b="1" i="0" dirty="0" err="1">
                <a:effectLst/>
                <a:latin typeface="Open Sans" panose="020B0606030504020204" pitchFamily="34" charset="0"/>
              </a:rPr>
              <a:t>Execute</a:t>
            </a:r>
            <a:r>
              <a:rPr lang="tr-TR" sz="2000" b="1" i="0" dirty="0">
                <a:effectLst/>
                <a:latin typeface="Open Sans" panose="020B0606030504020204" pitchFamily="34" charset="0"/>
              </a:rPr>
              <a:t>(F5)”</a:t>
            </a:r>
            <a:r>
              <a:rPr lang="tr-TR" sz="2000" b="0" i="0" dirty="0">
                <a:effectLst/>
                <a:latin typeface="Open Sans" panose="020B0606030504020204" pitchFamily="34" charset="0"/>
              </a:rPr>
              <a:t> butonuna basılır. </a:t>
            </a:r>
          </a:p>
          <a:p>
            <a:pPr fontAlgn="base"/>
            <a:r>
              <a:rPr lang="tr-TR" sz="2000" b="0" i="0" dirty="0">
                <a:effectLst/>
                <a:latin typeface="Open Sans" panose="020B0606030504020204" pitchFamily="34" charset="0"/>
              </a:rPr>
              <a:t>Sorguyu çalıştırdıktan sonra </a:t>
            </a:r>
            <a:r>
              <a:rPr lang="tr-TR" sz="2000" b="1" i="0" dirty="0" err="1">
                <a:effectLst/>
                <a:latin typeface="Open Sans" panose="020B0606030504020204" pitchFamily="34" charset="0"/>
              </a:rPr>
              <a:t>Messages</a:t>
            </a:r>
            <a:r>
              <a:rPr lang="tr-TR" sz="2000" b="0" i="0" dirty="0">
                <a:effectLst/>
                <a:latin typeface="Open Sans" panose="020B0606030504020204" pitchFamily="34" charset="0"/>
              </a:rPr>
              <a:t> penceresinde “</a:t>
            </a:r>
            <a:r>
              <a:rPr lang="tr-TR" sz="2000" b="0" i="1" dirty="0" err="1">
                <a:effectLst/>
                <a:latin typeface="Open Sans" panose="020B0606030504020204" pitchFamily="34" charset="0"/>
              </a:rPr>
              <a:t>Command</a:t>
            </a:r>
            <a:r>
              <a:rPr lang="tr-TR" sz="2000" b="0" i="1" dirty="0">
                <a:effectLst/>
                <a:latin typeface="Open Sans" panose="020B0606030504020204" pitchFamily="34" charset="0"/>
              </a:rPr>
              <a:t>(s) </a:t>
            </a:r>
            <a:r>
              <a:rPr lang="tr-TR" sz="2000" b="0" i="1" dirty="0" err="1">
                <a:effectLst/>
                <a:latin typeface="Open Sans" panose="020B0606030504020204" pitchFamily="34" charset="0"/>
              </a:rPr>
              <a:t>completed</a:t>
            </a:r>
            <a:r>
              <a:rPr lang="tr-TR" sz="2000" b="0" i="1" dirty="0">
                <a:effectLst/>
                <a:latin typeface="Open Sans" panose="020B0606030504020204" pitchFamily="34" charset="0"/>
              </a:rPr>
              <a:t> </a:t>
            </a:r>
            <a:r>
              <a:rPr lang="tr-TR" sz="2000" b="0" i="1" dirty="0" err="1">
                <a:effectLst/>
                <a:latin typeface="Open Sans" panose="020B0606030504020204" pitchFamily="34" charset="0"/>
              </a:rPr>
              <a:t>successfully</a:t>
            </a:r>
            <a:r>
              <a:rPr lang="tr-TR" sz="2000" b="0" i="0" dirty="0">
                <a:effectLst/>
                <a:latin typeface="Open Sans" panose="020B0606030504020204" pitchFamily="34" charset="0"/>
              </a:rPr>
              <a:t>” iletisi çıkacaktır.</a:t>
            </a:r>
          </a:p>
          <a:p>
            <a:pPr fontAlgn="base"/>
            <a:endParaRPr lang="tr-TR" sz="2000" dirty="0">
              <a:latin typeface="Open Sans" panose="020B0606030504020204" pitchFamily="34" charset="0"/>
            </a:endParaRPr>
          </a:p>
          <a:p>
            <a:pPr fontAlgn="base"/>
            <a:r>
              <a:rPr lang="tr-TR" sz="3600" b="0" i="0" dirty="0" err="1">
                <a:solidFill>
                  <a:srgbClr val="004ED0"/>
                </a:solidFill>
                <a:effectLst/>
                <a:latin typeface="Monaco"/>
              </a:rPr>
              <a:t>create</a:t>
            </a:r>
            <a:r>
              <a:rPr lang="tr-TR" sz="3600" b="0" i="0" dirty="0">
                <a:solidFill>
                  <a:srgbClr val="004ED0"/>
                </a:solidFill>
                <a:effectLst/>
                <a:latin typeface="Monaco"/>
              </a:rPr>
              <a:t> </a:t>
            </a:r>
            <a:r>
              <a:rPr lang="tr-TR" sz="3600" b="0" i="0" dirty="0" err="1">
                <a:solidFill>
                  <a:srgbClr val="004ED0"/>
                </a:solidFill>
                <a:effectLst/>
                <a:latin typeface="Monaco"/>
              </a:rPr>
              <a:t>database</a:t>
            </a:r>
            <a:r>
              <a:rPr lang="tr-TR" sz="3600" b="0" i="0" dirty="0">
                <a:solidFill>
                  <a:srgbClr val="004ED0"/>
                </a:solidFill>
                <a:effectLst/>
                <a:latin typeface="Monaco"/>
              </a:rPr>
              <a:t> </a:t>
            </a:r>
            <a:r>
              <a:rPr lang="tr-TR" sz="3600" b="0" i="0" dirty="0">
                <a:solidFill>
                  <a:srgbClr val="002D7A"/>
                </a:solidFill>
                <a:effectLst/>
                <a:latin typeface="Monaco"/>
              </a:rPr>
              <a:t>okul</a:t>
            </a:r>
            <a:endParaRPr lang="tr-TR" sz="3600" b="0" i="0" dirty="0">
              <a:effectLst/>
              <a:latin typeface="Open Sans" panose="020B0606030504020204" pitchFamily="34" charset="0"/>
            </a:endParaRPr>
          </a:p>
          <a:p>
            <a:pPr fontAlgn="base"/>
            <a:endParaRPr lang="tr-TR" sz="2000" b="0" i="0" dirty="0">
              <a:effectLst/>
              <a:latin typeface="Open Sans" panose="020B0606030504020204" pitchFamily="34" charset="0"/>
            </a:endParaRPr>
          </a:p>
          <a:p>
            <a:pPr fontAlgn="base"/>
            <a:endParaRPr lang="tr-TR" sz="2000" b="0" i="0" dirty="0">
              <a:effectLst/>
              <a:latin typeface="Open Sans" panose="020B0606030504020204" pitchFamily="34" charset="0"/>
            </a:endParaRPr>
          </a:p>
          <a:p>
            <a:endParaRPr lang="tr-TR" sz="2000" dirty="0"/>
          </a:p>
        </p:txBody>
      </p:sp>
      <p:pic>
        <p:nvPicPr>
          <p:cNvPr id="4102" name="Picture 6" descr="database4">
            <a:extLst>
              <a:ext uri="{FF2B5EF4-FFF2-40B4-BE49-F238E27FC236}">
                <a16:creationId xmlns:a16="http://schemas.microsoft.com/office/drawing/2014/main" id="{F270A510-0E16-4871-AB9A-199B9CDE4C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495" y="5079304"/>
            <a:ext cx="6096002" cy="48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97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8479F28-50C9-497E-801B-C695D92401D1}"/>
              </a:ext>
            </a:extLst>
          </p:cNvPr>
          <p:cNvSpPr>
            <a:spLocks noGrp="1"/>
          </p:cNvSpPr>
          <p:nvPr>
            <p:ph idx="1"/>
          </p:nvPr>
        </p:nvSpPr>
        <p:spPr/>
        <p:txBody>
          <a:bodyPr/>
          <a:lstStyle/>
          <a:p>
            <a:pPr algn="l" fontAlgn="base"/>
            <a:r>
              <a:rPr lang="tr-TR" b="0" i="0" dirty="0">
                <a:solidFill>
                  <a:srgbClr val="444444"/>
                </a:solidFill>
                <a:effectLst/>
                <a:latin typeface="Open Sans" panose="020B0606030504020204" pitchFamily="34" charset="0"/>
              </a:rPr>
              <a:t>Ticaret </a:t>
            </a:r>
            <a:r>
              <a:rPr lang="tr-TR" b="0" i="0" dirty="0" err="1">
                <a:solidFill>
                  <a:srgbClr val="444444"/>
                </a:solidFill>
                <a:effectLst/>
                <a:latin typeface="Open Sans" panose="020B0606030504020204" pitchFamily="34" charset="0"/>
              </a:rPr>
              <a:t>veritabanını</a:t>
            </a:r>
            <a:r>
              <a:rPr lang="tr-TR" b="0" i="0" dirty="0">
                <a:solidFill>
                  <a:srgbClr val="444444"/>
                </a:solidFill>
                <a:effectLst/>
                <a:latin typeface="Open Sans" panose="020B0606030504020204" pitchFamily="34" charset="0"/>
              </a:rPr>
              <a:t> seçiniz</a:t>
            </a:r>
          </a:p>
          <a:p>
            <a:endParaRPr lang="tr-TR" dirty="0"/>
          </a:p>
        </p:txBody>
      </p:sp>
      <p:graphicFrame>
        <p:nvGraphicFramePr>
          <p:cNvPr id="4" name="Tablo 3">
            <a:extLst>
              <a:ext uri="{FF2B5EF4-FFF2-40B4-BE49-F238E27FC236}">
                <a16:creationId xmlns:a16="http://schemas.microsoft.com/office/drawing/2014/main" id="{0755CF13-15E8-4AA4-8A3C-C997399F9155}"/>
              </a:ext>
            </a:extLst>
          </p:cNvPr>
          <p:cNvGraphicFramePr>
            <a:graphicFrameLocks noGrp="1"/>
          </p:cNvGraphicFramePr>
          <p:nvPr/>
        </p:nvGraphicFramePr>
        <p:xfrm>
          <a:off x="1024677" y="3108960"/>
          <a:ext cx="5906547" cy="640080"/>
        </p:xfrm>
        <a:graphic>
          <a:graphicData uri="http://schemas.openxmlformats.org/drawingml/2006/table">
            <a:tbl>
              <a:tblPr/>
              <a:tblGrid>
                <a:gridCol w="382047">
                  <a:extLst>
                    <a:ext uri="{9D8B030D-6E8A-4147-A177-3AD203B41FA5}">
                      <a16:colId xmlns:a16="http://schemas.microsoft.com/office/drawing/2014/main" val="1300676009"/>
                    </a:ext>
                  </a:extLst>
                </a:gridCol>
                <a:gridCol w="5524500">
                  <a:extLst>
                    <a:ext uri="{9D8B030D-6E8A-4147-A177-3AD203B41FA5}">
                      <a16:colId xmlns:a16="http://schemas.microsoft.com/office/drawing/2014/main" val="988799042"/>
                    </a:ext>
                  </a:extLst>
                </a:gridCol>
              </a:tblGrid>
              <a:tr h="0">
                <a:tc>
                  <a:txBody>
                    <a:bodyPr/>
                    <a:lstStyle/>
                    <a:p>
                      <a:pPr algn="ctr" fontAlgn="base"/>
                      <a:r>
                        <a:rPr lang="tr-TR" b="0">
                          <a:solidFill>
                            <a:srgbClr val="000000"/>
                          </a:solidFill>
                          <a:effectLst/>
                          <a:latin typeface="inherit"/>
                        </a:rPr>
                        <a:t>2</a:t>
                      </a:r>
                    </a:p>
                    <a:p>
                      <a:pPr algn="ctr" fontAlgn="base"/>
                      <a:r>
                        <a:rPr lang="tr-TR" b="0">
                          <a:solidFill>
                            <a:srgbClr val="000000"/>
                          </a:solidFill>
                          <a:effectLst/>
                          <a:latin typeface="inherit"/>
                        </a:rPr>
                        <a:t>3</a:t>
                      </a: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tr-TR" b="0" dirty="0">
                          <a:solidFill>
                            <a:srgbClr val="000000"/>
                          </a:solidFill>
                          <a:effectLst/>
                          <a:latin typeface="inherit"/>
                        </a:rPr>
                        <a:t> </a:t>
                      </a:r>
                    </a:p>
                    <a:p>
                      <a:pPr algn="l" fontAlgn="base"/>
                      <a:r>
                        <a:rPr lang="tr-TR" b="1" dirty="0">
                          <a:solidFill>
                            <a:srgbClr val="800080"/>
                          </a:solidFill>
                          <a:effectLst/>
                          <a:latin typeface="inherit"/>
                        </a:rPr>
                        <a:t>USE</a:t>
                      </a:r>
                      <a:r>
                        <a:rPr lang="tr-TR" b="0" dirty="0">
                          <a:solidFill>
                            <a:srgbClr val="006FE0"/>
                          </a:solidFill>
                          <a:effectLst/>
                          <a:latin typeface="inherit"/>
                        </a:rPr>
                        <a:t> </a:t>
                      </a:r>
                      <a:r>
                        <a:rPr lang="tr-TR" b="0" dirty="0">
                          <a:solidFill>
                            <a:srgbClr val="000000"/>
                          </a:solidFill>
                          <a:effectLst/>
                          <a:latin typeface="inherit"/>
                        </a:rPr>
                        <a:t>Ticaret</a:t>
                      </a: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770149842"/>
                  </a:ext>
                </a:extLst>
              </a:tr>
            </a:tbl>
          </a:graphicData>
        </a:graphic>
      </p:graphicFrame>
      <p:sp>
        <p:nvSpPr>
          <p:cNvPr id="5" name="Metin kutusu 4">
            <a:extLst>
              <a:ext uri="{FF2B5EF4-FFF2-40B4-BE49-F238E27FC236}">
                <a16:creationId xmlns:a16="http://schemas.microsoft.com/office/drawing/2014/main" id="{BE7DD331-F720-4138-8925-5D866DA30D46}"/>
              </a:ext>
            </a:extLst>
          </p:cNvPr>
          <p:cNvSpPr txBox="1"/>
          <p:nvPr/>
        </p:nvSpPr>
        <p:spPr>
          <a:xfrm>
            <a:off x="1024677" y="1257300"/>
            <a:ext cx="2835135" cy="646331"/>
          </a:xfrm>
          <a:prstGeom prst="rect">
            <a:avLst/>
          </a:prstGeom>
          <a:noFill/>
        </p:spPr>
        <p:txBody>
          <a:bodyPr wrap="none" rtlCol="0">
            <a:spAutoFit/>
          </a:bodyPr>
          <a:lstStyle/>
          <a:p>
            <a:r>
              <a:rPr lang="tr-TR" b="1" i="0" dirty="0">
                <a:solidFill>
                  <a:srgbClr val="232323"/>
                </a:solidFill>
                <a:effectLst/>
                <a:latin typeface="Roboto Slab"/>
              </a:rPr>
              <a:t>SQL </a:t>
            </a:r>
            <a:r>
              <a:rPr lang="tr-TR" b="1" i="0" dirty="0" err="1">
                <a:solidFill>
                  <a:srgbClr val="232323"/>
                </a:solidFill>
                <a:effectLst/>
                <a:latin typeface="Roboto Slab"/>
              </a:rPr>
              <a:t>Veritabanını</a:t>
            </a:r>
            <a:r>
              <a:rPr lang="tr-TR" b="1" i="0" dirty="0">
                <a:solidFill>
                  <a:srgbClr val="232323"/>
                </a:solidFill>
                <a:effectLst/>
                <a:latin typeface="Roboto Slab"/>
              </a:rPr>
              <a:t> Seçme</a:t>
            </a:r>
          </a:p>
          <a:p>
            <a:endParaRPr lang="tr-TR" dirty="0"/>
          </a:p>
        </p:txBody>
      </p:sp>
    </p:spTree>
    <p:extLst>
      <p:ext uri="{BB962C8B-B14F-4D97-AF65-F5344CB8AC3E}">
        <p14:creationId xmlns:p14="http://schemas.microsoft.com/office/powerpoint/2010/main" val="2411305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C8BB72D-9317-4A99-B93E-D21C5D6282A3}"/>
              </a:ext>
            </a:extLst>
          </p:cNvPr>
          <p:cNvSpPr>
            <a:spLocks noGrp="1"/>
          </p:cNvSpPr>
          <p:nvPr>
            <p:ph idx="1"/>
          </p:nvPr>
        </p:nvSpPr>
        <p:spPr>
          <a:xfrm>
            <a:off x="1008184" y="1459907"/>
            <a:ext cx="10175630" cy="767904"/>
          </a:xfrm>
        </p:spPr>
        <p:txBody>
          <a:bodyPr anchor="ctr">
            <a:normAutofit/>
          </a:bodyPr>
          <a:lstStyle/>
          <a:p>
            <a:pPr algn="ctr" fontAlgn="base"/>
            <a:r>
              <a:rPr lang="tr-TR" sz="2000" b="1" i="0" dirty="0">
                <a:effectLst/>
                <a:latin typeface="Roboto Slab"/>
              </a:rPr>
              <a:t>SQL Tablo Oluşturma</a:t>
            </a:r>
          </a:p>
          <a:p>
            <a:pPr algn="ctr" fontAlgn="base"/>
            <a:r>
              <a:rPr lang="tr-TR" sz="2000" b="0" i="0" dirty="0">
                <a:effectLst/>
                <a:latin typeface="Open Sans" panose="020B0606030504020204" pitchFamily="34" charset="0"/>
              </a:rPr>
              <a:t>–Müşteri adında tablo oluşturup, ad ve </a:t>
            </a:r>
            <a:r>
              <a:rPr lang="tr-TR" sz="2000" b="0" i="0" dirty="0" err="1">
                <a:effectLst/>
                <a:latin typeface="Open Sans" panose="020B0606030504020204" pitchFamily="34" charset="0"/>
              </a:rPr>
              <a:t>soyad</a:t>
            </a:r>
            <a:r>
              <a:rPr lang="tr-TR" sz="2000" b="0" i="0" dirty="0">
                <a:effectLst/>
                <a:latin typeface="Open Sans" panose="020B0606030504020204" pitchFamily="34" charset="0"/>
              </a:rPr>
              <a:t> alanlarını ekleyiniz.</a:t>
            </a:r>
          </a:p>
          <a:p>
            <a:pPr algn="ctr"/>
            <a:endParaRPr lang="tr-TR" sz="2000" dirty="0"/>
          </a:p>
        </p:txBody>
      </p:sp>
      <p:graphicFrame>
        <p:nvGraphicFramePr>
          <p:cNvPr id="4" name="Tablo 3">
            <a:extLst>
              <a:ext uri="{FF2B5EF4-FFF2-40B4-BE49-F238E27FC236}">
                <a16:creationId xmlns:a16="http://schemas.microsoft.com/office/drawing/2014/main" id="{9CDFF0F8-6909-4FBF-8B27-98AFC1B3EAC3}"/>
              </a:ext>
            </a:extLst>
          </p:cNvPr>
          <p:cNvGraphicFramePr>
            <a:graphicFrameLocks noGrp="1"/>
          </p:cNvGraphicFramePr>
          <p:nvPr/>
        </p:nvGraphicFramePr>
        <p:xfrm>
          <a:off x="1103038" y="2405149"/>
          <a:ext cx="9979828" cy="3899393"/>
        </p:xfrm>
        <a:graphic>
          <a:graphicData uri="http://schemas.openxmlformats.org/drawingml/2006/table">
            <a:tbl>
              <a:tblPr/>
              <a:tblGrid>
                <a:gridCol w="704697">
                  <a:extLst>
                    <a:ext uri="{9D8B030D-6E8A-4147-A177-3AD203B41FA5}">
                      <a16:colId xmlns:a16="http://schemas.microsoft.com/office/drawing/2014/main" val="68410893"/>
                    </a:ext>
                  </a:extLst>
                </a:gridCol>
                <a:gridCol w="9275131">
                  <a:extLst>
                    <a:ext uri="{9D8B030D-6E8A-4147-A177-3AD203B41FA5}">
                      <a16:colId xmlns:a16="http://schemas.microsoft.com/office/drawing/2014/main" val="3078462806"/>
                    </a:ext>
                  </a:extLst>
                </a:gridCol>
              </a:tblGrid>
              <a:tr h="3899393">
                <a:tc>
                  <a:txBody>
                    <a:bodyPr/>
                    <a:lstStyle/>
                    <a:p>
                      <a:pPr algn="ctr" fontAlgn="base"/>
                      <a:r>
                        <a:rPr lang="tr-TR" sz="3000" b="0">
                          <a:solidFill>
                            <a:srgbClr val="000000"/>
                          </a:solidFill>
                          <a:effectLst/>
                          <a:latin typeface="inherit"/>
                        </a:rPr>
                        <a:t>1</a:t>
                      </a:r>
                    </a:p>
                    <a:p>
                      <a:pPr algn="ctr" fontAlgn="base"/>
                      <a:r>
                        <a:rPr lang="tr-TR" sz="3000" b="0">
                          <a:solidFill>
                            <a:srgbClr val="000000"/>
                          </a:solidFill>
                          <a:effectLst/>
                          <a:latin typeface="inherit"/>
                        </a:rPr>
                        <a:t>2</a:t>
                      </a:r>
                    </a:p>
                    <a:p>
                      <a:pPr algn="ctr" fontAlgn="base"/>
                      <a:r>
                        <a:rPr lang="tr-TR" sz="3000" b="0">
                          <a:solidFill>
                            <a:srgbClr val="000000"/>
                          </a:solidFill>
                          <a:effectLst/>
                          <a:latin typeface="inherit"/>
                        </a:rPr>
                        <a:t>3</a:t>
                      </a:r>
                    </a:p>
                    <a:p>
                      <a:pPr algn="ctr" fontAlgn="base"/>
                      <a:r>
                        <a:rPr lang="tr-TR" sz="3000" b="0">
                          <a:solidFill>
                            <a:srgbClr val="000000"/>
                          </a:solidFill>
                          <a:effectLst/>
                          <a:latin typeface="inherit"/>
                        </a:rPr>
                        <a:t>4</a:t>
                      </a:r>
                    </a:p>
                    <a:p>
                      <a:pPr algn="ctr" fontAlgn="base"/>
                      <a:r>
                        <a:rPr lang="tr-TR" sz="3000" b="0">
                          <a:solidFill>
                            <a:srgbClr val="000000"/>
                          </a:solidFill>
                          <a:effectLst/>
                          <a:latin typeface="inherit"/>
                        </a:rPr>
                        <a:t>5</a:t>
                      </a:r>
                    </a:p>
                    <a:p>
                      <a:pPr algn="ctr" fontAlgn="base"/>
                      <a:r>
                        <a:rPr lang="tr-TR" sz="3000" b="0">
                          <a:solidFill>
                            <a:srgbClr val="000000"/>
                          </a:solidFill>
                          <a:effectLst/>
                          <a:latin typeface="inherit"/>
                        </a:rPr>
                        <a:t>6</a:t>
                      </a:r>
                    </a:p>
                    <a:p>
                      <a:pPr algn="ctr" fontAlgn="base"/>
                      <a:r>
                        <a:rPr lang="tr-TR" sz="3000" b="0">
                          <a:solidFill>
                            <a:srgbClr val="000000"/>
                          </a:solidFill>
                          <a:effectLst/>
                          <a:latin typeface="inherit"/>
                        </a:rPr>
                        <a:t>7</a:t>
                      </a:r>
                    </a:p>
                    <a:p>
                      <a:pPr algn="ctr" fontAlgn="base"/>
                      <a:r>
                        <a:rPr lang="tr-TR" sz="3000" b="0">
                          <a:solidFill>
                            <a:srgbClr val="000000"/>
                          </a:solidFill>
                          <a:effectLst/>
                          <a:latin typeface="inherit"/>
                        </a:rPr>
                        <a:t>8</a:t>
                      </a:r>
                    </a:p>
                  </a:txBody>
                  <a:tcPr marL="153519" marR="153519" marT="76760" marB="76760">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en-US" sz="3000" b="0" dirty="0">
                          <a:solidFill>
                            <a:srgbClr val="000000"/>
                          </a:solidFill>
                          <a:effectLst/>
                          <a:latin typeface="inherit"/>
                        </a:rPr>
                        <a:t> </a:t>
                      </a:r>
                    </a:p>
                    <a:p>
                      <a:pPr algn="l" fontAlgn="base"/>
                      <a:r>
                        <a:rPr lang="en-US" sz="3000" b="1" dirty="0">
                          <a:solidFill>
                            <a:srgbClr val="800080"/>
                          </a:solidFill>
                          <a:effectLst/>
                          <a:latin typeface="inherit"/>
                        </a:rPr>
                        <a:t>CREATE</a:t>
                      </a:r>
                      <a:r>
                        <a:rPr lang="en-US" sz="3000" b="0" dirty="0">
                          <a:solidFill>
                            <a:srgbClr val="006FE0"/>
                          </a:solidFill>
                          <a:effectLst/>
                          <a:latin typeface="inherit"/>
                        </a:rPr>
                        <a:t> </a:t>
                      </a:r>
                      <a:r>
                        <a:rPr lang="en-US" sz="3000" b="1" dirty="0">
                          <a:solidFill>
                            <a:srgbClr val="800080"/>
                          </a:solidFill>
                          <a:effectLst/>
                          <a:latin typeface="inherit"/>
                        </a:rPr>
                        <a:t>TABLE</a:t>
                      </a:r>
                      <a:r>
                        <a:rPr lang="en-US" sz="3000" b="0" dirty="0">
                          <a:solidFill>
                            <a:srgbClr val="006FE0"/>
                          </a:solidFill>
                          <a:effectLst/>
                          <a:latin typeface="inherit"/>
                        </a:rPr>
                        <a:t> </a:t>
                      </a:r>
                      <a:r>
                        <a:rPr lang="en-US" sz="3000" b="0" dirty="0" err="1">
                          <a:solidFill>
                            <a:srgbClr val="000000"/>
                          </a:solidFill>
                          <a:effectLst/>
                          <a:latin typeface="inherit"/>
                        </a:rPr>
                        <a:t>Musteri</a:t>
                      </a:r>
                      <a:endParaRPr lang="en-US" sz="3000" b="0" dirty="0">
                        <a:solidFill>
                          <a:srgbClr val="000000"/>
                        </a:solidFill>
                        <a:effectLst/>
                        <a:latin typeface="inherit"/>
                      </a:endParaRPr>
                    </a:p>
                    <a:p>
                      <a:pPr algn="l" fontAlgn="base"/>
                      <a:r>
                        <a:rPr lang="en-US" sz="3000" b="0" dirty="0">
                          <a:solidFill>
                            <a:srgbClr val="000000"/>
                          </a:solidFill>
                          <a:effectLst/>
                          <a:latin typeface="inherit"/>
                        </a:rPr>
                        <a:t>(</a:t>
                      </a:r>
                    </a:p>
                    <a:p>
                      <a:pPr algn="l" fontAlgn="base"/>
                      <a:r>
                        <a:rPr lang="en-US" sz="3000" b="0" dirty="0" err="1">
                          <a:solidFill>
                            <a:srgbClr val="000000"/>
                          </a:solidFill>
                          <a:effectLst/>
                          <a:latin typeface="inherit"/>
                        </a:rPr>
                        <a:t>Musteri_id</a:t>
                      </a:r>
                      <a:r>
                        <a:rPr lang="en-US" sz="3000" b="0" dirty="0">
                          <a:solidFill>
                            <a:srgbClr val="006FE0"/>
                          </a:solidFill>
                          <a:effectLst/>
                          <a:latin typeface="inherit"/>
                        </a:rPr>
                        <a:t> </a:t>
                      </a:r>
                      <a:r>
                        <a:rPr lang="en-US" sz="3000" b="1" dirty="0">
                          <a:solidFill>
                            <a:srgbClr val="800080"/>
                          </a:solidFill>
                          <a:effectLst/>
                          <a:latin typeface="inherit"/>
                        </a:rPr>
                        <a:t>int</a:t>
                      </a:r>
                      <a:r>
                        <a:rPr lang="en-US" sz="3000" b="0" dirty="0">
                          <a:solidFill>
                            <a:srgbClr val="006FE0"/>
                          </a:solidFill>
                          <a:effectLst/>
                          <a:latin typeface="inherit"/>
                        </a:rPr>
                        <a:t> </a:t>
                      </a:r>
                      <a:r>
                        <a:rPr lang="en-US" sz="3000" b="1" dirty="0">
                          <a:solidFill>
                            <a:srgbClr val="800080"/>
                          </a:solidFill>
                          <a:effectLst/>
                          <a:latin typeface="inherit"/>
                        </a:rPr>
                        <a:t>not null</a:t>
                      </a:r>
                      <a:r>
                        <a:rPr lang="en-US" sz="3000" b="0" dirty="0">
                          <a:solidFill>
                            <a:srgbClr val="006FE0"/>
                          </a:solidFill>
                          <a:effectLst/>
                          <a:latin typeface="inherit"/>
                        </a:rPr>
                        <a:t> </a:t>
                      </a:r>
                      <a:r>
                        <a:rPr lang="en-US" sz="3000" b="1" dirty="0">
                          <a:solidFill>
                            <a:srgbClr val="800080"/>
                          </a:solidFill>
                          <a:effectLst/>
                          <a:latin typeface="inherit"/>
                        </a:rPr>
                        <a:t>primary key</a:t>
                      </a:r>
                      <a:r>
                        <a:rPr lang="en-US" sz="3000" b="0" dirty="0">
                          <a:solidFill>
                            <a:srgbClr val="000000"/>
                          </a:solidFill>
                          <a:effectLst/>
                          <a:latin typeface="inherit"/>
                        </a:rPr>
                        <a:t>,</a:t>
                      </a:r>
                    </a:p>
                    <a:p>
                      <a:pPr algn="l" fontAlgn="base"/>
                      <a:r>
                        <a:rPr lang="en-US" sz="3000" b="0" dirty="0">
                          <a:solidFill>
                            <a:srgbClr val="000000"/>
                          </a:solidFill>
                          <a:effectLst/>
                          <a:latin typeface="inherit"/>
                        </a:rPr>
                        <a:t>Ad</a:t>
                      </a:r>
                      <a:r>
                        <a:rPr lang="en-US" sz="3000" b="0" dirty="0">
                          <a:solidFill>
                            <a:srgbClr val="006FE0"/>
                          </a:solidFill>
                          <a:effectLst/>
                          <a:latin typeface="inherit"/>
                        </a:rPr>
                        <a:t> </a:t>
                      </a:r>
                      <a:r>
                        <a:rPr lang="en-US" sz="3000" b="1" dirty="0">
                          <a:solidFill>
                            <a:srgbClr val="800080"/>
                          </a:solidFill>
                          <a:effectLst/>
                          <a:latin typeface="inherit"/>
                        </a:rPr>
                        <a:t>varchar</a:t>
                      </a:r>
                      <a:r>
                        <a:rPr lang="en-US" sz="3000" b="0" dirty="0">
                          <a:solidFill>
                            <a:srgbClr val="000000"/>
                          </a:solidFill>
                          <a:effectLst/>
                          <a:latin typeface="inherit"/>
                        </a:rPr>
                        <a:t>(50),</a:t>
                      </a:r>
                    </a:p>
                    <a:p>
                      <a:pPr algn="l" fontAlgn="base"/>
                      <a:r>
                        <a:rPr lang="en-US" sz="3000" b="0" dirty="0" err="1">
                          <a:solidFill>
                            <a:srgbClr val="000000"/>
                          </a:solidFill>
                          <a:effectLst/>
                          <a:latin typeface="inherit"/>
                        </a:rPr>
                        <a:t>Soyad</a:t>
                      </a:r>
                      <a:r>
                        <a:rPr lang="en-US" sz="3000" b="0" dirty="0">
                          <a:solidFill>
                            <a:srgbClr val="006FE0"/>
                          </a:solidFill>
                          <a:effectLst/>
                          <a:latin typeface="inherit"/>
                        </a:rPr>
                        <a:t> </a:t>
                      </a:r>
                      <a:r>
                        <a:rPr lang="en-US" sz="3000" b="1" dirty="0">
                          <a:solidFill>
                            <a:srgbClr val="800080"/>
                          </a:solidFill>
                          <a:effectLst/>
                          <a:latin typeface="inherit"/>
                        </a:rPr>
                        <a:t>varchar</a:t>
                      </a:r>
                      <a:r>
                        <a:rPr lang="en-US" sz="3000" b="0" dirty="0">
                          <a:solidFill>
                            <a:srgbClr val="000000"/>
                          </a:solidFill>
                          <a:effectLst/>
                          <a:latin typeface="inherit"/>
                        </a:rPr>
                        <a:t>(50)</a:t>
                      </a:r>
                    </a:p>
                    <a:p>
                      <a:pPr algn="l" fontAlgn="base"/>
                      <a:r>
                        <a:rPr lang="en-US" sz="3000" b="0" dirty="0">
                          <a:solidFill>
                            <a:srgbClr val="000000"/>
                          </a:solidFill>
                          <a:effectLst/>
                          <a:latin typeface="inherit"/>
                        </a:rPr>
                        <a:t>)</a:t>
                      </a:r>
                    </a:p>
                    <a:p>
                      <a:pPr algn="l" fontAlgn="base"/>
                      <a:r>
                        <a:rPr lang="en-US" sz="3000" b="0" dirty="0">
                          <a:solidFill>
                            <a:srgbClr val="000000"/>
                          </a:solidFill>
                          <a:effectLst/>
                          <a:latin typeface="inherit"/>
                        </a:rPr>
                        <a:t> </a:t>
                      </a:r>
                    </a:p>
                  </a:txBody>
                  <a:tcPr marL="153519" marR="153519" marT="76760" marB="76760">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784528054"/>
                  </a:ext>
                </a:extLst>
              </a:tr>
            </a:tbl>
          </a:graphicData>
        </a:graphic>
      </p:graphicFrame>
    </p:spTree>
    <p:extLst>
      <p:ext uri="{BB962C8B-B14F-4D97-AF65-F5344CB8AC3E}">
        <p14:creationId xmlns:p14="http://schemas.microsoft.com/office/powerpoint/2010/main" val="334911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4E2D5FE-BDA7-465B-9DF4-4E0BC94A7886}"/>
              </a:ext>
            </a:extLst>
          </p:cNvPr>
          <p:cNvSpPr>
            <a:spLocks noGrp="1"/>
          </p:cNvSpPr>
          <p:nvPr>
            <p:ph idx="1"/>
          </p:nvPr>
        </p:nvSpPr>
        <p:spPr>
          <a:xfrm>
            <a:off x="1008184" y="1459907"/>
            <a:ext cx="10175630" cy="767904"/>
          </a:xfrm>
        </p:spPr>
        <p:txBody>
          <a:bodyPr anchor="ctr">
            <a:normAutofit/>
          </a:bodyPr>
          <a:lstStyle/>
          <a:p>
            <a:pPr algn="ctr"/>
            <a:r>
              <a:rPr lang="tr-TR" sz="2000" b="1" i="0">
                <a:effectLst/>
                <a:latin typeface="Roboto Slab"/>
              </a:rPr>
              <a:t>SQL Tabloya Alan Ekleme</a:t>
            </a:r>
          </a:p>
          <a:p>
            <a:pPr algn="ctr"/>
            <a:endParaRPr lang="tr-TR" sz="2000" b="1"/>
          </a:p>
        </p:txBody>
      </p:sp>
      <p:graphicFrame>
        <p:nvGraphicFramePr>
          <p:cNvPr id="4" name="Tablo 3">
            <a:extLst>
              <a:ext uri="{FF2B5EF4-FFF2-40B4-BE49-F238E27FC236}">
                <a16:creationId xmlns:a16="http://schemas.microsoft.com/office/drawing/2014/main" id="{62C6C2C9-E0F6-4FFC-9582-ED99554C2CC2}"/>
              </a:ext>
            </a:extLst>
          </p:cNvPr>
          <p:cNvGraphicFramePr>
            <a:graphicFrameLocks noGrp="1"/>
          </p:cNvGraphicFramePr>
          <p:nvPr/>
        </p:nvGraphicFramePr>
        <p:xfrm>
          <a:off x="1274886" y="2743977"/>
          <a:ext cx="10260622" cy="3221736"/>
        </p:xfrm>
        <a:graphic>
          <a:graphicData uri="http://schemas.openxmlformats.org/drawingml/2006/table">
            <a:tbl>
              <a:tblPr/>
              <a:tblGrid>
                <a:gridCol w="1786187">
                  <a:extLst>
                    <a:ext uri="{9D8B030D-6E8A-4147-A177-3AD203B41FA5}">
                      <a16:colId xmlns:a16="http://schemas.microsoft.com/office/drawing/2014/main" val="2774511574"/>
                    </a:ext>
                  </a:extLst>
                </a:gridCol>
                <a:gridCol w="8474435">
                  <a:extLst>
                    <a:ext uri="{9D8B030D-6E8A-4147-A177-3AD203B41FA5}">
                      <a16:colId xmlns:a16="http://schemas.microsoft.com/office/drawing/2014/main" val="1646375842"/>
                    </a:ext>
                  </a:extLst>
                </a:gridCol>
              </a:tblGrid>
              <a:tr h="3221736">
                <a:tc>
                  <a:txBody>
                    <a:bodyPr/>
                    <a:lstStyle/>
                    <a:p>
                      <a:pPr algn="ctr" fontAlgn="base"/>
                      <a:r>
                        <a:rPr lang="tr-TR" sz="3300" b="0" dirty="0">
                          <a:solidFill>
                            <a:srgbClr val="000000"/>
                          </a:solidFill>
                          <a:effectLst/>
                          <a:latin typeface="inherit"/>
                        </a:rPr>
                        <a:t>1</a:t>
                      </a:r>
                    </a:p>
                    <a:p>
                      <a:pPr algn="ctr" fontAlgn="base"/>
                      <a:r>
                        <a:rPr lang="tr-TR" sz="3300" b="0" dirty="0">
                          <a:solidFill>
                            <a:srgbClr val="000000"/>
                          </a:solidFill>
                          <a:effectLst/>
                          <a:latin typeface="inherit"/>
                        </a:rPr>
                        <a:t>2</a:t>
                      </a:r>
                    </a:p>
                    <a:p>
                      <a:pPr algn="ctr" fontAlgn="base"/>
                      <a:r>
                        <a:rPr lang="tr-TR" sz="3300" b="0" dirty="0">
                          <a:solidFill>
                            <a:srgbClr val="000000"/>
                          </a:solidFill>
                          <a:effectLst/>
                          <a:latin typeface="inherit"/>
                        </a:rPr>
                        <a:t>3</a:t>
                      </a:r>
                    </a:p>
                    <a:p>
                      <a:pPr algn="ctr" fontAlgn="base"/>
                      <a:r>
                        <a:rPr lang="tr-TR" sz="3300" b="0" dirty="0">
                          <a:solidFill>
                            <a:srgbClr val="000000"/>
                          </a:solidFill>
                          <a:effectLst/>
                          <a:latin typeface="inherit"/>
                        </a:rPr>
                        <a:t>4</a:t>
                      </a:r>
                    </a:p>
                  </a:txBody>
                  <a:tcPr marL="167640" marR="167640" marT="83820" marB="83820">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en-US" sz="3300" b="0" dirty="0">
                          <a:solidFill>
                            <a:srgbClr val="000000"/>
                          </a:solidFill>
                          <a:effectLst/>
                          <a:latin typeface="inherit"/>
                        </a:rPr>
                        <a:t> </a:t>
                      </a:r>
                    </a:p>
                    <a:p>
                      <a:pPr algn="l" fontAlgn="base"/>
                      <a:r>
                        <a:rPr lang="en-US" sz="3300" b="1" dirty="0">
                          <a:solidFill>
                            <a:srgbClr val="800080"/>
                          </a:solidFill>
                          <a:effectLst/>
                          <a:latin typeface="inherit"/>
                        </a:rPr>
                        <a:t>ALTER</a:t>
                      </a:r>
                      <a:r>
                        <a:rPr lang="en-US" sz="3300" b="0" dirty="0">
                          <a:solidFill>
                            <a:srgbClr val="006FE0"/>
                          </a:solidFill>
                          <a:effectLst/>
                          <a:latin typeface="inherit"/>
                        </a:rPr>
                        <a:t> </a:t>
                      </a:r>
                      <a:r>
                        <a:rPr lang="en-US" sz="3300" b="1" dirty="0">
                          <a:solidFill>
                            <a:srgbClr val="800080"/>
                          </a:solidFill>
                          <a:effectLst/>
                          <a:latin typeface="inherit"/>
                        </a:rPr>
                        <a:t>TABLE</a:t>
                      </a:r>
                      <a:r>
                        <a:rPr lang="en-US" sz="3300" b="0" dirty="0">
                          <a:solidFill>
                            <a:srgbClr val="006FE0"/>
                          </a:solidFill>
                          <a:effectLst/>
                          <a:latin typeface="inherit"/>
                        </a:rPr>
                        <a:t> </a:t>
                      </a:r>
                      <a:r>
                        <a:rPr lang="en-US" sz="3300" b="0" dirty="0" err="1">
                          <a:solidFill>
                            <a:srgbClr val="000000"/>
                          </a:solidFill>
                          <a:effectLst/>
                          <a:latin typeface="inherit"/>
                        </a:rPr>
                        <a:t>Musteri</a:t>
                      </a:r>
                      <a:r>
                        <a:rPr lang="tr-TR" sz="3300" b="0" dirty="0">
                          <a:solidFill>
                            <a:srgbClr val="000000"/>
                          </a:solidFill>
                          <a:effectLst/>
                          <a:latin typeface="inherit"/>
                        </a:rPr>
                        <a:t> </a:t>
                      </a:r>
                      <a:r>
                        <a:rPr lang="en-US" sz="3300" b="1" dirty="0">
                          <a:solidFill>
                            <a:srgbClr val="800080"/>
                          </a:solidFill>
                          <a:effectLst/>
                          <a:latin typeface="inherit"/>
                        </a:rPr>
                        <a:t>ADD</a:t>
                      </a:r>
                      <a:r>
                        <a:rPr lang="en-US" sz="3300" b="0" dirty="0">
                          <a:solidFill>
                            <a:srgbClr val="006FE0"/>
                          </a:solidFill>
                          <a:effectLst/>
                          <a:latin typeface="inherit"/>
                        </a:rPr>
                        <a:t> </a:t>
                      </a:r>
                      <a:r>
                        <a:rPr lang="en-US" sz="3300" b="0" dirty="0" err="1">
                          <a:solidFill>
                            <a:srgbClr val="000000"/>
                          </a:solidFill>
                          <a:effectLst/>
                          <a:latin typeface="inherit"/>
                        </a:rPr>
                        <a:t>Yas</a:t>
                      </a:r>
                      <a:r>
                        <a:rPr lang="en-US" sz="3300" b="0" dirty="0">
                          <a:solidFill>
                            <a:srgbClr val="006FE0"/>
                          </a:solidFill>
                          <a:effectLst/>
                          <a:latin typeface="inherit"/>
                        </a:rPr>
                        <a:t> </a:t>
                      </a:r>
                      <a:r>
                        <a:rPr lang="en-US" sz="3300" b="1" dirty="0">
                          <a:solidFill>
                            <a:srgbClr val="800080"/>
                          </a:solidFill>
                          <a:effectLst/>
                          <a:latin typeface="inherit"/>
                        </a:rPr>
                        <a:t>int</a:t>
                      </a:r>
                      <a:r>
                        <a:rPr lang="en-US" sz="3300" b="0" dirty="0">
                          <a:solidFill>
                            <a:srgbClr val="006FE0"/>
                          </a:solidFill>
                          <a:effectLst/>
                          <a:latin typeface="inherit"/>
                        </a:rPr>
                        <a:t> </a:t>
                      </a:r>
                      <a:r>
                        <a:rPr lang="en-US" sz="3300" b="1" dirty="0">
                          <a:solidFill>
                            <a:srgbClr val="800080"/>
                          </a:solidFill>
                          <a:effectLst/>
                          <a:latin typeface="inherit"/>
                        </a:rPr>
                        <a:t>NOT NULL</a:t>
                      </a:r>
                      <a:endParaRPr lang="en-US" sz="3300" b="0" dirty="0">
                        <a:solidFill>
                          <a:srgbClr val="000000"/>
                        </a:solidFill>
                        <a:effectLst/>
                        <a:latin typeface="inherit"/>
                      </a:endParaRPr>
                    </a:p>
                    <a:p>
                      <a:pPr algn="l" fontAlgn="base"/>
                      <a:r>
                        <a:rPr lang="en-US" sz="3300" b="0" dirty="0">
                          <a:solidFill>
                            <a:srgbClr val="000000"/>
                          </a:solidFill>
                          <a:effectLst/>
                          <a:latin typeface="inherit"/>
                        </a:rPr>
                        <a:t> </a:t>
                      </a:r>
                    </a:p>
                  </a:txBody>
                  <a:tcPr marL="167640" marR="167640" marT="83820" marB="83820">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133411759"/>
                  </a:ext>
                </a:extLst>
              </a:tr>
            </a:tbl>
          </a:graphicData>
        </a:graphic>
      </p:graphicFrame>
    </p:spTree>
    <p:extLst>
      <p:ext uri="{BB962C8B-B14F-4D97-AF65-F5344CB8AC3E}">
        <p14:creationId xmlns:p14="http://schemas.microsoft.com/office/powerpoint/2010/main" val="81643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49EB986-4E35-49D2-BAC9-474FAD348DD2}"/>
              </a:ext>
            </a:extLst>
          </p:cNvPr>
          <p:cNvSpPr>
            <a:spLocks noGrp="1"/>
          </p:cNvSpPr>
          <p:nvPr>
            <p:ph idx="1"/>
          </p:nvPr>
        </p:nvSpPr>
        <p:spPr>
          <a:xfrm>
            <a:off x="899746" y="1377217"/>
            <a:ext cx="10515600" cy="4351338"/>
          </a:xfrm>
        </p:spPr>
        <p:txBody>
          <a:bodyPr/>
          <a:lstStyle/>
          <a:p>
            <a:pPr algn="l" fontAlgn="base"/>
            <a:r>
              <a:rPr lang="tr-TR" b="1" i="0" dirty="0">
                <a:solidFill>
                  <a:srgbClr val="232323"/>
                </a:solidFill>
                <a:effectLst/>
                <a:latin typeface="Roboto Slab"/>
              </a:rPr>
              <a:t>SQL Tablodaki Sütunu Güncelleme</a:t>
            </a:r>
          </a:p>
          <a:p>
            <a:pPr algn="l" fontAlgn="base"/>
            <a:r>
              <a:rPr lang="tr-TR" b="0" i="0" dirty="0">
                <a:solidFill>
                  <a:srgbClr val="444444"/>
                </a:solidFill>
                <a:effectLst/>
                <a:latin typeface="Open Sans" panose="020B0606030504020204" pitchFamily="34" charset="0"/>
              </a:rPr>
              <a:t>–Müşteri tablosundaki Ad </a:t>
            </a:r>
            <a:r>
              <a:rPr lang="tr-TR" b="0" i="0" dirty="0" err="1">
                <a:solidFill>
                  <a:srgbClr val="444444"/>
                </a:solidFill>
                <a:effectLst/>
                <a:latin typeface="Open Sans" panose="020B0606030504020204" pitchFamily="34" charset="0"/>
              </a:rPr>
              <a:t>sütununundaki</a:t>
            </a:r>
            <a:r>
              <a:rPr lang="tr-TR" b="0" i="0" dirty="0">
                <a:solidFill>
                  <a:srgbClr val="444444"/>
                </a:solidFill>
                <a:effectLst/>
                <a:latin typeface="Open Sans" panose="020B0606030504020204" pitchFamily="34" charset="0"/>
              </a:rPr>
              <a:t> karakter sayısını 25 karaktere ve boş olmayacak şekilde değiştirin</a:t>
            </a:r>
          </a:p>
          <a:p>
            <a:pPr algn="l" fontAlgn="base"/>
            <a:endParaRPr lang="tr-TR" b="1" i="0" dirty="0">
              <a:solidFill>
                <a:srgbClr val="800080"/>
              </a:solidFill>
              <a:effectLst/>
              <a:latin typeface="inherit"/>
            </a:endParaRPr>
          </a:p>
          <a:p>
            <a:pPr algn="l" fontAlgn="base"/>
            <a:r>
              <a:rPr lang="en-US" b="1" i="0" dirty="0">
                <a:solidFill>
                  <a:srgbClr val="800080"/>
                </a:solidFill>
                <a:effectLst/>
                <a:latin typeface="inherit"/>
              </a:rPr>
              <a:t>ALTER</a:t>
            </a:r>
            <a:r>
              <a:rPr lang="en-US" b="0" i="0" dirty="0">
                <a:solidFill>
                  <a:srgbClr val="006FE0"/>
                </a:solidFill>
                <a:effectLst/>
                <a:latin typeface="inherit"/>
              </a:rPr>
              <a:t> </a:t>
            </a:r>
            <a:r>
              <a:rPr lang="en-US" b="1" i="0" dirty="0">
                <a:solidFill>
                  <a:srgbClr val="800080"/>
                </a:solidFill>
                <a:effectLst/>
                <a:latin typeface="inherit"/>
              </a:rPr>
              <a:t>TABLE</a:t>
            </a:r>
            <a:r>
              <a:rPr lang="en-US" b="0" i="0" dirty="0">
                <a:solidFill>
                  <a:srgbClr val="006FE0"/>
                </a:solidFill>
                <a:effectLst/>
                <a:latin typeface="inherit"/>
              </a:rPr>
              <a:t> </a:t>
            </a:r>
            <a:r>
              <a:rPr lang="en-US" b="0" i="0" dirty="0" err="1">
                <a:solidFill>
                  <a:srgbClr val="000000"/>
                </a:solidFill>
                <a:effectLst/>
                <a:latin typeface="Monaco"/>
              </a:rPr>
              <a:t>Musteri</a:t>
            </a:r>
            <a:endParaRPr lang="en-US" b="0" i="0" dirty="0">
              <a:solidFill>
                <a:srgbClr val="000000"/>
              </a:solidFill>
              <a:effectLst/>
              <a:latin typeface="Monaco"/>
            </a:endParaRPr>
          </a:p>
          <a:p>
            <a:pPr algn="l" fontAlgn="base"/>
            <a:r>
              <a:rPr lang="en-US" b="1" i="0" dirty="0">
                <a:solidFill>
                  <a:srgbClr val="800080"/>
                </a:solidFill>
                <a:effectLst/>
                <a:latin typeface="inherit"/>
              </a:rPr>
              <a:t>ALTER</a:t>
            </a:r>
            <a:r>
              <a:rPr lang="en-US" b="0" i="0" dirty="0">
                <a:solidFill>
                  <a:srgbClr val="006FE0"/>
                </a:solidFill>
                <a:effectLst/>
                <a:latin typeface="inherit"/>
              </a:rPr>
              <a:t> </a:t>
            </a:r>
            <a:r>
              <a:rPr lang="en-US" b="1" i="0" dirty="0">
                <a:solidFill>
                  <a:srgbClr val="800080"/>
                </a:solidFill>
                <a:effectLst/>
                <a:latin typeface="inherit"/>
              </a:rPr>
              <a:t>COLUMN</a:t>
            </a:r>
            <a:r>
              <a:rPr lang="en-US" b="0" i="0" dirty="0">
                <a:solidFill>
                  <a:srgbClr val="006FE0"/>
                </a:solidFill>
                <a:effectLst/>
                <a:latin typeface="inherit"/>
              </a:rPr>
              <a:t> </a:t>
            </a:r>
            <a:r>
              <a:rPr lang="en-US" b="0" i="0" dirty="0">
                <a:solidFill>
                  <a:srgbClr val="000000"/>
                </a:solidFill>
                <a:effectLst/>
                <a:latin typeface="Monaco"/>
              </a:rPr>
              <a:t>Ad</a:t>
            </a:r>
            <a:r>
              <a:rPr lang="en-US" b="0" i="0" dirty="0">
                <a:solidFill>
                  <a:srgbClr val="006FE0"/>
                </a:solidFill>
                <a:effectLst/>
                <a:latin typeface="inherit"/>
              </a:rPr>
              <a:t> </a:t>
            </a:r>
            <a:r>
              <a:rPr lang="en-US" b="1" i="0" dirty="0">
                <a:solidFill>
                  <a:srgbClr val="800080"/>
                </a:solidFill>
                <a:effectLst/>
                <a:latin typeface="inherit"/>
              </a:rPr>
              <a:t>varchar</a:t>
            </a:r>
            <a:r>
              <a:rPr lang="en-US" b="0" i="0" dirty="0">
                <a:solidFill>
                  <a:srgbClr val="000000"/>
                </a:solidFill>
                <a:effectLst/>
                <a:latin typeface="Monaco"/>
              </a:rPr>
              <a:t>(25)</a:t>
            </a:r>
            <a:r>
              <a:rPr lang="en-US" b="0" i="0" dirty="0">
                <a:solidFill>
                  <a:srgbClr val="006FE0"/>
                </a:solidFill>
                <a:effectLst/>
                <a:latin typeface="inherit"/>
              </a:rPr>
              <a:t> </a:t>
            </a:r>
            <a:r>
              <a:rPr lang="en-US" b="1" i="0" dirty="0">
                <a:solidFill>
                  <a:srgbClr val="800080"/>
                </a:solidFill>
                <a:effectLst/>
                <a:latin typeface="inherit"/>
              </a:rPr>
              <a:t>NOT NULL</a:t>
            </a:r>
            <a:endParaRPr lang="tr-TR" b="1" i="0" dirty="0">
              <a:solidFill>
                <a:srgbClr val="800080"/>
              </a:solidFill>
              <a:effectLst/>
              <a:latin typeface="inherit"/>
            </a:endParaRPr>
          </a:p>
          <a:p>
            <a:pPr marL="0" indent="0" algn="l" fontAlgn="base">
              <a:buNone/>
            </a:pPr>
            <a:endParaRPr lang="tr-TR" b="1" dirty="0">
              <a:latin typeface="inherit"/>
            </a:endParaRPr>
          </a:p>
          <a:p>
            <a:pPr marL="0" indent="0" algn="l" fontAlgn="base">
              <a:buNone/>
            </a:pPr>
            <a:r>
              <a:rPr lang="tr-TR" b="1" dirty="0">
                <a:latin typeface="inherit"/>
              </a:rPr>
              <a:t>(MYSQL)</a:t>
            </a:r>
          </a:p>
          <a:p>
            <a:pPr algn="l" fontAlgn="base"/>
            <a:endParaRPr lang="en-US" b="0" i="0" dirty="0">
              <a:solidFill>
                <a:srgbClr val="000000"/>
              </a:solidFill>
              <a:effectLst/>
              <a:latin typeface="Monaco"/>
            </a:endParaRPr>
          </a:p>
        </p:txBody>
      </p:sp>
      <p:graphicFrame>
        <p:nvGraphicFramePr>
          <p:cNvPr id="7" name="Tablo 6">
            <a:extLst>
              <a:ext uri="{FF2B5EF4-FFF2-40B4-BE49-F238E27FC236}">
                <a16:creationId xmlns:a16="http://schemas.microsoft.com/office/drawing/2014/main" id="{5406797C-E533-4CF3-9F43-7136228F1E58}"/>
              </a:ext>
            </a:extLst>
          </p:cNvPr>
          <p:cNvGraphicFramePr>
            <a:graphicFrameLocks noGrp="1"/>
          </p:cNvGraphicFramePr>
          <p:nvPr>
            <p:extLst>
              <p:ext uri="{D42A27DB-BD31-4B8C-83A1-F6EECF244321}">
                <p14:modId xmlns:p14="http://schemas.microsoft.com/office/powerpoint/2010/main" val="2770660217"/>
              </p:ext>
            </p:extLst>
          </p:nvPr>
        </p:nvGraphicFramePr>
        <p:xfrm>
          <a:off x="899746" y="5266776"/>
          <a:ext cx="9835662" cy="1188720"/>
        </p:xfrm>
        <a:graphic>
          <a:graphicData uri="http://schemas.openxmlformats.org/drawingml/2006/table">
            <a:tbl>
              <a:tblPr/>
              <a:tblGrid>
                <a:gridCol w="2120545">
                  <a:extLst>
                    <a:ext uri="{9D8B030D-6E8A-4147-A177-3AD203B41FA5}">
                      <a16:colId xmlns:a16="http://schemas.microsoft.com/office/drawing/2014/main" val="3807514008"/>
                    </a:ext>
                  </a:extLst>
                </a:gridCol>
                <a:gridCol w="7715117">
                  <a:extLst>
                    <a:ext uri="{9D8B030D-6E8A-4147-A177-3AD203B41FA5}">
                      <a16:colId xmlns:a16="http://schemas.microsoft.com/office/drawing/2014/main" val="1546246094"/>
                    </a:ext>
                  </a:extLst>
                </a:gridCol>
              </a:tblGrid>
              <a:tr h="0">
                <a:tc>
                  <a:txBody>
                    <a:bodyPr/>
                    <a:lstStyle/>
                    <a:p>
                      <a:pPr algn="ctr" fontAlgn="base"/>
                      <a:r>
                        <a:rPr lang="tr-TR" b="0">
                          <a:solidFill>
                            <a:srgbClr val="000000"/>
                          </a:solidFill>
                          <a:effectLst/>
                          <a:latin typeface="inherit"/>
                        </a:rPr>
                        <a:t>1</a:t>
                      </a:r>
                    </a:p>
                    <a:p>
                      <a:pPr algn="ctr" fontAlgn="base"/>
                      <a:r>
                        <a:rPr lang="tr-TR" b="0">
                          <a:solidFill>
                            <a:srgbClr val="000000"/>
                          </a:solidFill>
                          <a:effectLst/>
                          <a:latin typeface="inherit"/>
                        </a:rPr>
                        <a:t>2</a:t>
                      </a:r>
                    </a:p>
                    <a:p>
                      <a:pPr algn="ctr" fontAlgn="base"/>
                      <a:r>
                        <a:rPr lang="tr-TR" b="0">
                          <a:solidFill>
                            <a:srgbClr val="000000"/>
                          </a:solidFill>
                          <a:effectLst/>
                          <a:latin typeface="inherit"/>
                        </a:rPr>
                        <a:t>3</a:t>
                      </a:r>
                    </a:p>
                    <a:p>
                      <a:pPr algn="ctr" fontAlgn="base"/>
                      <a:r>
                        <a:rPr lang="tr-TR" b="0">
                          <a:solidFill>
                            <a:srgbClr val="000000"/>
                          </a:solidFill>
                          <a:effectLst/>
                          <a:latin typeface="inherit"/>
                        </a:rPr>
                        <a:t>4</a:t>
                      </a: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en-US" b="0" dirty="0">
                          <a:solidFill>
                            <a:srgbClr val="000000"/>
                          </a:solidFill>
                          <a:effectLst/>
                          <a:latin typeface="inherit"/>
                        </a:rPr>
                        <a:t> </a:t>
                      </a:r>
                    </a:p>
                    <a:p>
                      <a:pPr algn="l" fontAlgn="base"/>
                      <a:r>
                        <a:rPr lang="en-US" b="1" dirty="0">
                          <a:solidFill>
                            <a:srgbClr val="800080"/>
                          </a:solidFill>
                          <a:effectLst/>
                          <a:latin typeface="inherit"/>
                        </a:rPr>
                        <a:t>ALTER</a:t>
                      </a:r>
                      <a:r>
                        <a:rPr lang="en-US" b="0" dirty="0">
                          <a:solidFill>
                            <a:srgbClr val="006FE0"/>
                          </a:solidFill>
                          <a:effectLst/>
                          <a:latin typeface="inherit"/>
                        </a:rPr>
                        <a:t> </a:t>
                      </a:r>
                      <a:r>
                        <a:rPr lang="en-US" b="1" dirty="0">
                          <a:solidFill>
                            <a:srgbClr val="800080"/>
                          </a:solidFill>
                          <a:effectLst/>
                          <a:latin typeface="inherit"/>
                        </a:rPr>
                        <a:t>TABLE</a:t>
                      </a:r>
                      <a:r>
                        <a:rPr lang="en-US" b="0" dirty="0">
                          <a:solidFill>
                            <a:srgbClr val="006FE0"/>
                          </a:solidFill>
                          <a:effectLst/>
                          <a:latin typeface="inherit"/>
                        </a:rPr>
                        <a:t> </a:t>
                      </a:r>
                      <a:r>
                        <a:rPr lang="en-US" b="0" dirty="0" err="1">
                          <a:solidFill>
                            <a:srgbClr val="000000"/>
                          </a:solidFill>
                          <a:effectLst/>
                          <a:latin typeface="inherit"/>
                        </a:rPr>
                        <a:t>Musteri</a:t>
                      </a:r>
                      <a:endParaRPr lang="en-US" b="0" dirty="0">
                        <a:solidFill>
                          <a:srgbClr val="000000"/>
                        </a:solidFill>
                        <a:effectLst/>
                        <a:latin typeface="inherit"/>
                      </a:endParaRPr>
                    </a:p>
                    <a:p>
                      <a:pPr algn="l" fontAlgn="base"/>
                      <a:r>
                        <a:rPr lang="en-US" b="1" dirty="0">
                          <a:solidFill>
                            <a:srgbClr val="800080"/>
                          </a:solidFill>
                          <a:effectLst/>
                          <a:latin typeface="inherit"/>
                        </a:rPr>
                        <a:t>MODIFY</a:t>
                      </a:r>
                      <a:r>
                        <a:rPr lang="en-US" b="0" dirty="0">
                          <a:solidFill>
                            <a:srgbClr val="006FE0"/>
                          </a:solidFill>
                          <a:effectLst/>
                          <a:latin typeface="inherit"/>
                        </a:rPr>
                        <a:t> </a:t>
                      </a:r>
                      <a:r>
                        <a:rPr lang="en-US" b="1" dirty="0">
                          <a:solidFill>
                            <a:srgbClr val="800080"/>
                          </a:solidFill>
                          <a:effectLst/>
                          <a:latin typeface="inherit"/>
                        </a:rPr>
                        <a:t>COLUMN</a:t>
                      </a:r>
                      <a:r>
                        <a:rPr lang="en-US" b="0" dirty="0">
                          <a:solidFill>
                            <a:srgbClr val="006FE0"/>
                          </a:solidFill>
                          <a:effectLst/>
                          <a:latin typeface="inherit"/>
                        </a:rPr>
                        <a:t> </a:t>
                      </a:r>
                      <a:r>
                        <a:rPr lang="en-US" b="0" dirty="0">
                          <a:solidFill>
                            <a:srgbClr val="000000"/>
                          </a:solidFill>
                          <a:effectLst/>
                          <a:latin typeface="inherit"/>
                        </a:rPr>
                        <a:t>Ad</a:t>
                      </a:r>
                      <a:r>
                        <a:rPr lang="en-US" b="0" dirty="0">
                          <a:solidFill>
                            <a:srgbClr val="006FE0"/>
                          </a:solidFill>
                          <a:effectLst/>
                          <a:latin typeface="inherit"/>
                        </a:rPr>
                        <a:t> </a:t>
                      </a:r>
                      <a:r>
                        <a:rPr lang="en-US" b="1" dirty="0">
                          <a:solidFill>
                            <a:srgbClr val="800080"/>
                          </a:solidFill>
                          <a:effectLst/>
                          <a:latin typeface="inherit"/>
                        </a:rPr>
                        <a:t>varchar</a:t>
                      </a:r>
                      <a:r>
                        <a:rPr lang="en-US" b="0" dirty="0">
                          <a:solidFill>
                            <a:srgbClr val="000000"/>
                          </a:solidFill>
                          <a:effectLst/>
                          <a:latin typeface="inherit"/>
                        </a:rPr>
                        <a:t>(25)</a:t>
                      </a:r>
                      <a:r>
                        <a:rPr lang="en-US" b="0" dirty="0">
                          <a:solidFill>
                            <a:srgbClr val="006FE0"/>
                          </a:solidFill>
                          <a:effectLst/>
                          <a:latin typeface="inherit"/>
                        </a:rPr>
                        <a:t> </a:t>
                      </a:r>
                      <a:r>
                        <a:rPr lang="en-US" b="1" dirty="0">
                          <a:solidFill>
                            <a:srgbClr val="800080"/>
                          </a:solidFill>
                          <a:effectLst/>
                          <a:latin typeface="inherit"/>
                        </a:rPr>
                        <a:t>NOT NULL</a:t>
                      </a:r>
                      <a:endParaRPr lang="en-US" b="0" dirty="0">
                        <a:solidFill>
                          <a:srgbClr val="000000"/>
                        </a:solidFill>
                        <a:effectLst/>
                        <a:latin typeface="inherit"/>
                      </a:endParaRP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60738542"/>
                  </a:ext>
                </a:extLst>
              </a:tr>
            </a:tbl>
          </a:graphicData>
        </a:graphic>
      </p:graphicFrame>
    </p:spTree>
    <p:extLst>
      <p:ext uri="{BB962C8B-B14F-4D97-AF65-F5344CB8AC3E}">
        <p14:creationId xmlns:p14="http://schemas.microsoft.com/office/powerpoint/2010/main" val="1712996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A1EF525-569F-41E6-8429-BC5B92C5BC08}"/>
              </a:ext>
            </a:extLst>
          </p:cNvPr>
          <p:cNvSpPr>
            <a:spLocks noGrp="1"/>
          </p:cNvSpPr>
          <p:nvPr>
            <p:ph idx="1"/>
          </p:nvPr>
        </p:nvSpPr>
        <p:spPr>
          <a:xfrm>
            <a:off x="1008184" y="1459907"/>
            <a:ext cx="10175630" cy="767904"/>
          </a:xfrm>
        </p:spPr>
        <p:txBody>
          <a:bodyPr anchor="ctr">
            <a:normAutofit/>
          </a:bodyPr>
          <a:lstStyle/>
          <a:p>
            <a:pPr algn="ctr" fontAlgn="base"/>
            <a:r>
              <a:rPr lang="fi-FI" sz="2000" b="1" i="0">
                <a:effectLst/>
                <a:latin typeface="Roboto Slab"/>
              </a:rPr>
              <a:t>SQL Tablo Silme</a:t>
            </a:r>
          </a:p>
          <a:p>
            <a:pPr algn="ctr" fontAlgn="base"/>
            <a:r>
              <a:rPr lang="fi-FI" sz="2000" b="0" i="0">
                <a:effectLst/>
                <a:latin typeface="Open Sans" panose="020B0606030504020204" pitchFamily="34" charset="0"/>
              </a:rPr>
              <a:t>–Musteri Tablosunu silin</a:t>
            </a:r>
          </a:p>
          <a:p>
            <a:pPr algn="ctr"/>
            <a:endParaRPr lang="tr-TR" sz="2000"/>
          </a:p>
        </p:txBody>
      </p:sp>
      <p:graphicFrame>
        <p:nvGraphicFramePr>
          <p:cNvPr id="4" name="Tablo 3">
            <a:extLst>
              <a:ext uri="{FF2B5EF4-FFF2-40B4-BE49-F238E27FC236}">
                <a16:creationId xmlns:a16="http://schemas.microsoft.com/office/drawing/2014/main" id="{2F1F954A-6B62-4626-92C4-7F579F7D1769}"/>
              </a:ext>
            </a:extLst>
          </p:cNvPr>
          <p:cNvGraphicFramePr>
            <a:graphicFrameLocks noGrp="1"/>
          </p:cNvGraphicFramePr>
          <p:nvPr/>
        </p:nvGraphicFramePr>
        <p:xfrm>
          <a:off x="1248508" y="3483117"/>
          <a:ext cx="9750669" cy="1743456"/>
        </p:xfrm>
        <a:graphic>
          <a:graphicData uri="http://schemas.openxmlformats.org/drawingml/2006/table">
            <a:tbl>
              <a:tblPr/>
              <a:tblGrid>
                <a:gridCol w="2139840">
                  <a:extLst>
                    <a:ext uri="{9D8B030D-6E8A-4147-A177-3AD203B41FA5}">
                      <a16:colId xmlns:a16="http://schemas.microsoft.com/office/drawing/2014/main" val="3845708361"/>
                    </a:ext>
                  </a:extLst>
                </a:gridCol>
                <a:gridCol w="7610829">
                  <a:extLst>
                    <a:ext uri="{9D8B030D-6E8A-4147-A177-3AD203B41FA5}">
                      <a16:colId xmlns:a16="http://schemas.microsoft.com/office/drawing/2014/main" val="3252820221"/>
                    </a:ext>
                  </a:extLst>
                </a:gridCol>
              </a:tblGrid>
              <a:tr h="1743456">
                <a:tc>
                  <a:txBody>
                    <a:bodyPr/>
                    <a:lstStyle/>
                    <a:p>
                      <a:pPr algn="ctr" fontAlgn="base"/>
                      <a:br>
                        <a:rPr lang="tr-TR" sz="3300" b="0">
                          <a:solidFill>
                            <a:srgbClr val="000000"/>
                          </a:solidFill>
                          <a:effectLst/>
                          <a:latin typeface="inherit"/>
                        </a:rPr>
                      </a:br>
                      <a:r>
                        <a:rPr lang="tr-TR" sz="3300" b="0">
                          <a:solidFill>
                            <a:srgbClr val="000000"/>
                          </a:solidFill>
                          <a:effectLst/>
                          <a:latin typeface="inherit"/>
                        </a:rPr>
                        <a:t>3</a:t>
                      </a:r>
                    </a:p>
                  </a:txBody>
                  <a:tcPr marL="167640" marR="167640" marT="83820" marB="83820">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tr-TR" sz="3300" b="0" dirty="0">
                          <a:solidFill>
                            <a:srgbClr val="000000"/>
                          </a:solidFill>
                          <a:effectLst/>
                          <a:latin typeface="inherit"/>
                        </a:rPr>
                        <a:t> </a:t>
                      </a:r>
                    </a:p>
                    <a:p>
                      <a:pPr algn="l" fontAlgn="base"/>
                      <a:r>
                        <a:rPr lang="tr-TR" sz="3300" b="1" dirty="0">
                          <a:solidFill>
                            <a:srgbClr val="800080"/>
                          </a:solidFill>
                          <a:effectLst/>
                          <a:latin typeface="inherit"/>
                        </a:rPr>
                        <a:t>DROP</a:t>
                      </a:r>
                      <a:r>
                        <a:rPr lang="tr-TR" sz="3300" b="0" dirty="0">
                          <a:solidFill>
                            <a:srgbClr val="006FE0"/>
                          </a:solidFill>
                          <a:effectLst/>
                          <a:latin typeface="inherit"/>
                        </a:rPr>
                        <a:t> </a:t>
                      </a:r>
                      <a:r>
                        <a:rPr lang="tr-TR" sz="3300" b="1" dirty="0">
                          <a:solidFill>
                            <a:srgbClr val="800080"/>
                          </a:solidFill>
                          <a:effectLst/>
                          <a:latin typeface="inherit"/>
                        </a:rPr>
                        <a:t>TABLE</a:t>
                      </a:r>
                      <a:r>
                        <a:rPr lang="tr-TR" sz="3300" b="0" dirty="0">
                          <a:solidFill>
                            <a:srgbClr val="006FE0"/>
                          </a:solidFill>
                          <a:effectLst/>
                          <a:latin typeface="inherit"/>
                        </a:rPr>
                        <a:t> </a:t>
                      </a:r>
                      <a:r>
                        <a:rPr lang="tr-TR" sz="3300" b="0" dirty="0" err="1">
                          <a:solidFill>
                            <a:srgbClr val="000000"/>
                          </a:solidFill>
                          <a:effectLst/>
                          <a:latin typeface="inherit"/>
                        </a:rPr>
                        <a:t>Musteri</a:t>
                      </a:r>
                      <a:endParaRPr lang="tr-TR" sz="3300" b="0" dirty="0">
                        <a:solidFill>
                          <a:srgbClr val="000000"/>
                        </a:solidFill>
                        <a:effectLst/>
                        <a:latin typeface="inherit"/>
                      </a:endParaRPr>
                    </a:p>
                  </a:txBody>
                  <a:tcPr marL="167640" marR="167640" marT="83820" marB="83820">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1752094078"/>
                  </a:ext>
                </a:extLst>
              </a:tr>
            </a:tbl>
          </a:graphicData>
        </a:graphic>
      </p:graphicFrame>
    </p:spTree>
    <p:extLst>
      <p:ext uri="{BB962C8B-B14F-4D97-AF65-F5344CB8AC3E}">
        <p14:creationId xmlns:p14="http://schemas.microsoft.com/office/powerpoint/2010/main" val="50237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445991-97C6-47C1-8BE4-EEBE794A61DF}"/>
              </a:ext>
            </a:extLst>
          </p:cNvPr>
          <p:cNvSpPr>
            <a:spLocks noGrp="1"/>
          </p:cNvSpPr>
          <p:nvPr>
            <p:ph type="title"/>
          </p:nvPr>
        </p:nvSpPr>
        <p:spPr/>
        <p:txBody>
          <a:bodyPr/>
          <a:lstStyle/>
          <a:p>
            <a:r>
              <a:rPr lang="tr-TR" b="0" i="0" dirty="0" err="1">
                <a:solidFill>
                  <a:srgbClr val="444444"/>
                </a:solidFill>
                <a:effectLst/>
                <a:latin typeface="Source Sans Pro" panose="020B0503030403020204" pitchFamily="34" charset="0"/>
              </a:rPr>
              <a:t>Delete</a:t>
            </a:r>
            <a:r>
              <a:rPr lang="tr-TR" b="0" i="0" dirty="0">
                <a:solidFill>
                  <a:srgbClr val="444444"/>
                </a:solidFill>
                <a:effectLst/>
                <a:latin typeface="Source Sans Pro" panose="020B0503030403020204" pitchFamily="34" charset="0"/>
              </a:rPr>
              <a:t> Komutu</a:t>
            </a:r>
            <a:endParaRPr lang="tr-TR" dirty="0"/>
          </a:p>
        </p:txBody>
      </p:sp>
      <p:sp>
        <p:nvSpPr>
          <p:cNvPr id="3" name="İçerik Yer Tutucusu 2">
            <a:extLst>
              <a:ext uri="{FF2B5EF4-FFF2-40B4-BE49-F238E27FC236}">
                <a16:creationId xmlns:a16="http://schemas.microsoft.com/office/drawing/2014/main" id="{7E7C0D94-5264-40E7-8EE7-9288942659B3}"/>
              </a:ext>
            </a:extLst>
          </p:cNvPr>
          <p:cNvSpPr>
            <a:spLocks noGrp="1"/>
          </p:cNvSpPr>
          <p:nvPr>
            <p:ph idx="1"/>
          </p:nvPr>
        </p:nvSpPr>
        <p:spPr/>
        <p:txBody>
          <a:bodyPr/>
          <a:lstStyle/>
          <a:p>
            <a:r>
              <a:rPr lang="tr-TR" b="0" i="0" dirty="0">
                <a:effectLst/>
                <a:latin typeface="Source Sans Pro" panose="020B0503030403020204" pitchFamily="34" charset="0"/>
              </a:rPr>
              <a:t>DELETE deyimi, </a:t>
            </a:r>
            <a:r>
              <a:rPr lang="tr-TR" b="0" i="0" dirty="0" err="1">
                <a:effectLst/>
                <a:latin typeface="Source Sans Pro" panose="020B0503030403020204" pitchFamily="34" charset="0"/>
              </a:rPr>
              <a:t>veritabanında</a:t>
            </a:r>
            <a:r>
              <a:rPr lang="tr-TR" b="0" i="0" dirty="0">
                <a:effectLst/>
                <a:latin typeface="Source Sans Pro" panose="020B0503030403020204" pitchFamily="34" charset="0"/>
              </a:rPr>
              <a:t> bulunan bir tablodaki istenilen kayıtları silmek amacıyla kullanılan temel bir SQL deyimidir. </a:t>
            </a:r>
            <a:endParaRPr lang="tr-TR" dirty="0">
              <a:latin typeface="Source Sans Pro" panose="020B0503030403020204" pitchFamily="34" charset="0"/>
            </a:endParaRPr>
          </a:p>
          <a:p>
            <a:endParaRPr lang="tr-TR" b="1" i="0" dirty="0">
              <a:solidFill>
                <a:srgbClr val="666666"/>
              </a:solidFill>
              <a:effectLst/>
              <a:latin typeface="Source Sans Pro" panose="020B0503030403020204" pitchFamily="34" charset="0"/>
            </a:endParaRPr>
          </a:p>
          <a:p>
            <a:endParaRPr lang="tr-TR" b="1" dirty="0">
              <a:solidFill>
                <a:srgbClr val="666666"/>
              </a:solidFill>
              <a:latin typeface="Source Sans Pro" panose="020B0503030403020204" pitchFamily="34" charset="0"/>
            </a:endParaRPr>
          </a:p>
          <a:p>
            <a:r>
              <a:rPr lang="en-US" b="1" i="0" dirty="0">
                <a:solidFill>
                  <a:srgbClr val="666666"/>
                </a:solidFill>
                <a:effectLst/>
                <a:latin typeface="Source Sans Pro" panose="020B0503030403020204" pitchFamily="34" charset="0"/>
              </a:rPr>
              <a:t>DELETE</a:t>
            </a:r>
            <a:r>
              <a:rPr lang="en-US" b="0" i="0" dirty="0">
                <a:solidFill>
                  <a:srgbClr val="666666"/>
                </a:solidFill>
                <a:effectLst/>
                <a:latin typeface="Source Sans Pro" panose="020B0503030403020204" pitchFamily="34" charset="0"/>
              </a:rPr>
              <a:t> </a:t>
            </a:r>
            <a:r>
              <a:rPr lang="en-US" b="1" i="0" dirty="0">
                <a:solidFill>
                  <a:srgbClr val="666666"/>
                </a:solidFill>
                <a:effectLst/>
                <a:latin typeface="Source Sans Pro" panose="020B0503030403020204" pitchFamily="34" charset="0"/>
              </a:rPr>
              <a:t>FROM</a:t>
            </a:r>
            <a:r>
              <a:rPr lang="en-US" b="0" i="0" dirty="0">
                <a:solidFill>
                  <a:srgbClr val="666666"/>
                </a:solidFill>
                <a:effectLst/>
                <a:latin typeface="Source Sans Pro" panose="020B0503030403020204" pitchFamily="34" charset="0"/>
              </a:rPr>
              <a:t> [</a:t>
            </a:r>
            <a:r>
              <a:rPr lang="en-US" b="0" i="0" dirty="0" err="1">
                <a:solidFill>
                  <a:srgbClr val="666666"/>
                </a:solidFill>
                <a:effectLst/>
                <a:latin typeface="Source Sans Pro" panose="020B0503030403020204" pitchFamily="34" charset="0"/>
              </a:rPr>
              <a:t>tablo</a:t>
            </a:r>
            <a:r>
              <a:rPr lang="en-US" b="0" i="0" dirty="0">
                <a:solidFill>
                  <a:srgbClr val="666666"/>
                </a:solidFill>
                <a:effectLst/>
                <a:latin typeface="Source Sans Pro" panose="020B0503030403020204" pitchFamily="34" charset="0"/>
              </a:rPr>
              <a:t> </a:t>
            </a:r>
            <a:r>
              <a:rPr lang="en-US" b="0" i="0" dirty="0" err="1">
                <a:solidFill>
                  <a:srgbClr val="666666"/>
                </a:solidFill>
                <a:effectLst/>
                <a:latin typeface="Source Sans Pro" panose="020B0503030403020204" pitchFamily="34" charset="0"/>
              </a:rPr>
              <a:t>adı</a:t>
            </a:r>
            <a:r>
              <a:rPr lang="en-US" b="0" i="0" dirty="0">
                <a:solidFill>
                  <a:srgbClr val="666666"/>
                </a:solidFill>
                <a:effectLst/>
                <a:latin typeface="Source Sans Pro" panose="020B0503030403020204" pitchFamily="34" charset="0"/>
              </a:rPr>
              <a:t>] </a:t>
            </a:r>
            <a:r>
              <a:rPr lang="en-US" b="1" i="0" dirty="0">
                <a:solidFill>
                  <a:srgbClr val="666666"/>
                </a:solidFill>
                <a:effectLst/>
                <a:latin typeface="Source Sans Pro" panose="020B0503030403020204" pitchFamily="34" charset="0"/>
              </a:rPr>
              <a:t>WHERE</a:t>
            </a:r>
            <a:r>
              <a:rPr lang="en-US" b="0" i="0" dirty="0">
                <a:solidFill>
                  <a:srgbClr val="666666"/>
                </a:solidFill>
                <a:effectLst/>
                <a:latin typeface="Source Sans Pro" panose="020B0503030403020204" pitchFamily="34" charset="0"/>
              </a:rPr>
              <a:t> [</a:t>
            </a:r>
            <a:r>
              <a:rPr lang="en-US" b="0" i="0" dirty="0" err="1">
                <a:solidFill>
                  <a:srgbClr val="666666"/>
                </a:solidFill>
                <a:effectLst/>
                <a:latin typeface="Source Sans Pro" panose="020B0503030403020204" pitchFamily="34" charset="0"/>
              </a:rPr>
              <a:t>şartlar</a:t>
            </a:r>
            <a:r>
              <a:rPr lang="en-US" b="0" i="0" dirty="0">
                <a:solidFill>
                  <a:srgbClr val="666666"/>
                </a:solidFill>
                <a:effectLst/>
                <a:latin typeface="Source Sans Pro" panose="020B0503030403020204" pitchFamily="34" charset="0"/>
              </a:rPr>
              <a:t>]</a:t>
            </a:r>
            <a:endParaRPr lang="tr-TR" b="0" i="0" dirty="0">
              <a:solidFill>
                <a:srgbClr val="666666"/>
              </a:solidFill>
              <a:effectLst/>
              <a:latin typeface="Source Sans Pro" panose="020B0503030403020204" pitchFamily="34" charset="0"/>
            </a:endParaRPr>
          </a:p>
          <a:p>
            <a:endParaRPr lang="tr-TR" dirty="0"/>
          </a:p>
        </p:txBody>
      </p:sp>
      <p:pic>
        <p:nvPicPr>
          <p:cNvPr id="6" name="Resim 5">
            <a:extLst>
              <a:ext uri="{FF2B5EF4-FFF2-40B4-BE49-F238E27FC236}">
                <a16:creationId xmlns:a16="http://schemas.microsoft.com/office/drawing/2014/main" id="{297054A9-6C4B-4E0E-8F96-391566382078}"/>
              </a:ext>
            </a:extLst>
          </p:cNvPr>
          <p:cNvPicPr>
            <a:picLocks noChangeAspect="1"/>
          </p:cNvPicPr>
          <p:nvPr/>
        </p:nvPicPr>
        <p:blipFill>
          <a:blip r:embed="rId2"/>
          <a:stretch>
            <a:fillRect/>
          </a:stretch>
        </p:blipFill>
        <p:spPr>
          <a:xfrm>
            <a:off x="1076795" y="4845682"/>
            <a:ext cx="4250985" cy="759751"/>
          </a:xfrm>
          <a:prstGeom prst="rect">
            <a:avLst/>
          </a:prstGeom>
        </p:spPr>
      </p:pic>
      <p:pic>
        <p:nvPicPr>
          <p:cNvPr id="8" name="Resim 7">
            <a:extLst>
              <a:ext uri="{FF2B5EF4-FFF2-40B4-BE49-F238E27FC236}">
                <a16:creationId xmlns:a16="http://schemas.microsoft.com/office/drawing/2014/main" id="{A36A757E-1EB0-4CFE-B13E-6C04DE400989}"/>
              </a:ext>
            </a:extLst>
          </p:cNvPr>
          <p:cNvPicPr>
            <a:picLocks noChangeAspect="1"/>
          </p:cNvPicPr>
          <p:nvPr/>
        </p:nvPicPr>
        <p:blipFill>
          <a:blip r:embed="rId3"/>
          <a:stretch>
            <a:fillRect/>
          </a:stretch>
        </p:blipFill>
        <p:spPr>
          <a:xfrm>
            <a:off x="1003429" y="5876634"/>
            <a:ext cx="7339625" cy="533497"/>
          </a:xfrm>
          <a:prstGeom prst="rect">
            <a:avLst/>
          </a:prstGeom>
        </p:spPr>
      </p:pic>
    </p:spTree>
    <p:extLst>
      <p:ext uri="{BB962C8B-B14F-4D97-AF65-F5344CB8AC3E}">
        <p14:creationId xmlns:p14="http://schemas.microsoft.com/office/powerpoint/2010/main" val="2746933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238C28-0464-4929-9F08-A8822C67CE1E}"/>
              </a:ext>
            </a:extLst>
          </p:cNvPr>
          <p:cNvSpPr>
            <a:spLocks noGrp="1"/>
          </p:cNvSpPr>
          <p:nvPr>
            <p:ph type="title"/>
          </p:nvPr>
        </p:nvSpPr>
        <p:spPr/>
        <p:txBody>
          <a:bodyPr/>
          <a:lstStyle/>
          <a:p>
            <a:r>
              <a:rPr lang="tr-TR" dirty="0"/>
              <a:t> INSERT KOMUTU</a:t>
            </a:r>
          </a:p>
        </p:txBody>
      </p:sp>
      <p:sp>
        <p:nvSpPr>
          <p:cNvPr id="3" name="İçerik Yer Tutucusu 2">
            <a:extLst>
              <a:ext uri="{FF2B5EF4-FFF2-40B4-BE49-F238E27FC236}">
                <a16:creationId xmlns:a16="http://schemas.microsoft.com/office/drawing/2014/main" id="{16212E9E-A1C6-4A4A-9513-541CF60643BF}"/>
              </a:ext>
            </a:extLst>
          </p:cNvPr>
          <p:cNvSpPr>
            <a:spLocks noGrp="1"/>
          </p:cNvSpPr>
          <p:nvPr>
            <p:ph idx="1"/>
          </p:nvPr>
        </p:nvSpPr>
        <p:spPr/>
        <p:txBody>
          <a:bodyPr/>
          <a:lstStyle/>
          <a:p>
            <a:r>
              <a:rPr lang="nb-NO" b="1" i="0" dirty="0">
                <a:effectLst/>
                <a:latin typeface="Cabin"/>
              </a:rPr>
              <a:t>INSERT INTO tablo_adi VALUES (deger1,deger2,deger3, …)</a:t>
            </a:r>
            <a:endParaRPr lang="tr-TR" dirty="0"/>
          </a:p>
        </p:txBody>
      </p:sp>
      <p:pic>
        <p:nvPicPr>
          <p:cNvPr id="5" name="Resim 4">
            <a:extLst>
              <a:ext uri="{FF2B5EF4-FFF2-40B4-BE49-F238E27FC236}">
                <a16:creationId xmlns:a16="http://schemas.microsoft.com/office/drawing/2014/main" id="{08EB1E15-C97D-4040-8BC8-4ADA15B14181}"/>
              </a:ext>
            </a:extLst>
          </p:cNvPr>
          <p:cNvPicPr>
            <a:picLocks noChangeAspect="1"/>
          </p:cNvPicPr>
          <p:nvPr/>
        </p:nvPicPr>
        <p:blipFill>
          <a:blip r:embed="rId2"/>
          <a:stretch>
            <a:fillRect/>
          </a:stretch>
        </p:blipFill>
        <p:spPr>
          <a:xfrm>
            <a:off x="928590" y="2842710"/>
            <a:ext cx="5314950" cy="323850"/>
          </a:xfrm>
          <a:prstGeom prst="rect">
            <a:avLst/>
          </a:prstGeom>
        </p:spPr>
      </p:pic>
      <p:pic>
        <p:nvPicPr>
          <p:cNvPr id="7" name="Resim 6">
            <a:extLst>
              <a:ext uri="{FF2B5EF4-FFF2-40B4-BE49-F238E27FC236}">
                <a16:creationId xmlns:a16="http://schemas.microsoft.com/office/drawing/2014/main" id="{C12F6C7C-4700-433C-BC4C-F0A22F2B77E3}"/>
              </a:ext>
            </a:extLst>
          </p:cNvPr>
          <p:cNvPicPr>
            <a:picLocks noChangeAspect="1"/>
          </p:cNvPicPr>
          <p:nvPr/>
        </p:nvPicPr>
        <p:blipFill>
          <a:blip r:embed="rId3"/>
          <a:stretch>
            <a:fillRect/>
          </a:stretch>
        </p:blipFill>
        <p:spPr>
          <a:xfrm>
            <a:off x="1347690" y="3683000"/>
            <a:ext cx="4476750" cy="2628900"/>
          </a:xfrm>
          <a:prstGeom prst="rect">
            <a:avLst/>
          </a:prstGeom>
        </p:spPr>
      </p:pic>
    </p:spTree>
    <p:extLst>
      <p:ext uri="{BB962C8B-B14F-4D97-AF65-F5344CB8AC3E}">
        <p14:creationId xmlns:p14="http://schemas.microsoft.com/office/powerpoint/2010/main" val="3493761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A92E297-BF04-4538-AEB4-D1E317A32453}"/>
              </a:ext>
            </a:extLst>
          </p:cNvPr>
          <p:cNvSpPr>
            <a:spLocks noGrp="1"/>
          </p:cNvSpPr>
          <p:nvPr>
            <p:ph type="title"/>
          </p:nvPr>
        </p:nvSpPr>
        <p:spPr>
          <a:xfrm>
            <a:off x="411480" y="991443"/>
            <a:ext cx="4443154" cy="1087819"/>
          </a:xfrm>
        </p:spPr>
        <p:txBody>
          <a:bodyPr anchor="b">
            <a:normAutofit/>
          </a:bodyPr>
          <a:lstStyle/>
          <a:p>
            <a:r>
              <a:rPr lang="tr-TR" sz="3400" b="1" i="0">
                <a:effectLst/>
                <a:latin typeface="Cabin"/>
              </a:rPr>
              <a:t>İkinci Kullanım Şekli:</a:t>
            </a:r>
            <a:endParaRPr lang="tr-TR" sz="3400"/>
          </a:p>
        </p:txBody>
      </p:sp>
      <p:sp>
        <p:nvSpPr>
          <p:cNvPr id="21"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çerik Yer Tutucusu 2">
            <a:extLst>
              <a:ext uri="{FF2B5EF4-FFF2-40B4-BE49-F238E27FC236}">
                <a16:creationId xmlns:a16="http://schemas.microsoft.com/office/drawing/2014/main" id="{A8EB02FB-0312-44DB-B619-6D0EEF84DD09}"/>
              </a:ext>
            </a:extLst>
          </p:cNvPr>
          <p:cNvSpPr>
            <a:spLocks noGrp="1"/>
          </p:cNvSpPr>
          <p:nvPr>
            <p:ph idx="1"/>
          </p:nvPr>
        </p:nvSpPr>
        <p:spPr>
          <a:xfrm>
            <a:off x="411480" y="2684095"/>
            <a:ext cx="4443154" cy="3492868"/>
          </a:xfrm>
        </p:spPr>
        <p:txBody>
          <a:bodyPr>
            <a:normAutofit/>
          </a:bodyPr>
          <a:lstStyle/>
          <a:p>
            <a:r>
              <a:rPr lang="tr-TR" sz="1800" b="1" i="0">
                <a:effectLst/>
                <a:latin typeface="Cabin"/>
              </a:rPr>
              <a:t>INSERT INTO tablo_adi (kolon1,kolon2,kolon3, …) VALUES(değer1,değer2,değer3, …)</a:t>
            </a:r>
          </a:p>
          <a:p>
            <a:endParaRPr lang="tr-TR" sz="1800" b="1">
              <a:latin typeface="Cabin"/>
            </a:endParaRPr>
          </a:p>
          <a:p>
            <a:r>
              <a:rPr lang="tr-TR" sz="1800"/>
              <a:t>INSERT INTO yazarlar (yazar_adi,yazar_soyad,yazar_ders,ders_kodu,ders_sayisi) VALUES ('Mustafa','KAYA','HTML/CSS',1125,26)</a:t>
            </a:r>
          </a:p>
        </p:txBody>
      </p:sp>
      <p:pic>
        <p:nvPicPr>
          <p:cNvPr id="5" name="Resim 4" descr="tablo içeren bir resim&#10;&#10;Açıklama otomatik olarak oluşturuldu">
            <a:extLst>
              <a:ext uri="{FF2B5EF4-FFF2-40B4-BE49-F238E27FC236}">
                <a16:creationId xmlns:a16="http://schemas.microsoft.com/office/drawing/2014/main" id="{F04D8860-ED18-4AAE-AD84-64B29A4973D8}"/>
              </a:ext>
            </a:extLst>
          </p:cNvPr>
          <p:cNvPicPr>
            <a:picLocks noChangeAspect="1"/>
          </p:cNvPicPr>
          <p:nvPr/>
        </p:nvPicPr>
        <p:blipFill>
          <a:blip r:embed="rId2"/>
          <a:stretch>
            <a:fillRect/>
          </a:stretch>
        </p:blipFill>
        <p:spPr>
          <a:xfrm>
            <a:off x="5385816" y="1404791"/>
            <a:ext cx="6440424" cy="3993063"/>
          </a:xfrm>
          <a:prstGeom prst="rect">
            <a:avLst/>
          </a:prstGeom>
        </p:spPr>
      </p:pic>
    </p:spTree>
    <p:extLst>
      <p:ext uri="{BB962C8B-B14F-4D97-AF65-F5344CB8AC3E}">
        <p14:creationId xmlns:p14="http://schemas.microsoft.com/office/powerpoint/2010/main" val="413484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FC2B5-CFEB-431C-8BA6-79BE87E0119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b="0" i="0" kern="1200" dirty="0" err="1">
                <a:solidFill>
                  <a:schemeClr val="tx1"/>
                </a:solidFill>
                <a:effectLst/>
                <a:latin typeface="+mj-lt"/>
                <a:ea typeface="+mj-ea"/>
                <a:cs typeface="+mj-cs"/>
              </a:rPr>
              <a:t>Örnek</a:t>
            </a:r>
            <a:r>
              <a:rPr lang="en-US" sz="4800" b="0" i="0" kern="1200" dirty="0">
                <a:solidFill>
                  <a:schemeClr val="tx1"/>
                </a:solidFill>
                <a:effectLst/>
                <a:latin typeface="+mj-lt"/>
                <a:ea typeface="+mj-ea"/>
                <a:cs typeface="+mj-cs"/>
              </a:rPr>
              <a:t>: DEF_CONSTRAINT </a:t>
            </a:r>
            <a:r>
              <a:rPr lang="en-US" sz="4800" b="0" i="0" kern="1200" dirty="0" err="1">
                <a:solidFill>
                  <a:schemeClr val="tx1"/>
                </a:solidFill>
                <a:effectLst/>
                <a:latin typeface="+mj-lt"/>
                <a:ea typeface="+mj-ea"/>
                <a:cs typeface="+mj-cs"/>
              </a:rPr>
              <a:t>adında</a:t>
            </a:r>
            <a:r>
              <a:rPr lang="en-US" sz="4800" b="0" i="0" kern="1200" dirty="0">
                <a:solidFill>
                  <a:schemeClr val="tx1"/>
                </a:solidFill>
                <a:effectLst/>
                <a:latin typeface="+mj-lt"/>
                <a:ea typeface="+mj-ea"/>
                <a:cs typeface="+mj-cs"/>
              </a:rPr>
              <a:t> </a:t>
            </a:r>
            <a:r>
              <a:rPr lang="en-US" sz="4800" b="0" i="0" kern="1200" dirty="0" err="1">
                <a:solidFill>
                  <a:schemeClr val="tx1"/>
                </a:solidFill>
                <a:effectLst/>
                <a:latin typeface="+mj-lt"/>
                <a:ea typeface="+mj-ea"/>
                <a:cs typeface="+mj-cs"/>
              </a:rPr>
              <a:t>bir</a:t>
            </a:r>
            <a:r>
              <a:rPr lang="en-US" sz="4800" b="0" i="0" kern="1200" dirty="0">
                <a:solidFill>
                  <a:schemeClr val="tx1"/>
                </a:solidFill>
                <a:effectLst/>
                <a:latin typeface="+mj-lt"/>
                <a:ea typeface="+mj-ea"/>
                <a:cs typeface="+mj-cs"/>
              </a:rPr>
              <a:t> </a:t>
            </a:r>
            <a:r>
              <a:rPr lang="en-US" sz="4800" b="0" i="0" kern="1200" dirty="0" err="1">
                <a:solidFill>
                  <a:schemeClr val="tx1"/>
                </a:solidFill>
                <a:effectLst/>
                <a:latin typeface="+mj-lt"/>
                <a:ea typeface="+mj-ea"/>
                <a:cs typeface="+mj-cs"/>
              </a:rPr>
              <a:t>tablo</a:t>
            </a:r>
            <a:r>
              <a:rPr lang="en-US" sz="4800" b="0" i="0" kern="1200" dirty="0">
                <a:solidFill>
                  <a:schemeClr val="tx1"/>
                </a:solidFill>
                <a:effectLst/>
                <a:latin typeface="+mj-lt"/>
                <a:ea typeface="+mj-ea"/>
                <a:cs typeface="+mj-cs"/>
              </a:rPr>
              <a:t> </a:t>
            </a:r>
            <a:r>
              <a:rPr lang="en-US" sz="4800" b="0" i="0" kern="1200" dirty="0" err="1">
                <a:solidFill>
                  <a:schemeClr val="tx1"/>
                </a:solidFill>
                <a:effectLst/>
                <a:latin typeface="+mj-lt"/>
                <a:ea typeface="+mj-ea"/>
                <a:cs typeface="+mj-cs"/>
              </a:rPr>
              <a:t>olsun</a:t>
            </a:r>
            <a:r>
              <a:rPr lang="en-US" sz="4800" b="0" i="0" kern="1200" dirty="0">
                <a:solidFill>
                  <a:schemeClr val="tx1"/>
                </a:solidFill>
                <a:effectLst/>
                <a:latin typeface="+mj-lt"/>
                <a:ea typeface="+mj-ea"/>
                <a:cs typeface="+mj-cs"/>
              </a:rPr>
              <a:t>.</a:t>
            </a:r>
            <a:endParaRPr lang="en-US" sz="4800" kern="1200" dirty="0">
              <a:solidFill>
                <a:schemeClr val="tx1"/>
              </a:solidFill>
              <a:latin typeface="+mj-lt"/>
              <a:ea typeface="+mj-ea"/>
              <a:cs typeface="+mj-cs"/>
            </a:endParaRPr>
          </a:p>
        </p:txBody>
      </p:sp>
      <p:pic>
        <p:nvPicPr>
          <p:cNvPr id="8" name="Resim 7">
            <a:extLst>
              <a:ext uri="{FF2B5EF4-FFF2-40B4-BE49-F238E27FC236}">
                <a16:creationId xmlns:a16="http://schemas.microsoft.com/office/drawing/2014/main" id="{969C1EA9-F0F3-40D3-A5EE-875DB756EAD4}"/>
              </a:ext>
            </a:extLst>
          </p:cNvPr>
          <p:cNvPicPr>
            <a:picLocks noChangeAspect="1"/>
          </p:cNvPicPr>
          <p:nvPr/>
        </p:nvPicPr>
        <p:blipFill>
          <a:blip r:embed="rId2"/>
          <a:stretch>
            <a:fillRect/>
          </a:stretch>
        </p:blipFill>
        <p:spPr>
          <a:xfrm>
            <a:off x="0" y="184805"/>
            <a:ext cx="12282071" cy="6540202"/>
          </a:xfrm>
          <a:prstGeom prst="rect">
            <a:avLst/>
          </a:prstGeom>
        </p:spPr>
      </p:pic>
    </p:spTree>
    <p:extLst>
      <p:ext uri="{BB962C8B-B14F-4D97-AF65-F5344CB8AC3E}">
        <p14:creationId xmlns:p14="http://schemas.microsoft.com/office/powerpoint/2010/main" val="3012619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B6FE25-B376-497F-A6FB-C94866C37167}"/>
              </a:ext>
            </a:extLst>
          </p:cNvPr>
          <p:cNvSpPr>
            <a:spLocks noGrp="1"/>
          </p:cNvSpPr>
          <p:nvPr>
            <p:ph type="title"/>
          </p:nvPr>
        </p:nvSpPr>
        <p:spPr/>
        <p:txBody>
          <a:bodyPr/>
          <a:lstStyle/>
          <a:p>
            <a:r>
              <a:rPr lang="tr-TR" b="0" i="0" dirty="0">
                <a:solidFill>
                  <a:srgbClr val="444444"/>
                </a:solidFill>
                <a:effectLst/>
                <a:latin typeface="Source Sans Pro" panose="020B0503030403020204" pitchFamily="34" charset="0"/>
              </a:rPr>
              <a:t>UPDATE Komutu</a:t>
            </a:r>
            <a:br>
              <a:rPr lang="tr-TR" b="0" i="0" dirty="0">
                <a:solidFill>
                  <a:srgbClr val="444444"/>
                </a:solidFill>
                <a:effectLst/>
                <a:latin typeface="Source Sans Pro" panose="020B0503030403020204" pitchFamily="34" charset="0"/>
              </a:rPr>
            </a:br>
            <a:endParaRPr lang="tr-TR" dirty="0"/>
          </a:p>
        </p:txBody>
      </p:sp>
      <p:sp>
        <p:nvSpPr>
          <p:cNvPr id="3" name="İçerik Yer Tutucusu 2">
            <a:extLst>
              <a:ext uri="{FF2B5EF4-FFF2-40B4-BE49-F238E27FC236}">
                <a16:creationId xmlns:a16="http://schemas.microsoft.com/office/drawing/2014/main" id="{AE20443F-4120-40AC-98B5-180491648DFA}"/>
              </a:ext>
            </a:extLst>
          </p:cNvPr>
          <p:cNvSpPr>
            <a:spLocks noGrp="1"/>
          </p:cNvSpPr>
          <p:nvPr>
            <p:ph idx="1"/>
          </p:nvPr>
        </p:nvSpPr>
        <p:spPr>
          <a:xfrm>
            <a:off x="838200" y="1825625"/>
            <a:ext cx="10515600" cy="4351338"/>
          </a:xfrm>
        </p:spPr>
        <p:txBody>
          <a:bodyPr/>
          <a:lstStyle/>
          <a:p>
            <a:r>
              <a:rPr lang="tr-TR" b="1" i="0" dirty="0">
                <a:solidFill>
                  <a:srgbClr val="666666"/>
                </a:solidFill>
                <a:effectLst/>
                <a:latin typeface="Source Sans Pro" panose="020B0503030403020204" pitchFamily="34" charset="0"/>
              </a:rPr>
              <a:t>UPDATE </a:t>
            </a:r>
            <a:r>
              <a:rPr lang="tr-TR" b="0" i="0" dirty="0">
                <a:solidFill>
                  <a:srgbClr val="666666"/>
                </a:solidFill>
                <a:effectLst/>
                <a:latin typeface="Source Sans Pro" panose="020B0503030403020204" pitchFamily="34" charset="0"/>
              </a:rPr>
              <a:t>[tablo adı] </a:t>
            </a:r>
            <a:r>
              <a:rPr lang="tr-TR" b="1" i="0" dirty="0">
                <a:solidFill>
                  <a:srgbClr val="666666"/>
                </a:solidFill>
                <a:effectLst/>
                <a:latin typeface="Source Sans Pro" panose="020B0503030403020204" pitchFamily="34" charset="0"/>
              </a:rPr>
              <a:t>SET</a:t>
            </a:r>
            <a:r>
              <a:rPr lang="tr-TR" b="0" i="0" dirty="0">
                <a:solidFill>
                  <a:srgbClr val="666666"/>
                </a:solidFill>
                <a:effectLst/>
                <a:latin typeface="Source Sans Pro" panose="020B0503030403020204" pitchFamily="34" charset="0"/>
              </a:rPr>
              <a:t> [yeni bilgiler] </a:t>
            </a:r>
            <a:r>
              <a:rPr lang="tr-TR" b="1" i="0" dirty="0">
                <a:solidFill>
                  <a:srgbClr val="666666"/>
                </a:solidFill>
                <a:effectLst/>
                <a:latin typeface="Source Sans Pro" panose="020B0503030403020204" pitchFamily="34" charset="0"/>
              </a:rPr>
              <a:t>WHERE</a:t>
            </a:r>
            <a:r>
              <a:rPr lang="tr-TR" b="0" i="0" dirty="0">
                <a:solidFill>
                  <a:srgbClr val="666666"/>
                </a:solidFill>
                <a:effectLst/>
                <a:latin typeface="Source Sans Pro" panose="020B0503030403020204" pitchFamily="34" charset="0"/>
              </a:rPr>
              <a:t> [şartlar]</a:t>
            </a:r>
          </a:p>
          <a:p>
            <a:endParaRPr lang="tr-TR" dirty="0">
              <a:solidFill>
                <a:srgbClr val="666666"/>
              </a:solidFill>
              <a:latin typeface="Source Sans Pro" panose="020B0503030403020204" pitchFamily="34" charset="0"/>
            </a:endParaRPr>
          </a:p>
          <a:p>
            <a:endParaRPr lang="tr-TR" dirty="0">
              <a:solidFill>
                <a:srgbClr val="666666"/>
              </a:solidFill>
              <a:latin typeface="Source Sans Pro" panose="020B0503030403020204" pitchFamily="34" charset="0"/>
            </a:endParaRPr>
          </a:p>
          <a:p>
            <a:endParaRPr lang="tr-TR" dirty="0">
              <a:solidFill>
                <a:srgbClr val="666666"/>
              </a:solidFill>
              <a:latin typeface="Source Sans Pro" panose="020B0503030403020204" pitchFamily="34" charset="0"/>
            </a:endParaRPr>
          </a:p>
          <a:p>
            <a:endParaRPr lang="tr-TR" dirty="0"/>
          </a:p>
        </p:txBody>
      </p:sp>
      <p:pic>
        <p:nvPicPr>
          <p:cNvPr id="5" name="Resim 4">
            <a:extLst>
              <a:ext uri="{FF2B5EF4-FFF2-40B4-BE49-F238E27FC236}">
                <a16:creationId xmlns:a16="http://schemas.microsoft.com/office/drawing/2014/main" id="{63082158-A0F3-416F-9886-BE714E65A3A0}"/>
              </a:ext>
            </a:extLst>
          </p:cNvPr>
          <p:cNvPicPr>
            <a:picLocks noChangeAspect="1"/>
          </p:cNvPicPr>
          <p:nvPr/>
        </p:nvPicPr>
        <p:blipFill>
          <a:blip r:embed="rId2"/>
          <a:stretch>
            <a:fillRect/>
          </a:stretch>
        </p:blipFill>
        <p:spPr>
          <a:xfrm>
            <a:off x="1082642" y="2739604"/>
            <a:ext cx="3476625" cy="352425"/>
          </a:xfrm>
          <a:prstGeom prst="rect">
            <a:avLst/>
          </a:prstGeom>
        </p:spPr>
      </p:pic>
      <p:sp>
        <p:nvSpPr>
          <p:cNvPr id="6" name="Rectangle 2">
            <a:extLst>
              <a:ext uri="{FF2B5EF4-FFF2-40B4-BE49-F238E27FC236}">
                <a16:creationId xmlns:a16="http://schemas.microsoft.com/office/drawing/2014/main" id="{1A22B92F-CE07-4273-8FB0-5C68F9C24724}"/>
              </a:ext>
            </a:extLst>
          </p:cNvPr>
          <p:cNvSpPr>
            <a:spLocks noChangeArrowheads="1"/>
          </p:cNvSpPr>
          <p:nvPr/>
        </p:nvSpPr>
        <p:spPr bwMode="auto">
          <a:xfrm>
            <a:off x="1082642" y="3496511"/>
            <a:ext cx="6307494"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300" b="1" i="0" u="none" strike="noStrike" cap="none" normalizeH="0" baseline="0" dirty="0">
                <a:ln>
                  <a:noFill/>
                </a:ln>
                <a:solidFill>
                  <a:srgbClr val="006699"/>
                </a:solidFill>
                <a:effectLst/>
                <a:latin typeface="Consolas" panose="020B0609020204030204" pitchFamily="49" charset="0"/>
              </a:rPr>
              <a:t>UPDATE</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a:ln>
                  <a:noFill/>
                </a:ln>
                <a:solidFill>
                  <a:srgbClr val="000000"/>
                </a:solidFill>
                <a:effectLst/>
                <a:latin typeface="Consolas" panose="020B0609020204030204" pitchFamily="49" charset="0"/>
              </a:rPr>
              <a:t>personel </a:t>
            </a:r>
            <a:r>
              <a:rPr kumimoji="0" lang="tr-TR" altLang="tr-TR" sz="1300" b="1" i="0" u="none" strike="noStrike" cap="none" normalizeH="0" baseline="0" dirty="0">
                <a:ln>
                  <a:noFill/>
                </a:ln>
                <a:solidFill>
                  <a:srgbClr val="006699"/>
                </a:solidFill>
                <a:effectLst/>
                <a:latin typeface="Consolas" panose="020B0609020204030204" pitchFamily="49" charset="0"/>
              </a:rPr>
              <a:t>SET</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a:ln>
                  <a:noFill/>
                </a:ln>
                <a:solidFill>
                  <a:srgbClr val="000000"/>
                </a:solidFill>
                <a:effectLst/>
                <a:latin typeface="Consolas" panose="020B0609020204030204" pitchFamily="49" charset="0"/>
              </a:rPr>
              <a:t>bolum=</a:t>
            </a:r>
            <a:r>
              <a:rPr kumimoji="0" lang="tr-TR" altLang="tr-TR" sz="1300" b="0" i="0" u="none" strike="noStrike" cap="none" normalizeH="0" baseline="0" dirty="0">
                <a:ln>
                  <a:noFill/>
                </a:ln>
                <a:solidFill>
                  <a:srgbClr val="0000FF"/>
                </a:solidFill>
                <a:effectLst/>
                <a:latin typeface="Consolas" panose="020B0609020204030204" pitchFamily="49" charset="0"/>
              </a:rPr>
              <a:t>'Veri Güvenliği'</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1" i="0" u="none" strike="noStrike" cap="none" normalizeH="0" baseline="0" dirty="0">
                <a:ln>
                  <a:noFill/>
                </a:ln>
                <a:solidFill>
                  <a:srgbClr val="006699"/>
                </a:solidFill>
                <a:effectLst/>
                <a:latin typeface="Consolas" panose="020B0609020204030204" pitchFamily="49" charset="0"/>
              </a:rPr>
              <a:t>WHERE</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a:ln>
                  <a:noFill/>
                </a:ln>
                <a:solidFill>
                  <a:srgbClr val="000000"/>
                </a:solidFill>
                <a:effectLst/>
                <a:latin typeface="Consolas" panose="020B0609020204030204" pitchFamily="49" charset="0"/>
              </a:rPr>
              <a:t>bolum=</a:t>
            </a:r>
            <a:r>
              <a:rPr kumimoji="0" lang="tr-TR" altLang="tr-TR" sz="1300" b="0" i="0" u="none" strike="noStrike" cap="none" normalizeH="0" baseline="0" dirty="0">
                <a:ln>
                  <a:noFill/>
                </a:ln>
                <a:solidFill>
                  <a:srgbClr val="0000FF"/>
                </a:solidFill>
                <a:effectLst/>
                <a:latin typeface="Consolas" panose="020B0609020204030204" pitchFamily="49" charset="0"/>
              </a:rPr>
              <a:t>'Bilgi İşlem'</a:t>
            </a:r>
            <a:r>
              <a:rPr kumimoji="0" lang="tr-TR" altLang="tr-TR" sz="11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0F13D25-2D5F-4577-BA3C-ABA826CB0708}"/>
              </a:ext>
            </a:extLst>
          </p:cNvPr>
          <p:cNvSpPr>
            <a:spLocks noChangeArrowheads="1"/>
          </p:cNvSpPr>
          <p:nvPr/>
        </p:nvSpPr>
        <p:spPr bwMode="auto">
          <a:xfrm>
            <a:off x="1082642" y="4101048"/>
            <a:ext cx="60960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300" b="1" i="0" u="none" strike="noStrike" cap="none" normalizeH="0" baseline="0" dirty="0">
                <a:ln>
                  <a:noFill/>
                </a:ln>
                <a:solidFill>
                  <a:srgbClr val="006699"/>
                </a:solidFill>
                <a:effectLst/>
                <a:latin typeface="Consolas" panose="020B0609020204030204" pitchFamily="49" charset="0"/>
              </a:rPr>
              <a:t>UPDATE</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a:ln>
                  <a:noFill/>
                </a:ln>
                <a:solidFill>
                  <a:srgbClr val="000000"/>
                </a:solidFill>
                <a:effectLst/>
                <a:latin typeface="Consolas" panose="020B0609020204030204" pitchFamily="49" charset="0"/>
              </a:rPr>
              <a:t>personel </a:t>
            </a:r>
            <a:r>
              <a:rPr kumimoji="0" lang="tr-TR" altLang="tr-TR" sz="1300" b="1" i="0" u="none" strike="noStrike" cap="none" normalizeH="0" baseline="0" dirty="0">
                <a:ln>
                  <a:noFill/>
                </a:ln>
                <a:solidFill>
                  <a:srgbClr val="006699"/>
                </a:solidFill>
                <a:effectLst/>
                <a:latin typeface="Consolas" panose="020B0609020204030204" pitchFamily="49" charset="0"/>
              </a:rPr>
              <a:t>SET</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err="1">
                <a:ln>
                  <a:noFill/>
                </a:ln>
                <a:solidFill>
                  <a:srgbClr val="000000"/>
                </a:solidFill>
                <a:effectLst/>
                <a:latin typeface="Consolas" panose="020B0609020204030204" pitchFamily="49" charset="0"/>
              </a:rPr>
              <a:t>dtarihi</a:t>
            </a:r>
            <a:r>
              <a:rPr kumimoji="0" lang="tr-TR" altLang="tr-TR" sz="1300" b="0" i="0" u="none" strike="noStrike" cap="none" normalizeH="0" baseline="0" dirty="0">
                <a:ln>
                  <a:noFill/>
                </a:ln>
                <a:solidFill>
                  <a:srgbClr val="000000"/>
                </a:solidFill>
                <a:effectLst/>
                <a:latin typeface="Consolas" panose="020B0609020204030204" pitchFamily="49" charset="0"/>
              </a:rPr>
              <a:t>=1978 </a:t>
            </a:r>
            <a:r>
              <a:rPr kumimoji="0" lang="tr-TR" altLang="tr-TR" sz="1300" b="0" i="0" u="none" strike="noStrike" cap="none" normalizeH="0" baseline="0" dirty="0">
                <a:ln>
                  <a:noFill/>
                </a:ln>
                <a:solidFill>
                  <a:srgbClr val="808080"/>
                </a:solidFill>
                <a:effectLst/>
                <a:latin typeface="Consolas" panose="020B0609020204030204" pitchFamily="49" charset="0"/>
              </a:rPr>
              <a:t>AND</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err="1">
                <a:ln>
                  <a:noFill/>
                </a:ln>
                <a:solidFill>
                  <a:srgbClr val="000000"/>
                </a:solidFill>
                <a:effectLst/>
                <a:latin typeface="Consolas" panose="020B0609020204030204" pitchFamily="49" charset="0"/>
              </a:rPr>
              <a:t>dyeri</a:t>
            </a:r>
            <a:r>
              <a:rPr kumimoji="0" lang="tr-TR" altLang="tr-TR" sz="1300" b="0" i="0" u="none" strike="noStrike" cap="none" normalizeH="0" baseline="0" dirty="0">
                <a:ln>
                  <a:noFill/>
                </a:ln>
                <a:solidFill>
                  <a:srgbClr val="000000"/>
                </a:solidFill>
                <a:effectLst/>
                <a:latin typeface="Consolas" panose="020B0609020204030204" pitchFamily="49" charset="0"/>
              </a:rPr>
              <a:t>=</a:t>
            </a:r>
            <a:r>
              <a:rPr kumimoji="0" lang="tr-TR" altLang="tr-TR" sz="1300" b="0" i="0" u="none" strike="noStrike" cap="none" normalizeH="0" baseline="0" dirty="0">
                <a:ln>
                  <a:noFill/>
                </a:ln>
                <a:solidFill>
                  <a:srgbClr val="0000FF"/>
                </a:solidFill>
                <a:effectLst/>
                <a:latin typeface="Consolas" panose="020B0609020204030204" pitchFamily="49" charset="0"/>
              </a:rPr>
              <a:t>'Kırıkkale'</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1" i="0" u="none" strike="noStrike" cap="none" normalizeH="0" baseline="0" dirty="0">
                <a:ln>
                  <a:noFill/>
                </a:ln>
                <a:solidFill>
                  <a:srgbClr val="006699"/>
                </a:solidFill>
                <a:effectLst/>
                <a:latin typeface="Consolas" panose="020B0609020204030204" pitchFamily="49" charset="0"/>
              </a:rPr>
              <a:t>WHERE</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a:ln>
                  <a:noFill/>
                </a:ln>
                <a:solidFill>
                  <a:srgbClr val="000000"/>
                </a:solidFill>
                <a:effectLst/>
                <a:latin typeface="Consolas" panose="020B0609020204030204" pitchFamily="49" charset="0"/>
              </a:rPr>
              <a:t>ID=42</a:t>
            </a:r>
            <a:r>
              <a:rPr kumimoji="0" lang="tr-TR" altLang="tr-TR" sz="11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7DA4746E-FB0F-4489-AC97-8E2379D27057}"/>
              </a:ext>
            </a:extLst>
          </p:cNvPr>
          <p:cNvSpPr>
            <a:spLocks noChangeArrowheads="1"/>
          </p:cNvSpPr>
          <p:nvPr/>
        </p:nvSpPr>
        <p:spPr bwMode="auto">
          <a:xfrm>
            <a:off x="1082642" y="4636682"/>
            <a:ext cx="4366727"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300" b="1" i="0" u="none" strike="noStrike" cap="none" normalizeH="0" baseline="0" dirty="0">
                <a:ln>
                  <a:noFill/>
                </a:ln>
                <a:solidFill>
                  <a:srgbClr val="006699"/>
                </a:solidFill>
                <a:effectLst/>
                <a:latin typeface="Consolas" panose="020B0609020204030204" pitchFamily="49" charset="0"/>
              </a:rPr>
              <a:t>UPDATE</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a:ln>
                  <a:noFill/>
                </a:ln>
                <a:solidFill>
                  <a:srgbClr val="000000"/>
                </a:solidFill>
                <a:effectLst/>
                <a:latin typeface="Consolas" panose="020B0609020204030204" pitchFamily="49" charset="0"/>
              </a:rPr>
              <a:t>personel </a:t>
            </a:r>
            <a:r>
              <a:rPr kumimoji="0" lang="tr-TR" altLang="tr-TR" sz="1300" b="1" i="0" u="none" strike="noStrike" cap="none" normalizeH="0" baseline="0" dirty="0">
                <a:ln>
                  <a:noFill/>
                </a:ln>
                <a:solidFill>
                  <a:srgbClr val="006699"/>
                </a:solidFill>
                <a:effectLst/>
                <a:latin typeface="Consolas" panose="020B0609020204030204" pitchFamily="49" charset="0"/>
              </a:rPr>
              <a:t>SET</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err="1">
                <a:ln>
                  <a:noFill/>
                </a:ln>
                <a:solidFill>
                  <a:srgbClr val="000000"/>
                </a:solidFill>
                <a:effectLst/>
                <a:latin typeface="Consolas" panose="020B0609020204030204" pitchFamily="49" charset="0"/>
              </a:rPr>
              <a:t>maas</a:t>
            </a:r>
            <a:r>
              <a:rPr kumimoji="0" lang="tr-TR" altLang="tr-TR" sz="1300" b="0" i="0" u="none" strike="noStrike" cap="none" normalizeH="0" baseline="0" dirty="0">
                <a:ln>
                  <a:noFill/>
                </a:ln>
                <a:solidFill>
                  <a:srgbClr val="000000"/>
                </a:solidFill>
                <a:effectLst/>
                <a:latin typeface="Consolas" panose="020B0609020204030204" pitchFamily="49" charset="0"/>
              </a:rPr>
              <a:t>=maas+100 </a:t>
            </a:r>
            <a:r>
              <a:rPr kumimoji="0" lang="tr-TR" altLang="tr-TR" sz="1300" b="1" i="0" u="none" strike="noStrike" cap="none" normalizeH="0" baseline="0" dirty="0">
                <a:ln>
                  <a:noFill/>
                </a:ln>
                <a:solidFill>
                  <a:srgbClr val="006699"/>
                </a:solidFill>
                <a:effectLst/>
                <a:latin typeface="Consolas" panose="020B0609020204030204" pitchFamily="49" charset="0"/>
              </a:rPr>
              <a:t>WHERE</a:t>
            </a:r>
            <a:r>
              <a:rPr kumimoji="0" lang="tr-TR" altLang="tr-TR" sz="1300" b="0" i="0" u="none" strike="noStrike" cap="none" normalizeH="0" baseline="0" dirty="0">
                <a:ln>
                  <a:noFill/>
                </a:ln>
                <a:solidFill>
                  <a:srgbClr val="666666"/>
                </a:solidFill>
                <a:effectLst/>
                <a:latin typeface="Consolas" panose="020B0609020204030204" pitchFamily="49" charset="0"/>
              </a:rPr>
              <a:t> </a:t>
            </a:r>
            <a:r>
              <a:rPr kumimoji="0" lang="tr-TR" altLang="tr-TR" sz="1300" b="0" i="0" u="none" strike="noStrike" cap="none" normalizeH="0" baseline="0" dirty="0">
                <a:ln>
                  <a:noFill/>
                </a:ln>
                <a:solidFill>
                  <a:srgbClr val="000000"/>
                </a:solidFill>
                <a:effectLst/>
                <a:latin typeface="Consolas" panose="020B0609020204030204" pitchFamily="49" charset="0"/>
              </a:rPr>
              <a:t>ID=61</a:t>
            </a:r>
            <a:r>
              <a:rPr kumimoji="0" lang="tr-TR" altLang="tr-TR" sz="11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5556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66B58A50-FECD-43B4-A8C3-7B4CF9BFA295}"/>
              </a:ext>
            </a:extLst>
          </p:cNvPr>
          <p:cNvSpPr>
            <a:spLocks noGrp="1"/>
          </p:cNvSpPr>
          <p:nvPr>
            <p:ph type="title"/>
          </p:nvPr>
        </p:nvSpPr>
        <p:spPr>
          <a:xfrm>
            <a:off x="1046746" y="586822"/>
            <a:ext cx="3560252" cy="1645920"/>
          </a:xfrm>
        </p:spPr>
        <p:txBody>
          <a:bodyPr>
            <a:normAutofit/>
          </a:bodyPr>
          <a:lstStyle/>
          <a:p>
            <a:r>
              <a:rPr lang="tr-TR" sz="3200"/>
              <a:t>IF-ELSE Yapısı</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çerik Yer Tutucusu 2">
            <a:extLst>
              <a:ext uri="{FF2B5EF4-FFF2-40B4-BE49-F238E27FC236}">
                <a16:creationId xmlns:a16="http://schemas.microsoft.com/office/drawing/2014/main" id="{42F5D9F1-BBC5-469B-B77A-9E0919E92FE1}"/>
              </a:ext>
            </a:extLst>
          </p:cNvPr>
          <p:cNvSpPr>
            <a:spLocks noGrp="1"/>
          </p:cNvSpPr>
          <p:nvPr>
            <p:ph idx="1"/>
          </p:nvPr>
        </p:nvSpPr>
        <p:spPr>
          <a:xfrm>
            <a:off x="5351164" y="586822"/>
            <a:ext cx="6002636" cy="1645920"/>
          </a:xfrm>
        </p:spPr>
        <p:txBody>
          <a:bodyPr anchor="ctr">
            <a:normAutofit/>
          </a:bodyPr>
          <a:lstStyle/>
          <a:p>
            <a:r>
              <a:rPr lang="tr-TR" sz="1800" b="0" i="0" dirty="0">
                <a:effectLst/>
                <a:latin typeface="charter"/>
              </a:rPr>
              <a:t>IF-Else yapısı komutların belli bir yapıya göre çalışmasını sağlar. İşlenecek komut satırı birden fazla ise BEGIN — END yapısı kullanılır.</a:t>
            </a:r>
          </a:p>
          <a:p>
            <a:endParaRPr lang="tr-TR" sz="1800" dirty="0">
              <a:latin typeface="charter"/>
            </a:endParaRPr>
          </a:p>
          <a:p>
            <a:r>
              <a:rPr lang="tr-TR" sz="1800" b="0" i="0" dirty="0">
                <a:effectLst/>
                <a:latin typeface="charter"/>
              </a:rPr>
              <a:t>Örnek: Ortalama fiyatın durumunu kontrol ediyoruz.</a:t>
            </a:r>
            <a:endParaRPr lang="tr-TR" sz="1800" dirty="0"/>
          </a:p>
        </p:txBody>
      </p:sp>
      <p:pic>
        <p:nvPicPr>
          <p:cNvPr id="5" name="Resim 4" descr="metin içeren bir resim&#10;&#10;Açıklama otomatik olarak oluşturuldu">
            <a:extLst>
              <a:ext uri="{FF2B5EF4-FFF2-40B4-BE49-F238E27FC236}">
                <a16:creationId xmlns:a16="http://schemas.microsoft.com/office/drawing/2014/main" id="{B2C68B86-EF28-4F37-BD8E-CD6513145EAF}"/>
              </a:ext>
            </a:extLst>
          </p:cNvPr>
          <p:cNvPicPr>
            <a:picLocks noChangeAspect="1"/>
          </p:cNvPicPr>
          <p:nvPr/>
        </p:nvPicPr>
        <p:blipFill>
          <a:blip r:embed="rId2"/>
          <a:stretch>
            <a:fillRect/>
          </a:stretch>
        </p:blipFill>
        <p:spPr>
          <a:xfrm>
            <a:off x="1652394" y="2734056"/>
            <a:ext cx="8975603" cy="3483864"/>
          </a:xfrm>
          <a:prstGeom prst="rect">
            <a:avLst/>
          </a:prstGeom>
        </p:spPr>
      </p:pic>
    </p:spTree>
    <p:extLst>
      <p:ext uri="{BB962C8B-B14F-4D97-AF65-F5344CB8AC3E}">
        <p14:creationId xmlns:p14="http://schemas.microsoft.com/office/powerpoint/2010/main" val="847894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B3F91A49-FE62-4236-B918-BBDCE72AC219}"/>
              </a:ext>
            </a:extLst>
          </p:cNvPr>
          <p:cNvSpPr>
            <a:spLocks noGrp="1"/>
          </p:cNvSpPr>
          <p:nvPr>
            <p:ph type="title"/>
          </p:nvPr>
        </p:nvSpPr>
        <p:spPr>
          <a:xfrm>
            <a:off x="1046746" y="586822"/>
            <a:ext cx="3560252" cy="1645920"/>
          </a:xfrm>
        </p:spPr>
        <p:txBody>
          <a:bodyPr>
            <a:normAutofit/>
          </a:bodyPr>
          <a:lstStyle/>
          <a:p>
            <a:r>
              <a:rPr lang="tr-TR" sz="3200"/>
              <a:t>IF EXISTS</a:t>
            </a:r>
          </a:p>
        </p:txBody>
      </p:sp>
      <p:sp>
        <p:nvSpPr>
          <p:cNvPr id="75" name="Rectangle 7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çerik Yer Tutucusu 2">
            <a:extLst>
              <a:ext uri="{FF2B5EF4-FFF2-40B4-BE49-F238E27FC236}">
                <a16:creationId xmlns:a16="http://schemas.microsoft.com/office/drawing/2014/main" id="{66D12CF7-DF53-485E-8B41-C3E50CDB7CB3}"/>
              </a:ext>
            </a:extLst>
          </p:cNvPr>
          <p:cNvSpPr>
            <a:spLocks noGrp="1"/>
          </p:cNvSpPr>
          <p:nvPr>
            <p:ph idx="1"/>
          </p:nvPr>
        </p:nvSpPr>
        <p:spPr>
          <a:xfrm>
            <a:off x="5351164" y="586822"/>
            <a:ext cx="6002636" cy="1645920"/>
          </a:xfrm>
        </p:spPr>
        <p:txBody>
          <a:bodyPr anchor="ctr">
            <a:normAutofit/>
          </a:bodyPr>
          <a:lstStyle/>
          <a:p>
            <a:r>
              <a:rPr lang="tr-TR" sz="1800" b="0" i="0" dirty="0">
                <a:effectLst/>
                <a:latin typeface="-apple-system"/>
              </a:rPr>
              <a:t>Bu komut ile de bir kaydın var olup olmadığını sorgularız. Daha çok </a:t>
            </a:r>
            <a:r>
              <a:rPr lang="tr-TR" sz="1800" b="0" i="0" dirty="0" err="1">
                <a:effectLst/>
                <a:latin typeface="-apple-system"/>
              </a:rPr>
              <a:t>database’de</a:t>
            </a:r>
            <a:r>
              <a:rPr lang="tr-TR" sz="1800" b="0" i="0" dirty="0">
                <a:effectLst/>
                <a:latin typeface="-apple-system"/>
              </a:rPr>
              <a:t> bir objenin var olup olmadığını sorgulamak istediğimiz zaman kullandığımız bir komuttur.</a:t>
            </a:r>
            <a:endParaRPr lang="tr-TR" sz="1800" dirty="0"/>
          </a:p>
        </p:txBody>
      </p:sp>
      <p:pic>
        <p:nvPicPr>
          <p:cNvPr id="6146" name="Picture 2">
            <a:extLst>
              <a:ext uri="{FF2B5EF4-FFF2-40B4-BE49-F238E27FC236}">
                <a16:creationId xmlns:a16="http://schemas.microsoft.com/office/drawing/2014/main" id="{C8A571B5-EA05-4D3A-A5CB-DB3519A523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7332" y="2734056"/>
            <a:ext cx="99857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843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7D5AE7C-3F0F-4402-8219-4011F4315E31}"/>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CASE Yapısı</a:t>
            </a:r>
          </a:p>
        </p:txBody>
      </p:sp>
      <p:sp>
        <p:nvSpPr>
          <p:cNvPr id="38" name="Rectangle 3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9" name="Rectangle 3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2A46AFAF-B0F1-4289-AC3F-9B76F650CC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SQL </a:t>
            </a:r>
            <a:r>
              <a:rPr lang="en-US" b="0" i="0" dirty="0" err="1">
                <a:effectLst/>
              </a:rPr>
              <a:t>sorgusu</a:t>
            </a:r>
            <a:r>
              <a:rPr lang="en-US" b="0" i="0" dirty="0">
                <a:effectLst/>
              </a:rPr>
              <a:t> </a:t>
            </a:r>
            <a:r>
              <a:rPr lang="en-US" b="0" i="0" dirty="0" err="1">
                <a:effectLst/>
              </a:rPr>
              <a:t>içinde</a:t>
            </a:r>
            <a:r>
              <a:rPr lang="en-US" b="0" i="0" dirty="0">
                <a:effectLst/>
              </a:rPr>
              <a:t> </a:t>
            </a:r>
            <a:r>
              <a:rPr lang="en-US" b="0" i="0" dirty="0" err="1">
                <a:effectLst/>
              </a:rPr>
              <a:t>koşullu</a:t>
            </a:r>
            <a:r>
              <a:rPr lang="en-US" b="0" i="0" dirty="0">
                <a:effectLst/>
              </a:rPr>
              <a:t> </a:t>
            </a:r>
            <a:r>
              <a:rPr lang="en-US" b="0" i="0" dirty="0" err="1">
                <a:effectLst/>
              </a:rPr>
              <a:t>sorgulama</a:t>
            </a:r>
            <a:r>
              <a:rPr lang="en-US" b="0" i="0" dirty="0">
                <a:effectLst/>
              </a:rPr>
              <a:t> </a:t>
            </a:r>
            <a:r>
              <a:rPr lang="en-US" b="0" i="0" dirty="0" err="1">
                <a:effectLst/>
              </a:rPr>
              <a:t>yapılmasına</a:t>
            </a:r>
            <a:r>
              <a:rPr lang="en-US" b="0" i="0" dirty="0">
                <a:effectLst/>
              </a:rPr>
              <a:t> </a:t>
            </a:r>
            <a:r>
              <a:rPr lang="en-US" b="0" i="0" dirty="0" err="1">
                <a:effectLst/>
              </a:rPr>
              <a:t>imkan</a:t>
            </a:r>
            <a:r>
              <a:rPr lang="en-US" b="0" i="0" dirty="0">
                <a:effectLst/>
              </a:rPr>
              <a:t> </a:t>
            </a:r>
            <a:r>
              <a:rPr lang="en-US" b="0" i="0" dirty="0" err="1">
                <a:effectLst/>
              </a:rPr>
              <a:t>tanımaktadır</a:t>
            </a:r>
            <a:r>
              <a:rPr lang="en-US" b="0" i="0" dirty="0">
                <a:effectLst/>
              </a:rPr>
              <a:t> </a:t>
            </a:r>
            <a:r>
              <a:rPr lang="en-US" b="0" i="0" dirty="0" err="1">
                <a:effectLst/>
              </a:rPr>
              <a:t>ve</a:t>
            </a:r>
            <a:r>
              <a:rPr lang="en-US" b="0" i="0" dirty="0">
                <a:effectLst/>
              </a:rPr>
              <a:t> IF-THEN-ELSE </a:t>
            </a:r>
            <a:r>
              <a:rPr lang="en-US" b="0" i="0" dirty="0" err="1">
                <a:effectLst/>
              </a:rPr>
              <a:t>işlevselliğine</a:t>
            </a:r>
            <a:r>
              <a:rPr lang="en-US" b="0" i="0" dirty="0">
                <a:effectLst/>
              </a:rPr>
              <a:t> </a:t>
            </a:r>
            <a:r>
              <a:rPr lang="en-US" b="0" i="0" dirty="0" err="1">
                <a:effectLst/>
              </a:rPr>
              <a:t>sahiptir</a:t>
            </a:r>
            <a:r>
              <a:rPr lang="en-US" b="0" i="0" dirty="0">
                <a:effectLst/>
              </a:rPr>
              <a:t>.</a:t>
            </a:r>
            <a:endParaRPr lang="en-US" dirty="0"/>
          </a:p>
        </p:txBody>
      </p:sp>
      <p:pic>
        <p:nvPicPr>
          <p:cNvPr id="11" name="Resim 10">
            <a:extLst>
              <a:ext uri="{FF2B5EF4-FFF2-40B4-BE49-F238E27FC236}">
                <a16:creationId xmlns:a16="http://schemas.microsoft.com/office/drawing/2014/main" id="{B3B02A68-3C2F-4278-844F-E8E9322824B4}"/>
              </a:ext>
            </a:extLst>
          </p:cNvPr>
          <p:cNvPicPr>
            <a:picLocks noChangeAspect="1"/>
          </p:cNvPicPr>
          <p:nvPr/>
        </p:nvPicPr>
        <p:blipFill>
          <a:blip r:embed="rId3"/>
          <a:stretch>
            <a:fillRect/>
          </a:stretch>
        </p:blipFill>
        <p:spPr>
          <a:xfrm>
            <a:off x="1556605" y="2729397"/>
            <a:ext cx="3483864" cy="3483864"/>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0E13DA5A-61D1-4908-B22E-9919D5467F51}"/>
              </a:ext>
            </a:extLst>
          </p:cNvPr>
          <p:cNvPicPr>
            <a:picLocks noChangeAspect="1"/>
          </p:cNvPicPr>
          <p:nvPr/>
        </p:nvPicPr>
        <p:blipFill>
          <a:blip r:embed="rId4"/>
          <a:stretch>
            <a:fillRect/>
          </a:stretch>
        </p:blipFill>
        <p:spPr>
          <a:xfrm>
            <a:off x="6198781" y="2959385"/>
            <a:ext cx="5523082" cy="3023887"/>
          </a:xfrm>
          <a:prstGeom prst="rect">
            <a:avLst/>
          </a:prstGeom>
        </p:spPr>
      </p:pic>
    </p:spTree>
    <p:extLst>
      <p:ext uri="{BB962C8B-B14F-4D97-AF65-F5344CB8AC3E}">
        <p14:creationId xmlns:p14="http://schemas.microsoft.com/office/powerpoint/2010/main" val="2457819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0A6EED20-E67B-4BB8-A0CB-82AF4F37BBBD}"/>
              </a:ext>
            </a:extLst>
          </p:cNvPr>
          <p:cNvPicPr>
            <a:picLocks noChangeAspect="1"/>
          </p:cNvPicPr>
          <p:nvPr/>
        </p:nvPicPr>
        <p:blipFill>
          <a:blip r:embed="rId2"/>
          <a:stretch>
            <a:fillRect/>
          </a:stretch>
        </p:blipFill>
        <p:spPr>
          <a:xfrm>
            <a:off x="643467" y="839046"/>
            <a:ext cx="10905066" cy="517990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24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53D9B482-6EA7-4F41-B2BE-8761BAD002B9}"/>
              </a:ext>
            </a:extLst>
          </p:cNvPr>
          <p:cNvSpPr>
            <a:spLocks noGrp="1"/>
          </p:cNvSpPr>
          <p:nvPr>
            <p:ph type="title"/>
          </p:nvPr>
        </p:nvSpPr>
        <p:spPr>
          <a:xfrm>
            <a:off x="1051560" y="586822"/>
            <a:ext cx="3657600" cy="1645920"/>
          </a:xfrm>
        </p:spPr>
        <p:txBody>
          <a:bodyPr>
            <a:normAutofit/>
          </a:bodyPr>
          <a:lstStyle/>
          <a:p>
            <a:r>
              <a:rPr lang="tr-TR" sz="3200" b="0" i="0">
                <a:effectLst/>
                <a:latin typeface="sohne"/>
              </a:rPr>
              <a:t>While Döngüsü</a:t>
            </a:r>
            <a:endParaRPr lang="tr-TR" sz="3200"/>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83C701FD-C16D-4B21-B0E5-01C1E58C25EA}"/>
              </a:ext>
            </a:extLst>
          </p:cNvPr>
          <p:cNvSpPr>
            <a:spLocks noGrp="1"/>
          </p:cNvSpPr>
          <p:nvPr>
            <p:ph idx="1"/>
          </p:nvPr>
        </p:nvSpPr>
        <p:spPr>
          <a:xfrm>
            <a:off x="5250106" y="586822"/>
            <a:ext cx="6106742" cy="1645920"/>
          </a:xfrm>
        </p:spPr>
        <p:txBody>
          <a:bodyPr anchor="ctr">
            <a:normAutofit/>
          </a:bodyPr>
          <a:lstStyle/>
          <a:p>
            <a:r>
              <a:rPr lang="tr-TR" sz="1800" b="0" i="0" dirty="0">
                <a:effectLst/>
                <a:latin typeface="Menlo"/>
              </a:rPr>
              <a:t>Şart sağlanana kadar işlemin devam etmesidir.</a:t>
            </a:r>
          </a:p>
          <a:p>
            <a:endParaRPr lang="tr-TR" sz="1800" dirty="0">
              <a:latin typeface="Menlo"/>
            </a:endParaRPr>
          </a:p>
          <a:p>
            <a:endParaRPr lang="tr-TR" sz="1800" dirty="0"/>
          </a:p>
        </p:txBody>
      </p:sp>
      <p:pic>
        <p:nvPicPr>
          <p:cNvPr id="8" name="Resim 7" descr="metin içeren bir resim&#10;&#10;Açıklama otomatik olarak oluşturuldu">
            <a:extLst>
              <a:ext uri="{FF2B5EF4-FFF2-40B4-BE49-F238E27FC236}">
                <a16:creationId xmlns:a16="http://schemas.microsoft.com/office/drawing/2014/main" id="{16C38F78-03FA-4C9F-A87D-5A9F77998479}"/>
              </a:ext>
            </a:extLst>
          </p:cNvPr>
          <p:cNvPicPr>
            <a:picLocks noChangeAspect="1"/>
          </p:cNvPicPr>
          <p:nvPr/>
        </p:nvPicPr>
        <p:blipFill>
          <a:blip r:embed="rId2"/>
          <a:stretch>
            <a:fillRect/>
          </a:stretch>
        </p:blipFill>
        <p:spPr>
          <a:xfrm>
            <a:off x="1600154" y="2729397"/>
            <a:ext cx="3396766" cy="3483864"/>
          </a:xfrm>
          <a:prstGeom prst="rect">
            <a:avLst/>
          </a:prstGeom>
        </p:spPr>
      </p:pic>
      <p:pic>
        <p:nvPicPr>
          <p:cNvPr id="6" name="Resim 5" descr="metin içeren bir resim&#10;&#10;Açıklama otomatik olarak oluşturuldu">
            <a:extLst>
              <a:ext uri="{FF2B5EF4-FFF2-40B4-BE49-F238E27FC236}">
                <a16:creationId xmlns:a16="http://schemas.microsoft.com/office/drawing/2014/main" id="{7482B94B-EB02-462B-BDE8-CF89CBB38215}"/>
              </a:ext>
            </a:extLst>
          </p:cNvPr>
          <p:cNvPicPr>
            <a:picLocks noChangeAspect="1"/>
          </p:cNvPicPr>
          <p:nvPr/>
        </p:nvPicPr>
        <p:blipFill>
          <a:blip r:embed="rId3"/>
          <a:stretch>
            <a:fillRect/>
          </a:stretch>
        </p:blipFill>
        <p:spPr>
          <a:xfrm>
            <a:off x="6198781" y="2848924"/>
            <a:ext cx="5523082" cy="3244809"/>
          </a:xfrm>
          <a:prstGeom prst="rect">
            <a:avLst/>
          </a:prstGeom>
        </p:spPr>
      </p:pic>
    </p:spTree>
    <p:extLst>
      <p:ext uri="{BB962C8B-B14F-4D97-AF65-F5344CB8AC3E}">
        <p14:creationId xmlns:p14="http://schemas.microsoft.com/office/powerpoint/2010/main" val="855299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B7814C-A088-414B-9D74-5A509F67C28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b="0" i="0" kern="1200" dirty="0">
                <a:solidFill>
                  <a:schemeClr val="tx1"/>
                </a:solidFill>
                <a:effectLst/>
                <a:latin typeface="+mj-lt"/>
                <a:ea typeface="+mj-ea"/>
                <a:cs typeface="+mj-cs"/>
              </a:rPr>
              <a:t>1’den 10’a </a:t>
            </a:r>
            <a:r>
              <a:rPr lang="en-US" b="0" i="0" kern="1200" dirty="0" err="1">
                <a:solidFill>
                  <a:schemeClr val="tx1"/>
                </a:solidFill>
                <a:effectLst/>
                <a:latin typeface="+mj-lt"/>
                <a:ea typeface="+mj-ea"/>
                <a:cs typeface="+mj-cs"/>
              </a:rPr>
              <a:t>kadar</a:t>
            </a:r>
            <a:r>
              <a:rPr lang="en-US" b="0" i="0" kern="1200" dirty="0">
                <a:solidFill>
                  <a:schemeClr val="tx1"/>
                </a:solidFill>
                <a:effectLst/>
                <a:latin typeface="+mj-lt"/>
                <a:ea typeface="+mj-ea"/>
                <a:cs typeface="+mj-cs"/>
              </a:rPr>
              <a:t> </a:t>
            </a:r>
            <a:r>
              <a:rPr lang="en-US" b="0" i="0" kern="1200" dirty="0" err="1">
                <a:solidFill>
                  <a:schemeClr val="tx1"/>
                </a:solidFill>
                <a:effectLst/>
                <a:latin typeface="+mj-lt"/>
                <a:ea typeface="+mj-ea"/>
                <a:cs typeface="+mj-cs"/>
              </a:rPr>
              <a:t>sayıları</a:t>
            </a:r>
            <a:r>
              <a:rPr lang="en-US" b="0" i="0" kern="1200" dirty="0">
                <a:solidFill>
                  <a:schemeClr val="tx1"/>
                </a:solidFill>
                <a:effectLst/>
                <a:latin typeface="+mj-lt"/>
                <a:ea typeface="+mj-ea"/>
                <a:cs typeface="+mj-cs"/>
              </a:rPr>
              <a:t> WHILE </a:t>
            </a:r>
            <a:r>
              <a:rPr lang="en-US" b="0" i="0" kern="1200" dirty="0" err="1">
                <a:solidFill>
                  <a:schemeClr val="tx1"/>
                </a:solidFill>
                <a:effectLst/>
                <a:latin typeface="+mj-lt"/>
                <a:ea typeface="+mj-ea"/>
                <a:cs typeface="+mj-cs"/>
              </a:rPr>
              <a:t>döngüsü</a:t>
            </a:r>
            <a:r>
              <a:rPr lang="en-US" b="0" i="0" kern="1200" dirty="0">
                <a:solidFill>
                  <a:schemeClr val="tx1"/>
                </a:solidFill>
                <a:effectLst/>
                <a:latin typeface="+mj-lt"/>
                <a:ea typeface="+mj-ea"/>
                <a:cs typeface="+mj-cs"/>
              </a:rPr>
              <a:t> </a:t>
            </a:r>
            <a:r>
              <a:rPr lang="en-US" b="0" i="0" kern="1200" dirty="0" err="1">
                <a:solidFill>
                  <a:schemeClr val="tx1"/>
                </a:solidFill>
                <a:effectLst/>
                <a:latin typeface="+mj-lt"/>
                <a:ea typeface="+mj-ea"/>
                <a:cs typeface="+mj-cs"/>
              </a:rPr>
              <a:t>ile</a:t>
            </a:r>
            <a:r>
              <a:rPr lang="en-US" b="0" i="0" kern="1200" dirty="0">
                <a:solidFill>
                  <a:schemeClr val="tx1"/>
                </a:solidFill>
                <a:effectLst/>
                <a:latin typeface="+mj-lt"/>
                <a:ea typeface="+mj-ea"/>
                <a:cs typeface="+mj-cs"/>
              </a:rPr>
              <a:t> </a:t>
            </a:r>
            <a:r>
              <a:rPr lang="en-US" b="0" i="0" kern="1200" dirty="0" err="1">
                <a:solidFill>
                  <a:schemeClr val="tx1"/>
                </a:solidFill>
                <a:effectLst/>
                <a:latin typeface="+mj-lt"/>
                <a:ea typeface="+mj-ea"/>
                <a:cs typeface="+mj-cs"/>
              </a:rPr>
              <a:t>ekrana</a:t>
            </a:r>
            <a:r>
              <a:rPr lang="en-US" b="0" i="0" kern="1200" dirty="0">
                <a:solidFill>
                  <a:schemeClr val="tx1"/>
                </a:solidFill>
                <a:effectLst/>
                <a:latin typeface="+mj-lt"/>
                <a:ea typeface="+mj-ea"/>
                <a:cs typeface="+mj-cs"/>
              </a:rPr>
              <a:t> </a:t>
            </a:r>
            <a:r>
              <a:rPr lang="en-US" b="0" i="0" kern="1200" dirty="0" err="1">
                <a:solidFill>
                  <a:schemeClr val="tx1"/>
                </a:solidFill>
                <a:effectLst/>
                <a:latin typeface="+mj-lt"/>
                <a:ea typeface="+mj-ea"/>
                <a:cs typeface="+mj-cs"/>
              </a:rPr>
              <a:t>yazdıralım</a:t>
            </a:r>
            <a:r>
              <a:rPr lang="en-US" b="0" i="0" kern="1200" dirty="0">
                <a:solidFill>
                  <a:schemeClr val="tx1"/>
                </a:solidFill>
                <a:effectLst/>
                <a:latin typeface="+mj-lt"/>
                <a:ea typeface="+mj-ea"/>
                <a:cs typeface="+mj-cs"/>
              </a:rPr>
              <a:t>.</a:t>
            </a:r>
            <a:endParaRPr lang="en-US"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Resim 4" descr="metin içeren bir resim&#10;&#10;Açıklama otomatik olarak oluşturuldu">
            <a:extLst>
              <a:ext uri="{FF2B5EF4-FFF2-40B4-BE49-F238E27FC236}">
                <a16:creationId xmlns:a16="http://schemas.microsoft.com/office/drawing/2014/main" id="{0DDF66B0-9B46-4D5F-90A4-216AF03146E2}"/>
              </a:ext>
            </a:extLst>
          </p:cNvPr>
          <p:cNvPicPr>
            <a:picLocks noChangeAspect="1"/>
          </p:cNvPicPr>
          <p:nvPr/>
        </p:nvPicPr>
        <p:blipFill>
          <a:blip r:embed="rId2"/>
          <a:stretch>
            <a:fillRect/>
          </a:stretch>
        </p:blipFill>
        <p:spPr>
          <a:xfrm>
            <a:off x="5694248" y="625683"/>
            <a:ext cx="5187082" cy="5455380"/>
          </a:xfrm>
          <a:prstGeom prst="rect">
            <a:avLst/>
          </a:prstGeom>
        </p:spPr>
      </p:pic>
    </p:spTree>
    <p:extLst>
      <p:ext uri="{BB962C8B-B14F-4D97-AF65-F5344CB8AC3E}">
        <p14:creationId xmlns:p14="http://schemas.microsoft.com/office/powerpoint/2010/main" val="106637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7F87E8-6F79-480B-A6C1-44174545ABD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b="0" i="0" kern="1200" dirty="0" err="1">
                <a:solidFill>
                  <a:schemeClr val="tx1"/>
                </a:solidFill>
                <a:effectLst/>
                <a:latin typeface="+mj-lt"/>
                <a:ea typeface="+mj-ea"/>
                <a:cs typeface="+mj-cs"/>
              </a:rPr>
              <a:t>Diğer</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örneğimizde</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ise</a:t>
            </a:r>
            <a:r>
              <a:rPr lang="en-US" sz="3000" b="0" i="0" kern="1200" dirty="0">
                <a:solidFill>
                  <a:schemeClr val="tx1"/>
                </a:solidFill>
                <a:effectLst/>
                <a:latin typeface="+mj-lt"/>
                <a:ea typeface="+mj-ea"/>
                <a:cs typeface="+mj-cs"/>
              </a:rPr>
              <a:t> WHILE </a:t>
            </a:r>
            <a:r>
              <a:rPr lang="en-US" sz="3000" b="0" i="0" kern="1200" dirty="0" err="1">
                <a:solidFill>
                  <a:schemeClr val="tx1"/>
                </a:solidFill>
                <a:effectLst/>
                <a:latin typeface="+mj-lt"/>
                <a:ea typeface="+mj-ea"/>
                <a:cs typeface="+mj-cs"/>
              </a:rPr>
              <a:t>döngüsü</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ile</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ürün</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kod</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değeri</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çift</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sayi</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olan</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ürünlerin</a:t>
            </a:r>
            <a:r>
              <a:rPr lang="en-US" sz="3000" b="0" i="0" kern="1200" dirty="0">
                <a:solidFill>
                  <a:schemeClr val="tx1"/>
                </a:solidFill>
                <a:effectLst/>
                <a:latin typeface="+mj-lt"/>
                <a:ea typeface="+mj-ea"/>
                <a:cs typeface="+mj-cs"/>
              </a:rPr>
              <a:t> ad, </a:t>
            </a:r>
            <a:r>
              <a:rPr lang="en-US" sz="3000" b="0" i="0" kern="1200" dirty="0" err="1">
                <a:solidFill>
                  <a:schemeClr val="tx1"/>
                </a:solidFill>
                <a:effectLst/>
                <a:latin typeface="+mj-lt"/>
                <a:ea typeface="+mj-ea"/>
                <a:cs typeface="+mj-cs"/>
              </a:rPr>
              <a:t>ürün</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kodu</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ve</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renk</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bilgilerini</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ekrana</a:t>
            </a:r>
            <a:r>
              <a:rPr lang="en-US" sz="3000" b="0" i="0" kern="1200" dirty="0">
                <a:solidFill>
                  <a:schemeClr val="tx1"/>
                </a:solidFill>
                <a:effectLst/>
                <a:latin typeface="+mj-lt"/>
                <a:ea typeface="+mj-ea"/>
                <a:cs typeface="+mj-cs"/>
              </a:rPr>
              <a:t> </a:t>
            </a:r>
            <a:r>
              <a:rPr lang="en-US" sz="3000" b="0" i="0" kern="1200" dirty="0" err="1">
                <a:solidFill>
                  <a:schemeClr val="tx1"/>
                </a:solidFill>
                <a:effectLst/>
                <a:latin typeface="+mj-lt"/>
                <a:ea typeface="+mj-ea"/>
                <a:cs typeface="+mj-cs"/>
              </a:rPr>
              <a:t>yazdıralım</a:t>
            </a:r>
            <a:r>
              <a:rPr lang="en-US" sz="3000" b="0" i="0" kern="1200" dirty="0">
                <a:solidFill>
                  <a:schemeClr val="tx1"/>
                </a:solidFill>
                <a:effectLst/>
                <a:latin typeface="+mj-lt"/>
                <a:ea typeface="+mj-ea"/>
                <a:cs typeface="+mj-cs"/>
              </a:rPr>
              <a:t>.</a:t>
            </a:r>
            <a:endParaRPr lang="en-US" sz="3000" kern="1200" dirty="0">
              <a:solidFill>
                <a:schemeClr val="tx1"/>
              </a:solidFill>
              <a:latin typeface="+mj-lt"/>
              <a:ea typeface="+mj-ea"/>
              <a:cs typeface="+mj-cs"/>
            </a:endParaRP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170" name="Picture 2">
            <a:extLst>
              <a:ext uri="{FF2B5EF4-FFF2-40B4-BE49-F238E27FC236}">
                <a16:creationId xmlns:a16="http://schemas.microsoft.com/office/drawing/2014/main" id="{FFD738CC-4F97-41E2-892F-86B4DFB069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1239559"/>
            <a:ext cx="6846363" cy="422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268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C0940841-1D1F-4D10-8C65-462C31850FAA}"/>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Break Komutu:</a:t>
            </a:r>
          </a:p>
        </p:txBody>
      </p:sp>
      <p:sp>
        <p:nvSpPr>
          <p:cNvPr id="3" name="İçerik Yer Tutucusu 2">
            <a:extLst>
              <a:ext uri="{FF2B5EF4-FFF2-40B4-BE49-F238E27FC236}">
                <a16:creationId xmlns:a16="http://schemas.microsoft.com/office/drawing/2014/main" id="{CDB5F3EB-7A06-4FB7-B1DE-4023D8BC326C}"/>
              </a:ext>
            </a:extLst>
          </p:cNvPr>
          <p:cNvSpPr>
            <a:spLocks noGrp="1"/>
          </p:cNvSpPr>
          <p:nvPr>
            <p:ph idx="1"/>
          </p:nvPr>
        </p:nvSpPr>
        <p:spPr>
          <a:xfrm>
            <a:off x="6382512" y="498698"/>
            <a:ext cx="4940808" cy="1185353"/>
          </a:xfrm>
        </p:spPr>
        <p:txBody>
          <a:bodyPr vert="horz" lIns="91440" tIns="45720" rIns="91440" bIns="45720" rtlCol="0" anchor="ctr">
            <a:normAutofit/>
          </a:bodyPr>
          <a:lstStyle/>
          <a:p>
            <a:pPr marL="0" indent="0">
              <a:buNone/>
            </a:pPr>
            <a:r>
              <a:rPr lang="en-US" sz="2400" b="0" i="0" dirty="0" err="1">
                <a:effectLst/>
              </a:rPr>
              <a:t>Şart</a:t>
            </a:r>
            <a:r>
              <a:rPr lang="en-US" sz="2400" b="0" i="0" dirty="0">
                <a:effectLst/>
              </a:rPr>
              <a:t> </a:t>
            </a:r>
            <a:r>
              <a:rPr lang="en-US" sz="2400" b="0" i="0" dirty="0" err="1">
                <a:effectLst/>
              </a:rPr>
              <a:t>yerine</a:t>
            </a:r>
            <a:r>
              <a:rPr lang="en-US" sz="2400" b="0" i="0" dirty="0">
                <a:effectLst/>
              </a:rPr>
              <a:t> </a:t>
            </a:r>
            <a:r>
              <a:rPr lang="en-US" sz="2400" b="0" i="0" dirty="0" err="1">
                <a:effectLst/>
              </a:rPr>
              <a:t>getirildiğinde</a:t>
            </a:r>
            <a:r>
              <a:rPr lang="en-US" sz="2400" b="0" i="0" dirty="0">
                <a:effectLst/>
              </a:rPr>
              <a:t> </a:t>
            </a:r>
            <a:r>
              <a:rPr lang="en-US" sz="2400" b="0" i="0" dirty="0" err="1">
                <a:effectLst/>
              </a:rPr>
              <a:t>döngüden</a:t>
            </a:r>
            <a:r>
              <a:rPr lang="en-US" sz="2400" b="0" i="0" dirty="0">
                <a:effectLst/>
              </a:rPr>
              <a:t> </a:t>
            </a:r>
            <a:r>
              <a:rPr lang="en-US" sz="2400" b="0" i="0" dirty="0" err="1">
                <a:effectLst/>
              </a:rPr>
              <a:t>çıkmak</a:t>
            </a:r>
            <a:r>
              <a:rPr lang="en-US" sz="2400" b="0" i="0" dirty="0">
                <a:effectLst/>
              </a:rPr>
              <a:t> </a:t>
            </a:r>
            <a:r>
              <a:rPr lang="en-US" sz="2400" b="0" i="0" dirty="0" err="1">
                <a:effectLst/>
              </a:rPr>
              <a:t>için</a:t>
            </a:r>
            <a:r>
              <a:rPr lang="en-US" sz="2400" b="0" i="0" dirty="0">
                <a:effectLst/>
              </a:rPr>
              <a:t> </a:t>
            </a:r>
            <a:r>
              <a:rPr lang="en-US" sz="2400" b="0" i="0" dirty="0" err="1">
                <a:effectLst/>
              </a:rPr>
              <a:t>kullanılır</a:t>
            </a:r>
            <a:r>
              <a:rPr lang="en-US" sz="2400" b="0" i="0" dirty="0">
                <a:effectLst/>
              </a:rPr>
              <a:t>.</a:t>
            </a:r>
            <a:endParaRPr lang="en-US" sz="2400" dirty="0"/>
          </a:p>
        </p:txBody>
      </p:sp>
      <p:sp>
        <p:nvSpPr>
          <p:cNvPr id="16" name="Rectangle 1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Resim 6" descr="metin içeren bir resim&#10;&#10;Açıklama otomatik olarak oluşturuldu">
            <a:extLst>
              <a:ext uri="{FF2B5EF4-FFF2-40B4-BE49-F238E27FC236}">
                <a16:creationId xmlns:a16="http://schemas.microsoft.com/office/drawing/2014/main" id="{552523BF-1199-4944-968A-0EBE36EF6014}"/>
              </a:ext>
            </a:extLst>
          </p:cNvPr>
          <p:cNvPicPr>
            <a:picLocks noChangeAspect="1"/>
          </p:cNvPicPr>
          <p:nvPr/>
        </p:nvPicPr>
        <p:blipFill>
          <a:blip r:embed="rId2"/>
          <a:stretch>
            <a:fillRect/>
          </a:stretch>
        </p:blipFill>
        <p:spPr>
          <a:xfrm>
            <a:off x="1151137" y="2091095"/>
            <a:ext cx="4227377" cy="4206240"/>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487CBBAD-47F7-4B22-964F-F462DCFBFA05}"/>
              </a:ext>
            </a:extLst>
          </p:cNvPr>
          <p:cNvPicPr>
            <a:picLocks noChangeAspect="1"/>
          </p:cNvPicPr>
          <p:nvPr/>
        </p:nvPicPr>
        <p:blipFill>
          <a:blip r:embed="rId3"/>
          <a:stretch>
            <a:fillRect/>
          </a:stretch>
        </p:blipFill>
        <p:spPr>
          <a:xfrm>
            <a:off x="6217366" y="3309442"/>
            <a:ext cx="5431536" cy="1670608"/>
          </a:xfrm>
          <a:prstGeom prst="rect">
            <a:avLst/>
          </a:prstGeom>
        </p:spPr>
      </p:pic>
    </p:spTree>
    <p:extLst>
      <p:ext uri="{BB962C8B-B14F-4D97-AF65-F5344CB8AC3E}">
        <p14:creationId xmlns:p14="http://schemas.microsoft.com/office/powerpoint/2010/main" val="3744435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C6C5C51D-DFCF-4262-8BC6-50C8380A2DCA}"/>
              </a:ext>
            </a:extLst>
          </p:cNvPr>
          <p:cNvSpPr>
            <a:spLocks noGrp="1"/>
          </p:cNvSpPr>
          <p:nvPr>
            <p:ph type="title"/>
          </p:nvPr>
        </p:nvSpPr>
        <p:spPr>
          <a:xfrm>
            <a:off x="1051560" y="586822"/>
            <a:ext cx="3657600" cy="1645920"/>
          </a:xfrm>
        </p:spPr>
        <p:txBody>
          <a:bodyPr>
            <a:normAutofit/>
          </a:bodyPr>
          <a:lstStyle/>
          <a:p>
            <a:r>
              <a:rPr lang="tr-TR" sz="3200" b="1" i="0">
                <a:effectLst/>
                <a:latin typeface="Menlo"/>
              </a:rPr>
              <a:t>Continue Komutu:</a:t>
            </a:r>
            <a:endParaRPr lang="tr-TR" sz="3200"/>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1628B7B1-D02D-4D67-80C8-2B364276E3BB}"/>
              </a:ext>
            </a:extLst>
          </p:cNvPr>
          <p:cNvSpPr>
            <a:spLocks noGrp="1"/>
          </p:cNvSpPr>
          <p:nvPr>
            <p:ph idx="1"/>
          </p:nvPr>
        </p:nvSpPr>
        <p:spPr>
          <a:xfrm>
            <a:off x="5250106" y="586822"/>
            <a:ext cx="6106742" cy="1645920"/>
          </a:xfrm>
        </p:spPr>
        <p:txBody>
          <a:bodyPr anchor="ctr">
            <a:normAutofit/>
          </a:bodyPr>
          <a:lstStyle/>
          <a:p>
            <a:r>
              <a:rPr lang="tr-TR" sz="1800" b="0" i="0" dirty="0">
                <a:effectLst/>
                <a:latin typeface="Menlo"/>
              </a:rPr>
              <a:t>Bazı durumlar için bazen işlem yapmadan döngüyü devam ettirmek isteriz. Bu gibi durumlarda da CONTINUE deyimini kullanırız. CONTINUE kendisinden sonraki gelen ifadeyi yok sayar.</a:t>
            </a:r>
            <a:br>
              <a:rPr lang="tr-TR" sz="1800" dirty="0"/>
            </a:br>
            <a:r>
              <a:rPr lang="tr-TR" sz="1800" b="0" i="0" dirty="0">
                <a:effectLst/>
                <a:latin typeface="Menlo"/>
              </a:rPr>
              <a:t>Örnek: 1 - 5 arasında ekrana yazdırır fakat 2 sayısına geldiğinde yazıyı yazdırmadan geçer.</a:t>
            </a:r>
            <a:endParaRPr lang="tr-TR" sz="1800" dirty="0"/>
          </a:p>
        </p:txBody>
      </p:sp>
      <p:pic>
        <p:nvPicPr>
          <p:cNvPr id="7" name="Resim 6">
            <a:extLst>
              <a:ext uri="{FF2B5EF4-FFF2-40B4-BE49-F238E27FC236}">
                <a16:creationId xmlns:a16="http://schemas.microsoft.com/office/drawing/2014/main" id="{8E028EC8-324B-4562-8E27-30399FC820A6}"/>
              </a:ext>
            </a:extLst>
          </p:cNvPr>
          <p:cNvPicPr>
            <a:picLocks noChangeAspect="1"/>
          </p:cNvPicPr>
          <p:nvPr/>
        </p:nvPicPr>
        <p:blipFill>
          <a:blip r:embed="rId2"/>
          <a:stretch>
            <a:fillRect/>
          </a:stretch>
        </p:blipFill>
        <p:spPr>
          <a:xfrm>
            <a:off x="1595799" y="2729397"/>
            <a:ext cx="3405477" cy="3483864"/>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4AC28244-6C52-4F4B-ADCC-843B3D9E2D69}"/>
              </a:ext>
            </a:extLst>
          </p:cNvPr>
          <p:cNvPicPr>
            <a:picLocks noChangeAspect="1"/>
          </p:cNvPicPr>
          <p:nvPr/>
        </p:nvPicPr>
        <p:blipFill>
          <a:blip r:embed="rId3"/>
          <a:stretch>
            <a:fillRect/>
          </a:stretch>
        </p:blipFill>
        <p:spPr>
          <a:xfrm>
            <a:off x="6198781" y="3016658"/>
            <a:ext cx="5523082" cy="2909341"/>
          </a:xfrm>
          <a:prstGeom prst="rect">
            <a:avLst/>
          </a:prstGeom>
        </p:spPr>
      </p:pic>
    </p:spTree>
    <p:extLst>
      <p:ext uri="{BB962C8B-B14F-4D97-AF65-F5344CB8AC3E}">
        <p14:creationId xmlns:p14="http://schemas.microsoft.com/office/powerpoint/2010/main" val="418098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593B01-F9CD-464B-B551-B3BF059C7252}"/>
              </a:ext>
            </a:extLst>
          </p:cNvPr>
          <p:cNvSpPr>
            <a:spLocks noGrp="1"/>
          </p:cNvSpPr>
          <p:nvPr>
            <p:ph type="title"/>
          </p:nvPr>
        </p:nvSpPr>
        <p:spPr>
          <a:xfrm>
            <a:off x="643467" y="640080"/>
            <a:ext cx="3096427" cy="5613236"/>
          </a:xfrm>
        </p:spPr>
        <p:txBody>
          <a:bodyPr anchor="ctr">
            <a:normAutofit/>
          </a:bodyPr>
          <a:lstStyle/>
          <a:p>
            <a:r>
              <a:rPr lang="tr-TR" b="0" i="0" dirty="0">
                <a:effectLst/>
                <a:latin typeface="PT Sans"/>
              </a:rPr>
              <a:t>CHECK Kısıtlaması</a:t>
            </a:r>
            <a:endParaRPr lang="tr-TR" dirty="0"/>
          </a:p>
        </p:txBody>
      </p:sp>
      <p:sp>
        <p:nvSpPr>
          <p:cNvPr id="3" name="İçerik Yer Tutucusu 2">
            <a:extLst>
              <a:ext uri="{FF2B5EF4-FFF2-40B4-BE49-F238E27FC236}">
                <a16:creationId xmlns:a16="http://schemas.microsoft.com/office/drawing/2014/main" id="{2A2260FE-7061-4084-BC2F-07A4D1BB18A1}"/>
              </a:ext>
            </a:extLst>
          </p:cNvPr>
          <p:cNvSpPr>
            <a:spLocks noGrp="1"/>
          </p:cNvSpPr>
          <p:nvPr>
            <p:ph idx="1"/>
          </p:nvPr>
        </p:nvSpPr>
        <p:spPr>
          <a:xfrm>
            <a:off x="4699818" y="640082"/>
            <a:ext cx="6848715" cy="2484884"/>
          </a:xfrm>
        </p:spPr>
        <p:txBody>
          <a:bodyPr anchor="ctr">
            <a:normAutofit/>
          </a:bodyPr>
          <a:lstStyle/>
          <a:p>
            <a:pPr marL="0" indent="0">
              <a:buNone/>
            </a:pPr>
            <a:endParaRPr lang="tr-TR" sz="1600" b="0" i="0" dirty="0">
              <a:effectLst/>
              <a:latin typeface="PT Sans"/>
            </a:endParaRPr>
          </a:p>
          <a:p>
            <a:r>
              <a:rPr lang="tr-TR" sz="1600" b="0" i="0" dirty="0">
                <a:effectLst/>
                <a:latin typeface="PT Sans"/>
              </a:rPr>
              <a:t>Kullanıcının bir alana gireceği değerleri sınırlandırır ve kontrol eder. INSERT ve UPDATE ifadeleri ile kullanılır. IDENTITY özelliği ile kullanılamaz. </a:t>
            </a:r>
            <a:r>
              <a:rPr lang="tr-TR" sz="1600" b="0" i="0" dirty="0" err="1">
                <a:effectLst/>
                <a:latin typeface="PT Sans"/>
              </a:rPr>
              <a:t>timestamp</a:t>
            </a:r>
            <a:r>
              <a:rPr lang="tr-TR" sz="1600" b="0" i="0" dirty="0">
                <a:effectLst/>
                <a:latin typeface="PT Sans"/>
              </a:rPr>
              <a:t> ve </a:t>
            </a:r>
            <a:r>
              <a:rPr lang="tr-TR" sz="1600" b="0" i="0" dirty="0" err="1">
                <a:effectLst/>
                <a:latin typeface="PT Sans"/>
              </a:rPr>
              <a:t>unique</a:t>
            </a:r>
            <a:r>
              <a:rPr lang="tr-TR" sz="1600" b="0" i="0" dirty="0">
                <a:effectLst/>
                <a:latin typeface="PT Sans"/>
              </a:rPr>
              <a:t> </a:t>
            </a:r>
            <a:r>
              <a:rPr lang="tr-TR" sz="1600" b="0" i="0" dirty="0" err="1">
                <a:effectLst/>
                <a:latin typeface="PT Sans"/>
              </a:rPr>
              <a:t>identifier</a:t>
            </a:r>
            <a:r>
              <a:rPr lang="tr-TR" sz="1600" b="0" i="0" dirty="0">
                <a:effectLst/>
                <a:latin typeface="PT Sans"/>
              </a:rPr>
              <a:t> veri tipleri ile kullanılamazlar.</a:t>
            </a:r>
            <a:br>
              <a:rPr lang="tr-TR" sz="1600" b="0" i="0" dirty="0">
                <a:effectLst/>
                <a:latin typeface="PT Sans"/>
              </a:rPr>
            </a:br>
            <a:br>
              <a:rPr lang="tr-TR" sz="1600" b="0" i="0" dirty="0">
                <a:effectLst/>
                <a:latin typeface="PT Sans"/>
              </a:rPr>
            </a:br>
            <a:r>
              <a:rPr lang="tr-TR" sz="1600" b="0" i="0" dirty="0">
                <a:effectLst/>
                <a:latin typeface="PT Sans"/>
              </a:rPr>
              <a:t>Örnek: DEF_CONSTRAINT tablosunda isim alanında cengiz girilmemesini sağlamak için bir şu ifade  kullanılır:</a:t>
            </a:r>
          </a:p>
          <a:p>
            <a:r>
              <a:rPr lang="tr-TR" sz="1600" b="0" i="0" dirty="0">
                <a:effectLst/>
                <a:latin typeface="PT Sans"/>
              </a:rPr>
              <a:t>Böylece isim alanında cengiz girmeye çalışırsak kabul edilmeyecektir.</a:t>
            </a:r>
          </a:p>
          <a:p>
            <a:endParaRPr lang="tr-TR" sz="1600" dirty="0"/>
          </a:p>
        </p:txBody>
      </p:sp>
      <p:pic>
        <p:nvPicPr>
          <p:cNvPr id="5" name="Resim 4" descr="metin içeren bir resim&#10;&#10;Açıklama otomatik olarak oluşturuldu">
            <a:extLst>
              <a:ext uri="{FF2B5EF4-FFF2-40B4-BE49-F238E27FC236}">
                <a16:creationId xmlns:a16="http://schemas.microsoft.com/office/drawing/2014/main" id="{4EF2E714-3A7C-4C7D-AFB3-2AE358B4A7A3}"/>
              </a:ext>
            </a:extLst>
          </p:cNvPr>
          <p:cNvPicPr>
            <a:picLocks noChangeAspect="1"/>
          </p:cNvPicPr>
          <p:nvPr/>
        </p:nvPicPr>
        <p:blipFill>
          <a:blip r:embed="rId2"/>
          <a:stretch>
            <a:fillRect/>
          </a:stretch>
        </p:blipFill>
        <p:spPr>
          <a:xfrm>
            <a:off x="0" y="1216895"/>
            <a:ext cx="12515655" cy="3816142"/>
          </a:xfrm>
          <a:prstGeom prst="rect">
            <a:avLst/>
          </a:prstGeom>
        </p:spPr>
      </p:pic>
    </p:spTree>
    <p:extLst>
      <p:ext uri="{BB962C8B-B14F-4D97-AF65-F5344CB8AC3E}">
        <p14:creationId xmlns:p14="http://schemas.microsoft.com/office/powerpoint/2010/main" val="2455351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CA11947A-40C9-4E5B-9AE1-8D8A56A22D45}"/>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b="0" i="0" kern="1200" dirty="0">
                <a:solidFill>
                  <a:schemeClr val="tx1"/>
                </a:solidFill>
                <a:effectLst/>
                <a:latin typeface="+mj-lt"/>
                <a:ea typeface="+mj-ea"/>
                <a:cs typeface="+mj-cs"/>
              </a:rPr>
              <a:t>For-loop </a:t>
            </a:r>
            <a:r>
              <a:rPr lang="en-US" sz="6000" b="0" i="0" kern="1200" dirty="0" err="1">
                <a:solidFill>
                  <a:schemeClr val="tx1"/>
                </a:solidFill>
                <a:effectLst/>
                <a:latin typeface="+mj-lt"/>
                <a:ea typeface="+mj-ea"/>
                <a:cs typeface="+mj-cs"/>
              </a:rPr>
              <a:t>yoktur</a:t>
            </a:r>
            <a:r>
              <a:rPr lang="en-US" sz="6000" b="0" i="0" kern="1200" dirty="0">
                <a:solidFill>
                  <a:schemeClr val="tx1"/>
                </a:solidFill>
                <a:effectLst/>
                <a:latin typeface="+mj-lt"/>
                <a:ea typeface="+mj-ea"/>
                <a:cs typeface="+mj-cs"/>
              </a:rPr>
              <a:t>, </a:t>
            </a:r>
            <a:r>
              <a:rPr lang="en-US" sz="6000" b="0" i="0" kern="1200" dirty="0" err="1">
                <a:solidFill>
                  <a:schemeClr val="tx1"/>
                </a:solidFill>
                <a:effectLst/>
                <a:latin typeface="+mj-lt"/>
                <a:ea typeface="+mj-ea"/>
                <a:cs typeface="+mj-cs"/>
              </a:rPr>
              <a:t>sadece</a:t>
            </a:r>
            <a:r>
              <a:rPr lang="en-US" sz="6000" b="0" i="0" kern="1200" dirty="0">
                <a:solidFill>
                  <a:schemeClr val="tx1"/>
                </a:solidFill>
                <a:effectLst/>
                <a:latin typeface="+mj-lt"/>
                <a:ea typeface="+mj-ea"/>
                <a:cs typeface="+mj-cs"/>
              </a:rPr>
              <a:t> while </a:t>
            </a:r>
            <a:r>
              <a:rPr lang="en-US" sz="6000" b="0" i="0" kern="1200" dirty="0" err="1">
                <a:solidFill>
                  <a:schemeClr val="tx1"/>
                </a:solidFill>
                <a:effectLst/>
                <a:latin typeface="+mj-lt"/>
                <a:ea typeface="+mj-ea"/>
                <a:cs typeface="+mj-cs"/>
              </a:rPr>
              <a:t>döngüsü</a:t>
            </a:r>
            <a:r>
              <a:rPr lang="en-US" sz="6000" b="0" i="0" kern="1200" dirty="0">
                <a:solidFill>
                  <a:schemeClr val="tx1"/>
                </a:solidFill>
                <a:effectLst/>
                <a:latin typeface="+mj-lt"/>
                <a:ea typeface="+mj-ea"/>
                <a:cs typeface="+mj-cs"/>
              </a:rPr>
              <a:t> </a:t>
            </a:r>
            <a:r>
              <a:rPr lang="en-US" sz="6000" b="0" i="0" kern="1200" dirty="0" err="1">
                <a:solidFill>
                  <a:schemeClr val="tx1"/>
                </a:solidFill>
                <a:effectLst/>
                <a:latin typeface="+mj-lt"/>
                <a:ea typeface="+mj-ea"/>
                <a:cs typeface="+mj-cs"/>
              </a:rPr>
              <a:t>vardır</a:t>
            </a:r>
            <a:r>
              <a:rPr lang="en-US" sz="6000" b="0" i="0" kern="1200" dirty="0">
                <a:solidFill>
                  <a:schemeClr val="tx1"/>
                </a:solidFill>
                <a:effectLst/>
                <a:latin typeface="+mj-lt"/>
                <a:ea typeface="+mj-ea"/>
                <a:cs typeface="+mj-cs"/>
              </a:rPr>
              <a:t>:</a:t>
            </a:r>
            <a:endParaRPr lang="en-US" sz="6000" kern="1200" dirty="0">
              <a:solidFill>
                <a:schemeClr val="tx1"/>
              </a:solidFill>
              <a:latin typeface="+mj-lt"/>
              <a:ea typeface="+mj-ea"/>
              <a:cs typeface="+mj-cs"/>
            </a:endParaRPr>
          </a:p>
        </p:txBody>
      </p:sp>
      <p:sp>
        <p:nvSpPr>
          <p:cNvPr id="21"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3"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FAA55414-46E5-4755-BB84-DA10440236C1}"/>
              </a:ext>
            </a:extLst>
          </p:cNvPr>
          <p:cNvPicPr>
            <a:picLocks noChangeAspect="1"/>
          </p:cNvPicPr>
          <p:nvPr/>
        </p:nvPicPr>
        <p:blipFill>
          <a:blip r:embed="rId2"/>
          <a:stretch>
            <a:fillRect/>
          </a:stretch>
        </p:blipFill>
        <p:spPr>
          <a:xfrm>
            <a:off x="6651243" y="1798318"/>
            <a:ext cx="4939504" cy="2878416"/>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4"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813197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6D4F5F-ED3A-4B86-8E62-C88F08686BE6}"/>
              </a:ext>
            </a:extLst>
          </p:cNvPr>
          <p:cNvSpPr>
            <a:spLocks noGrp="1"/>
          </p:cNvSpPr>
          <p:nvPr>
            <p:ph type="title"/>
          </p:nvPr>
        </p:nvSpPr>
        <p:spPr/>
        <p:txBody>
          <a:bodyPr/>
          <a:lstStyle/>
          <a:p>
            <a:r>
              <a:rPr lang="tr-TR" b="0" i="0" dirty="0">
                <a:effectLst/>
                <a:latin typeface="-apple-system"/>
              </a:rPr>
              <a:t>CURSOR KULLANIMI</a:t>
            </a:r>
            <a:endParaRPr lang="tr-TR" dirty="0"/>
          </a:p>
        </p:txBody>
      </p:sp>
      <p:sp>
        <p:nvSpPr>
          <p:cNvPr id="3" name="İçerik Yer Tutucusu 2">
            <a:extLst>
              <a:ext uri="{FF2B5EF4-FFF2-40B4-BE49-F238E27FC236}">
                <a16:creationId xmlns:a16="http://schemas.microsoft.com/office/drawing/2014/main" id="{9C2ABC19-1087-4718-BEB7-5581424D81E2}"/>
              </a:ext>
            </a:extLst>
          </p:cNvPr>
          <p:cNvSpPr>
            <a:spLocks noGrp="1"/>
          </p:cNvSpPr>
          <p:nvPr>
            <p:ph idx="1"/>
          </p:nvPr>
        </p:nvSpPr>
        <p:spPr/>
        <p:txBody>
          <a:bodyPr/>
          <a:lstStyle/>
          <a:p>
            <a:pPr algn="l" fontAlgn="base"/>
            <a:r>
              <a:rPr lang="tr-TR" b="0" i="0" dirty="0">
                <a:effectLst/>
                <a:latin typeface="-apple-system"/>
              </a:rPr>
              <a:t> bir sorgu sonucu dönen kayıtlar üzerinde satır bazlı işlem yapmak için </a:t>
            </a:r>
            <a:r>
              <a:rPr lang="tr-TR" b="1" i="0" dirty="0">
                <a:effectLst/>
                <a:latin typeface="inherit"/>
              </a:rPr>
              <a:t>CURSOR</a:t>
            </a:r>
            <a:r>
              <a:rPr lang="tr-TR" b="0" i="0" dirty="0">
                <a:effectLst/>
                <a:latin typeface="-apple-system"/>
              </a:rPr>
              <a:t> kullanırız. CURSOR hangi satır üzerinde ise o satırda bulunan veriler ile işlem yapılır. CURSOR kullandığımız Select cümlesinde dönen her kayıt bir değişkene atanmalıdır. Select cümlesinden hangi veri tipinde ne kadar kayıt dönecek ise o kayıt sayısı kadar aynı veri tiplerinde değişkenler tanımlanır.</a:t>
            </a:r>
          </a:p>
          <a:p>
            <a:pPr algn="l" fontAlgn="base"/>
            <a:r>
              <a:rPr lang="tr-TR" b="1" i="0" dirty="0">
                <a:effectLst/>
                <a:latin typeface="inherit"/>
              </a:rPr>
              <a:t>CURSOR</a:t>
            </a:r>
            <a:r>
              <a:rPr lang="tr-TR" b="0" i="0" dirty="0">
                <a:effectLst/>
                <a:latin typeface="-apple-system"/>
              </a:rPr>
              <a:t> kayıtlar üzerinde dolaşmaya başlamadan önce </a:t>
            </a:r>
            <a:r>
              <a:rPr lang="tr-TR" b="1" i="0" dirty="0">
                <a:effectLst/>
                <a:latin typeface="inherit"/>
              </a:rPr>
              <a:t>Open</a:t>
            </a:r>
            <a:r>
              <a:rPr lang="tr-TR" b="0" i="0" dirty="0">
                <a:effectLst/>
                <a:latin typeface="-apple-system"/>
              </a:rPr>
              <a:t> komutu ile açılır, </a:t>
            </a:r>
            <a:r>
              <a:rPr lang="tr-TR" b="1" i="0" dirty="0" err="1">
                <a:effectLst/>
                <a:latin typeface="inherit"/>
              </a:rPr>
              <a:t>Fetch</a:t>
            </a:r>
            <a:r>
              <a:rPr lang="tr-TR" b="1" i="0" dirty="0">
                <a:effectLst/>
                <a:latin typeface="inherit"/>
              </a:rPr>
              <a:t> </a:t>
            </a:r>
            <a:r>
              <a:rPr lang="tr-TR" b="1" i="0" dirty="0" err="1">
                <a:effectLst/>
                <a:latin typeface="inherit"/>
              </a:rPr>
              <a:t>Next</a:t>
            </a:r>
            <a:r>
              <a:rPr lang="tr-TR" b="0" i="0" dirty="0">
                <a:effectLst/>
                <a:latin typeface="-apple-system"/>
              </a:rPr>
              <a:t> komutu ile kayıtlar üzerinde ilerlenir, kayıtlar ile ilgili işlemler bittikten sonra ise </a:t>
            </a:r>
            <a:r>
              <a:rPr lang="tr-TR" b="1" i="0" dirty="0">
                <a:effectLst/>
                <a:latin typeface="inherit"/>
              </a:rPr>
              <a:t>Close</a:t>
            </a:r>
            <a:r>
              <a:rPr lang="tr-TR" b="0" i="0" dirty="0">
                <a:effectLst/>
                <a:latin typeface="-apple-system"/>
              </a:rPr>
              <a:t> komutu ile kapatılır.</a:t>
            </a:r>
          </a:p>
          <a:p>
            <a:endParaRPr lang="tr-TR" dirty="0"/>
          </a:p>
        </p:txBody>
      </p:sp>
    </p:spTree>
    <p:extLst>
      <p:ext uri="{BB962C8B-B14F-4D97-AF65-F5344CB8AC3E}">
        <p14:creationId xmlns:p14="http://schemas.microsoft.com/office/powerpoint/2010/main" val="3252922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0D384A0B-48B3-4809-9149-6357DCBE14C7}"/>
              </a:ext>
            </a:extLst>
          </p:cNvPr>
          <p:cNvSpPr>
            <a:spLocks noGrp="1"/>
          </p:cNvSpPr>
          <p:nvPr>
            <p:ph idx="1"/>
          </p:nvPr>
        </p:nvSpPr>
        <p:spPr>
          <a:xfrm>
            <a:off x="643469" y="1782981"/>
            <a:ext cx="4008384" cy="4393982"/>
          </a:xfrm>
        </p:spPr>
        <p:txBody>
          <a:bodyPr>
            <a:normAutofit/>
          </a:bodyPr>
          <a:lstStyle/>
          <a:p>
            <a:pPr fontAlgn="base"/>
            <a:r>
              <a:rPr lang="tr-TR" sz="2000" b="0" i="0">
                <a:effectLst/>
                <a:latin typeface="-apple-system"/>
              </a:rPr>
              <a:t>Bir örnek ile inceleyelim.</a:t>
            </a:r>
          </a:p>
          <a:p>
            <a:pPr fontAlgn="base"/>
            <a:r>
              <a:rPr lang="tr-TR" sz="2000" b="0" i="0">
                <a:effectLst/>
                <a:latin typeface="-apple-system"/>
              </a:rPr>
              <a:t>Örneğimizde DimGeography tablosundan aldığımız key alanı ile DimCustomer</a:t>
            </a:r>
          </a:p>
          <a:p>
            <a:pPr fontAlgn="base"/>
            <a:r>
              <a:rPr lang="tr-TR" sz="2000" b="0" i="0">
                <a:effectLst/>
                <a:latin typeface="-apple-system"/>
              </a:rPr>
              <a:t>tablosu üzerinde sorgu çalıştırıyoruz ve o key alanına ait olan bölgelerdeki müşteri sayısını alıp Customer_Count tablomuza ekliyoruz.</a:t>
            </a:r>
          </a:p>
          <a:p>
            <a:endParaRPr lang="tr-TR" sz="2000"/>
          </a:p>
        </p:txBody>
      </p:sp>
      <p:grpSp>
        <p:nvGrpSpPr>
          <p:cNvPr id="8197"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8"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4" name="Picture 2" descr="metin içeren bir resim&#10;&#10;Açıklama otomatik olarak oluşturuldu">
            <a:extLst>
              <a:ext uri="{FF2B5EF4-FFF2-40B4-BE49-F238E27FC236}">
                <a16:creationId xmlns:a16="http://schemas.microsoft.com/office/drawing/2014/main" id="{AB5FAC2E-7A71-4A44-BC1B-C363CF8AEB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7349" y="543147"/>
            <a:ext cx="10345167" cy="7681286"/>
          </a:xfrm>
          <a:prstGeom prst="rect">
            <a:avLst/>
          </a:prstGeom>
          <a:noFill/>
          <a:extLst>
            <a:ext uri="{909E8E84-426E-40DD-AFC4-6F175D3DCCD1}">
              <a14:hiddenFill xmlns:a14="http://schemas.microsoft.com/office/drawing/2010/main">
                <a:solidFill>
                  <a:srgbClr val="FFFFFF"/>
                </a:solidFill>
              </a14:hiddenFill>
            </a:ext>
          </a:extLst>
        </p:spPr>
      </p:pic>
      <p:grpSp>
        <p:nvGrpSpPr>
          <p:cNvPr id="8199"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0"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1627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0">
            <a:extLst>
              <a:ext uri="{FF2B5EF4-FFF2-40B4-BE49-F238E27FC236}">
                <a16:creationId xmlns:a16="http://schemas.microsoft.com/office/drawing/2014/main" id="{F43D0CDB-104E-43D0-826A-18093014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761"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Başlık 1">
            <a:extLst>
              <a:ext uri="{FF2B5EF4-FFF2-40B4-BE49-F238E27FC236}">
                <a16:creationId xmlns:a16="http://schemas.microsoft.com/office/drawing/2014/main" id="{C122D350-3EE7-4E69-A9DC-5F39B61BD7AE}"/>
              </a:ext>
            </a:extLst>
          </p:cNvPr>
          <p:cNvSpPr>
            <a:spLocks noGrp="1"/>
          </p:cNvSpPr>
          <p:nvPr/>
        </p:nvSpPr>
        <p:spPr>
          <a:xfrm>
            <a:off x="640841" y="325369"/>
            <a:ext cx="4368602" cy="1956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5400"/>
              <a:t>İletişim Bilgilerim</a:t>
            </a:r>
          </a:p>
        </p:txBody>
      </p:sp>
      <p:sp>
        <p:nvSpPr>
          <p:cNvPr id="6" name="sketchy line">
            <a:extLst>
              <a:ext uri="{FF2B5EF4-FFF2-40B4-BE49-F238E27FC236}">
                <a16:creationId xmlns:a16="http://schemas.microsoft.com/office/drawing/2014/main" id="{18DDC0F7-0DB2-4B99-9161-21904B37C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40841"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İçerik Yer Tutucusu 2">
            <a:extLst>
              <a:ext uri="{FF2B5EF4-FFF2-40B4-BE49-F238E27FC236}">
                <a16:creationId xmlns:a16="http://schemas.microsoft.com/office/drawing/2014/main" id="{1DC3B475-7B40-418C-A7E4-1595C2C8A8C5}"/>
              </a:ext>
            </a:extLst>
          </p:cNvPr>
          <p:cNvSpPr>
            <a:spLocks noGrp="1"/>
          </p:cNvSpPr>
          <p:nvPr/>
        </p:nvSpPr>
        <p:spPr>
          <a:xfrm>
            <a:off x="640841" y="2872899"/>
            <a:ext cx="4243589" cy="332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200" dirty="0"/>
              <a:t>Mail Adresim: kerim.kilic.1751@gmail.com</a:t>
            </a:r>
          </a:p>
          <a:p>
            <a:r>
              <a:rPr lang="tr-TR" sz="2200" dirty="0" err="1"/>
              <a:t>Linkedin</a:t>
            </a:r>
            <a:r>
              <a:rPr lang="tr-TR" sz="2200" dirty="0"/>
              <a:t>: @MeKerimKilic</a:t>
            </a:r>
          </a:p>
          <a:p>
            <a:r>
              <a:rPr lang="tr-TR" sz="2200" dirty="0" err="1"/>
              <a:t>Github</a:t>
            </a:r>
            <a:r>
              <a:rPr lang="tr-TR" sz="2200" dirty="0"/>
              <a:t>: @MeKerimKilic</a:t>
            </a:r>
          </a:p>
          <a:p>
            <a:r>
              <a:rPr lang="tr-TR" sz="2200" dirty="0" err="1"/>
              <a:t>Twitch</a:t>
            </a:r>
            <a:r>
              <a:rPr lang="tr-TR" sz="2200" dirty="0"/>
              <a:t>: @MeKerimKilic</a:t>
            </a:r>
          </a:p>
          <a:p>
            <a:r>
              <a:rPr lang="tr-TR" sz="2200" dirty="0"/>
              <a:t>Instagram: @MeKerimKilic</a:t>
            </a:r>
          </a:p>
          <a:p>
            <a:endParaRPr lang="tr-TR" sz="2200" dirty="0"/>
          </a:p>
        </p:txBody>
      </p:sp>
      <p:pic>
        <p:nvPicPr>
          <p:cNvPr id="8" name="Picture 2">
            <a:extLst>
              <a:ext uri="{FF2B5EF4-FFF2-40B4-BE49-F238E27FC236}">
                <a16:creationId xmlns:a16="http://schemas.microsoft.com/office/drawing/2014/main" id="{D8EE501D-705F-47DD-A406-0F785600A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334" r="1" b="1"/>
          <a:stretch/>
        </p:blipFill>
        <p:spPr bwMode="auto">
          <a:xfrm>
            <a:off x="5312463"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79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B75212-B479-4470-9D4C-05A14CF372D1}"/>
              </a:ext>
            </a:extLst>
          </p:cNvPr>
          <p:cNvSpPr>
            <a:spLocks noGrp="1"/>
          </p:cNvSpPr>
          <p:nvPr>
            <p:ph type="title"/>
          </p:nvPr>
        </p:nvSpPr>
        <p:spPr>
          <a:xfrm>
            <a:off x="648929" y="629266"/>
            <a:ext cx="3505495" cy="1622321"/>
          </a:xfrm>
        </p:spPr>
        <p:txBody>
          <a:bodyPr>
            <a:normAutofit/>
          </a:bodyPr>
          <a:lstStyle/>
          <a:p>
            <a:r>
              <a:rPr lang="en-US" sz="3400" b="0" i="0" dirty="0">
                <a:effectLst/>
                <a:latin typeface="PT Sans"/>
              </a:rPr>
              <a:t>PRIMARY KEY (</a:t>
            </a:r>
            <a:r>
              <a:rPr lang="en-US" sz="3400" b="0" i="0" dirty="0" err="1">
                <a:effectLst/>
                <a:latin typeface="PT Sans"/>
              </a:rPr>
              <a:t>Birincil</a:t>
            </a:r>
            <a:r>
              <a:rPr lang="en-US" sz="3400" b="0" i="0" dirty="0">
                <a:effectLst/>
                <a:latin typeface="PT Sans"/>
              </a:rPr>
              <a:t> </a:t>
            </a:r>
            <a:r>
              <a:rPr lang="en-US" sz="3400" b="0" i="0" dirty="0" err="1">
                <a:effectLst/>
                <a:latin typeface="PT Sans"/>
              </a:rPr>
              <a:t>Anahtar</a:t>
            </a:r>
            <a:r>
              <a:rPr lang="en-US" sz="3400" b="0" i="0" dirty="0">
                <a:effectLst/>
                <a:latin typeface="PT Sans"/>
              </a:rPr>
              <a:t>) </a:t>
            </a:r>
            <a:r>
              <a:rPr lang="en-US" sz="3400" b="0" i="0" dirty="0" err="1">
                <a:effectLst/>
                <a:latin typeface="PT Sans"/>
              </a:rPr>
              <a:t>Kısıtlaması</a:t>
            </a:r>
            <a:r>
              <a:rPr lang="en-US" sz="3400" b="0" i="0" dirty="0">
                <a:effectLst/>
                <a:latin typeface="PT Sans"/>
              </a:rPr>
              <a:t>:</a:t>
            </a:r>
            <a:endParaRPr lang="tr-TR" sz="3400" dirty="0"/>
          </a:p>
        </p:txBody>
      </p:sp>
      <p:sp>
        <p:nvSpPr>
          <p:cNvPr id="3" name="İçerik Yer Tutucusu 2">
            <a:extLst>
              <a:ext uri="{FF2B5EF4-FFF2-40B4-BE49-F238E27FC236}">
                <a16:creationId xmlns:a16="http://schemas.microsoft.com/office/drawing/2014/main" id="{4EDA9EA1-383F-49DF-8970-84CF6855D4CE}"/>
              </a:ext>
            </a:extLst>
          </p:cNvPr>
          <p:cNvSpPr>
            <a:spLocks noGrp="1"/>
          </p:cNvSpPr>
          <p:nvPr>
            <p:ph idx="1"/>
          </p:nvPr>
        </p:nvSpPr>
        <p:spPr>
          <a:xfrm>
            <a:off x="648931" y="2438400"/>
            <a:ext cx="3505494" cy="3785419"/>
          </a:xfrm>
        </p:spPr>
        <p:txBody>
          <a:bodyPr>
            <a:normAutofit/>
          </a:bodyPr>
          <a:lstStyle/>
          <a:p>
            <a:r>
              <a:rPr lang="tr-TR" sz="1400" b="0" i="0" dirty="0">
                <a:effectLst/>
                <a:latin typeface="PT Sans"/>
              </a:rPr>
              <a:t>PRIMARY KEY kısıtlaması bir tabloda bir birincil anahtar tanımlaması için </a:t>
            </a:r>
            <a:r>
              <a:rPr lang="tr-TR" sz="1400" b="0" i="0" dirty="0" err="1">
                <a:effectLst/>
                <a:latin typeface="PT Sans"/>
              </a:rPr>
              <a:t>kulanılır</a:t>
            </a:r>
            <a:r>
              <a:rPr lang="tr-TR" sz="1400" b="0" i="0" dirty="0">
                <a:effectLst/>
                <a:latin typeface="PT Sans"/>
              </a:rPr>
              <a:t>. Bir tabloda sadece bir tane birincil anahtar olabilir. Birincil anahtar (</a:t>
            </a:r>
            <a:r>
              <a:rPr lang="tr-TR" sz="1400" b="0" i="0" dirty="0" err="1">
                <a:effectLst/>
                <a:latin typeface="PT Sans"/>
              </a:rPr>
              <a:t>primary</a:t>
            </a:r>
            <a:r>
              <a:rPr lang="tr-TR" sz="1400" b="0" i="0" dirty="0">
                <a:effectLst/>
                <a:latin typeface="PT Sans"/>
              </a:rPr>
              <a:t> </a:t>
            </a:r>
            <a:r>
              <a:rPr lang="tr-TR" sz="1400" b="0" i="0" dirty="0" err="1">
                <a:effectLst/>
                <a:latin typeface="PT Sans"/>
              </a:rPr>
              <a:t>key</a:t>
            </a:r>
            <a:r>
              <a:rPr lang="tr-TR" sz="1400" b="0" i="0" dirty="0">
                <a:effectLst/>
                <a:latin typeface="PT Sans"/>
              </a:rPr>
              <a:t>) olarak tanımlanan o alanda girilen her değer birbirinden farklı olmak zorundadır. </a:t>
            </a:r>
            <a:r>
              <a:rPr lang="tr-TR" sz="1400" b="0" i="0" dirty="0" err="1">
                <a:effectLst/>
                <a:latin typeface="PT Sans"/>
              </a:rPr>
              <a:t>Null</a:t>
            </a:r>
            <a:r>
              <a:rPr lang="tr-TR" sz="1400" b="0" i="0" dirty="0">
                <a:effectLst/>
                <a:latin typeface="PT Sans"/>
              </a:rPr>
              <a:t> değeri tanımlanmasına izin verilmez ve </a:t>
            </a:r>
            <a:r>
              <a:rPr lang="tr-TR" sz="1400" b="0" i="0" dirty="0" err="1">
                <a:effectLst/>
                <a:latin typeface="PT Sans"/>
              </a:rPr>
              <a:t>otomotik</a:t>
            </a:r>
            <a:r>
              <a:rPr lang="tr-TR" sz="1400" b="0" i="0" dirty="0">
                <a:effectLst/>
                <a:latin typeface="PT Sans"/>
              </a:rPr>
              <a:t> olarak belirlenen o alanda bir içerik yaratılır.</a:t>
            </a:r>
          </a:p>
          <a:p>
            <a:r>
              <a:rPr lang="tr-TR" sz="1400" b="0" i="0" dirty="0">
                <a:effectLst/>
                <a:latin typeface="PT Sans"/>
              </a:rPr>
              <a:t>Örnek: DEF_CONSTRAINT tablosunda o tablonun birincil anahtarı olacak şekilde </a:t>
            </a:r>
            <a:r>
              <a:rPr lang="tr-TR" sz="1400" b="0" i="0" dirty="0" err="1">
                <a:effectLst/>
                <a:latin typeface="PT Sans"/>
              </a:rPr>
              <a:t>surname</a:t>
            </a:r>
            <a:r>
              <a:rPr lang="tr-TR" sz="1400" b="0" i="0" dirty="0">
                <a:effectLst/>
                <a:latin typeface="PT Sans"/>
              </a:rPr>
              <a:t> alanına birincil anahtar özelliği tanımlansın:</a:t>
            </a:r>
          </a:p>
          <a:p>
            <a:endParaRPr lang="tr-TR" sz="1400" dirty="0"/>
          </a:p>
        </p:txBody>
      </p:sp>
      <p:pic>
        <p:nvPicPr>
          <p:cNvPr id="5" name="Resim 4" descr="metin içeren bir resim&#10;&#10;Açıklama otomatik olarak oluşturuldu">
            <a:extLst>
              <a:ext uri="{FF2B5EF4-FFF2-40B4-BE49-F238E27FC236}">
                <a16:creationId xmlns:a16="http://schemas.microsoft.com/office/drawing/2014/main" id="{8FAB319C-2C0B-4179-9DA3-607FBD1BE0C6}"/>
              </a:ext>
            </a:extLst>
          </p:cNvPr>
          <p:cNvPicPr>
            <a:picLocks noChangeAspect="1"/>
          </p:cNvPicPr>
          <p:nvPr/>
        </p:nvPicPr>
        <p:blipFill>
          <a:blip r:embed="rId2"/>
          <a:stretch>
            <a:fillRect/>
          </a:stretch>
        </p:blipFill>
        <p:spPr>
          <a:xfrm>
            <a:off x="5405862" y="1555938"/>
            <a:ext cx="6019331" cy="3742878"/>
          </a:xfrm>
          <a:prstGeom prst="rect">
            <a:avLst/>
          </a:prstGeom>
          <a:effectLst/>
        </p:spPr>
      </p:pic>
    </p:spTree>
    <p:extLst>
      <p:ext uri="{BB962C8B-B14F-4D97-AF65-F5344CB8AC3E}">
        <p14:creationId xmlns:p14="http://schemas.microsoft.com/office/powerpoint/2010/main" val="290252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F71038-76AE-44F0-867A-1355F0B761E8}"/>
              </a:ext>
            </a:extLst>
          </p:cNvPr>
          <p:cNvSpPr>
            <a:spLocks noGrp="1"/>
          </p:cNvSpPr>
          <p:nvPr>
            <p:ph type="title"/>
          </p:nvPr>
        </p:nvSpPr>
        <p:spPr>
          <a:xfrm>
            <a:off x="648929" y="629266"/>
            <a:ext cx="3505495" cy="1622321"/>
          </a:xfrm>
        </p:spPr>
        <p:txBody>
          <a:bodyPr>
            <a:normAutofit/>
          </a:bodyPr>
          <a:lstStyle/>
          <a:p>
            <a:r>
              <a:rPr lang="tr-TR" b="0" i="0" dirty="0">
                <a:effectLst/>
                <a:latin typeface="PT Sans"/>
              </a:rPr>
              <a:t>UNIQUE Kısıtlaması:</a:t>
            </a:r>
            <a:endParaRPr lang="tr-TR" dirty="0"/>
          </a:p>
        </p:txBody>
      </p:sp>
      <p:sp>
        <p:nvSpPr>
          <p:cNvPr id="3" name="İçerik Yer Tutucusu 2">
            <a:extLst>
              <a:ext uri="{FF2B5EF4-FFF2-40B4-BE49-F238E27FC236}">
                <a16:creationId xmlns:a16="http://schemas.microsoft.com/office/drawing/2014/main" id="{1805B416-EC3E-4682-B999-A85B6B544332}"/>
              </a:ext>
            </a:extLst>
          </p:cNvPr>
          <p:cNvSpPr>
            <a:spLocks noGrp="1"/>
          </p:cNvSpPr>
          <p:nvPr>
            <p:ph idx="1"/>
          </p:nvPr>
        </p:nvSpPr>
        <p:spPr>
          <a:xfrm>
            <a:off x="648931" y="2438400"/>
            <a:ext cx="3505494" cy="3785419"/>
          </a:xfrm>
        </p:spPr>
        <p:txBody>
          <a:bodyPr>
            <a:normAutofit/>
          </a:bodyPr>
          <a:lstStyle/>
          <a:p>
            <a:r>
              <a:rPr lang="tr-TR" sz="1600" b="0" i="0" dirty="0">
                <a:effectLst/>
                <a:latin typeface="PT Sans"/>
              </a:rPr>
              <a:t>Bir tabloda bir alanda aynı değerden tekrar girilmesini önler. </a:t>
            </a:r>
            <a:r>
              <a:rPr lang="tr-TR" sz="1600" b="0" i="0" dirty="0" err="1">
                <a:effectLst/>
                <a:latin typeface="PT Sans"/>
              </a:rPr>
              <a:t>Null</a:t>
            </a:r>
            <a:r>
              <a:rPr lang="tr-TR" sz="1600" b="0" i="0" dirty="0">
                <a:effectLst/>
                <a:latin typeface="PT Sans"/>
              </a:rPr>
              <a:t> değeri tanımlanmasına izin verir. Bir tabloda birden çok alan için UNIQUE değeri tanımlanabildiği için bir tabloda birden çok UNIQUE olabilir. Bir alanda UNIQUE değeri tanımlanınca, </a:t>
            </a:r>
            <a:r>
              <a:rPr lang="tr-TR" sz="1600" b="0" i="0" dirty="0" err="1">
                <a:effectLst/>
                <a:latin typeface="PT Sans"/>
              </a:rPr>
              <a:t>otomotik</a:t>
            </a:r>
            <a:r>
              <a:rPr lang="tr-TR" sz="1600" b="0" i="0" dirty="0">
                <a:effectLst/>
                <a:latin typeface="PT Sans"/>
              </a:rPr>
              <a:t> olarak </a:t>
            </a:r>
            <a:r>
              <a:rPr lang="tr-TR" sz="1600" b="0" i="0" dirty="0" err="1">
                <a:effectLst/>
                <a:latin typeface="PT Sans"/>
              </a:rPr>
              <a:t>Unique</a:t>
            </a:r>
            <a:r>
              <a:rPr lang="tr-TR" sz="1600" b="0" i="0" dirty="0">
                <a:effectLst/>
                <a:latin typeface="PT Sans"/>
              </a:rPr>
              <a:t> Index (Özel içerik) oluşur.</a:t>
            </a:r>
            <a:br>
              <a:rPr lang="tr-TR" sz="1600" dirty="0"/>
            </a:br>
            <a:br>
              <a:rPr lang="tr-TR" sz="1600" dirty="0"/>
            </a:br>
            <a:r>
              <a:rPr lang="tr-TR" sz="1600" b="0" i="0" dirty="0">
                <a:effectLst/>
                <a:latin typeface="PT Sans"/>
              </a:rPr>
              <a:t>Örnek: DEF_CONSTRAINT tablosunda name alanını UNIQUE olarak tanımlamak için şu işlemi yapılır:</a:t>
            </a:r>
            <a:endParaRPr lang="tr-TR" sz="1600" dirty="0"/>
          </a:p>
        </p:txBody>
      </p:sp>
      <p:pic>
        <p:nvPicPr>
          <p:cNvPr id="5" name="Resim 4" descr="metin içeren bir resim&#10;&#10;Açıklama otomatik olarak oluşturuldu">
            <a:extLst>
              <a:ext uri="{FF2B5EF4-FFF2-40B4-BE49-F238E27FC236}">
                <a16:creationId xmlns:a16="http://schemas.microsoft.com/office/drawing/2014/main" id="{CBD5272C-04D7-4392-ACF7-2C9BEE04231C}"/>
              </a:ext>
            </a:extLst>
          </p:cNvPr>
          <p:cNvPicPr>
            <a:picLocks noChangeAspect="1"/>
          </p:cNvPicPr>
          <p:nvPr/>
        </p:nvPicPr>
        <p:blipFill>
          <a:blip r:embed="rId2"/>
          <a:stretch>
            <a:fillRect/>
          </a:stretch>
        </p:blipFill>
        <p:spPr>
          <a:xfrm>
            <a:off x="5405862" y="1343184"/>
            <a:ext cx="6019331" cy="4168386"/>
          </a:xfrm>
          <a:prstGeom prst="rect">
            <a:avLst/>
          </a:prstGeom>
          <a:effectLst/>
        </p:spPr>
      </p:pic>
    </p:spTree>
    <p:extLst>
      <p:ext uri="{BB962C8B-B14F-4D97-AF65-F5344CB8AC3E}">
        <p14:creationId xmlns:p14="http://schemas.microsoft.com/office/powerpoint/2010/main" val="412454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103E43-5943-4257-983D-D67EC5F0A301}"/>
              </a:ext>
            </a:extLst>
          </p:cNvPr>
          <p:cNvSpPr>
            <a:spLocks noGrp="1"/>
          </p:cNvSpPr>
          <p:nvPr>
            <p:ph type="title"/>
          </p:nvPr>
        </p:nvSpPr>
        <p:spPr>
          <a:xfrm>
            <a:off x="643467" y="640080"/>
            <a:ext cx="3096427" cy="5613236"/>
          </a:xfrm>
        </p:spPr>
        <p:txBody>
          <a:bodyPr anchor="ctr">
            <a:normAutofit/>
          </a:bodyPr>
          <a:lstStyle/>
          <a:p>
            <a:r>
              <a:rPr lang="tr-TR" sz="4100" b="0" i="0" dirty="0">
                <a:effectLst/>
                <a:latin typeface="PT Sans"/>
              </a:rPr>
              <a:t>FOREIGN KEY (Yabancıl Anahtar) Kısıtlaması:</a:t>
            </a:r>
            <a:endParaRPr lang="tr-TR" sz="4100" dirty="0"/>
          </a:p>
        </p:txBody>
      </p:sp>
      <p:sp>
        <p:nvSpPr>
          <p:cNvPr id="3" name="İçerik Yer Tutucusu 2">
            <a:extLst>
              <a:ext uri="{FF2B5EF4-FFF2-40B4-BE49-F238E27FC236}">
                <a16:creationId xmlns:a16="http://schemas.microsoft.com/office/drawing/2014/main" id="{81143C60-B17A-4BCD-A300-7AEE70677CCB}"/>
              </a:ext>
            </a:extLst>
          </p:cNvPr>
          <p:cNvSpPr>
            <a:spLocks noGrp="1"/>
          </p:cNvSpPr>
          <p:nvPr>
            <p:ph idx="1"/>
          </p:nvPr>
        </p:nvSpPr>
        <p:spPr>
          <a:xfrm>
            <a:off x="4699818" y="640082"/>
            <a:ext cx="6848715" cy="2484884"/>
          </a:xfrm>
        </p:spPr>
        <p:txBody>
          <a:bodyPr anchor="ctr">
            <a:normAutofit/>
          </a:bodyPr>
          <a:lstStyle/>
          <a:p>
            <a:r>
              <a:rPr lang="tr-TR" sz="1700" b="0" i="0" dirty="0">
                <a:effectLst/>
                <a:latin typeface="PT Sans"/>
              </a:rPr>
              <a:t>Birincil anahtar ya da UNIQUE olarak tanımlanmış (aynı tabloda ya da farklı tablolarda) iki alanın birbiri ile olan ilişkisini gösterir. Yabancıl anahtar kısıtlaması yaratılan alanda diğer alanda belirtilen değerler dışında başka bir değer girilemez. Bu kısıtlama yaratıldığında </a:t>
            </a:r>
            <a:r>
              <a:rPr lang="tr-TR" sz="1700" b="0" i="0" dirty="0" err="1">
                <a:effectLst/>
                <a:latin typeface="PT Sans"/>
              </a:rPr>
              <a:t>otomotik</a:t>
            </a:r>
            <a:r>
              <a:rPr lang="tr-TR" sz="1700" b="0" i="0" dirty="0">
                <a:effectLst/>
                <a:latin typeface="PT Sans"/>
              </a:rPr>
              <a:t> olarak dizin oluşmaz.</a:t>
            </a:r>
            <a:br>
              <a:rPr lang="tr-TR" sz="1700" dirty="0"/>
            </a:br>
            <a:br>
              <a:rPr lang="tr-TR" sz="1700" dirty="0"/>
            </a:br>
            <a:r>
              <a:rPr lang="tr-TR" sz="1700" b="0" i="0" dirty="0">
                <a:effectLst/>
                <a:latin typeface="PT Sans"/>
              </a:rPr>
              <a:t>Örnek: FKEY1 ve FKEY2 diye 2 tablosu olsun.FKEY1 tablosu aşağıdaki şekilde, FKEY2 ise henüz veriye sahip olmayan bir tablo olsun:</a:t>
            </a:r>
            <a:endParaRPr lang="tr-TR" sz="1700" dirty="0"/>
          </a:p>
        </p:txBody>
      </p:sp>
      <p:pic>
        <p:nvPicPr>
          <p:cNvPr id="5" name="Resim 4">
            <a:extLst>
              <a:ext uri="{FF2B5EF4-FFF2-40B4-BE49-F238E27FC236}">
                <a16:creationId xmlns:a16="http://schemas.microsoft.com/office/drawing/2014/main" id="{738CBAAB-1619-49C3-921B-C1084CCE01AF}"/>
              </a:ext>
            </a:extLst>
          </p:cNvPr>
          <p:cNvPicPr>
            <a:picLocks noChangeAspect="1"/>
          </p:cNvPicPr>
          <p:nvPr/>
        </p:nvPicPr>
        <p:blipFill>
          <a:blip r:embed="rId2"/>
          <a:stretch>
            <a:fillRect/>
          </a:stretch>
        </p:blipFill>
        <p:spPr>
          <a:xfrm>
            <a:off x="5101674" y="3446698"/>
            <a:ext cx="5999482" cy="2488335"/>
          </a:xfrm>
          <a:prstGeom prst="rect">
            <a:avLst/>
          </a:prstGeom>
        </p:spPr>
      </p:pic>
    </p:spTree>
    <p:extLst>
      <p:ext uri="{BB962C8B-B14F-4D97-AF65-F5344CB8AC3E}">
        <p14:creationId xmlns:p14="http://schemas.microsoft.com/office/powerpoint/2010/main" val="339404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E256128-1DB7-4C50-BFAF-975E492052FA}"/>
              </a:ext>
            </a:extLst>
          </p:cNvPr>
          <p:cNvSpPr>
            <a:spLocks noGrp="1"/>
          </p:cNvSpPr>
          <p:nvPr>
            <p:ph idx="1"/>
          </p:nvPr>
        </p:nvSpPr>
        <p:spPr>
          <a:xfrm>
            <a:off x="648931" y="2438400"/>
            <a:ext cx="3505494" cy="3785419"/>
          </a:xfrm>
        </p:spPr>
        <p:txBody>
          <a:bodyPr>
            <a:normAutofit/>
          </a:bodyPr>
          <a:lstStyle/>
          <a:p>
            <a:r>
              <a:rPr lang="tr-TR" sz="1400" b="0" i="0" dirty="0">
                <a:effectLst/>
                <a:latin typeface="PT Sans"/>
              </a:rPr>
              <a:t>FKEY2 tablosunda name ve </a:t>
            </a:r>
            <a:r>
              <a:rPr lang="tr-TR" sz="1400" b="0" i="0" dirty="0" err="1">
                <a:effectLst/>
                <a:latin typeface="PT Sans"/>
              </a:rPr>
              <a:t>surname</a:t>
            </a:r>
            <a:r>
              <a:rPr lang="tr-TR" sz="1400" b="0" i="0" dirty="0">
                <a:effectLst/>
                <a:latin typeface="PT Sans"/>
              </a:rPr>
              <a:t> adı altında iki alan var ve name ile FKEY1 tablosundaki name alanları arasında yabancıl anahtar tanımlamak istenirse ve kontrol amacı ile selin ismi girilmek istenirse, Sorgu Çözümleyici (Query Analyzer)'de şu kullanılır:</a:t>
            </a:r>
          </a:p>
          <a:p>
            <a:br>
              <a:rPr lang="tr-TR" sz="1400" dirty="0"/>
            </a:br>
            <a:r>
              <a:rPr lang="tr-TR" sz="1400" b="0" i="0" dirty="0">
                <a:effectLst/>
                <a:latin typeface="PT Sans"/>
              </a:rPr>
              <a:t>Görüldüğü gibi selin isminin kaydedilmesine izin vermedi; çünkü selin ismi FKEY1 tablosunda name alanında kayıtlı değil; kayıtlı olsaydı FKEY1 name alanında da girişine izin verilecekti.</a:t>
            </a:r>
            <a:endParaRPr lang="tr-TR" sz="1400" dirty="0"/>
          </a:p>
        </p:txBody>
      </p:sp>
      <p:pic>
        <p:nvPicPr>
          <p:cNvPr id="5" name="Resim 4" descr="metin içeren bir resim&#10;&#10;Açıklama otomatik olarak oluşturuldu">
            <a:extLst>
              <a:ext uri="{FF2B5EF4-FFF2-40B4-BE49-F238E27FC236}">
                <a16:creationId xmlns:a16="http://schemas.microsoft.com/office/drawing/2014/main" id="{7EE209DB-453A-4166-8973-4E8294BCA0CA}"/>
              </a:ext>
            </a:extLst>
          </p:cNvPr>
          <p:cNvPicPr>
            <a:picLocks noChangeAspect="1"/>
          </p:cNvPicPr>
          <p:nvPr/>
        </p:nvPicPr>
        <p:blipFill>
          <a:blip r:embed="rId2"/>
          <a:stretch>
            <a:fillRect/>
          </a:stretch>
        </p:blipFill>
        <p:spPr>
          <a:xfrm>
            <a:off x="5405862" y="1004596"/>
            <a:ext cx="6019331" cy="4845561"/>
          </a:xfrm>
          <a:prstGeom prst="rect">
            <a:avLst/>
          </a:prstGeom>
          <a:effectLst/>
        </p:spPr>
      </p:pic>
    </p:spTree>
    <p:extLst>
      <p:ext uri="{BB962C8B-B14F-4D97-AF65-F5344CB8AC3E}">
        <p14:creationId xmlns:p14="http://schemas.microsoft.com/office/powerpoint/2010/main" val="308139641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2531</Words>
  <Application>Microsoft Office PowerPoint</Application>
  <PresentationFormat>Geniş ekran</PresentationFormat>
  <Paragraphs>273</Paragraphs>
  <Slides>53</Slides>
  <Notes>1</Notes>
  <HiddenSlides>0</HiddenSlides>
  <MMClips>0</MMClips>
  <ScaleCrop>false</ScaleCrop>
  <HeadingPairs>
    <vt:vector size="6" baseType="variant">
      <vt:variant>
        <vt:lpstr>Kullanılan Yazı Tipleri</vt:lpstr>
      </vt:variant>
      <vt:variant>
        <vt:i4>17</vt:i4>
      </vt:variant>
      <vt:variant>
        <vt:lpstr>Tema</vt:lpstr>
      </vt:variant>
      <vt:variant>
        <vt:i4>1</vt:i4>
      </vt:variant>
      <vt:variant>
        <vt:lpstr>Slayt Başlıkları</vt:lpstr>
      </vt:variant>
      <vt:variant>
        <vt:i4>53</vt:i4>
      </vt:variant>
    </vt:vector>
  </HeadingPairs>
  <TitlesOfParts>
    <vt:vector size="71" baseType="lpstr">
      <vt:lpstr>-apple-system</vt:lpstr>
      <vt:lpstr>Arial</vt:lpstr>
      <vt:lpstr>Cabin</vt:lpstr>
      <vt:lpstr>Calibri</vt:lpstr>
      <vt:lpstr>Calibri Light</vt:lpstr>
      <vt:lpstr>charter</vt:lpstr>
      <vt:lpstr>Consolas</vt:lpstr>
      <vt:lpstr>inherit</vt:lpstr>
      <vt:lpstr>Menlo</vt:lpstr>
      <vt:lpstr>Monaco</vt:lpstr>
      <vt:lpstr>open sans</vt:lpstr>
      <vt:lpstr>open sans</vt:lpstr>
      <vt:lpstr>PT Sans</vt:lpstr>
      <vt:lpstr>Roboto Slab</vt:lpstr>
      <vt:lpstr>sohne</vt:lpstr>
      <vt:lpstr>Source Sans Pro</vt:lpstr>
      <vt:lpstr>Trebuchet MS</vt:lpstr>
      <vt:lpstr>Office Teması</vt:lpstr>
      <vt:lpstr>T-SQL DERSLERİ - 3</vt:lpstr>
      <vt:lpstr>Kısıtlamalar (Constraints)</vt:lpstr>
      <vt:lpstr>PowerPoint Sunusu</vt:lpstr>
      <vt:lpstr>Örnek: DEF_CONSTRAINT adında bir tablo olsun.</vt:lpstr>
      <vt:lpstr>CHECK Kısıtlaması</vt:lpstr>
      <vt:lpstr>PRIMARY KEY (Birincil Anahtar) Kısıtlaması:</vt:lpstr>
      <vt:lpstr>UNIQUE Kısıtlaması:</vt:lpstr>
      <vt:lpstr>FOREIGN KEY (Yabancıl Anahtar) Kısıtlaması:</vt:lpstr>
      <vt:lpstr>PowerPoint Sunusu</vt:lpstr>
      <vt:lpstr>SELECT İfadesi</vt:lpstr>
      <vt:lpstr>WHERE Yancümlesi</vt:lpstr>
      <vt:lpstr>Operatörler</vt:lpstr>
      <vt:lpstr>PowerPoint Sunusu</vt:lpstr>
      <vt:lpstr>SQL AND, OR, NOT Mantıksal Operatörleri</vt:lpstr>
      <vt:lpstr>PowerPoint Sunusu</vt:lpstr>
      <vt:lpstr>SQL BETWEEN ... AND</vt:lpstr>
      <vt:lpstr>PowerPoint Sunusu</vt:lpstr>
      <vt:lpstr>Bir Listedeki Elemanların Aranması – IN</vt:lpstr>
      <vt:lpstr>Bir Listedeki Elemanların Aranması – IN- ÖRNEKLER</vt:lpstr>
      <vt:lpstr>Boş Değerlerin Görüntülenmesi – NULL Değerler</vt:lpstr>
      <vt:lpstr>Boş Değerlerin Görüntülenmesi – NULL Değerler - ÖRNEKLER</vt:lpstr>
      <vt:lpstr>SQL Select Distinct</vt:lpstr>
      <vt:lpstr>PowerPoint Sunusu</vt:lpstr>
      <vt:lpstr>SQL Order BY</vt:lpstr>
      <vt:lpstr>PowerPoint Sunusu</vt:lpstr>
      <vt:lpstr>GROUP BY İfadesi</vt:lpstr>
      <vt:lpstr>PowerPoint Sunusu</vt:lpstr>
      <vt:lpstr>TOP n</vt:lpstr>
      <vt:lpstr>TOP n Percent</vt:lpstr>
      <vt:lpstr>Tekrarsız Kayıtların Görüntülenmesi - DISTINCT</vt:lpstr>
      <vt:lpstr>PowerPoint Sunusu</vt:lpstr>
      <vt:lpstr>PowerPoint Sunusu</vt:lpstr>
      <vt:lpstr>PowerPoint Sunusu</vt:lpstr>
      <vt:lpstr>PowerPoint Sunusu</vt:lpstr>
      <vt:lpstr>PowerPoint Sunusu</vt:lpstr>
      <vt:lpstr>PowerPoint Sunusu</vt:lpstr>
      <vt:lpstr>Delete Komutu</vt:lpstr>
      <vt:lpstr> INSERT KOMUTU</vt:lpstr>
      <vt:lpstr>İkinci Kullanım Şekli:</vt:lpstr>
      <vt:lpstr>UPDATE Komutu </vt:lpstr>
      <vt:lpstr>IF-ELSE Yapısı</vt:lpstr>
      <vt:lpstr>IF EXISTS</vt:lpstr>
      <vt:lpstr>CASE Yapısı</vt:lpstr>
      <vt:lpstr>PowerPoint Sunusu</vt:lpstr>
      <vt:lpstr>While Döngüsü</vt:lpstr>
      <vt:lpstr>1’den 10’a kadar sayıları WHILE döngüsü ile ekrana yazdıralım.</vt:lpstr>
      <vt:lpstr>Diğer örneğimizde ise WHILE döngüsü ile ürün kod değeri çift sayi olan ürünlerin ad, ürün kodu ve renk bilgilerini ekrana yazdıralım.</vt:lpstr>
      <vt:lpstr>Break Komutu:</vt:lpstr>
      <vt:lpstr>Continue Komutu:</vt:lpstr>
      <vt:lpstr>For-loop yoktur, sadece while döngüsü vardır:</vt:lpstr>
      <vt:lpstr>CURSOR KULLANIMI</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 DERSLERİ - 3</dc:title>
  <dc:creator>kerim kılıç</dc:creator>
  <cp:lastModifiedBy>kerim kılıç</cp:lastModifiedBy>
  <cp:revision>17</cp:revision>
  <dcterms:created xsi:type="dcterms:W3CDTF">2021-05-29T09:49:08Z</dcterms:created>
  <dcterms:modified xsi:type="dcterms:W3CDTF">2021-05-30T12:07:53Z</dcterms:modified>
</cp:coreProperties>
</file>