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257" r:id="rId3"/>
    <p:sldId id="276" r:id="rId4"/>
    <p:sldId id="258" r:id="rId5"/>
    <p:sldId id="259" r:id="rId6"/>
    <p:sldId id="260" r:id="rId7"/>
    <p:sldId id="261" r:id="rId8"/>
    <p:sldId id="262" r:id="rId9"/>
    <p:sldId id="263" r:id="rId10"/>
    <p:sldId id="264" r:id="rId11"/>
    <p:sldId id="265" r:id="rId12"/>
    <p:sldId id="266" r:id="rId13"/>
    <p:sldId id="274" r:id="rId14"/>
    <p:sldId id="275" r:id="rId15"/>
    <p:sldId id="267" r:id="rId16"/>
    <p:sldId id="268" r:id="rId17"/>
    <p:sldId id="269" r:id="rId18"/>
    <p:sldId id="270" r:id="rId19"/>
    <p:sldId id="271" r:id="rId20"/>
    <p:sldId id="272" r:id="rId21"/>
    <p:sldId id="277" r:id="rId22"/>
    <p:sldId id="273" r:id="rId23"/>
    <p:sldId id="278" r:id="rId24"/>
    <p:sldId id="279" r:id="rId25"/>
    <p:sldId id="280" r:id="rId26"/>
    <p:sldId id="281" r:id="rId27"/>
    <p:sldId id="282" r:id="rId28"/>
    <p:sldId id="283" r:id="rId29"/>
    <p:sldId id="284" r:id="rId30"/>
    <p:sldId id="285" r:id="rId31"/>
    <p:sldId id="318" r:id="rId32"/>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052EF2-45BF-4584-8024-62AC4DE74589}" type="datetimeFigureOut">
              <a:rPr lang="tr-TR" smtClean="0"/>
              <a:t>30.05.2021</a:t>
            </a:fld>
            <a:endParaRPr lang="tr-TR"/>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E5BB2B-68B5-4F67-93C2-10548BEF09DC}" type="slidenum">
              <a:rPr lang="tr-TR" smtClean="0"/>
              <a:t>‹#›</a:t>
            </a:fld>
            <a:endParaRPr lang="tr-TR"/>
          </a:p>
        </p:txBody>
      </p:sp>
    </p:spTree>
    <p:extLst>
      <p:ext uri="{BB962C8B-B14F-4D97-AF65-F5344CB8AC3E}">
        <p14:creationId xmlns:p14="http://schemas.microsoft.com/office/powerpoint/2010/main" val="5639748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0CE5BB2B-68B5-4F67-93C2-10548BEF09DC}" type="slidenum">
              <a:rPr lang="tr-TR" smtClean="0"/>
              <a:t>19</a:t>
            </a:fld>
            <a:endParaRPr lang="tr-TR"/>
          </a:p>
        </p:txBody>
      </p:sp>
    </p:spTree>
    <p:extLst>
      <p:ext uri="{BB962C8B-B14F-4D97-AF65-F5344CB8AC3E}">
        <p14:creationId xmlns:p14="http://schemas.microsoft.com/office/powerpoint/2010/main" val="39908991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DD3E749-F88C-4D97-84EA-D3DCBBF6B80E}"/>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9F279C57-A90F-47D4-A331-7190DBCEEE7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465CF6CB-F337-4A11-9B5C-8A598E65433E}"/>
              </a:ext>
            </a:extLst>
          </p:cNvPr>
          <p:cNvSpPr>
            <a:spLocks noGrp="1"/>
          </p:cNvSpPr>
          <p:nvPr>
            <p:ph type="dt" sz="half" idx="10"/>
          </p:nvPr>
        </p:nvSpPr>
        <p:spPr/>
        <p:txBody>
          <a:bodyPr/>
          <a:lstStyle/>
          <a:p>
            <a:fld id="{22186243-B08E-4785-853C-24BD3F86F9B0}" type="datetimeFigureOut">
              <a:rPr lang="tr-TR" smtClean="0"/>
              <a:t>30.05.2021</a:t>
            </a:fld>
            <a:endParaRPr lang="tr-TR"/>
          </a:p>
        </p:txBody>
      </p:sp>
      <p:sp>
        <p:nvSpPr>
          <p:cNvPr id="5" name="Alt Bilgi Yer Tutucusu 4">
            <a:extLst>
              <a:ext uri="{FF2B5EF4-FFF2-40B4-BE49-F238E27FC236}">
                <a16:creationId xmlns:a16="http://schemas.microsoft.com/office/drawing/2014/main" id="{0B98EC07-6BBA-4A9A-AD4F-F1B26B4391C3}"/>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4A3B8F04-7C4A-453E-A649-6332401905EC}"/>
              </a:ext>
            </a:extLst>
          </p:cNvPr>
          <p:cNvSpPr>
            <a:spLocks noGrp="1"/>
          </p:cNvSpPr>
          <p:nvPr>
            <p:ph type="sldNum" sz="quarter" idx="12"/>
          </p:nvPr>
        </p:nvSpPr>
        <p:spPr/>
        <p:txBody>
          <a:bodyPr/>
          <a:lstStyle/>
          <a:p>
            <a:fld id="{51B60EA3-CE17-4BE9-924F-A71DDBA368BB}" type="slidenum">
              <a:rPr lang="tr-TR" smtClean="0"/>
              <a:t>‹#›</a:t>
            </a:fld>
            <a:endParaRPr lang="tr-TR"/>
          </a:p>
        </p:txBody>
      </p:sp>
    </p:spTree>
    <p:extLst>
      <p:ext uri="{BB962C8B-B14F-4D97-AF65-F5344CB8AC3E}">
        <p14:creationId xmlns:p14="http://schemas.microsoft.com/office/powerpoint/2010/main" val="895422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DA6921D-13A9-471D-86A1-EC5BA31FA6AA}"/>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E89A1BE1-4850-4266-A810-9B66FF86907F}"/>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A349B105-0F1B-4158-BF97-F60E249E4FBF}"/>
              </a:ext>
            </a:extLst>
          </p:cNvPr>
          <p:cNvSpPr>
            <a:spLocks noGrp="1"/>
          </p:cNvSpPr>
          <p:nvPr>
            <p:ph type="dt" sz="half" idx="10"/>
          </p:nvPr>
        </p:nvSpPr>
        <p:spPr/>
        <p:txBody>
          <a:bodyPr/>
          <a:lstStyle/>
          <a:p>
            <a:fld id="{22186243-B08E-4785-853C-24BD3F86F9B0}" type="datetimeFigureOut">
              <a:rPr lang="tr-TR" smtClean="0"/>
              <a:t>30.05.2021</a:t>
            </a:fld>
            <a:endParaRPr lang="tr-TR"/>
          </a:p>
        </p:txBody>
      </p:sp>
      <p:sp>
        <p:nvSpPr>
          <p:cNvPr id="5" name="Alt Bilgi Yer Tutucusu 4">
            <a:extLst>
              <a:ext uri="{FF2B5EF4-FFF2-40B4-BE49-F238E27FC236}">
                <a16:creationId xmlns:a16="http://schemas.microsoft.com/office/drawing/2014/main" id="{6B622E67-4EED-47AC-B585-3BCE74BDBB42}"/>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C10B93E1-C612-487D-A9A3-005A1B348CE7}"/>
              </a:ext>
            </a:extLst>
          </p:cNvPr>
          <p:cNvSpPr>
            <a:spLocks noGrp="1"/>
          </p:cNvSpPr>
          <p:nvPr>
            <p:ph type="sldNum" sz="quarter" idx="12"/>
          </p:nvPr>
        </p:nvSpPr>
        <p:spPr/>
        <p:txBody>
          <a:bodyPr/>
          <a:lstStyle/>
          <a:p>
            <a:fld id="{51B60EA3-CE17-4BE9-924F-A71DDBA368BB}" type="slidenum">
              <a:rPr lang="tr-TR" smtClean="0"/>
              <a:t>‹#›</a:t>
            </a:fld>
            <a:endParaRPr lang="tr-TR"/>
          </a:p>
        </p:txBody>
      </p:sp>
    </p:spTree>
    <p:extLst>
      <p:ext uri="{BB962C8B-B14F-4D97-AF65-F5344CB8AC3E}">
        <p14:creationId xmlns:p14="http://schemas.microsoft.com/office/powerpoint/2010/main" val="2032653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F6ACCF35-72F1-426B-9AF4-DA65787EF3EA}"/>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91A28DF4-B89D-452D-A3FB-6EC6285EA0AC}"/>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E2A0B982-0CE3-4505-9570-DA8DA69205A7}"/>
              </a:ext>
            </a:extLst>
          </p:cNvPr>
          <p:cNvSpPr>
            <a:spLocks noGrp="1"/>
          </p:cNvSpPr>
          <p:nvPr>
            <p:ph type="dt" sz="half" idx="10"/>
          </p:nvPr>
        </p:nvSpPr>
        <p:spPr/>
        <p:txBody>
          <a:bodyPr/>
          <a:lstStyle/>
          <a:p>
            <a:fld id="{22186243-B08E-4785-853C-24BD3F86F9B0}" type="datetimeFigureOut">
              <a:rPr lang="tr-TR" smtClean="0"/>
              <a:t>30.05.2021</a:t>
            </a:fld>
            <a:endParaRPr lang="tr-TR"/>
          </a:p>
        </p:txBody>
      </p:sp>
      <p:sp>
        <p:nvSpPr>
          <p:cNvPr id="5" name="Alt Bilgi Yer Tutucusu 4">
            <a:extLst>
              <a:ext uri="{FF2B5EF4-FFF2-40B4-BE49-F238E27FC236}">
                <a16:creationId xmlns:a16="http://schemas.microsoft.com/office/drawing/2014/main" id="{7AE05C00-F5A8-4702-AC21-BB18430F44C4}"/>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96C0EFB4-2A8B-418E-87C8-90050FF03714}"/>
              </a:ext>
            </a:extLst>
          </p:cNvPr>
          <p:cNvSpPr>
            <a:spLocks noGrp="1"/>
          </p:cNvSpPr>
          <p:nvPr>
            <p:ph type="sldNum" sz="quarter" idx="12"/>
          </p:nvPr>
        </p:nvSpPr>
        <p:spPr/>
        <p:txBody>
          <a:bodyPr/>
          <a:lstStyle/>
          <a:p>
            <a:fld id="{51B60EA3-CE17-4BE9-924F-A71DDBA368BB}" type="slidenum">
              <a:rPr lang="tr-TR" smtClean="0"/>
              <a:t>‹#›</a:t>
            </a:fld>
            <a:endParaRPr lang="tr-TR"/>
          </a:p>
        </p:txBody>
      </p:sp>
    </p:spTree>
    <p:extLst>
      <p:ext uri="{BB962C8B-B14F-4D97-AF65-F5344CB8AC3E}">
        <p14:creationId xmlns:p14="http://schemas.microsoft.com/office/powerpoint/2010/main" val="3741691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842B55E-7654-43CB-8584-8D55F425C38F}"/>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CD07724A-6F25-46AA-9BEB-7709C1391EB5}"/>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A5E6189D-5447-4DB7-8318-82926CCC3B6E}"/>
              </a:ext>
            </a:extLst>
          </p:cNvPr>
          <p:cNvSpPr>
            <a:spLocks noGrp="1"/>
          </p:cNvSpPr>
          <p:nvPr>
            <p:ph type="dt" sz="half" idx="10"/>
          </p:nvPr>
        </p:nvSpPr>
        <p:spPr/>
        <p:txBody>
          <a:bodyPr/>
          <a:lstStyle/>
          <a:p>
            <a:fld id="{22186243-B08E-4785-853C-24BD3F86F9B0}" type="datetimeFigureOut">
              <a:rPr lang="tr-TR" smtClean="0"/>
              <a:t>30.05.2021</a:t>
            </a:fld>
            <a:endParaRPr lang="tr-TR"/>
          </a:p>
        </p:txBody>
      </p:sp>
      <p:sp>
        <p:nvSpPr>
          <p:cNvPr id="5" name="Alt Bilgi Yer Tutucusu 4">
            <a:extLst>
              <a:ext uri="{FF2B5EF4-FFF2-40B4-BE49-F238E27FC236}">
                <a16:creationId xmlns:a16="http://schemas.microsoft.com/office/drawing/2014/main" id="{5103DD6E-C411-4222-B4C1-381BE4F60335}"/>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688594F9-36AC-4EF3-B49F-3AA797C15AE1}"/>
              </a:ext>
            </a:extLst>
          </p:cNvPr>
          <p:cNvSpPr>
            <a:spLocks noGrp="1"/>
          </p:cNvSpPr>
          <p:nvPr>
            <p:ph type="sldNum" sz="quarter" idx="12"/>
          </p:nvPr>
        </p:nvSpPr>
        <p:spPr/>
        <p:txBody>
          <a:bodyPr/>
          <a:lstStyle/>
          <a:p>
            <a:fld id="{51B60EA3-CE17-4BE9-924F-A71DDBA368BB}" type="slidenum">
              <a:rPr lang="tr-TR" smtClean="0"/>
              <a:t>‹#›</a:t>
            </a:fld>
            <a:endParaRPr lang="tr-TR"/>
          </a:p>
        </p:txBody>
      </p:sp>
    </p:spTree>
    <p:extLst>
      <p:ext uri="{BB962C8B-B14F-4D97-AF65-F5344CB8AC3E}">
        <p14:creationId xmlns:p14="http://schemas.microsoft.com/office/powerpoint/2010/main" val="40203993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664044E-1189-489F-838E-0C4CC181D23B}"/>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45A56C01-8CFB-423C-9EB7-B2D71DDCE3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65A151C1-0B48-4DFB-809C-AEF9E93BD2B3}"/>
              </a:ext>
            </a:extLst>
          </p:cNvPr>
          <p:cNvSpPr>
            <a:spLocks noGrp="1"/>
          </p:cNvSpPr>
          <p:nvPr>
            <p:ph type="dt" sz="half" idx="10"/>
          </p:nvPr>
        </p:nvSpPr>
        <p:spPr/>
        <p:txBody>
          <a:bodyPr/>
          <a:lstStyle/>
          <a:p>
            <a:fld id="{22186243-B08E-4785-853C-24BD3F86F9B0}" type="datetimeFigureOut">
              <a:rPr lang="tr-TR" smtClean="0"/>
              <a:t>30.05.2021</a:t>
            </a:fld>
            <a:endParaRPr lang="tr-TR"/>
          </a:p>
        </p:txBody>
      </p:sp>
      <p:sp>
        <p:nvSpPr>
          <p:cNvPr id="5" name="Alt Bilgi Yer Tutucusu 4">
            <a:extLst>
              <a:ext uri="{FF2B5EF4-FFF2-40B4-BE49-F238E27FC236}">
                <a16:creationId xmlns:a16="http://schemas.microsoft.com/office/drawing/2014/main" id="{540526EB-3716-403A-985F-E720B81AC594}"/>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3C5E7F7B-AAC7-4604-8EC8-950081049D2C}"/>
              </a:ext>
            </a:extLst>
          </p:cNvPr>
          <p:cNvSpPr>
            <a:spLocks noGrp="1"/>
          </p:cNvSpPr>
          <p:nvPr>
            <p:ph type="sldNum" sz="quarter" idx="12"/>
          </p:nvPr>
        </p:nvSpPr>
        <p:spPr/>
        <p:txBody>
          <a:bodyPr/>
          <a:lstStyle/>
          <a:p>
            <a:fld id="{51B60EA3-CE17-4BE9-924F-A71DDBA368BB}" type="slidenum">
              <a:rPr lang="tr-TR" smtClean="0"/>
              <a:t>‹#›</a:t>
            </a:fld>
            <a:endParaRPr lang="tr-TR"/>
          </a:p>
        </p:txBody>
      </p:sp>
    </p:spTree>
    <p:extLst>
      <p:ext uri="{BB962C8B-B14F-4D97-AF65-F5344CB8AC3E}">
        <p14:creationId xmlns:p14="http://schemas.microsoft.com/office/powerpoint/2010/main" val="38779494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FAB8C2E-D387-4DEB-B2FE-A6AADC13ECBD}"/>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86FE50C5-021C-46AA-8D57-838ACEF09FA7}"/>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0656FDEC-3DB7-4DDC-B9F0-C08622EB7A75}"/>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14044A5B-1C7A-405E-8093-B7E05C94898F}"/>
              </a:ext>
            </a:extLst>
          </p:cNvPr>
          <p:cNvSpPr>
            <a:spLocks noGrp="1"/>
          </p:cNvSpPr>
          <p:nvPr>
            <p:ph type="dt" sz="half" idx="10"/>
          </p:nvPr>
        </p:nvSpPr>
        <p:spPr/>
        <p:txBody>
          <a:bodyPr/>
          <a:lstStyle/>
          <a:p>
            <a:fld id="{22186243-B08E-4785-853C-24BD3F86F9B0}" type="datetimeFigureOut">
              <a:rPr lang="tr-TR" smtClean="0"/>
              <a:t>30.05.2021</a:t>
            </a:fld>
            <a:endParaRPr lang="tr-TR"/>
          </a:p>
        </p:txBody>
      </p:sp>
      <p:sp>
        <p:nvSpPr>
          <p:cNvPr id="6" name="Alt Bilgi Yer Tutucusu 5">
            <a:extLst>
              <a:ext uri="{FF2B5EF4-FFF2-40B4-BE49-F238E27FC236}">
                <a16:creationId xmlns:a16="http://schemas.microsoft.com/office/drawing/2014/main" id="{E9F6DF96-934C-467F-B151-13344077A313}"/>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D9B9644A-F848-4547-9871-057B9E4B16E7}"/>
              </a:ext>
            </a:extLst>
          </p:cNvPr>
          <p:cNvSpPr>
            <a:spLocks noGrp="1"/>
          </p:cNvSpPr>
          <p:nvPr>
            <p:ph type="sldNum" sz="quarter" idx="12"/>
          </p:nvPr>
        </p:nvSpPr>
        <p:spPr/>
        <p:txBody>
          <a:bodyPr/>
          <a:lstStyle/>
          <a:p>
            <a:fld id="{51B60EA3-CE17-4BE9-924F-A71DDBA368BB}" type="slidenum">
              <a:rPr lang="tr-TR" smtClean="0"/>
              <a:t>‹#›</a:t>
            </a:fld>
            <a:endParaRPr lang="tr-TR"/>
          </a:p>
        </p:txBody>
      </p:sp>
    </p:spTree>
    <p:extLst>
      <p:ext uri="{BB962C8B-B14F-4D97-AF65-F5344CB8AC3E}">
        <p14:creationId xmlns:p14="http://schemas.microsoft.com/office/powerpoint/2010/main" val="28821867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4096921-F74E-4518-8EF2-8A17F9DB16DB}"/>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A9C737B2-8E4C-42D3-922F-C880C2A0649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7A1F8EAC-1137-42DA-8079-D0D4E5F3E5DF}"/>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A91719FC-9CAD-48BB-9C38-FA48BD135B5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AB7A087D-2043-4CFA-BF54-A9199CF966FD}"/>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654F5CB6-931B-4D8B-9E19-794A61069BD5}"/>
              </a:ext>
            </a:extLst>
          </p:cNvPr>
          <p:cNvSpPr>
            <a:spLocks noGrp="1"/>
          </p:cNvSpPr>
          <p:nvPr>
            <p:ph type="dt" sz="half" idx="10"/>
          </p:nvPr>
        </p:nvSpPr>
        <p:spPr/>
        <p:txBody>
          <a:bodyPr/>
          <a:lstStyle/>
          <a:p>
            <a:fld id="{22186243-B08E-4785-853C-24BD3F86F9B0}" type="datetimeFigureOut">
              <a:rPr lang="tr-TR" smtClean="0"/>
              <a:t>30.05.2021</a:t>
            </a:fld>
            <a:endParaRPr lang="tr-TR"/>
          </a:p>
        </p:txBody>
      </p:sp>
      <p:sp>
        <p:nvSpPr>
          <p:cNvPr id="8" name="Alt Bilgi Yer Tutucusu 7">
            <a:extLst>
              <a:ext uri="{FF2B5EF4-FFF2-40B4-BE49-F238E27FC236}">
                <a16:creationId xmlns:a16="http://schemas.microsoft.com/office/drawing/2014/main" id="{A7B34EDC-5E06-4BAC-8B5C-180D22521CFA}"/>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059C93C4-A52F-41CC-A9EE-8151F9774550}"/>
              </a:ext>
            </a:extLst>
          </p:cNvPr>
          <p:cNvSpPr>
            <a:spLocks noGrp="1"/>
          </p:cNvSpPr>
          <p:nvPr>
            <p:ph type="sldNum" sz="quarter" idx="12"/>
          </p:nvPr>
        </p:nvSpPr>
        <p:spPr/>
        <p:txBody>
          <a:bodyPr/>
          <a:lstStyle/>
          <a:p>
            <a:fld id="{51B60EA3-CE17-4BE9-924F-A71DDBA368BB}" type="slidenum">
              <a:rPr lang="tr-TR" smtClean="0"/>
              <a:t>‹#›</a:t>
            </a:fld>
            <a:endParaRPr lang="tr-TR"/>
          </a:p>
        </p:txBody>
      </p:sp>
    </p:spTree>
    <p:extLst>
      <p:ext uri="{BB962C8B-B14F-4D97-AF65-F5344CB8AC3E}">
        <p14:creationId xmlns:p14="http://schemas.microsoft.com/office/powerpoint/2010/main" val="25393917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90B82B2-B7F1-4058-AE61-6C698C1A4780}"/>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34614D6A-AA92-4755-B3EB-FF1FBC761237}"/>
              </a:ext>
            </a:extLst>
          </p:cNvPr>
          <p:cNvSpPr>
            <a:spLocks noGrp="1"/>
          </p:cNvSpPr>
          <p:nvPr>
            <p:ph type="dt" sz="half" idx="10"/>
          </p:nvPr>
        </p:nvSpPr>
        <p:spPr/>
        <p:txBody>
          <a:bodyPr/>
          <a:lstStyle/>
          <a:p>
            <a:fld id="{22186243-B08E-4785-853C-24BD3F86F9B0}" type="datetimeFigureOut">
              <a:rPr lang="tr-TR" smtClean="0"/>
              <a:t>30.05.2021</a:t>
            </a:fld>
            <a:endParaRPr lang="tr-TR"/>
          </a:p>
        </p:txBody>
      </p:sp>
      <p:sp>
        <p:nvSpPr>
          <p:cNvPr id="4" name="Alt Bilgi Yer Tutucusu 3">
            <a:extLst>
              <a:ext uri="{FF2B5EF4-FFF2-40B4-BE49-F238E27FC236}">
                <a16:creationId xmlns:a16="http://schemas.microsoft.com/office/drawing/2014/main" id="{B5BB069C-01F2-4297-AE97-8EAECD44AE83}"/>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3FABB934-86C1-4501-8480-8EB73979EF77}"/>
              </a:ext>
            </a:extLst>
          </p:cNvPr>
          <p:cNvSpPr>
            <a:spLocks noGrp="1"/>
          </p:cNvSpPr>
          <p:nvPr>
            <p:ph type="sldNum" sz="quarter" idx="12"/>
          </p:nvPr>
        </p:nvSpPr>
        <p:spPr/>
        <p:txBody>
          <a:bodyPr/>
          <a:lstStyle/>
          <a:p>
            <a:fld id="{51B60EA3-CE17-4BE9-924F-A71DDBA368BB}" type="slidenum">
              <a:rPr lang="tr-TR" smtClean="0"/>
              <a:t>‹#›</a:t>
            </a:fld>
            <a:endParaRPr lang="tr-TR"/>
          </a:p>
        </p:txBody>
      </p:sp>
    </p:spTree>
    <p:extLst>
      <p:ext uri="{BB962C8B-B14F-4D97-AF65-F5344CB8AC3E}">
        <p14:creationId xmlns:p14="http://schemas.microsoft.com/office/powerpoint/2010/main" val="26578037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43B929B3-983B-420A-B01B-18B063024472}"/>
              </a:ext>
            </a:extLst>
          </p:cNvPr>
          <p:cNvSpPr>
            <a:spLocks noGrp="1"/>
          </p:cNvSpPr>
          <p:nvPr>
            <p:ph type="dt" sz="half" idx="10"/>
          </p:nvPr>
        </p:nvSpPr>
        <p:spPr/>
        <p:txBody>
          <a:bodyPr/>
          <a:lstStyle/>
          <a:p>
            <a:fld id="{22186243-B08E-4785-853C-24BD3F86F9B0}" type="datetimeFigureOut">
              <a:rPr lang="tr-TR" smtClean="0"/>
              <a:t>30.05.2021</a:t>
            </a:fld>
            <a:endParaRPr lang="tr-TR"/>
          </a:p>
        </p:txBody>
      </p:sp>
      <p:sp>
        <p:nvSpPr>
          <p:cNvPr id="3" name="Alt Bilgi Yer Tutucusu 2">
            <a:extLst>
              <a:ext uri="{FF2B5EF4-FFF2-40B4-BE49-F238E27FC236}">
                <a16:creationId xmlns:a16="http://schemas.microsoft.com/office/drawing/2014/main" id="{BD62E5A8-D593-48F5-B196-23AF814D0DC3}"/>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5AAFB4C6-3A79-49EA-8F05-84EFE04404F6}"/>
              </a:ext>
            </a:extLst>
          </p:cNvPr>
          <p:cNvSpPr>
            <a:spLocks noGrp="1"/>
          </p:cNvSpPr>
          <p:nvPr>
            <p:ph type="sldNum" sz="quarter" idx="12"/>
          </p:nvPr>
        </p:nvSpPr>
        <p:spPr/>
        <p:txBody>
          <a:bodyPr/>
          <a:lstStyle/>
          <a:p>
            <a:fld id="{51B60EA3-CE17-4BE9-924F-A71DDBA368BB}" type="slidenum">
              <a:rPr lang="tr-TR" smtClean="0"/>
              <a:t>‹#›</a:t>
            </a:fld>
            <a:endParaRPr lang="tr-TR"/>
          </a:p>
        </p:txBody>
      </p:sp>
    </p:spTree>
    <p:extLst>
      <p:ext uri="{BB962C8B-B14F-4D97-AF65-F5344CB8AC3E}">
        <p14:creationId xmlns:p14="http://schemas.microsoft.com/office/powerpoint/2010/main" val="20569041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9D1129-75BA-4AA4-83AC-10EF68EA7A25}"/>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A89E3E90-6732-4D0A-8D16-29126A24327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D4D2AB8F-80FD-441F-977B-AFBE101844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9315D6A1-E4A4-406C-B9D5-05473FD0EF2A}"/>
              </a:ext>
            </a:extLst>
          </p:cNvPr>
          <p:cNvSpPr>
            <a:spLocks noGrp="1"/>
          </p:cNvSpPr>
          <p:nvPr>
            <p:ph type="dt" sz="half" idx="10"/>
          </p:nvPr>
        </p:nvSpPr>
        <p:spPr/>
        <p:txBody>
          <a:bodyPr/>
          <a:lstStyle/>
          <a:p>
            <a:fld id="{22186243-B08E-4785-853C-24BD3F86F9B0}" type="datetimeFigureOut">
              <a:rPr lang="tr-TR" smtClean="0"/>
              <a:t>30.05.2021</a:t>
            </a:fld>
            <a:endParaRPr lang="tr-TR"/>
          </a:p>
        </p:txBody>
      </p:sp>
      <p:sp>
        <p:nvSpPr>
          <p:cNvPr id="6" name="Alt Bilgi Yer Tutucusu 5">
            <a:extLst>
              <a:ext uri="{FF2B5EF4-FFF2-40B4-BE49-F238E27FC236}">
                <a16:creationId xmlns:a16="http://schemas.microsoft.com/office/drawing/2014/main" id="{0D9F8537-DC7C-45A1-AB01-90BB444BA5BA}"/>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CEBD51F9-EF71-4369-AE28-BCC4DA6FEA3F}"/>
              </a:ext>
            </a:extLst>
          </p:cNvPr>
          <p:cNvSpPr>
            <a:spLocks noGrp="1"/>
          </p:cNvSpPr>
          <p:nvPr>
            <p:ph type="sldNum" sz="quarter" idx="12"/>
          </p:nvPr>
        </p:nvSpPr>
        <p:spPr/>
        <p:txBody>
          <a:bodyPr/>
          <a:lstStyle/>
          <a:p>
            <a:fld id="{51B60EA3-CE17-4BE9-924F-A71DDBA368BB}" type="slidenum">
              <a:rPr lang="tr-TR" smtClean="0"/>
              <a:t>‹#›</a:t>
            </a:fld>
            <a:endParaRPr lang="tr-TR"/>
          </a:p>
        </p:txBody>
      </p:sp>
    </p:spTree>
    <p:extLst>
      <p:ext uri="{BB962C8B-B14F-4D97-AF65-F5344CB8AC3E}">
        <p14:creationId xmlns:p14="http://schemas.microsoft.com/office/powerpoint/2010/main" val="42444856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B79520E-B776-469E-9BDD-AF1053CA3A92}"/>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6575C969-FB24-4498-BB95-D147E7896FB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1E2ABC2D-921A-45BC-B00C-9243A776F5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5555C5DB-09E1-4C4A-A76F-14AB3C7F4D79}"/>
              </a:ext>
            </a:extLst>
          </p:cNvPr>
          <p:cNvSpPr>
            <a:spLocks noGrp="1"/>
          </p:cNvSpPr>
          <p:nvPr>
            <p:ph type="dt" sz="half" idx="10"/>
          </p:nvPr>
        </p:nvSpPr>
        <p:spPr/>
        <p:txBody>
          <a:bodyPr/>
          <a:lstStyle/>
          <a:p>
            <a:fld id="{22186243-B08E-4785-853C-24BD3F86F9B0}" type="datetimeFigureOut">
              <a:rPr lang="tr-TR" smtClean="0"/>
              <a:t>30.05.2021</a:t>
            </a:fld>
            <a:endParaRPr lang="tr-TR"/>
          </a:p>
        </p:txBody>
      </p:sp>
      <p:sp>
        <p:nvSpPr>
          <p:cNvPr id="6" name="Alt Bilgi Yer Tutucusu 5">
            <a:extLst>
              <a:ext uri="{FF2B5EF4-FFF2-40B4-BE49-F238E27FC236}">
                <a16:creationId xmlns:a16="http://schemas.microsoft.com/office/drawing/2014/main" id="{10752D79-A49D-4CB4-863E-9B4032C50E24}"/>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A497FE1C-7860-4E26-9C4F-C8A156C33D63}"/>
              </a:ext>
            </a:extLst>
          </p:cNvPr>
          <p:cNvSpPr>
            <a:spLocks noGrp="1"/>
          </p:cNvSpPr>
          <p:nvPr>
            <p:ph type="sldNum" sz="quarter" idx="12"/>
          </p:nvPr>
        </p:nvSpPr>
        <p:spPr/>
        <p:txBody>
          <a:bodyPr/>
          <a:lstStyle/>
          <a:p>
            <a:fld id="{51B60EA3-CE17-4BE9-924F-A71DDBA368BB}" type="slidenum">
              <a:rPr lang="tr-TR" smtClean="0"/>
              <a:t>‹#›</a:t>
            </a:fld>
            <a:endParaRPr lang="tr-TR"/>
          </a:p>
        </p:txBody>
      </p:sp>
    </p:spTree>
    <p:extLst>
      <p:ext uri="{BB962C8B-B14F-4D97-AF65-F5344CB8AC3E}">
        <p14:creationId xmlns:p14="http://schemas.microsoft.com/office/powerpoint/2010/main" val="17927944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B1850E51-4F08-44D2-AC10-869E263C430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03674C5E-BC69-4EA7-AB3E-1F1BE0ACB06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48A736A9-A09A-42E9-B6D1-C5A62D9EC6E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186243-B08E-4785-853C-24BD3F86F9B0}" type="datetimeFigureOut">
              <a:rPr lang="tr-TR" smtClean="0"/>
              <a:t>30.05.2021</a:t>
            </a:fld>
            <a:endParaRPr lang="tr-TR"/>
          </a:p>
        </p:txBody>
      </p:sp>
      <p:sp>
        <p:nvSpPr>
          <p:cNvPr id="5" name="Alt Bilgi Yer Tutucusu 4">
            <a:extLst>
              <a:ext uri="{FF2B5EF4-FFF2-40B4-BE49-F238E27FC236}">
                <a16:creationId xmlns:a16="http://schemas.microsoft.com/office/drawing/2014/main" id="{7F21DF77-3520-4225-8E29-1D5DAD9F13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id="{4F25A258-2226-4556-8848-052AD66CF64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B60EA3-CE17-4BE9-924F-A71DDBA368BB}" type="slidenum">
              <a:rPr lang="tr-TR" smtClean="0"/>
              <a:t>‹#›</a:t>
            </a:fld>
            <a:endParaRPr lang="tr-TR"/>
          </a:p>
        </p:txBody>
      </p:sp>
    </p:spTree>
    <p:extLst>
      <p:ext uri="{BB962C8B-B14F-4D97-AF65-F5344CB8AC3E}">
        <p14:creationId xmlns:p14="http://schemas.microsoft.com/office/powerpoint/2010/main" val="39412469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4" name="Rectangle 14">
            <a:extLst>
              <a:ext uri="{FF2B5EF4-FFF2-40B4-BE49-F238E27FC236}">
                <a16:creationId xmlns:a16="http://schemas.microsoft.com/office/drawing/2014/main" id="{BEF8C606-324A-4945-9A61-5C27F934AB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16">
            <a:extLst>
              <a:ext uri="{FF2B5EF4-FFF2-40B4-BE49-F238E27FC236}">
                <a16:creationId xmlns:a16="http://schemas.microsoft.com/office/drawing/2014/main" id="{211F8C2D-DE28-4F19-B1FF-259203FC4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80681"/>
            <a:ext cx="12192000" cy="2777318"/>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Resim 5" descr="metin, balta içeren bir resim&#10;&#10;Açıklama otomatik olarak oluşturuldu">
            <a:extLst>
              <a:ext uri="{FF2B5EF4-FFF2-40B4-BE49-F238E27FC236}">
                <a16:creationId xmlns:a16="http://schemas.microsoft.com/office/drawing/2014/main" id="{1F5B1D91-281C-45EF-9F32-DDE11831FCEE}"/>
              </a:ext>
            </a:extLst>
          </p:cNvPr>
          <p:cNvPicPr>
            <a:picLocks noChangeAspect="1"/>
          </p:cNvPicPr>
          <p:nvPr/>
        </p:nvPicPr>
        <p:blipFill rotWithShape="1">
          <a:blip r:embed="rId2">
            <a:extLst>
              <a:ext uri="{28A0092B-C50C-407E-A947-70E740481C1C}">
                <a14:useLocalDpi xmlns:a14="http://schemas.microsoft.com/office/drawing/2010/main" val="0"/>
              </a:ext>
            </a:extLst>
          </a:blip>
          <a:srcRect l="1333"/>
          <a:stretch/>
        </p:blipFill>
        <p:spPr>
          <a:xfrm>
            <a:off x="1" y="1"/>
            <a:ext cx="12191999" cy="6858000"/>
          </a:xfrm>
          <a:custGeom>
            <a:avLst/>
            <a:gdLst/>
            <a:ahLst/>
            <a:cxnLst/>
            <a:rect l="l" t="t" r="r" b="b"/>
            <a:pathLst>
              <a:path w="12191999" h="6842601">
                <a:moveTo>
                  <a:pt x="0" y="0"/>
                </a:moveTo>
                <a:lnTo>
                  <a:pt x="12191999" y="0"/>
                </a:lnTo>
                <a:lnTo>
                  <a:pt x="12191999" y="6842601"/>
                </a:lnTo>
                <a:lnTo>
                  <a:pt x="10316981" y="6842601"/>
                </a:lnTo>
                <a:cubicBezTo>
                  <a:pt x="10312796" y="6835189"/>
                  <a:pt x="10163183" y="6730124"/>
                  <a:pt x="10158998" y="6722712"/>
                </a:cubicBezTo>
                <a:cubicBezTo>
                  <a:pt x="10120278" y="6678190"/>
                  <a:pt x="10156462" y="6716223"/>
                  <a:pt x="10090349" y="6671420"/>
                </a:cubicBezTo>
                <a:cubicBezTo>
                  <a:pt x="10043032" y="6655694"/>
                  <a:pt x="9995855" y="6551879"/>
                  <a:pt x="9955425" y="6498018"/>
                </a:cubicBezTo>
                <a:cubicBezTo>
                  <a:pt x="9939618" y="6480021"/>
                  <a:pt x="9915110" y="6461677"/>
                  <a:pt x="9891265" y="6454528"/>
                </a:cubicBezTo>
                <a:cubicBezTo>
                  <a:pt x="9868239" y="6464957"/>
                  <a:pt x="9865423" y="6431640"/>
                  <a:pt x="9848227" y="6426063"/>
                </a:cubicBezTo>
                <a:cubicBezTo>
                  <a:pt x="9838059" y="6433162"/>
                  <a:pt x="9815047" y="6410348"/>
                  <a:pt x="9812354" y="6399604"/>
                </a:cubicBezTo>
                <a:cubicBezTo>
                  <a:pt x="9825285" y="6377997"/>
                  <a:pt x="9725923" y="6372757"/>
                  <a:pt x="9725915" y="6356381"/>
                </a:cubicBezTo>
                <a:cubicBezTo>
                  <a:pt x="9696279" y="6348066"/>
                  <a:pt x="9591199" y="6354143"/>
                  <a:pt x="9575033" y="6325258"/>
                </a:cubicBezTo>
                <a:cubicBezTo>
                  <a:pt x="9516434" y="6303128"/>
                  <a:pt x="9441613" y="6276805"/>
                  <a:pt x="9415626" y="6271777"/>
                </a:cubicBezTo>
                <a:cubicBezTo>
                  <a:pt x="9378293" y="6313495"/>
                  <a:pt x="9281935" y="6171365"/>
                  <a:pt x="9171493" y="6150430"/>
                </a:cubicBezTo>
                <a:cubicBezTo>
                  <a:pt x="9155426" y="6152396"/>
                  <a:pt x="9147439" y="6151015"/>
                  <a:pt x="9146018" y="6139864"/>
                </a:cubicBezTo>
                <a:cubicBezTo>
                  <a:pt x="9112029" y="6132441"/>
                  <a:pt x="9087339" y="6101138"/>
                  <a:pt x="9059635" y="6109957"/>
                </a:cubicBezTo>
                <a:cubicBezTo>
                  <a:pt x="9024424" y="6092144"/>
                  <a:pt x="9043048" y="6078417"/>
                  <a:pt x="9010911" y="6064789"/>
                </a:cubicBezTo>
                <a:lnTo>
                  <a:pt x="8866811" y="6028191"/>
                </a:lnTo>
                <a:cubicBezTo>
                  <a:pt x="8846465" y="6021172"/>
                  <a:pt x="8825221" y="6000527"/>
                  <a:pt x="8804584" y="5994237"/>
                </a:cubicBezTo>
                <a:lnTo>
                  <a:pt x="8783071" y="5990448"/>
                </a:lnTo>
                <a:lnTo>
                  <a:pt x="8770456" y="5978060"/>
                </a:lnTo>
                <a:cubicBezTo>
                  <a:pt x="8764772" y="5975259"/>
                  <a:pt x="8757695" y="5974720"/>
                  <a:pt x="8748297" y="5978070"/>
                </a:cubicBezTo>
                <a:cubicBezTo>
                  <a:pt x="8730344" y="5973495"/>
                  <a:pt x="8679808" y="5955894"/>
                  <a:pt x="8662742" y="5950603"/>
                </a:cubicBezTo>
                <a:lnTo>
                  <a:pt x="8645902" y="5946326"/>
                </a:lnTo>
                <a:lnTo>
                  <a:pt x="8638176" y="5938358"/>
                </a:lnTo>
                <a:cubicBezTo>
                  <a:pt x="8625897" y="5932642"/>
                  <a:pt x="8594811" y="5922073"/>
                  <a:pt x="8572224" y="5912032"/>
                </a:cubicBezTo>
                <a:cubicBezTo>
                  <a:pt x="8553809" y="5897782"/>
                  <a:pt x="8529845" y="5886100"/>
                  <a:pt x="8502655" y="5878114"/>
                </a:cubicBezTo>
                <a:cubicBezTo>
                  <a:pt x="8496990" y="5883034"/>
                  <a:pt x="8489611" y="5872566"/>
                  <a:pt x="8485159" y="5869819"/>
                </a:cubicBezTo>
                <a:cubicBezTo>
                  <a:pt x="8483457" y="5873482"/>
                  <a:pt x="8471232" y="5872664"/>
                  <a:pt x="8468539" y="5868711"/>
                </a:cubicBezTo>
                <a:cubicBezTo>
                  <a:pt x="8389167" y="5836352"/>
                  <a:pt x="8421742" y="5881497"/>
                  <a:pt x="8379810" y="5849376"/>
                </a:cubicBezTo>
                <a:cubicBezTo>
                  <a:pt x="8371729" y="5846373"/>
                  <a:pt x="8364483" y="5846766"/>
                  <a:pt x="8357758" y="5848601"/>
                </a:cubicBezTo>
                <a:lnTo>
                  <a:pt x="8315264" y="5836192"/>
                </a:lnTo>
                <a:cubicBezTo>
                  <a:pt x="8299077" y="5829531"/>
                  <a:pt x="8281671" y="5824011"/>
                  <a:pt x="8263455" y="5819793"/>
                </a:cubicBezTo>
                <a:cubicBezTo>
                  <a:pt x="8257386" y="5826849"/>
                  <a:pt x="8245582" y="5813448"/>
                  <a:pt x="8239287" y="5810141"/>
                </a:cubicBezTo>
                <a:cubicBezTo>
                  <a:pt x="8237965" y="5815186"/>
                  <a:pt x="8222226" y="5815108"/>
                  <a:pt x="8217888" y="5810039"/>
                </a:cubicBezTo>
                <a:cubicBezTo>
                  <a:pt x="8109447" y="5773303"/>
                  <a:pt x="8161302" y="5831037"/>
                  <a:pt x="8100547" y="5791517"/>
                </a:cubicBezTo>
                <a:cubicBezTo>
                  <a:pt x="8089574" y="5788167"/>
                  <a:pt x="8080448" y="5789295"/>
                  <a:pt x="8072316" y="5792309"/>
                </a:cubicBezTo>
                <a:lnTo>
                  <a:pt x="8056967" y="5800648"/>
                </a:lnTo>
                <a:lnTo>
                  <a:pt x="8047885" y="5795270"/>
                </a:lnTo>
                <a:cubicBezTo>
                  <a:pt x="8010204" y="5788738"/>
                  <a:pt x="7996426" y="5797608"/>
                  <a:pt x="7977128" y="5783189"/>
                </a:cubicBezTo>
                <a:cubicBezTo>
                  <a:pt x="7943466" y="5775577"/>
                  <a:pt x="7904823" y="5770953"/>
                  <a:pt x="7874392" y="5763715"/>
                </a:cubicBezTo>
                <a:cubicBezTo>
                  <a:pt x="7860337" y="5743777"/>
                  <a:pt x="7817541" y="5748989"/>
                  <a:pt x="7794543" y="5739759"/>
                </a:cubicBezTo>
                <a:cubicBezTo>
                  <a:pt x="7784688" y="5731467"/>
                  <a:pt x="7776709" y="5729004"/>
                  <a:pt x="7763762" y="5734031"/>
                </a:cubicBezTo>
                <a:cubicBezTo>
                  <a:pt x="7718781" y="5694154"/>
                  <a:pt x="7732231" y="5727368"/>
                  <a:pt x="7685889" y="5707234"/>
                </a:cubicBezTo>
                <a:cubicBezTo>
                  <a:pt x="7646521" y="5687607"/>
                  <a:pt x="7600389" y="5671470"/>
                  <a:pt x="7566744" y="5634586"/>
                </a:cubicBezTo>
                <a:cubicBezTo>
                  <a:pt x="7561306" y="5624813"/>
                  <a:pt x="7543589" y="5618525"/>
                  <a:pt x="7527170" y="5620542"/>
                </a:cubicBezTo>
                <a:cubicBezTo>
                  <a:pt x="7524343" y="5620889"/>
                  <a:pt x="7521664" y="5621475"/>
                  <a:pt x="7519214" y="5622280"/>
                </a:cubicBezTo>
                <a:cubicBezTo>
                  <a:pt x="7500062" y="5596964"/>
                  <a:pt x="7480476" y="5604337"/>
                  <a:pt x="7473157" y="5588143"/>
                </a:cubicBezTo>
                <a:cubicBezTo>
                  <a:pt x="7433415" y="5574859"/>
                  <a:pt x="7395118" y="5582388"/>
                  <a:pt x="7388000" y="5568063"/>
                </a:cubicBezTo>
                <a:cubicBezTo>
                  <a:pt x="7366403" y="5564920"/>
                  <a:pt x="7332262" y="5573848"/>
                  <a:pt x="7320876" y="5557698"/>
                </a:cubicBezTo>
                <a:cubicBezTo>
                  <a:pt x="7314891" y="5568111"/>
                  <a:pt x="7299319" y="5544964"/>
                  <a:pt x="7284480" y="5549820"/>
                </a:cubicBezTo>
                <a:cubicBezTo>
                  <a:pt x="7273570" y="5554430"/>
                  <a:pt x="7266301" y="5548483"/>
                  <a:pt x="7256619" y="5546379"/>
                </a:cubicBezTo>
                <a:cubicBezTo>
                  <a:pt x="7242503" y="5549088"/>
                  <a:pt x="7202543" y="5533379"/>
                  <a:pt x="7193112" y="5525289"/>
                </a:cubicBezTo>
                <a:cubicBezTo>
                  <a:pt x="7172259" y="5499151"/>
                  <a:pt x="7108617" y="5505485"/>
                  <a:pt x="7090943" y="5485177"/>
                </a:cubicBezTo>
                <a:cubicBezTo>
                  <a:pt x="7083637" y="5481419"/>
                  <a:pt x="7076140" y="5479148"/>
                  <a:pt x="7068566" y="5477809"/>
                </a:cubicBezTo>
                <a:lnTo>
                  <a:pt x="7023035" y="5476595"/>
                </a:lnTo>
                <a:lnTo>
                  <a:pt x="7001197" y="5476163"/>
                </a:lnTo>
                <a:cubicBezTo>
                  <a:pt x="7016126" y="5454256"/>
                  <a:pt x="6943549" y="5466815"/>
                  <a:pt x="6967472" y="5451057"/>
                </a:cubicBezTo>
                <a:cubicBezTo>
                  <a:pt x="6931240" y="5443544"/>
                  <a:pt x="6920843" y="5429649"/>
                  <a:pt x="6883334" y="5418880"/>
                </a:cubicBezTo>
                <a:lnTo>
                  <a:pt x="6742417" y="5386446"/>
                </a:lnTo>
                <a:cubicBezTo>
                  <a:pt x="6690532" y="5366095"/>
                  <a:pt x="6665174" y="5364632"/>
                  <a:pt x="6618315" y="5353085"/>
                </a:cubicBezTo>
                <a:cubicBezTo>
                  <a:pt x="6581698" y="5304210"/>
                  <a:pt x="6547395" y="5315779"/>
                  <a:pt x="6521050" y="5283194"/>
                </a:cubicBezTo>
                <a:cubicBezTo>
                  <a:pt x="6469114" y="5268862"/>
                  <a:pt x="6472597" y="5253957"/>
                  <a:pt x="6414460" y="5253832"/>
                </a:cubicBezTo>
                <a:lnTo>
                  <a:pt x="6362535" y="5220502"/>
                </a:lnTo>
                <a:cubicBezTo>
                  <a:pt x="6350866" y="5213881"/>
                  <a:pt x="6347641" y="5215777"/>
                  <a:pt x="6344443" y="5214103"/>
                </a:cubicBezTo>
                <a:lnTo>
                  <a:pt x="6343344" y="5210454"/>
                </a:lnTo>
                <a:lnTo>
                  <a:pt x="6333344" y="5205307"/>
                </a:lnTo>
                <a:lnTo>
                  <a:pt x="6315602" y="5193288"/>
                </a:lnTo>
                <a:lnTo>
                  <a:pt x="6310442" y="5192802"/>
                </a:lnTo>
                <a:lnTo>
                  <a:pt x="6280815" y="5177420"/>
                </a:lnTo>
                <a:lnTo>
                  <a:pt x="6279533" y="5178045"/>
                </a:lnTo>
                <a:cubicBezTo>
                  <a:pt x="6275980" y="5179097"/>
                  <a:pt x="6272084" y="5179212"/>
                  <a:pt x="6267362" y="5177370"/>
                </a:cubicBezTo>
                <a:cubicBezTo>
                  <a:pt x="6261796" y="5192470"/>
                  <a:pt x="6259530" y="5180933"/>
                  <a:pt x="6246095" y="5174167"/>
                </a:cubicBezTo>
                <a:lnTo>
                  <a:pt x="6155252" y="5161201"/>
                </a:lnTo>
                <a:lnTo>
                  <a:pt x="6148525" y="5158442"/>
                </a:lnTo>
                <a:lnTo>
                  <a:pt x="6148187" y="5158573"/>
                </a:lnTo>
                <a:cubicBezTo>
                  <a:pt x="6146292" y="5158370"/>
                  <a:pt x="6143916" y="5157611"/>
                  <a:pt x="6140686" y="5156032"/>
                </a:cubicBezTo>
                <a:lnTo>
                  <a:pt x="6136260" y="5153413"/>
                </a:lnTo>
                <a:lnTo>
                  <a:pt x="6123208" y="5148061"/>
                </a:lnTo>
                <a:lnTo>
                  <a:pt x="6117367" y="5147451"/>
                </a:lnTo>
                <a:lnTo>
                  <a:pt x="5957305" y="5146062"/>
                </a:lnTo>
                <a:cubicBezTo>
                  <a:pt x="5920540" y="5140405"/>
                  <a:pt x="5887096" y="5142015"/>
                  <a:pt x="5857259" y="5132052"/>
                </a:cubicBezTo>
                <a:cubicBezTo>
                  <a:pt x="5843335" y="5135303"/>
                  <a:pt x="5830921" y="5135493"/>
                  <a:pt x="5821375" y="5125606"/>
                </a:cubicBezTo>
                <a:cubicBezTo>
                  <a:pt x="5786501" y="5122615"/>
                  <a:pt x="5775399" y="5132648"/>
                  <a:pt x="5755916" y="5120171"/>
                </a:cubicBezTo>
                <a:cubicBezTo>
                  <a:pt x="5732132" y="5135438"/>
                  <a:pt x="5732735" y="5128211"/>
                  <a:pt x="5725007" y="5121437"/>
                </a:cubicBezTo>
                <a:lnTo>
                  <a:pt x="5723810" y="5120848"/>
                </a:lnTo>
                <a:lnTo>
                  <a:pt x="5720531" y="5123048"/>
                </a:lnTo>
                <a:lnTo>
                  <a:pt x="5714794" y="5123371"/>
                </a:lnTo>
                <a:lnTo>
                  <a:pt x="5700141" y="5120131"/>
                </a:lnTo>
                <a:lnTo>
                  <a:pt x="5694799" y="5118234"/>
                </a:lnTo>
                <a:cubicBezTo>
                  <a:pt x="5691058" y="5117179"/>
                  <a:pt x="5688491" y="5116804"/>
                  <a:pt x="5686627" y="5116903"/>
                </a:cubicBezTo>
                <a:lnTo>
                  <a:pt x="5686371" y="5117086"/>
                </a:lnTo>
                <a:lnTo>
                  <a:pt x="5678818" y="5115416"/>
                </a:lnTo>
                <a:cubicBezTo>
                  <a:pt x="5666199" y="5112102"/>
                  <a:pt x="5654035" y="5108410"/>
                  <a:pt x="5642547" y="5104511"/>
                </a:cubicBezTo>
                <a:cubicBezTo>
                  <a:pt x="5629444" y="5114945"/>
                  <a:pt x="5588783" y="5093343"/>
                  <a:pt x="5587979" y="5116963"/>
                </a:cubicBezTo>
                <a:cubicBezTo>
                  <a:pt x="5572317" y="5112380"/>
                  <a:pt x="5564904" y="5101292"/>
                  <a:pt x="5566635" y="5117158"/>
                </a:cubicBezTo>
                <a:cubicBezTo>
                  <a:pt x="5561375" y="5116079"/>
                  <a:pt x="5557787" y="5116811"/>
                  <a:pt x="5554952" y="5118417"/>
                </a:cubicBezTo>
                <a:lnTo>
                  <a:pt x="5554039" y="5119241"/>
                </a:lnTo>
                <a:lnTo>
                  <a:pt x="5514253" y="5109018"/>
                </a:lnTo>
                <a:lnTo>
                  <a:pt x="5492156" y="5099904"/>
                </a:lnTo>
                <a:lnTo>
                  <a:pt x="5480446" y="5096385"/>
                </a:lnTo>
                <a:lnTo>
                  <a:pt x="5477744" y="5092939"/>
                </a:lnTo>
                <a:cubicBezTo>
                  <a:pt x="5474490" y="5090581"/>
                  <a:pt x="5469391" y="5088951"/>
                  <a:pt x="5460150" y="5088988"/>
                </a:cubicBezTo>
                <a:lnTo>
                  <a:pt x="5457901" y="5089459"/>
                </a:lnTo>
                <a:lnTo>
                  <a:pt x="5444243" y="5082761"/>
                </a:lnTo>
                <a:cubicBezTo>
                  <a:pt x="5439993" y="5080007"/>
                  <a:pt x="5436418" y="5076805"/>
                  <a:pt x="5433825" y="5072992"/>
                </a:cubicBezTo>
                <a:cubicBezTo>
                  <a:pt x="5379442" y="5082090"/>
                  <a:pt x="5336110" y="5058382"/>
                  <a:pt x="5280996" y="5052402"/>
                </a:cubicBezTo>
                <a:cubicBezTo>
                  <a:pt x="5250806" y="5043777"/>
                  <a:pt x="5168599" y="5048109"/>
                  <a:pt x="5161582" y="5019668"/>
                </a:cubicBezTo>
                <a:cubicBezTo>
                  <a:pt x="5121870" y="5011383"/>
                  <a:pt x="5095637" y="5009222"/>
                  <a:pt x="5042717" y="5002692"/>
                </a:cubicBezTo>
                <a:cubicBezTo>
                  <a:pt x="4991136" y="4972487"/>
                  <a:pt x="4902282" y="4979360"/>
                  <a:pt x="4840514" y="4959306"/>
                </a:cubicBezTo>
                <a:cubicBezTo>
                  <a:pt x="4799904" y="4976415"/>
                  <a:pt x="4824087" y="4958371"/>
                  <a:pt x="4786778" y="4956661"/>
                </a:cubicBezTo>
                <a:cubicBezTo>
                  <a:pt x="4801901" y="4937231"/>
                  <a:pt x="4739845" y="4961208"/>
                  <a:pt x="4743741" y="4937104"/>
                </a:cubicBezTo>
                <a:cubicBezTo>
                  <a:pt x="4736829" y="4937557"/>
                  <a:pt x="4730010" y="4938753"/>
                  <a:pt x="4723136" y="4940138"/>
                </a:cubicBezTo>
                <a:lnTo>
                  <a:pt x="4719535" y="4940850"/>
                </a:lnTo>
                <a:lnTo>
                  <a:pt x="4706143" y="4939586"/>
                </a:lnTo>
                <a:lnTo>
                  <a:pt x="4701098" y="4944372"/>
                </a:lnTo>
                <a:lnTo>
                  <a:pt x="4680034" y="4946157"/>
                </a:lnTo>
                <a:cubicBezTo>
                  <a:pt x="4672339" y="4946029"/>
                  <a:pt x="4664292" y="4944964"/>
                  <a:pt x="4655740" y="4942396"/>
                </a:cubicBezTo>
                <a:cubicBezTo>
                  <a:pt x="4636359" y="4929384"/>
                  <a:pt x="4599700" y="4935346"/>
                  <a:pt x="4569298" y="4929596"/>
                </a:cubicBezTo>
                <a:lnTo>
                  <a:pt x="4555977" y="4924356"/>
                </a:lnTo>
                <a:lnTo>
                  <a:pt x="4508949" y="4921648"/>
                </a:lnTo>
                <a:cubicBezTo>
                  <a:pt x="4495668" y="4920437"/>
                  <a:pt x="4482007" y="4918694"/>
                  <a:pt x="4467838" y="4915993"/>
                </a:cubicBezTo>
                <a:lnTo>
                  <a:pt x="4441948" y="4909300"/>
                </a:lnTo>
                <a:lnTo>
                  <a:pt x="4394719" y="4901820"/>
                </a:lnTo>
                <a:lnTo>
                  <a:pt x="4356810" y="4905146"/>
                </a:lnTo>
                <a:lnTo>
                  <a:pt x="4222144" y="4909117"/>
                </a:lnTo>
                <a:cubicBezTo>
                  <a:pt x="4202488" y="4913903"/>
                  <a:pt x="4184742" y="4933491"/>
                  <a:pt x="4160481" y="4923474"/>
                </a:cubicBezTo>
                <a:cubicBezTo>
                  <a:pt x="4165854" y="4934564"/>
                  <a:pt x="4131661" y="4919946"/>
                  <a:pt x="4124879" y="4929303"/>
                </a:cubicBezTo>
                <a:cubicBezTo>
                  <a:pt x="4120895" y="4937086"/>
                  <a:pt x="4109593" y="4934464"/>
                  <a:pt x="4100114" y="4936007"/>
                </a:cubicBezTo>
                <a:cubicBezTo>
                  <a:pt x="4091835" y="4943256"/>
                  <a:pt x="4045978" y="4943549"/>
                  <a:pt x="4030957" y="4939826"/>
                </a:cubicBezTo>
                <a:cubicBezTo>
                  <a:pt x="3989825" y="4924453"/>
                  <a:pt x="3946860" y="4952050"/>
                  <a:pt x="3913764" y="4940618"/>
                </a:cubicBezTo>
                <a:cubicBezTo>
                  <a:pt x="3904534" y="4939906"/>
                  <a:pt x="3896577" y="4940543"/>
                  <a:pt x="3889457" y="4942017"/>
                </a:cubicBezTo>
                <a:lnTo>
                  <a:pt x="3871115" y="4948115"/>
                </a:lnTo>
                <a:lnTo>
                  <a:pt x="3869086" y="4953796"/>
                </a:lnTo>
                <a:lnTo>
                  <a:pt x="3856124" y="4955351"/>
                </a:lnTo>
                <a:lnTo>
                  <a:pt x="3835967" y="4964002"/>
                </a:lnTo>
                <a:cubicBezTo>
                  <a:pt x="3826465" y="4939857"/>
                  <a:pt x="3782586" y="4975947"/>
                  <a:pt x="3785910" y="4953998"/>
                </a:cubicBezTo>
                <a:cubicBezTo>
                  <a:pt x="3750785" y="4960085"/>
                  <a:pt x="3699033" y="4941571"/>
                  <a:pt x="3671085" y="4966563"/>
                </a:cubicBezTo>
                <a:cubicBezTo>
                  <a:pt x="3621255" y="4971431"/>
                  <a:pt x="3562637" y="4982991"/>
                  <a:pt x="3486928" y="4983204"/>
                </a:cubicBezTo>
                <a:cubicBezTo>
                  <a:pt x="3446030" y="4983424"/>
                  <a:pt x="3343460" y="4965124"/>
                  <a:pt x="3280956" y="4963864"/>
                </a:cubicBezTo>
                <a:cubicBezTo>
                  <a:pt x="3227193" y="4969510"/>
                  <a:pt x="3256481" y="4962609"/>
                  <a:pt x="3211563" y="4982704"/>
                </a:cubicBezTo>
                <a:cubicBezTo>
                  <a:pt x="3207119" y="4979549"/>
                  <a:pt x="3170070" y="4977192"/>
                  <a:pt x="3164681" y="4975408"/>
                </a:cubicBezTo>
                <a:lnTo>
                  <a:pt x="3127171" y="4968229"/>
                </a:lnTo>
                <a:lnTo>
                  <a:pt x="3096889" y="4965619"/>
                </a:lnTo>
                <a:cubicBezTo>
                  <a:pt x="3088441" y="4967572"/>
                  <a:pt x="3082883" y="4967054"/>
                  <a:pt x="3078620" y="4965444"/>
                </a:cubicBezTo>
                <a:lnTo>
                  <a:pt x="3074275" y="4962670"/>
                </a:lnTo>
                <a:lnTo>
                  <a:pt x="3036436" y="4957455"/>
                </a:lnTo>
                <a:lnTo>
                  <a:pt x="3031995" y="4958829"/>
                </a:lnTo>
                <a:lnTo>
                  <a:pt x="2994028" y="4956800"/>
                </a:lnTo>
                <a:cubicBezTo>
                  <a:pt x="2992299" y="4958944"/>
                  <a:pt x="2989407" y="4960397"/>
                  <a:pt x="2984001" y="4960444"/>
                </a:cubicBezTo>
                <a:cubicBezTo>
                  <a:pt x="2994191" y="4975446"/>
                  <a:pt x="2981386" y="4966249"/>
                  <a:pt x="2964542" y="4965062"/>
                </a:cubicBezTo>
                <a:cubicBezTo>
                  <a:pt x="2976613" y="4988096"/>
                  <a:pt x="2927627" y="4975618"/>
                  <a:pt x="2921274" y="4988440"/>
                </a:cubicBezTo>
                <a:cubicBezTo>
                  <a:pt x="2908629" y="4987050"/>
                  <a:pt x="2895476" y="4985998"/>
                  <a:pt x="2882111" y="4985411"/>
                </a:cubicBezTo>
                <a:lnTo>
                  <a:pt x="2874282" y="4985361"/>
                </a:lnTo>
                <a:cubicBezTo>
                  <a:pt x="2874237" y="4985437"/>
                  <a:pt x="2874193" y="4985514"/>
                  <a:pt x="2874147" y="4985591"/>
                </a:cubicBezTo>
                <a:cubicBezTo>
                  <a:pt x="2872492" y="4986074"/>
                  <a:pt x="2869935" y="4986243"/>
                  <a:pt x="2865932" y="4985999"/>
                </a:cubicBezTo>
                <a:lnTo>
                  <a:pt x="2860008" y="4985269"/>
                </a:lnTo>
                <a:lnTo>
                  <a:pt x="2844819" y="4985172"/>
                </a:lnTo>
                <a:lnTo>
                  <a:pt x="2839735" y="4986676"/>
                </a:lnTo>
                <a:lnTo>
                  <a:pt x="2837922" y="4989488"/>
                </a:lnTo>
                <a:lnTo>
                  <a:pt x="2836507" y="4989165"/>
                </a:lnTo>
                <a:cubicBezTo>
                  <a:pt x="2825749" y="4984209"/>
                  <a:pt x="2822382" y="4977089"/>
                  <a:pt x="2808859" y="4996804"/>
                </a:cubicBezTo>
                <a:cubicBezTo>
                  <a:pt x="2784233" y="4988767"/>
                  <a:pt x="2779499" y="5000786"/>
                  <a:pt x="2745907" y="5005126"/>
                </a:cubicBezTo>
                <a:cubicBezTo>
                  <a:pt x="2731796" y="4997536"/>
                  <a:pt x="2720518" y="5000295"/>
                  <a:pt x="2709519" y="5006333"/>
                </a:cubicBezTo>
                <a:cubicBezTo>
                  <a:pt x="2676766" y="5002878"/>
                  <a:pt x="2646981" y="5011377"/>
                  <a:pt x="2610212" y="5013529"/>
                </a:cubicBezTo>
                <a:cubicBezTo>
                  <a:pt x="2570359" y="5003730"/>
                  <a:pt x="2550109" y="5021491"/>
                  <a:pt x="2510814" y="5023713"/>
                </a:cubicBezTo>
                <a:cubicBezTo>
                  <a:pt x="2476639" y="5006722"/>
                  <a:pt x="2482834" y="5038639"/>
                  <a:pt x="2462736" y="5045398"/>
                </a:cubicBezTo>
                <a:lnTo>
                  <a:pt x="2457050" y="5046022"/>
                </a:lnTo>
                <a:lnTo>
                  <a:pt x="2442184" y="5043549"/>
                </a:lnTo>
                <a:lnTo>
                  <a:pt x="2436703" y="5041929"/>
                </a:lnTo>
                <a:cubicBezTo>
                  <a:pt x="2432888" y="5041072"/>
                  <a:pt x="2430299" y="5040830"/>
                  <a:pt x="2428451" y="5041027"/>
                </a:cubicBezTo>
                <a:lnTo>
                  <a:pt x="2420551" y="5039949"/>
                </a:lnTo>
                <a:cubicBezTo>
                  <a:pt x="2407700" y="5037296"/>
                  <a:pt x="2395274" y="5034239"/>
                  <a:pt x="2383501" y="5030941"/>
                </a:cubicBezTo>
                <a:cubicBezTo>
                  <a:pt x="2362992" y="5032521"/>
                  <a:pt x="2317884" y="5047662"/>
                  <a:pt x="2297493" y="5049431"/>
                </a:cubicBezTo>
                <a:lnTo>
                  <a:pt x="2261156" y="5041558"/>
                </a:lnTo>
                <a:lnTo>
                  <a:pt x="2200581" y="5024964"/>
                </a:lnTo>
                <a:lnTo>
                  <a:pt x="2198380" y="5025550"/>
                </a:lnTo>
                <a:lnTo>
                  <a:pt x="2116066" y="5019568"/>
                </a:lnTo>
                <a:cubicBezTo>
                  <a:pt x="2111600" y="5017036"/>
                  <a:pt x="2059664" y="5006071"/>
                  <a:pt x="2056754" y="5002394"/>
                </a:cubicBezTo>
                <a:cubicBezTo>
                  <a:pt x="2003393" y="5014336"/>
                  <a:pt x="1998298" y="5008800"/>
                  <a:pt x="1942916" y="5005703"/>
                </a:cubicBezTo>
                <a:cubicBezTo>
                  <a:pt x="1882138" y="4994708"/>
                  <a:pt x="1836966" y="4976630"/>
                  <a:pt x="1796717" y="4970423"/>
                </a:cubicBezTo>
                <a:cubicBezTo>
                  <a:pt x="1724075" y="4959337"/>
                  <a:pt x="1636218" y="4936339"/>
                  <a:pt x="1583222" y="4931235"/>
                </a:cubicBezTo>
                <a:cubicBezTo>
                  <a:pt x="1544265" y="4950469"/>
                  <a:pt x="1556109" y="4927628"/>
                  <a:pt x="1518821" y="4927872"/>
                </a:cubicBezTo>
                <a:cubicBezTo>
                  <a:pt x="1497291" y="4925112"/>
                  <a:pt x="1483221" y="4916728"/>
                  <a:pt x="1471837" y="4914678"/>
                </a:cubicBezTo>
                <a:lnTo>
                  <a:pt x="1450515" y="4915578"/>
                </a:lnTo>
                <a:lnTo>
                  <a:pt x="1437078" y="4915016"/>
                </a:lnTo>
                <a:lnTo>
                  <a:pt x="1432462" y="4920065"/>
                </a:lnTo>
                <a:lnTo>
                  <a:pt x="1411645" y="4922952"/>
                </a:lnTo>
                <a:cubicBezTo>
                  <a:pt x="1384856" y="4920079"/>
                  <a:pt x="1306656" y="4907389"/>
                  <a:pt x="1271729" y="4902828"/>
                </a:cubicBezTo>
                <a:cubicBezTo>
                  <a:pt x="1258697" y="4896954"/>
                  <a:pt x="1213546" y="4890036"/>
                  <a:pt x="1202076" y="4895589"/>
                </a:cubicBezTo>
                <a:cubicBezTo>
                  <a:pt x="1192059" y="4895561"/>
                  <a:pt x="1182171" y="4891311"/>
                  <a:pt x="1174670" y="4898040"/>
                </a:cubicBezTo>
                <a:cubicBezTo>
                  <a:pt x="1163701" y="4905820"/>
                  <a:pt x="1136874" y="4886643"/>
                  <a:pt x="1137035" y="4897965"/>
                </a:cubicBezTo>
                <a:cubicBezTo>
                  <a:pt x="1117838" y="4884693"/>
                  <a:pt x="1091386" y="4900421"/>
                  <a:pt x="1069882" y="4901859"/>
                </a:cubicBezTo>
                <a:cubicBezTo>
                  <a:pt x="1055589" y="4889467"/>
                  <a:pt x="1024570" y="4904705"/>
                  <a:pt x="980935" y="4900090"/>
                </a:cubicBezTo>
                <a:cubicBezTo>
                  <a:pt x="947614" y="4895538"/>
                  <a:pt x="913224" y="4886405"/>
                  <a:pt x="869960" y="4874547"/>
                </a:cubicBezTo>
                <a:cubicBezTo>
                  <a:pt x="819114" y="4845820"/>
                  <a:pt x="768074" y="4839770"/>
                  <a:pt x="721345" y="4828937"/>
                </a:cubicBezTo>
                <a:cubicBezTo>
                  <a:pt x="667944" y="4819060"/>
                  <a:pt x="698286" y="4848426"/>
                  <a:pt x="635428" y="4819153"/>
                </a:cubicBezTo>
                <a:cubicBezTo>
                  <a:pt x="626286" y="4826707"/>
                  <a:pt x="617638" y="4825980"/>
                  <a:pt x="604106" y="4819994"/>
                </a:cubicBezTo>
                <a:cubicBezTo>
                  <a:pt x="583276" y="4822237"/>
                  <a:pt x="539859" y="4835097"/>
                  <a:pt x="510451" y="4832608"/>
                </a:cubicBezTo>
                <a:cubicBezTo>
                  <a:pt x="489781" y="4829929"/>
                  <a:pt x="443867" y="4807857"/>
                  <a:pt x="427656" y="4805062"/>
                </a:cubicBezTo>
                <a:cubicBezTo>
                  <a:pt x="424088" y="4806479"/>
                  <a:pt x="419580" y="4809736"/>
                  <a:pt x="413184" y="4815837"/>
                </a:cubicBezTo>
                <a:cubicBezTo>
                  <a:pt x="387673" y="4805882"/>
                  <a:pt x="379855" y="4817328"/>
                  <a:pt x="341772" y="4818825"/>
                </a:cubicBezTo>
                <a:cubicBezTo>
                  <a:pt x="327795" y="4810179"/>
                  <a:pt x="314729" y="4811964"/>
                  <a:pt x="301266" y="4817000"/>
                </a:cubicBezTo>
                <a:cubicBezTo>
                  <a:pt x="265781" y="4810886"/>
                  <a:pt x="231017" y="4816794"/>
                  <a:pt x="189886" y="4815871"/>
                </a:cubicBezTo>
                <a:cubicBezTo>
                  <a:pt x="147910" y="4802917"/>
                  <a:pt x="121702" y="4818738"/>
                  <a:pt x="77762" y="4817675"/>
                </a:cubicBezTo>
                <a:cubicBezTo>
                  <a:pt x="38733" y="4795315"/>
                  <a:pt x="44308" y="4840244"/>
                  <a:pt x="8164" y="4835320"/>
                </a:cubicBezTo>
                <a:lnTo>
                  <a:pt x="0" y="4832771"/>
                </a:lnTo>
                <a:close/>
              </a:path>
            </a:pathLst>
          </a:custGeom>
        </p:spPr>
      </p:pic>
      <p:sp>
        <p:nvSpPr>
          <p:cNvPr id="7" name="Başlık 1">
            <a:extLst>
              <a:ext uri="{FF2B5EF4-FFF2-40B4-BE49-F238E27FC236}">
                <a16:creationId xmlns:a16="http://schemas.microsoft.com/office/drawing/2014/main" id="{82E5D871-4DA4-4EF0-9403-E21556C1657A}"/>
              </a:ext>
            </a:extLst>
          </p:cNvPr>
          <p:cNvSpPr>
            <a:spLocks noGrp="1"/>
          </p:cNvSpPr>
          <p:nvPr>
            <p:ph type="ctrTitle"/>
          </p:nvPr>
        </p:nvSpPr>
        <p:spPr>
          <a:xfrm>
            <a:off x="599818" y="5234320"/>
            <a:ext cx="6931319" cy="752217"/>
          </a:xfrm>
        </p:spPr>
        <p:txBody>
          <a:bodyPr anchor="b">
            <a:normAutofit/>
          </a:bodyPr>
          <a:lstStyle/>
          <a:p>
            <a:pPr algn="l"/>
            <a:r>
              <a:rPr lang="tr-TR" sz="3600" b="1" dirty="0">
                <a:solidFill>
                  <a:schemeClr val="tx1">
                    <a:lumMod val="85000"/>
                    <a:lumOff val="15000"/>
                  </a:schemeClr>
                </a:solidFill>
              </a:rPr>
              <a:t>T-SQL DERSLERİ - 4</a:t>
            </a:r>
          </a:p>
        </p:txBody>
      </p:sp>
      <p:sp>
        <p:nvSpPr>
          <p:cNvPr id="8" name="AutoShape 4">
            <a:extLst>
              <a:ext uri="{FF2B5EF4-FFF2-40B4-BE49-F238E27FC236}">
                <a16:creationId xmlns:a16="http://schemas.microsoft.com/office/drawing/2014/main" id="{4770550B-F113-4CF8-8CDE-996E0AE68992}"/>
              </a:ext>
            </a:extLst>
          </p:cNvPr>
          <p:cNvSpPr>
            <a:spLocks noChangeAspect="1" noChangeArrowheads="1"/>
          </p:cNvSpPr>
          <p:nvPr/>
        </p:nvSpPr>
        <p:spPr bwMode="auto">
          <a:xfrm>
            <a:off x="5943599" y="3276599"/>
            <a:ext cx="3525715" cy="352571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tr-TR"/>
          </a:p>
        </p:txBody>
      </p:sp>
    </p:spTree>
    <p:extLst>
      <p:ext uri="{BB962C8B-B14F-4D97-AF65-F5344CB8AC3E}">
        <p14:creationId xmlns:p14="http://schemas.microsoft.com/office/powerpoint/2010/main" val="35318235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Resim 4" descr="metin içeren bir resim&#10;&#10;Açıklama otomatik olarak oluşturuldu">
            <a:extLst>
              <a:ext uri="{FF2B5EF4-FFF2-40B4-BE49-F238E27FC236}">
                <a16:creationId xmlns:a16="http://schemas.microsoft.com/office/drawing/2014/main" id="{112E35A4-BEE1-49E0-ACAA-15AC81FAD0E0}"/>
              </a:ext>
            </a:extLst>
          </p:cNvPr>
          <p:cNvPicPr>
            <a:picLocks noChangeAspect="1"/>
          </p:cNvPicPr>
          <p:nvPr/>
        </p:nvPicPr>
        <p:blipFill>
          <a:blip r:embed="rId2"/>
          <a:stretch>
            <a:fillRect/>
          </a:stretch>
        </p:blipFill>
        <p:spPr>
          <a:xfrm>
            <a:off x="1187573" y="643467"/>
            <a:ext cx="9816854" cy="5571065"/>
          </a:xfrm>
          <a:prstGeom prst="rect">
            <a:avLst/>
          </a:prstGeom>
          <a:ln>
            <a:noFill/>
          </a:ln>
        </p:spPr>
      </p:pic>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774757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Resim 4" descr="metin içeren bir resim&#10;&#10;Açıklama otomatik olarak oluşturuldu">
            <a:extLst>
              <a:ext uri="{FF2B5EF4-FFF2-40B4-BE49-F238E27FC236}">
                <a16:creationId xmlns:a16="http://schemas.microsoft.com/office/drawing/2014/main" id="{AD566B86-9BDF-4541-A0D8-FC079277F793}"/>
              </a:ext>
            </a:extLst>
          </p:cNvPr>
          <p:cNvPicPr>
            <a:picLocks noChangeAspect="1"/>
          </p:cNvPicPr>
          <p:nvPr/>
        </p:nvPicPr>
        <p:blipFill>
          <a:blip r:embed="rId2"/>
          <a:stretch>
            <a:fillRect/>
          </a:stretch>
        </p:blipFill>
        <p:spPr>
          <a:xfrm>
            <a:off x="1031395" y="643467"/>
            <a:ext cx="10129209" cy="5571065"/>
          </a:xfrm>
          <a:prstGeom prst="rect">
            <a:avLst/>
          </a:prstGeom>
          <a:ln>
            <a:noFill/>
          </a:ln>
        </p:spPr>
      </p:pic>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225557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Resim 4" descr="metin içeren bir resim&#10;&#10;Açıklama otomatik olarak oluşturuldu">
            <a:extLst>
              <a:ext uri="{FF2B5EF4-FFF2-40B4-BE49-F238E27FC236}">
                <a16:creationId xmlns:a16="http://schemas.microsoft.com/office/drawing/2014/main" id="{9F647538-92B5-489C-9A03-0E92CBE12078}"/>
              </a:ext>
            </a:extLst>
          </p:cNvPr>
          <p:cNvPicPr>
            <a:picLocks noChangeAspect="1"/>
          </p:cNvPicPr>
          <p:nvPr/>
        </p:nvPicPr>
        <p:blipFill>
          <a:blip r:embed="rId2"/>
          <a:stretch>
            <a:fillRect/>
          </a:stretch>
        </p:blipFill>
        <p:spPr>
          <a:xfrm>
            <a:off x="1548192" y="643467"/>
            <a:ext cx="9095616" cy="5571065"/>
          </a:xfrm>
          <a:prstGeom prst="rect">
            <a:avLst/>
          </a:prstGeom>
          <a:ln>
            <a:noFill/>
          </a:ln>
        </p:spPr>
      </p:pic>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252571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A134893D-DA8F-4D68-AAA9-E3D5452FD0D6}"/>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100" kern="1200">
                <a:solidFill>
                  <a:srgbClr val="FFFFFF"/>
                </a:solidFill>
                <a:latin typeface="+mj-lt"/>
                <a:ea typeface="+mj-ea"/>
                <a:cs typeface="+mj-cs"/>
              </a:rPr>
              <a:t>GERİYE SORGU DÖNDÜREN FONKSİYONLAR</a:t>
            </a:r>
          </a:p>
        </p:txBody>
      </p:sp>
      <p:pic>
        <p:nvPicPr>
          <p:cNvPr id="5" name="Resim 4" descr="metin içeren bir resim&#10;&#10;Açıklama otomatik olarak oluşturuldu">
            <a:extLst>
              <a:ext uri="{FF2B5EF4-FFF2-40B4-BE49-F238E27FC236}">
                <a16:creationId xmlns:a16="http://schemas.microsoft.com/office/drawing/2014/main" id="{B5C709D3-F226-4430-B82F-7C5C5BDE44C3}"/>
              </a:ext>
            </a:extLst>
          </p:cNvPr>
          <p:cNvPicPr>
            <a:picLocks noChangeAspect="1"/>
          </p:cNvPicPr>
          <p:nvPr/>
        </p:nvPicPr>
        <p:blipFill>
          <a:blip r:embed="rId2"/>
          <a:stretch>
            <a:fillRect/>
          </a:stretch>
        </p:blipFill>
        <p:spPr>
          <a:xfrm>
            <a:off x="4777316" y="1156301"/>
            <a:ext cx="6780700" cy="4543068"/>
          </a:xfrm>
          <a:prstGeom prst="rect">
            <a:avLst/>
          </a:prstGeom>
        </p:spPr>
      </p:pic>
    </p:spTree>
    <p:extLst>
      <p:ext uri="{BB962C8B-B14F-4D97-AF65-F5344CB8AC3E}">
        <p14:creationId xmlns:p14="http://schemas.microsoft.com/office/powerpoint/2010/main" val="3413185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1707FC24-6981-43D9-B525-C7832BA22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11449"/>
            <a:ext cx="4332307"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C46CB3A3-8A1D-47B5-9AEA-0C2D90DF2213}"/>
              </a:ext>
            </a:extLst>
          </p:cNvPr>
          <p:cNvSpPr>
            <a:spLocks noGrp="1"/>
          </p:cNvSpPr>
          <p:nvPr>
            <p:ph type="title"/>
          </p:nvPr>
        </p:nvSpPr>
        <p:spPr>
          <a:xfrm>
            <a:off x="742950" y="742951"/>
            <a:ext cx="3476625" cy="4962524"/>
          </a:xfrm>
        </p:spPr>
        <p:txBody>
          <a:bodyPr vert="horz" lIns="91440" tIns="45720" rIns="91440" bIns="45720" rtlCol="0" anchor="ctr">
            <a:normAutofit/>
          </a:bodyPr>
          <a:lstStyle/>
          <a:p>
            <a:pPr algn="ctr"/>
            <a:r>
              <a:rPr lang="en-US" sz="2300" kern="1200">
                <a:solidFill>
                  <a:srgbClr val="FFFFFF"/>
                </a:solidFill>
                <a:latin typeface="+mj-lt"/>
                <a:ea typeface="+mj-ea"/>
                <a:cs typeface="+mj-cs"/>
              </a:rPr>
              <a:t>-Örneğin; bazı ürünlere ait (malzeme numarası, fiyat sorumlu, vb.) bilgilerin tutulduğu, sql server veri tabanında kayıtlı olan tablomuzda, malzeme numarası girilen ürüne ait bilgilerin ekrana getirilmesini isteyelim. Bunun için kullanıcı tanımlı bir fonksiyon oluşturalım.</a:t>
            </a:r>
            <a:br>
              <a:rPr lang="en-US" sz="2300" kern="1200">
                <a:solidFill>
                  <a:srgbClr val="FFFFFF"/>
                </a:solidFill>
                <a:latin typeface="+mj-lt"/>
                <a:ea typeface="+mj-ea"/>
                <a:cs typeface="+mj-cs"/>
              </a:rPr>
            </a:br>
            <a:endParaRPr lang="en-US" sz="2300" kern="1200">
              <a:solidFill>
                <a:srgbClr val="FFFFFF"/>
              </a:solidFill>
              <a:latin typeface="+mj-lt"/>
              <a:ea typeface="+mj-ea"/>
              <a:cs typeface="+mj-cs"/>
            </a:endParaRPr>
          </a:p>
        </p:txBody>
      </p:sp>
      <p:pic>
        <p:nvPicPr>
          <p:cNvPr id="5" name="Resim 4" descr="metin içeren bir resim&#10;&#10;Açıklama otomatik olarak oluşturuldu">
            <a:extLst>
              <a:ext uri="{FF2B5EF4-FFF2-40B4-BE49-F238E27FC236}">
                <a16:creationId xmlns:a16="http://schemas.microsoft.com/office/drawing/2014/main" id="{88143B9E-89D0-426C-A15D-AD23885580B7}"/>
              </a:ext>
            </a:extLst>
          </p:cNvPr>
          <p:cNvPicPr>
            <a:picLocks noChangeAspect="1"/>
          </p:cNvPicPr>
          <p:nvPr/>
        </p:nvPicPr>
        <p:blipFill>
          <a:blip r:embed="rId2"/>
          <a:stretch>
            <a:fillRect/>
          </a:stretch>
        </p:blipFill>
        <p:spPr>
          <a:xfrm>
            <a:off x="5153822" y="1589787"/>
            <a:ext cx="6553545" cy="3686368"/>
          </a:xfrm>
          <a:prstGeom prst="rect">
            <a:avLst/>
          </a:prstGeom>
        </p:spPr>
      </p:pic>
    </p:spTree>
    <p:extLst>
      <p:ext uri="{BB962C8B-B14F-4D97-AF65-F5344CB8AC3E}">
        <p14:creationId xmlns:p14="http://schemas.microsoft.com/office/powerpoint/2010/main" val="33208279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CA48C635-7EB0-450C-AC43-8AE750CF59AA}"/>
              </a:ext>
            </a:extLst>
          </p:cNvPr>
          <p:cNvPicPr>
            <a:picLocks noChangeAspect="1"/>
          </p:cNvPicPr>
          <p:nvPr/>
        </p:nvPicPr>
        <p:blipFill>
          <a:blip r:embed="rId2"/>
          <a:stretch>
            <a:fillRect/>
          </a:stretch>
        </p:blipFill>
        <p:spPr>
          <a:xfrm>
            <a:off x="933016" y="530369"/>
            <a:ext cx="7000875" cy="1114425"/>
          </a:xfrm>
          <a:prstGeom prst="rect">
            <a:avLst/>
          </a:prstGeom>
        </p:spPr>
      </p:pic>
      <p:pic>
        <p:nvPicPr>
          <p:cNvPr id="7" name="Resim 6">
            <a:extLst>
              <a:ext uri="{FF2B5EF4-FFF2-40B4-BE49-F238E27FC236}">
                <a16:creationId xmlns:a16="http://schemas.microsoft.com/office/drawing/2014/main" id="{01519656-6A74-447B-AD40-10614C377249}"/>
              </a:ext>
            </a:extLst>
          </p:cNvPr>
          <p:cNvPicPr>
            <a:picLocks noChangeAspect="1"/>
          </p:cNvPicPr>
          <p:nvPr/>
        </p:nvPicPr>
        <p:blipFill rotWithShape="1">
          <a:blip r:embed="rId3"/>
          <a:srcRect r="15127"/>
          <a:stretch/>
        </p:blipFill>
        <p:spPr>
          <a:xfrm>
            <a:off x="933016" y="1644794"/>
            <a:ext cx="7000875" cy="4562475"/>
          </a:xfrm>
          <a:prstGeom prst="rect">
            <a:avLst/>
          </a:prstGeom>
        </p:spPr>
      </p:pic>
    </p:spTree>
    <p:extLst>
      <p:ext uri="{BB962C8B-B14F-4D97-AF65-F5344CB8AC3E}">
        <p14:creationId xmlns:p14="http://schemas.microsoft.com/office/powerpoint/2010/main" val="33465931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A5711A0E-A428-4ED1-96CB-33D69FD84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874" y="2043803"/>
            <a:ext cx="10190252" cy="80683"/>
          </a:xfrm>
          <a:prstGeom prst="rect">
            <a:avLst/>
          </a:prstGeom>
          <a:solidFill>
            <a:schemeClr val="tx1">
              <a:lumMod val="50000"/>
              <a:lumOff val="5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Resim 6" descr="metin içeren bir resim&#10;&#10;Açıklama otomatik olarak oluşturuldu">
            <a:extLst>
              <a:ext uri="{FF2B5EF4-FFF2-40B4-BE49-F238E27FC236}">
                <a16:creationId xmlns:a16="http://schemas.microsoft.com/office/drawing/2014/main" id="{EF17E026-447C-444F-8836-3290330ABA01}"/>
              </a:ext>
            </a:extLst>
          </p:cNvPr>
          <p:cNvPicPr>
            <a:picLocks noChangeAspect="1"/>
          </p:cNvPicPr>
          <p:nvPr/>
        </p:nvPicPr>
        <p:blipFill>
          <a:blip r:embed="rId2"/>
          <a:stretch>
            <a:fillRect/>
          </a:stretch>
        </p:blipFill>
        <p:spPr>
          <a:xfrm>
            <a:off x="1000125" y="2393950"/>
            <a:ext cx="10190163" cy="2289175"/>
          </a:xfrm>
          <a:prstGeom prst="rect">
            <a:avLst/>
          </a:prstGeom>
        </p:spPr>
      </p:pic>
      <p:pic>
        <p:nvPicPr>
          <p:cNvPr id="9" name="Resim 8">
            <a:extLst>
              <a:ext uri="{FF2B5EF4-FFF2-40B4-BE49-F238E27FC236}">
                <a16:creationId xmlns:a16="http://schemas.microsoft.com/office/drawing/2014/main" id="{6E8E9A62-195D-4FFF-A6A5-A8C3BBFD0A96}"/>
              </a:ext>
            </a:extLst>
          </p:cNvPr>
          <p:cNvPicPr>
            <a:picLocks noChangeAspect="1"/>
          </p:cNvPicPr>
          <p:nvPr/>
        </p:nvPicPr>
        <p:blipFill>
          <a:blip r:embed="rId3"/>
          <a:stretch>
            <a:fillRect/>
          </a:stretch>
        </p:blipFill>
        <p:spPr>
          <a:xfrm>
            <a:off x="1000125" y="4752975"/>
            <a:ext cx="10190163" cy="1238250"/>
          </a:xfrm>
          <a:prstGeom prst="rect">
            <a:avLst/>
          </a:prstGeom>
        </p:spPr>
      </p:pic>
      <p:sp>
        <p:nvSpPr>
          <p:cNvPr id="2" name="Başlık 1">
            <a:extLst>
              <a:ext uri="{FF2B5EF4-FFF2-40B4-BE49-F238E27FC236}">
                <a16:creationId xmlns:a16="http://schemas.microsoft.com/office/drawing/2014/main" id="{753DF3E3-4506-45CD-B038-EBFA8C26A981}"/>
              </a:ext>
            </a:extLst>
          </p:cNvPr>
          <p:cNvSpPr>
            <a:spLocks noGrp="1"/>
          </p:cNvSpPr>
          <p:nvPr>
            <p:ph type="title"/>
          </p:nvPr>
        </p:nvSpPr>
        <p:spPr>
          <a:xfrm>
            <a:off x="870204" y="606564"/>
            <a:ext cx="10451592" cy="1325563"/>
          </a:xfrm>
        </p:spPr>
        <p:txBody>
          <a:bodyPr vert="horz" lIns="91440" tIns="45720" rIns="91440" bIns="45720" rtlCol="0" anchor="ctr">
            <a:normAutofit/>
          </a:bodyPr>
          <a:lstStyle/>
          <a:p>
            <a:r>
              <a:rPr lang="en-US" kern="1200">
                <a:latin typeface="+mj-lt"/>
                <a:ea typeface="+mj-ea"/>
                <a:cs typeface="+mj-cs"/>
              </a:rPr>
              <a:t>KDV HESAPLAMA</a:t>
            </a:r>
          </a:p>
        </p:txBody>
      </p:sp>
    </p:spTree>
    <p:extLst>
      <p:ext uri="{BB962C8B-B14F-4D97-AF65-F5344CB8AC3E}">
        <p14:creationId xmlns:p14="http://schemas.microsoft.com/office/powerpoint/2010/main" val="18907685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AF7EAFC4-3881-436D-AE51-E97F7C424353}"/>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YAŞ HESAPLAMA</a:t>
            </a:r>
          </a:p>
        </p:txBody>
      </p:sp>
      <p:pic>
        <p:nvPicPr>
          <p:cNvPr id="5" name="Resim 4" descr="metin içeren bir resim&#10;&#10;Açıklama otomatik olarak oluşturuldu">
            <a:extLst>
              <a:ext uri="{FF2B5EF4-FFF2-40B4-BE49-F238E27FC236}">
                <a16:creationId xmlns:a16="http://schemas.microsoft.com/office/drawing/2014/main" id="{A90B62B2-420D-41C4-B1E3-C8981907B4B1}"/>
              </a:ext>
            </a:extLst>
          </p:cNvPr>
          <p:cNvPicPr>
            <a:picLocks noChangeAspect="1"/>
          </p:cNvPicPr>
          <p:nvPr/>
        </p:nvPicPr>
        <p:blipFill>
          <a:blip r:embed="rId2"/>
          <a:stretch>
            <a:fillRect/>
          </a:stretch>
        </p:blipFill>
        <p:spPr>
          <a:xfrm>
            <a:off x="4777316" y="2139503"/>
            <a:ext cx="6780700" cy="2576665"/>
          </a:xfrm>
          <a:prstGeom prst="rect">
            <a:avLst/>
          </a:prstGeom>
        </p:spPr>
      </p:pic>
    </p:spTree>
    <p:extLst>
      <p:ext uri="{BB962C8B-B14F-4D97-AF65-F5344CB8AC3E}">
        <p14:creationId xmlns:p14="http://schemas.microsoft.com/office/powerpoint/2010/main" val="20736934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816BDFD0-F7D4-4CE0-A555-E069CB3CC7EA}"/>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İKİ SAYI TOPLAMA</a:t>
            </a:r>
          </a:p>
        </p:txBody>
      </p:sp>
      <p:pic>
        <p:nvPicPr>
          <p:cNvPr id="5" name="Resim 4" descr="metin içeren bir resim&#10;&#10;Açıklama otomatik olarak oluşturuldu">
            <a:extLst>
              <a:ext uri="{FF2B5EF4-FFF2-40B4-BE49-F238E27FC236}">
                <a16:creationId xmlns:a16="http://schemas.microsoft.com/office/drawing/2014/main" id="{B0C8F40B-557C-409F-8340-176B3694A272}"/>
              </a:ext>
            </a:extLst>
          </p:cNvPr>
          <p:cNvPicPr>
            <a:picLocks noChangeAspect="1"/>
          </p:cNvPicPr>
          <p:nvPr/>
        </p:nvPicPr>
        <p:blipFill>
          <a:blip r:embed="rId2"/>
          <a:stretch>
            <a:fillRect/>
          </a:stretch>
        </p:blipFill>
        <p:spPr>
          <a:xfrm>
            <a:off x="4777316" y="1978461"/>
            <a:ext cx="6780700" cy="2898748"/>
          </a:xfrm>
          <a:prstGeom prst="rect">
            <a:avLst/>
          </a:prstGeom>
        </p:spPr>
      </p:pic>
    </p:spTree>
    <p:extLst>
      <p:ext uri="{BB962C8B-B14F-4D97-AF65-F5344CB8AC3E}">
        <p14:creationId xmlns:p14="http://schemas.microsoft.com/office/powerpoint/2010/main" val="17658661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3043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Resim 4" descr="metin, elektronik eşyalar, ekran görüntüsü içeren bir resim&#10;&#10;Açıklama otomatik olarak oluşturuldu">
            <a:extLst>
              <a:ext uri="{FF2B5EF4-FFF2-40B4-BE49-F238E27FC236}">
                <a16:creationId xmlns:a16="http://schemas.microsoft.com/office/drawing/2014/main" id="{2465E4C3-DC5C-4A26-8F99-5C3458C6EA33}"/>
              </a:ext>
            </a:extLst>
          </p:cNvPr>
          <p:cNvPicPr>
            <a:picLocks noChangeAspect="1"/>
          </p:cNvPicPr>
          <p:nvPr/>
        </p:nvPicPr>
        <p:blipFill>
          <a:blip r:embed="rId3"/>
          <a:stretch>
            <a:fillRect/>
          </a:stretch>
        </p:blipFill>
        <p:spPr>
          <a:xfrm>
            <a:off x="685800" y="363538"/>
            <a:ext cx="10818813" cy="3957638"/>
          </a:xfrm>
          <a:prstGeom prst="rect">
            <a:avLst/>
          </a:prstGeom>
        </p:spPr>
      </p:pic>
      <p:pic>
        <p:nvPicPr>
          <p:cNvPr id="7" name="Resim 6">
            <a:extLst>
              <a:ext uri="{FF2B5EF4-FFF2-40B4-BE49-F238E27FC236}">
                <a16:creationId xmlns:a16="http://schemas.microsoft.com/office/drawing/2014/main" id="{03D0A019-9E81-43BB-AD1E-890951479FCF}"/>
              </a:ext>
            </a:extLst>
          </p:cNvPr>
          <p:cNvPicPr>
            <a:picLocks noChangeAspect="1"/>
          </p:cNvPicPr>
          <p:nvPr/>
        </p:nvPicPr>
        <p:blipFill>
          <a:blip r:embed="rId4"/>
          <a:stretch>
            <a:fillRect/>
          </a:stretch>
        </p:blipFill>
        <p:spPr>
          <a:xfrm>
            <a:off x="685800" y="4394200"/>
            <a:ext cx="10818813" cy="361950"/>
          </a:xfrm>
          <a:prstGeom prst="rect">
            <a:avLst/>
          </a:prstGeom>
        </p:spPr>
      </p:pic>
      <p:sp>
        <p:nvSpPr>
          <p:cNvPr id="2" name="Başlık 1">
            <a:extLst>
              <a:ext uri="{FF2B5EF4-FFF2-40B4-BE49-F238E27FC236}">
                <a16:creationId xmlns:a16="http://schemas.microsoft.com/office/drawing/2014/main" id="{936FB4F2-9C50-4F95-AD4F-609A39180703}"/>
              </a:ext>
            </a:extLst>
          </p:cNvPr>
          <p:cNvSpPr>
            <a:spLocks noGrp="1"/>
          </p:cNvSpPr>
          <p:nvPr>
            <p:ph type="title"/>
          </p:nvPr>
        </p:nvSpPr>
        <p:spPr>
          <a:xfrm>
            <a:off x="556532" y="532214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TÜRKÇE KARAKTER DÖNÜŞTÜRME</a:t>
            </a:r>
          </a:p>
        </p:txBody>
      </p:sp>
    </p:spTree>
    <p:extLst>
      <p:ext uri="{BB962C8B-B14F-4D97-AF65-F5344CB8AC3E}">
        <p14:creationId xmlns:p14="http://schemas.microsoft.com/office/powerpoint/2010/main" val="22374752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52E4114C-17F1-4086-8E42-348281A9B24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FONKSİYON TANIMLAMA</a:t>
            </a:r>
          </a:p>
        </p:txBody>
      </p:sp>
      <p:pic>
        <p:nvPicPr>
          <p:cNvPr id="5" name="Resim 4" descr="metin içeren bir resim&#10;&#10;Açıklama otomatik olarak oluşturuldu">
            <a:extLst>
              <a:ext uri="{FF2B5EF4-FFF2-40B4-BE49-F238E27FC236}">
                <a16:creationId xmlns:a16="http://schemas.microsoft.com/office/drawing/2014/main" id="{423EC4EA-EAFB-4A74-B521-D19B6CD71AD0}"/>
              </a:ext>
            </a:extLst>
          </p:cNvPr>
          <p:cNvPicPr>
            <a:picLocks noChangeAspect="1"/>
          </p:cNvPicPr>
          <p:nvPr/>
        </p:nvPicPr>
        <p:blipFill rotWithShape="1">
          <a:blip r:embed="rId2"/>
          <a:srcRect t="12702"/>
          <a:stretch/>
        </p:blipFill>
        <p:spPr>
          <a:xfrm>
            <a:off x="4777316" y="1136073"/>
            <a:ext cx="6780700" cy="4249689"/>
          </a:xfrm>
          <a:prstGeom prst="rect">
            <a:avLst/>
          </a:prstGeom>
        </p:spPr>
      </p:pic>
    </p:spTree>
    <p:extLst>
      <p:ext uri="{BB962C8B-B14F-4D97-AF65-F5344CB8AC3E}">
        <p14:creationId xmlns:p14="http://schemas.microsoft.com/office/powerpoint/2010/main" val="32934745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ECEF6C2F-9906-4F89-9B4F-598E9F344B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24281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91E12CD6-A76F-439F-9C98-C0211D8FD8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42816"/>
            <a:ext cx="12192000" cy="261518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Resim 4">
            <a:extLst>
              <a:ext uri="{FF2B5EF4-FFF2-40B4-BE49-F238E27FC236}">
                <a16:creationId xmlns:a16="http://schemas.microsoft.com/office/drawing/2014/main" id="{2EC7A211-D0CF-41B8-A7E5-FA8C28946E1E}"/>
              </a:ext>
            </a:extLst>
          </p:cNvPr>
          <p:cNvPicPr>
            <a:picLocks noChangeAspect="1"/>
          </p:cNvPicPr>
          <p:nvPr/>
        </p:nvPicPr>
        <p:blipFill>
          <a:blip r:embed="rId2"/>
          <a:stretch>
            <a:fillRect/>
          </a:stretch>
        </p:blipFill>
        <p:spPr>
          <a:xfrm>
            <a:off x="757238" y="642938"/>
            <a:ext cx="10685463" cy="1876425"/>
          </a:xfrm>
          <a:prstGeom prst="rect">
            <a:avLst/>
          </a:prstGeom>
        </p:spPr>
      </p:pic>
      <p:pic>
        <p:nvPicPr>
          <p:cNvPr id="7" name="Resim 6">
            <a:extLst>
              <a:ext uri="{FF2B5EF4-FFF2-40B4-BE49-F238E27FC236}">
                <a16:creationId xmlns:a16="http://schemas.microsoft.com/office/drawing/2014/main" id="{7C025E6D-BBB7-48E0-8CE1-34BEF7EDA905}"/>
              </a:ext>
            </a:extLst>
          </p:cNvPr>
          <p:cNvPicPr>
            <a:picLocks noChangeAspect="1"/>
          </p:cNvPicPr>
          <p:nvPr/>
        </p:nvPicPr>
        <p:blipFill>
          <a:blip r:embed="rId3"/>
          <a:stretch>
            <a:fillRect/>
          </a:stretch>
        </p:blipFill>
        <p:spPr>
          <a:xfrm>
            <a:off x="757238" y="2593975"/>
            <a:ext cx="10685463" cy="1325563"/>
          </a:xfrm>
          <a:prstGeom prst="rect">
            <a:avLst/>
          </a:prstGeom>
        </p:spPr>
      </p:pic>
      <p:sp>
        <p:nvSpPr>
          <p:cNvPr id="2" name="Başlık 1">
            <a:extLst>
              <a:ext uri="{FF2B5EF4-FFF2-40B4-BE49-F238E27FC236}">
                <a16:creationId xmlns:a16="http://schemas.microsoft.com/office/drawing/2014/main" id="{ABA49104-C2D7-4D78-8D87-4B0D6726FFC3}"/>
              </a:ext>
            </a:extLst>
          </p:cNvPr>
          <p:cNvSpPr>
            <a:spLocks noGrp="1"/>
          </p:cNvSpPr>
          <p:nvPr>
            <p:ph type="title"/>
          </p:nvPr>
        </p:nvSpPr>
        <p:spPr>
          <a:xfrm>
            <a:off x="838200" y="4636802"/>
            <a:ext cx="10515600" cy="1325563"/>
          </a:xfrm>
        </p:spPr>
        <p:txBody>
          <a:bodyPr vert="horz" lIns="91440" tIns="45720" rIns="91440" bIns="45720" rtlCol="0" anchor="ctr">
            <a:normAutofit/>
          </a:bodyPr>
          <a:lstStyle/>
          <a:p>
            <a:pPr algn="ctr"/>
            <a:r>
              <a:rPr lang="en-US" kern="1200">
                <a:solidFill>
                  <a:schemeClr val="tx1"/>
                </a:solidFill>
                <a:latin typeface="+mj-lt"/>
                <a:ea typeface="+mj-ea"/>
                <a:cs typeface="+mj-cs"/>
              </a:rPr>
              <a:t>MAİL ADRESİ OLUŞTURMA</a:t>
            </a:r>
          </a:p>
        </p:txBody>
      </p:sp>
    </p:spTree>
    <p:extLst>
      <p:ext uri="{BB962C8B-B14F-4D97-AF65-F5344CB8AC3E}">
        <p14:creationId xmlns:p14="http://schemas.microsoft.com/office/powerpoint/2010/main" val="753917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18FA0F7-ACF2-4903-91E4-1821BD91DC90}"/>
              </a:ext>
            </a:extLst>
          </p:cNvPr>
          <p:cNvSpPr>
            <a:spLocks noGrp="1"/>
          </p:cNvSpPr>
          <p:nvPr>
            <p:ph type="title"/>
          </p:nvPr>
        </p:nvSpPr>
        <p:spPr/>
        <p:txBody>
          <a:bodyPr>
            <a:normAutofit fontScale="90000"/>
          </a:bodyPr>
          <a:lstStyle/>
          <a:p>
            <a:r>
              <a:rPr lang="tr-TR" b="1" i="0" dirty="0">
                <a:solidFill>
                  <a:srgbClr val="292929"/>
                </a:solidFill>
                <a:effectLst/>
                <a:latin typeface="sohne"/>
              </a:rPr>
              <a:t>SQL’de </a:t>
            </a:r>
            <a:r>
              <a:rPr lang="tr-TR" b="1" i="0" dirty="0" err="1">
                <a:solidFill>
                  <a:srgbClr val="292929"/>
                </a:solidFill>
                <a:effectLst/>
                <a:latin typeface="sohne"/>
              </a:rPr>
              <a:t>Stored</a:t>
            </a:r>
            <a:r>
              <a:rPr lang="tr-TR" b="1" i="0" dirty="0">
                <a:solidFill>
                  <a:srgbClr val="292929"/>
                </a:solidFill>
                <a:effectLst/>
                <a:latin typeface="sohne"/>
              </a:rPr>
              <a:t> </a:t>
            </a:r>
            <a:r>
              <a:rPr lang="tr-TR" b="1" i="0" dirty="0" err="1">
                <a:solidFill>
                  <a:srgbClr val="292929"/>
                </a:solidFill>
                <a:effectLst/>
                <a:latin typeface="sohne"/>
              </a:rPr>
              <a:t>Procedure</a:t>
            </a:r>
            <a:r>
              <a:rPr lang="tr-TR" b="1" i="0" dirty="0">
                <a:solidFill>
                  <a:srgbClr val="292929"/>
                </a:solidFill>
                <a:effectLst/>
                <a:latin typeface="sohne"/>
              </a:rPr>
              <a:t> (Saklı Yordam) Nedir ?</a:t>
            </a:r>
            <a:br>
              <a:rPr lang="tr-TR" b="1" i="0" dirty="0">
                <a:solidFill>
                  <a:srgbClr val="292929"/>
                </a:solidFill>
                <a:effectLst/>
                <a:latin typeface="sohne"/>
              </a:rPr>
            </a:br>
            <a:endParaRPr lang="tr-TR" dirty="0"/>
          </a:p>
        </p:txBody>
      </p:sp>
      <p:sp>
        <p:nvSpPr>
          <p:cNvPr id="3" name="İçerik Yer Tutucusu 2">
            <a:extLst>
              <a:ext uri="{FF2B5EF4-FFF2-40B4-BE49-F238E27FC236}">
                <a16:creationId xmlns:a16="http://schemas.microsoft.com/office/drawing/2014/main" id="{D0B00793-2C67-43D9-AE9E-BE20EC185CD1}"/>
              </a:ext>
            </a:extLst>
          </p:cNvPr>
          <p:cNvSpPr>
            <a:spLocks noGrp="1"/>
          </p:cNvSpPr>
          <p:nvPr>
            <p:ph idx="1"/>
          </p:nvPr>
        </p:nvSpPr>
        <p:spPr/>
        <p:txBody>
          <a:bodyPr>
            <a:normAutofit fontScale="92500" lnSpcReduction="20000"/>
          </a:bodyPr>
          <a:lstStyle/>
          <a:p>
            <a:r>
              <a:rPr lang="tr-TR" b="0" i="0" dirty="0">
                <a:solidFill>
                  <a:srgbClr val="292929"/>
                </a:solidFill>
                <a:effectLst/>
                <a:latin typeface="charter"/>
              </a:rPr>
              <a:t>Saklı yordamlar belli bir işlevi yerine getirmek için kullanılan kod parçacıklarıdır. </a:t>
            </a:r>
          </a:p>
          <a:p>
            <a:r>
              <a:rPr lang="tr-TR" b="0" i="0" dirty="0" err="1">
                <a:solidFill>
                  <a:srgbClr val="292929"/>
                </a:solidFill>
                <a:effectLst/>
                <a:latin typeface="charter"/>
              </a:rPr>
              <a:t>Veritabanında</a:t>
            </a:r>
            <a:r>
              <a:rPr lang="tr-TR" b="0" i="0" dirty="0">
                <a:solidFill>
                  <a:srgbClr val="292929"/>
                </a:solidFill>
                <a:effectLst/>
                <a:latin typeface="charter"/>
              </a:rPr>
              <a:t> </a:t>
            </a:r>
            <a:r>
              <a:rPr lang="tr-TR" b="1" i="1" dirty="0">
                <a:solidFill>
                  <a:srgbClr val="292929"/>
                </a:solidFill>
                <a:effectLst/>
                <a:latin typeface="charter"/>
              </a:rPr>
              <a:t>CRUD </a:t>
            </a:r>
            <a:r>
              <a:rPr lang="tr-TR" b="0" i="0" dirty="0">
                <a:solidFill>
                  <a:srgbClr val="292929"/>
                </a:solidFill>
                <a:effectLst/>
                <a:latin typeface="charter"/>
              </a:rPr>
              <a:t>gibi işlemlerde, her seferinde kodu tekrar yazmamız ve derlememiz gerekmektedir. Durum böyle olunca hem zaman hem de derleme açısından performans kaybı olmaktadır. </a:t>
            </a:r>
          </a:p>
          <a:p>
            <a:r>
              <a:rPr lang="tr-TR" b="0" i="0" dirty="0">
                <a:solidFill>
                  <a:srgbClr val="292929"/>
                </a:solidFill>
                <a:effectLst/>
                <a:latin typeface="charter"/>
              </a:rPr>
              <a:t>Bu gibi durumlarda Saklı Yordam (Store </a:t>
            </a:r>
            <a:r>
              <a:rPr lang="tr-TR" b="0" i="0" dirty="0" err="1">
                <a:solidFill>
                  <a:srgbClr val="292929"/>
                </a:solidFill>
                <a:effectLst/>
                <a:latin typeface="charter"/>
              </a:rPr>
              <a:t>Procedure</a:t>
            </a:r>
            <a:r>
              <a:rPr lang="tr-TR" b="0" i="0" dirty="0">
                <a:solidFill>
                  <a:srgbClr val="292929"/>
                </a:solidFill>
                <a:effectLst/>
                <a:latin typeface="charter"/>
              </a:rPr>
              <a:t>), programlamada kullanılan ifadelere göre kod yazmamızı sağlar. </a:t>
            </a:r>
          </a:p>
          <a:p>
            <a:r>
              <a:rPr lang="tr-TR" b="0" i="0" dirty="0">
                <a:solidFill>
                  <a:srgbClr val="292929"/>
                </a:solidFill>
                <a:effectLst/>
                <a:latin typeface="charter"/>
              </a:rPr>
              <a:t>Böylece her seferinde aynı işlemleri yapma gereksinimi duymadan zamandan tasarruf etmiş oluruz. </a:t>
            </a:r>
          </a:p>
          <a:p>
            <a:r>
              <a:rPr lang="tr-TR" b="0" i="0" dirty="0">
                <a:solidFill>
                  <a:srgbClr val="292929"/>
                </a:solidFill>
                <a:effectLst/>
                <a:latin typeface="charter"/>
              </a:rPr>
              <a:t>Örnek verecek olursak, </a:t>
            </a:r>
            <a:r>
              <a:rPr lang="tr-TR" b="0" i="0" dirty="0" err="1">
                <a:solidFill>
                  <a:srgbClr val="292929"/>
                </a:solidFill>
                <a:effectLst/>
                <a:latin typeface="charter"/>
              </a:rPr>
              <a:t>veritabanında</a:t>
            </a:r>
            <a:r>
              <a:rPr lang="tr-TR" b="0" i="0" dirty="0">
                <a:solidFill>
                  <a:srgbClr val="292929"/>
                </a:solidFill>
                <a:effectLst/>
                <a:latin typeface="charter"/>
              </a:rPr>
              <a:t> belli tarihler aralığında müşteriye ait siparişleri </a:t>
            </a:r>
            <a:r>
              <a:rPr lang="tr-TR" b="0" i="0" dirty="0" err="1">
                <a:solidFill>
                  <a:srgbClr val="292929"/>
                </a:solidFill>
                <a:effectLst/>
                <a:latin typeface="charter"/>
              </a:rPr>
              <a:t>listemelek</a:t>
            </a:r>
            <a:r>
              <a:rPr lang="tr-TR" b="0" i="0" dirty="0">
                <a:solidFill>
                  <a:srgbClr val="292929"/>
                </a:solidFill>
                <a:effectLst/>
                <a:latin typeface="charter"/>
              </a:rPr>
              <a:t> istediğimiz, SELECT SQL kodunu yazmak yerine sadece tarih aralığı ve müşteri numarası verilerek listeme gerçekleştirilmesi örnek olarak verilebilir.</a:t>
            </a:r>
            <a:endParaRPr lang="tr-TR" dirty="0"/>
          </a:p>
        </p:txBody>
      </p:sp>
    </p:spTree>
    <p:extLst>
      <p:ext uri="{BB962C8B-B14F-4D97-AF65-F5344CB8AC3E}">
        <p14:creationId xmlns:p14="http://schemas.microsoft.com/office/powerpoint/2010/main" val="7914322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etin kutusu 5">
            <a:extLst>
              <a:ext uri="{FF2B5EF4-FFF2-40B4-BE49-F238E27FC236}">
                <a16:creationId xmlns:a16="http://schemas.microsoft.com/office/drawing/2014/main" id="{FD2ECC86-51AB-40F1-840E-EF498C82CDC2}"/>
              </a:ext>
            </a:extLst>
          </p:cNvPr>
          <p:cNvSpPr txBox="1"/>
          <p:nvPr/>
        </p:nvSpPr>
        <p:spPr>
          <a:xfrm>
            <a:off x="255876" y="387494"/>
            <a:ext cx="11402723" cy="6494085"/>
          </a:xfrm>
          <a:prstGeom prst="rect">
            <a:avLst/>
          </a:prstGeom>
          <a:noFill/>
        </p:spPr>
        <p:txBody>
          <a:bodyPr wrap="square" rtlCol="0">
            <a:spAutoFit/>
          </a:bodyPr>
          <a:lstStyle/>
          <a:p>
            <a:pPr algn="l">
              <a:buFont typeface="Arial" panose="020B0604020202020204" pitchFamily="34" charset="0"/>
              <a:buChar char="•"/>
            </a:pPr>
            <a:r>
              <a:rPr lang="tr-TR" sz="3200" b="0" i="0" dirty="0">
                <a:solidFill>
                  <a:srgbClr val="292929"/>
                </a:solidFill>
                <a:effectLst/>
                <a:latin typeface="charter"/>
              </a:rPr>
              <a:t>Saklı Yordam, </a:t>
            </a:r>
            <a:r>
              <a:rPr lang="tr-TR" sz="3200" b="0" i="1" dirty="0">
                <a:solidFill>
                  <a:srgbClr val="292929"/>
                </a:solidFill>
                <a:effectLst/>
                <a:latin typeface="charter"/>
              </a:rPr>
              <a:t>giriş (</a:t>
            </a:r>
            <a:r>
              <a:rPr lang="tr-TR" sz="3200" b="0" i="1" dirty="0" err="1">
                <a:solidFill>
                  <a:srgbClr val="292929"/>
                </a:solidFill>
                <a:effectLst/>
                <a:latin typeface="charter"/>
              </a:rPr>
              <a:t>input</a:t>
            </a:r>
            <a:r>
              <a:rPr lang="tr-TR" sz="3200" b="0" i="1" dirty="0">
                <a:solidFill>
                  <a:srgbClr val="292929"/>
                </a:solidFill>
                <a:effectLst/>
                <a:latin typeface="charter"/>
              </a:rPr>
              <a:t>)</a:t>
            </a:r>
            <a:r>
              <a:rPr lang="tr-TR" sz="3200" b="0" i="0" dirty="0">
                <a:solidFill>
                  <a:srgbClr val="292929"/>
                </a:solidFill>
                <a:effectLst/>
                <a:latin typeface="charter"/>
              </a:rPr>
              <a:t> parametreleri alarak, çağrıldığında çıktı (</a:t>
            </a:r>
            <a:r>
              <a:rPr lang="tr-TR" sz="3200" b="0" i="0" dirty="0" err="1">
                <a:solidFill>
                  <a:srgbClr val="292929"/>
                </a:solidFill>
                <a:effectLst/>
                <a:latin typeface="charter"/>
              </a:rPr>
              <a:t>output</a:t>
            </a:r>
            <a:r>
              <a:rPr lang="tr-TR" sz="3200" b="0" i="0" dirty="0">
                <a:solidFill>
                  <a:srgbClr val="292929"/>
                </a:solidFill>
                <a:effectLst/>
                <a:latin typeface="charter"/>
              </a:rPr>
              <a:t>) değeri döndürür.</a:t>
            </a:r>
          </a:p>
          <a:p>
            <a:pPr algn="l">
              <a:buFont typeface="Arial" panose="020B0604020202020204" pitchFamily="34" charset="0"/>
              <a:buChar char="•"/>
            </a:pPr>
            <a:r>
              <a:rPr lang="tr-TR" sz="3200" b="0" i="0" dirty="0" err="1">
                <a:solidFill>
                  <a:srgbClr val="292929"/>
                </a:solidFill>
                <a:effectLst/>
                <a:latin typeface="charter"/>
              </a:rPr>
              <a:t>Veritabanında</a:t>
            </a:r>
            <a:r>
              <a:rPr lang="tr-TR" sz="3200" b="0" i="0" dirty="0">
                <a:solidFill>
                  <a:srgbClr val="292929"/>
                </a:solidFill>
                <a:effectLst/>
                <a:latin typeface="charter"/>
              </a:rPr>
              <a:t> işlemler gerçekleştirebileceğimiz </a:t>
            </a:r>
            <a:r>
              <a:rPr lang="tr-TR" sz="3200" b="1" i="1" dirty="0">
                <a:solidFill>
                  <a:srgbClr val="292929"/>
                </a:solidFill>
                <a:effectLst/>
                <a:latin typeface="charter"/>
              </a:rPr>
              <a:t>BEGIN…END, IF ELSE, WHILE, LOOP, REPEAT, BREAK, CONTINUE, CASE</a:t>
            </a:r>
            <a:r>
              <a:rPr lang="tr-TR" sz="3200" b="0" i="0" dirty="0">
                <a:solidFill>
                  <a:srgbClr val="292929"/>
                </a:solidFill>
                <a:effectLst/>
                <a:latin typeface="charter"/>
              </a:rPr>
              <a:t> gibi ifadeler ile kullanılabilir.</a:t>
            </a:r>
          </a:p>
          <a:p>
            <a:pPr algn="l">
              <a:buFont typeface="Arial" panose="020B0604020202020204" pitchFamily="34" charset="0"/>
              <a:buChar char="•"/>
            </a:pPr>
            <a:r>
              <a:rPr lang="tr-TR" sz="3200" b="0" i="0" dirty="0">
                <a:solidFill>
                  <a:srgbClr val="292929"/>
                </a:solidFill>
                <a:effectLst/>
                <a:latin typeface="charter"/>
              </a:rPr>
              <a:t>Bir defa derledikten sonra, tekrar derlemeye gerek kalmaz. </a:t>
            </a:r>
            <a:r>
              <a:rPr lang="tr-TR" sz="3200" b="0" i="0" dirty="0" err="1">
                <a:solidFill>
                  <a:srgbClr val="292929"/>
                </a:solidFill>
                <a:effectLst/>
                <a:latin typeface="charter"/>
              </a:rPr>
              <a:t>Veritabanında</a:t>
            </a:r>
            <a:r>
              <a:rPr lang="tr-TR" sz="3200" b="0" i="0" dirty="0">
                <a:solidFill>
                  <a:srgbClr val="292929"/>
                </a:solidFill>
                <a:effectLst/>
                <a:latin typeface="charter"/>
              </a:rPr>
              <a:t> derlenmiş bir </a:t>
            </a:r>
            <a:r>
              <a:rPr lang="tr-TR" sz="3200" b="1" i="1" dirty="0" err="1">
                <a:solidFill>
                  <a:srgbClr val="292929"/>
                </a:solidFill>
                <a:effectLst/>
                <a:latin typeface="charter"/>
              </a:rPr>
              <a:t>execution</a:t>
            </a:r>
            <a:r>
              <a:rPr lang="tr-TR" sz="3200" b="1" i="1" dirty="0">
                <a:solidFill>
                  <a:srgbClr val="292929"/>
                </a:solidFill>
                <a:effectLst/>
                <a:latin typeface="charter"/>
              </a:rPr>
              <a:t> plan</a:t>
            </a:r>
            <a:r>
              <a:rPr lang="tr-TR" sz="3200" b="0" i="0" dirty="0">
                <a:solidFill>
                  <a:srgbClr val="292929"/>
                </a:solidFill>
                <a:effectLst/>
                <a:latin typeface="charter"/>
              </a:rPr>
              <a:t> halinde saklanır.</a:t>
            </a:r>
          </a:p>
          <a:p>
            <a:pPr algn="l">
              <a:buFont typeface="Arial" panose="020B0604020202020204" pitchFamily="34" charset="0"/>
              <a:buChar char="•"/>
            </a:pPr>
            <a:r>
              <a:rPr lang="tr-TR" sz="3200" b="0" i="0" dirty="0">
                <a:solidFill>
                  <a:srgbClr val="292929"/>
                </a:solidFill>
                <a:effectLst/>
                <a:latin typeface="charter"/>
              </a:rPr>
              <a:t>Hata kontrolü yapmak için </a:t>
            </a:r>
            <a:r>
              <a:rPr lang="tr-TR" sz="3200" b="1" i="1" dirty="0">
                <a:solidFill>
                  <a:srgbClr val="292929"/>
                </a:solidFill>
                <a:effectLst/>
                <a:latin typeface="charter"/>
              </a:rPr>
              <a:t>TRY-CATCH</a:t>
            </a:r>
            <a:r>
              <a:rPr lang="tr-TR" sz="3200" b="0" i="0" dirty="0">
                <a:solidFill>
                  <a:srgbClr val="292929"/>
                </a:solidFill>
                <a:effectLst/>
                <a:latin typeface="charter"/>
              </a:rPr>
              <a:t> yapısı ile birlikte kullanılabilir.</a:t>
            </a:r>
          </a:p>
          <a:p>
            <a:pPr algn="l">
              <a:buFont typeface="Arial" panose="020B0604020202020204" pitchFamily="34" charset="0"/>
              <a:buChar char="•"/>
            </a:pPr>
            <a:r>
              <a:rPr lang="tr-TR" sz="3200" b="0" i="0" dirty="0">
                <a:solidFill>
                  <a:srgbClr val="292929"/>
                </a:solidFill>
                <a:effectLst/>
                <a:latin typeface="charter"/>
              </a:rPr>
              <a:t>User-</a:t>
            </a:r>
            <a:r>
              <a:rPr lang="tr-TR" sz="3200" b="0" i="0" dirty="0" err="1">
                <a:solidFill>
                  <a:srgbClr val="292929"/>
                </a:solidFill>
                <a:effectLst/>
                <a:latin typeface="charter"/>
              </a:rPr>
              <a:t>defined</a:t>
            </a:r>
            <a:r>
              <a:rPr lang="tr-TR" sz="3200" b="0" i="0" dirty="0">
                <a:solidFill>
                  <a:srgbClr val="292929"/>
                </a:solidFill>
                <a:effectLst/>
                <a:latin typeface="charter"/>
              </a:rPr>
              <a:t> fonksiyonlara (UDF) </a:t>
            </a:r>
            <a:r>
              <a:rPr lang="tr-TR" sz="3200" b="0" i="0" dirty="0" err="1">
                <a:solidFill>
                  <a:srgbClr val="292929"/>
                </a:solidFill>
                <a:effectLst/>
                <a:latin typeface="charter"/>
              </a:rPr>
              <a:t>benezer</a:t>
            </a:r>
            <a:r>
              <a:rPr lang="tr-TR" sz="3200" b="0" i="0" dirty="0">
                <a:solidFill>
                  <a:srgbClr val="292929"/>
                </a:solidFill>
                <a:effectLst/>
                <a:latin typeface="charter"/>
              </a:rPr>
              <a:t>. Ancak temel fark, </a:t>
            </a:r>
            <a:r>
              <a:rPr lang="tr-TR" sz="3200" b="0" i="0" dirty="0" err="1">
                <a:solidFill>
                  <a:srgbClr val="292929"/>
                </a:solidFill>
                <a:effectLst/>
                <a:latin typeface="charter"/>
              </a:rPr>
              <a:t>UDF’ler</a:t>
            </a:r>
            <a:r>
              <a:rPr lang="tr-TR" sz="3200" b="0" i="0" dirty="0">
                <a:solidFill>
                  <a:srgbClr val="292929"/>
                </a:solidFill>
                <a:effectLst/>
                <a:latin typeface="charter"/>
              </a:rPr>
              <a:t> diğer SQL ifadeleri ile çağrılırken, Saklı Yordamlar CALL ifadesi kullanılarak çağrılır.</a:t>
            </a:r>
          </a:p>
          <a:p>
            <a:endParaRPr lang="tr-TR" sz="3200" dirty="0"/>
          </a:p>
        </p:txBody>
      </p:sp>
    </p:spTree>
    <p:extLst>
      <p:ext uri="{BB962C8B-B14F-4D97-AF65-F5344CB8AC3E}">
        <p14:creationId xmlns:p14="http://schemas.microsoft.com/office/powerpoint/2010/main" val="35662666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0A44E3A-8A04-4D5E-A3E1-ED8703EF2D18}"/>
              </a:ext>
            </a:extLst>
          </p:cNvPr>
          <p:cNvSpPr>
            <a:spLocks noGrp="1"/>
          </p:cNvSpPr>
          <p:nvPr>
            <p:ph type="title"/>
          </p:nvPr>
        </p:nvSpPr>
        <p:spPr/>
        <p:txBody>
          <a:bodyPr/>
          <a:lstStyle/>
          <a:p>
            <a:r>
              <a:rPr lang="tr-TR" b="0" i="0" dirty="0">
                <a:solidFill>
                  <a:srgbClr val="292929"/>
                </a:solidFill>
                <a:effectLst/>
                <a:latin typeface="sohne"/>
              </a:rPr>
              <a:t>Nerelerde Kullanılır</a:t>
            </a:r>
            <a:endParaRPr lang="tr-TR" dirty="0"/>
          </a:p>
        </p:txBody>
      </p:sp>
      <p:sp>
        <p:nvSpPr>
          <p:cNvPr id="3" name="İçerik Yer Tutucusu 2">
            <a:extLst>
              <a:ext uri="{FF2B5EF4-FFF2-40B4-BE49-F238E27FC236}">
                <a16:creationId xmlns:a16="http://schemas.microsoft.com/office/drawing/2014/main" id="{A0C05AF6-9B92-4B5C-B1C8-CA206EE16D49}"/>
              </a:ext>
            </a:extLst>
          </p:cNvPr>
          <p:cNvSpPr>
            <a:spLocks noGrp="1"/>
          </p:cNvSpPr>
          <p:nvPr>
            <p:ph idx="1"/>
          </p:nvPr>
        </p:nvSpPr>
        <p:spPr/>
        <p:txBody>
          <a:bodyPr>
            <a:normAutofit fontScale="92500" lnSpcReduction="10000"/>
          </a:bodyPr>
          <a:lstStyle/>
          <a:p>
            <a:pPr algn="l">
              <a:buFont typeface="Arial" panose="020B0604020202020204" pitchFamily="34" charset="0"/>
              <a:buChar char="•"/>
            </a:pPr>
            <a:r>
              <a:rPr lang="tr-TR" b="0" i="0" dirty="0">
                <a:solidFill>
                  <a:srgbClr val="292929"/>
                </a:solidFill>
                <a:effectLst/>
                <a:latin typeface="charter"/>
              </a:rPr>
              <a:t>Tekrar kullanılabilirliği sağlamak istediğimizde kullanılır. Modülerlik sağlayarak, bir defa oluşturulan </a:t>
            </a:r>
            <a:r>
              <a:rPr lang="tr-TR" b="0" i="0" dirty="0" err="1">
                <a:solidFill>
                  <a:srgbClr val="292929"/>
                </a:solidFill>
                <a:effectLst/>
                <a:latin typeface="charter"/>
              </a:rPr>
              <a:t>fonksiyonnu</a:t>
            </a:r>
            <a:r>
              <a:rPr lang="tr-TR" b="0" i="0" dirty="0">
                <a:solidFill>
                  <a:srgbClr val="292929"/>
                </a:solidFill>
                <a:effectLst/>
                <a:latin typeface="charter"/>
              </a:rPr>
              <a:t> istediğimiz kadar çağırabiliriz.</a:t>
            </a:r>
          </a:p>
          <a:p>
            <a:pPr algn="l">
              <a:buFont typeface="Arial" panose="020B0604020202020204" pitchFamily="34" charset="0"/>
              <a:buChar char="•"/>
            </a:pPr>
            <a:r>
              <a:rPr lang="tr-TR" b="0" i="0" dirty="0">
                <a:solidFill>
                  <a:srgbClr val="292929"/>
                </a:solidFill>
                <a:effectLst/>
                <a:latin typeface="charter"/>
              </a:rPr>
              <a:t>Daha hızlı yürütme (</a:t>
            </a:r>
            <a:r>
              <a:rPr lang="tr-TR" b="0" i="0" dirty="0" err="1">
                <a:solidFill>
                  <a:srgbClr val="292929"/>
                </a:solidFill>
                <a:effectLst/>
                <a:latin typeface="charter"/>
              </a:rPr>
              <a:t>execution</a:t>
            </a:r>
            <a:r>
              <a:rPr lang="tr-TR" b="0" i="0" dirty="0">
                <a:solidFill>
                  <a:srgbClr val="292929"/>
                </a:solidFill>
                <a:effectLst/>
                <a:latin typeface="charter"/>
              </a:rPr>
              <a:t>) istediğimizde kullanılır. Çünkü kod ilk çalıştırıldığında derlenir, daha sonra sadece hafızada saklanan </a:t>
            </a:r>
            <a:r>
              <a:rPr lang="tr-TR" b="0" i="0" dirty="0" err="1">
                <a:solidFill>
                  <a:srgbClr val="292929"/>
                </a:solidFill>
                <a:effectLst/>
                <a:latin typeface="charter"/>
              </a:rPr>
              <a:t>execution</a:t>
            </a:r>
            <a:r>
              <a:rPr lang="tr-TR" b="0" i="0" dirty="0">
                <a:solidFill>
                  <a:srgbClr val="292929"/>
                </a:solidFill>
                <a:effectLst/>
                <a:latin typeface="charter"/>
              </a:rPr>
              <a:t> plan halini kullanarak, tekrar derlenme ve optimizeye ihtiyaç duymamaktadır.</a:t>
            </a:r>
          </a:p>
          <a:p>
            <a:pPr algn="l">
              <a:buFont typeface="Arial" panose="020B0604020202020204" pitchFamily="34" charset="0"/>
              <a:buChar char="•"/>
            </a:pPr>
            <a:r>
              <a:rPr lang="tr-TR" b="0" i="0" dirty="0">
                <a:solidFill>
                  <a:srgbClr val="292929"/>
                </a:solidFill>
                <a:effectLst/>
                <a:latin typeface="charter"/>
              </a:rPr>
              <a:t>Ağ trafiğini azaltmak istediğimizde kullanılır. Saklı Yordam SQL ifadelerini ağ ortamına çoklu göndermek yerine, toplu olarak çalıştırabilir. Böylece trafiği azaltıp performans </a:t>
            </a:r>
            <a:r>
              <a:rPr lang="tr-TR" b="0" i="0" dirty="0" err="1">
                <a:solidFill>
                  <a:srgbClr val="292929"/>
                </a:solidFill>
                <a:effectLst/>
                <a:latin typeface="charter"/>
              </a:rPr>
              <a:t>artılır</a:t>
            </a:r>
            <a:r>
              <a:rPr lang="tr-TR" b="0" i="0" dirty="0">
                <a:solidFill>
                  <a:srgbClr val="292929"/>
                </a:solidFill>
                <a:effectLst/>
                <a:latin typeface="charter"/>
              </a:rPr>
              <a:t>.</a:t>
            </a:r>
          </a:p>
          <a:p>
            <a:pPr algn="l">
              <a:buFont typeface="Arial" panose="020B0604020202020204" pitchFamily="34" charset="0"/>
              <a:buChar char="•"/>
            </a:pPr>
            <a:r>
              <a:rPr lang="tr-TR" b="0" i="0" dirty="0">
                <a:solidFill>
                  <a:srgbClr val="292929"/>
                </a:solidFill>
                <a:effectLst/>
                <a:latin typeface="charter"/>
              </a:rPr>
              <a:t>Daha iyi veri güvenliği sağlar. Kullanıcıların saklı yordam ifadelerini doğrudan çalıştırma izni olmadan, saklı </a:t>
            </a:r>
            <a:r>
              <a:rPr lang="tr-TR" b="0" i="0" dirty="0" err="1">
                <a:solidFill>
                  <a:srgbClr val="292929"/>
                </a:solidFill>
                <a:effectLst/>
                <a:latin typeface="charter"/>
              </a:rPr>
              <a:t>yordam’da</a:t>
            </a:r>
            <a:r>
              <a:rPr lang="tr-TR" b="0" i="0" dirty="0">
                <a:solidFill>
                  <a:srgbClr val="292929"/>
                </a:solidFill>
                <a:effectLst/>
                <a:latin typeface="charter"/>
              </a:rPr>
              <a:t> izin verilerek güvenlik sağlanır.</a:t>
            </a:r>
          </a:p>
          <a:p>
            <a:endParaRPr lang="tr-TR" dirty="0"/>
          </a:p>
        </p:txBody>
      </p:sp>
    </p:spTree>
    <p:extLst>
      <p:ext uri="{BB962C8B-B14F-4D97-AF65-F5344CB8AC3E}">
        <p14:creationId xmlns:p14="http://schemas.microsoft.com/office/powerpoint/2010/main" val="21083236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Başlık 1">
            <a:extLst>
              <a:ext uri="{FF2B5EF4-FFF2-40B4-BE49-F238E27FC236}">
                <a16:creationId xmlns:a16="http://schemas.microsoft.com/office/drawing/2014/main" id="{A532B182-722A-42AF-9D4E-DD9C0CAD8748}"/>
              </a:ext>
            </a:extLst>
          </p:cNvPr>
          <p:cNvSpPr>
            <a:spLocks noGrp="1"/>
          </p:cNvSpPr>
          <p:nvPr>
            <p:ph type="title"/>
          </p:nvPr>
        </p:nvSpPr>
        <p:spPr>
          <a:xfrm>
            <a:off x="643467" y="640080"/>
            <a:ext cx="3096427" cy="5613236"/>
          </a:xfrm>
        </p:spPr>
        <p:txBody>
          <a:bodyPr anchor="ctr">
            <a:normAutofit/>
          </a:bodyPr>
          <a:lstStyle/>
          <a:p>
            <a:r>
              <a:rPr lang="tr-TR" sz="4100" b="1" i="0">
                <a:solidFill>
                  <a:srgbClr val="FFFFFF"/>
                </a:solidFill>
                <a:effectLst/>
                <a:latin typeface="charter"/>
              </a:rPr>
              <a:t>Saklı Yordam Oluşturma (CREATE Store Procedure)</a:t>
            </a:r>
            <a:endParaRPr lang="tr-TR" sz="4100">
              <a:solidFill>
                <a:srgbClr val="FFFFFF"/>
              </a:solidFill>
            </a:endParaRPr>
          </a:p>
        </p:txBody>
      </p:sp>
      <p:sp>
        <p:nvSpPr>
          <p:cNvPr id="3" name="İçerik Yer Tutucusu 2">
            <a:extLst>
              <a:ext uri="{FF2B5EF4-FFF2-40B4-BE49-F238E27FC236}">
                <a16:creationId xmlns:a16="http://schemas.microsoft.com/office/drawing/2014/main" id="{B6262B46-164C-496E-AB2E-D565BCD70815}"/>
              </a:ext>
            </a:extLst>
          </p:cNvPr>
          <p:cNvSpPr>
            <a:spLocks noGrp="1"/>
          </p:cNvSpPr>
          <p:nvPr>
            <p:ph idx="1"/>
          </p:nvPr>
        </p:nvSpPr>
        <p:spPr>
          <a:xfrm>
            <a:off x="4699818" y="640082"/>
            <a:ext cx="6848715" cy="2484884"/>
          </a:xfrm>
        </p:spPr>
        <p:txBody>
          <a:bodyPr anchor="ctr">
            <a:normAutofit/>
          </a:bodyPr>
          <a:lstStyle/>
          <a:p>
            <a:r>
              <a:rPr lang="tr-TR" sz="1700" b="0" i="0">
                <a:effectLst/>
                <a:latin typeface="charter"/>
              </a:rPr>
              <a:t>Yeni bir Saklı Yordam oluşturmak istediğimizde, </a:t>
            </a:r>
            <a:r>
              <a:rPr lang="tr-TR" sz="1700" b="1" i="0">
                <a:effectLst/>
                <a:latin typeface="charter"/>
              </a:rPr>
              <a:t>CREATE PROCEDURE </a:t>
            </a:r>
            <a:r>
              <a:rPr lang="tr-TR" sz="1700" b="0" i="0">
                <a:effectLst/>
                <a:latin typeface="charter"/>
              </a:rPr>
              <a:t>komutu ve Yordam ismi yazılır, sonrasında </a:t>
            </a:r>
            <a:r>
              <a:rPr lang="tr-TR" sz="1700" b="1" i="0">
                <a:effectLst/>
                <a:latin typeface="charter"/>
              </a:rPr>
              <a:t>@</a:t>
            </a:r>
            <a:r>
              <a:rPr lang="tr-TR" sz="1700" b="0" i="0">
                <a:effectLst/>
                <a:latin typeface="charter"/>
              </a:rPr>
              <a:t> işareti ile kullanılacak parametreler tanımlanır. Saklı Yordam ismi ve parametreler tanımlandıktan sonra, </a:t>
            </a:r>
            <a:r>
              <a:rPr lang="tr-TR" sz="1700" b="1" i="0">
                <a:effectLst/>
                <a:latin typeface="charter"/>
              </a:rPr>
              <a:t>AS </a:t>
            </a:r>
            <a:r>
              <a:rPr lang="tr-TR" sz="1700" b="0" i="0">
                <a:effectLst/>
                <a:latin typeface="charter"/>
              </a:rPr>
              <a:t>ifadesiyle devam edilip </a:t>
            </a:r>
            <a:r>
              <a:rPr lang="tr-TR" sz="1700" b="1" i="0">
                <a:effectLst/>
                <a:latin typeface="charter"/>
              </a:rPr>
              <a:t>BEGIN </a:t>
            </a:r>
            <a:r>
              <a:rPr lang="tr-TR" sz="1700" b="0" i="0">
                <a:effectLst/>
                <a:latin typeface="charter"/>
              </a:rPr>
              <a:t>ve </a:t>
            </a:r>
            <a:r>
              <a:rPr lang="tr-TR" sz="1700" b="1" i="0">
                <a:effectLst/>
                <a:latin typeface="charter"/>
              </a:rPr>
              <a:t>END </a:t>
            </a:r>
            <a:r>
              <a:rPr lang="tr-TR" sz="1700" b="0" i="0">
                <a:effectLst/>
                <a:latin typeface="charter"/>
              </a:rPr>
              <a:t>ifadeleri arasında saklı yordamda yapılmam istenen sorgu yazılır. Sorguyu çalıştırdığımızda, </a:t>
            </a:r>
            <a:r>
              <a:rPr lang="tr-TR" sz="1700" b="1" i="1">
                <a:effectLst/>
                <a:latin typeface="charter"/>
              </a:rPr>
              <a:t>[OrdersByDate]</a:t>
            </a:r>
            <a:r>
              <a:rPr lang="tr-TR" sz="1700" b="0" i="0">
                <a:effectLst/>
                <a:latin typeface="charter"/>
              </a:rPr>
              <a:t> isminda yeni bir saklı yordam oluşturulur. Oluşturulan bu yordam dakullanıcıdan şipariş başlangıç tarihi, sipariş bitiş tarihi ve siparişin gönderileceği şehir bilgileri girilmesi istenir. Böylece istenilen şehirde belli tarih aralığında şipariş sorgusunu yazmak yerine, oluşturulan saklı yordam çağrılarak gerçekleştirilir.</a:t>
            </a:r>
            <a:endParaRPr lang="tr-TR" sz="1700"/>
          </a:p>
        </p:txBody>
      </p:sp>
      <p:pic>
        <p:nvPicPr>
          <p:cNvPr id="1026" name="Picture 2" descr="metin içeren bir resim&#10;&#10;Açıklama otomatik olarak oluşturuldu">
            <a:extLst>
              <a:ext uri="{FF2B5EF4-FFF2-40B4-BE49-F238E27FC236}">
                <a16:creationId xmlns:a16="http://schemas.microsoft.com/office/drawing/2014/main" id="{39278422-14BA-4644-B573-8D169AD61E7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890660" y="3446698"/>
            <a:ext cx="6421509" cy="24883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34094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594DF9D1-1FC5-4B37-B409-FA515D727F94}"/>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300" b="1" i="0" kern="1200">
                <a:solidFill>
                  <a:srgbClr val="FFFFFF"/>
                </a:solidFill>
                <a:effectLst/>
                <a:latin typeface="+mj-lt"/>
                <a:ea typeface="+mj-ea"/>
                <a:cs typeface="+mj-cs"/>
              </a:rPr>
              <a:t>Saklı Yordam Çalıştırma (EXECUTE Store Procedure)</a:t>
            </a:r>
            <a:endParaRPr lang="en-US" sz="3300" kern="1200">
              <a:solidFill>
                <a:srgbClr val="FFFFFF"/>
              </a:solidFill>
              <a:latin typeface="+mj-lt"/>
              <a:ea typeface="+mj-ea"/>
              <a:cs typeface="+mj-cs"/>
            </a:endParaRPr>
          </a:p>
        </p:txBody>
      </p:sp>
      <p:pic>
        <p:nvPicPr>
          <p:cNvPr id="2050" name="Picture 2" descr="tablo içeren bir resim&#10;&#10;Açıklama otomatik olarak oluşturuldu">
            <a:extLst>
              <a:ext uri="{FF2B5EF4-FFF2-40B4-BE49-F238E27FC236}">
                <a16:creationId xmlns:a16="http://schemas.microsoft.com/office/drawing/2014/main" id="{BD8B25FA-DE47-4CB5-8A54-90F275EEF8B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777316" y="1249536"/>
            <a:ext cx="6780700" cy="43565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01056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E66059AC-56F3-4754-9326-B7E1CDDF8494}"/>
              </a:ext>
            </a:extLst>
          </p:cNvPr>
          <p:cNvSpPr>
            <a:spLocks noGrp="1"/>
          </p:cNvSpPr>
          <p:nvPr>
            <p:ph idx="1"/>
          </p:nvPr>
        </p:nvSpPr>
        <p:spPr/>
        <p:txBody>
          <a:bodyPr/>
          <a:lstStyle/>
          <a:p>
            <a:r>
              <a:rPr lang="tr-TR" b="0" i="0" dirty="0">
                <a:solidFill>
                  <a:srgbClr val="292929"/>
                </a:solidFill>
                <a:effectLst/>
                <a:latin typeface="charter"/>
              </a:rPr>
              <a:t>Oluşturduğumuz </a:t>
            </a:r>
            <a:r>
              <a:rPr lang="tr-TR" b="1" i="1" dirty="0">
                <a:solidFill>
                  <a:srgbClr val="292929"/>
                </a:solidFill>
                <a:effectLst/>
                <a:latin typeface="charter"/>
              </a:rPr>
              <a:t>[</a:t>
            </a:r>
            <a:r>
              <a:rPr lang="tr-TR" b="1" i="1" dirty="0" err="1">
                <a:solidFill>
                  <a:srgbClr val="292929"/>
                </a:solidFill>
                <a:effectLst/>
                <a:latin typeface="charter"/>
              </a:rPr>
              <a:t>OrdersByDate</a:t>
            </a:r>
            <a:r>
              <a:rPr lang="tr-TR" b="1" i="1" dirty="0">
                <a:solidFill>
                  <a:srgbClr val="292929"/>
                </a:solidFill>
                <a:effectLst/>
                <a:latin typeface="charter"/>
              </a:rPr>
              <a:t>]</a:t>
            </a:r>
            <a:r>
              <a:rPr lang="tr-TR" b="0" i="0" dirty="0">
                <a:solidFill>
                  <a:srgbClr val="292929"/>
                </a:solidFill>
                <a:effectLst/>
                <a:latin typeface="charter"/>
              </a:rPr>
              <a:t> saklı yordamını çalıştırmak istediğimizde EXEC komutunu kullanırız. Yukarıdaki örnekte, </a:t>
            </a:r>
            <a:r>
              <a:rPr lang="tr-TR" b="1" i="1" dirty="0">
                <a:solidFill>
                  <a:srgbClr val="292929"/>
                </a:solidFill>
                <a:effectLst/>
                <a:latin typeface="charter"/>
              </a:rPr>
              <a:t>01–07–1996</a:t>
            </a:r>
            <a:r>
              <a:rPr lang="tr-TR" b="0" i="0" dirty="0">
                <a:solidFill>
                  <a:srgbClr val="292929"/>
                </a:solidFill>
                <a:effectLst/>
                <a:latin typeface="charter"/>
              </a:rPr>
              <a:t> ve </a:t>
            </a:r>
            <a:r>
              <a:rPr lang="tr-TR" b="1" i="1" dirty="0">
                <a:solidFill>
                  <a:srgbClr val="292929"/>
                </a:solidFill>
                <a:effectLst/>
                <a:latin typeface="charter"/>
              </a:rPr>
              <a:t>01–07–1997 </a:t>
            </a:r>
            <a:r>
              <a:rPr lang="tr-TR" b="0" i="0" dirty="0">
                <a:solidFill>
                  <a:srgbClr val="292929"/>
                </a:solidFill>
                <a:effectLst/>
                <a:latin typeface="charter"/>
              </a:rPr>
              <a:t>tarihleri arasında </a:t>
            </a:r>
            <a:r>
              <a:rPr lang="tr-TR" b="1" i="1" dirty="0" err="1">
                <a:solidFill>
                  <a:srgbClr val="292929"/>
                </a:solidFill>
                <a:effectLst/>
                <a:latin typeface="charter"/>
              </a:rPr>
              <a:t>London</a:t>
            </a:r>
            <a:r>
              <a:rPr lang="tr-TR" b="1" i="1" dirty="0">
                <a:solidFill>
                  <a:srgbClr val="292929"/>
                </a:solidFill>
                <a:effectLst/>
                <a:latin typeface="charter"/>
              </a:rPr>
              <a:t> </a:t>
            </a:r>
            <a:r>
              <a:rPr lang="tr-TR" b="0" i="0" dirty="0">
                <a:solidFill>
                  <a:srgbClr val="292929"/>
                </a:solidFill>
                <a:effectLst/>
                <a:latin typeface="charter"/>
              </a:rPr>
              <a:t>şehrinde yapılan siparişleri listelendi.</a:t>
            </a:r>
            <a:endParaRPr lang="tr-TR" dirty="0"/>
          </a:p>
        </p:txBody>
      </p:sp>
    </p:spTree>
    <p:extLst>
      <p:ext uri="{BB962C8B-B14F-4D97-AF65-F5344CB8AC3E}">
        <p14:creationId xmlns:p14="http://schemas.microsoft.com/office/powerpoint/2010/main" val="41369788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Başlık 1">
            <a:extLst>
              <a:ext uri="{FF2B5EF4-FFF2-40B4-BE49-F238E27FC236}">
                <a16:creationId xmlns:a16="http://schemas.microsoft.com/office/drawing/2014/main" id="{0D027A35-6D7E-4A23-BD5B-197595F3E4AE}"/>
              </a:ext>
            </a:extLst>
          </p:cNvPr>
          <p:cNvSpPr>
            <a:spLocks noGrp="1"/>
          </p:cNvSpPr>
          <p:nvPr>
            <p:ph type="title"/>
          </p:nvPr>
        </p:nvSpPr>
        <p:spPr>
          <a:xfrm>
            <a:off x="643467" y="640080"/>
            <a:ext cx="3096427" cy="5613236"/>
          </a:xfrm>
        </p:spPr>
        <p:txBody>
          <a:bodyPr anchor="ctr">
            <a:normAutofit/>
          </a:bodyPr>
          <a:lstStyle/>
          <a:p>
            <a:r>
              <a:rPr lang="tr-TR" b="1" i="0">
                <a:solidFill>
                  <a:srgbClr val="FFFFFF"/>
                </a:solidFill>
                <a:effectLst/>
                <a:latin typeface="charter"/>
              </a:rPr>
              <a:t>Saklı Yordam Güncelleme (ALTER Store Procedure)</a:t>
            </a:r>
            <a:endParaRPr lang="tr-TR">
              <a:solidFill>
                <a:srgbClr val="FFFFFF"/>
              </a:solidFill>
            </a:endParaRPr>
          </a:p>
        </p:txBody>
      </p:sp>
      <p:sp>
        <p:nvSpPr>
          <p:cNvPr id="3" name="İçerik Yer Tutucusu 2">
            <a:extLst>
              <a:ext uri="{FF2B5EF4-FFF2-40B4-BE49-F238E27FC236}">
                <a16:creationId xmlns:a16="http://schemas.microsoft.com/office/drawing/2014/main" id="{231A34CC-FEB7-4440-BB60-88B680409708}"/>
              </a:ext>
            </a:extLst>
          </p:cNvPr>
          <p:cNvSpPr>
            <a:spLocks noGrp="1"/>
          </p:cNvSpPr>
          <p:nvPr>
            <p:ph idx="1"/>
          </p:nvPr>
        </p:nvSpPr>
        <p:spPr>
          <a:xfrm>
            <a:off x="4699818" y="640082"/>
            <a:ext cx="6848715" cy="2484884"/>
          </a:xfrm>
        </p:spPr>
        <p:txBody>
          <a:bodyPr anchor="ctr">
            <a:normAutofit/>
          </a:bodyPr>
          <a:lstStyle/>
          <a:p>
            <a:r>
              <a:rPr lang="tr-TR" sz="2000" b="0" i="0">
                <a:effectLst/>
                <a:latin typeface="charter"/>
              </a:rPr>
              <a:t>Daha önce oluşturduğumuz saklı yordam üzerinde değişiklik yapmak istediğimizde, ALTER ifadesi kullanılır. ALTER PROCEDURE ifadesinden sonra güncellemek istediğimiz saklı yordam ismi ve güncelleme sorgusu yazılır. Böylece ilk oluşturulan </a:t>
            </a:r>
            <a:r>
              <a:rPr lang="tr-TR" sz="2000" b="1" i="1">
                <a:effectLst/>
                <a:latin typeface="charter"/>
              </a:rPr>
              <a:t>[OrdersByDate] </a:t>
            </a:r>
            <a:r>
              <a:rPr lang="tr-TR" sz="2000" b="0" i="0">
                <a:effectLst/>
                <a:latin typeface="charter"/>
              </a:rPr>
              <a:t>saklı yordam da </a:t>
            </a:r>
            <a:r>
              <a:rPr lang="tr-TR" sz="2000" b="1" i="0">
                <a:effectLst/>
                <a:latin typeface="charter"/>
              </a:rPr>
              <a:t>şehir’de </a:t>
            </a:r>
            <a:r>
              <a:rPr lang="tr-TR" sz="2000" b="0" i="0">
                <a:effectLst/>
                <a:latin typeface="charter"/>
              </a:rPr>
              <a:t>yapılan siparişler yerine, belli tarihler arasında </a:t>
            </a:r>
            <a:r>
              <a:rPr lang="tr-TR" sz="2000" b="1" i="0">
                <a:effectLst/>
                <a:latin typeface="charter"/>
              </a:rPr>
              <a:t>ülkede </a:t>
            </a:r>
            <a:r>
              <a:rPr lang="tr-TR" sz="2000" b="0" i="0">
                <a:effectLst/>
                <a:latin typeface="charter"/>
              </a:rPr>
              <a:t>yapılan siparişler olarak güncellenmiş olur.</a:t>
            </a:r>
            <a:endParaRPr lang="tr-TR" sz="2000"/>
          </a:p>
        </p:txBody>
      </p:sp>
      <p:pic>
        <p:nvPicPr>
          <p:cNvPr id="3074" name="Picture 2" descr="metin içeren bir resim&#10;&#10;Açıklama otomatik olarak oluşturuldu">
            <a:extLst>
              <a:ext uri="{FF2B5EF4-FFF2-40B4-BE49-F238E27FC236}">
                <a16:creationId xmlns:a16="http://schemas.microsoft.com/office/drawing/2014/main" id="{ABA710CE-B9B8-43C3-89C7-94A5D0F8C5F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783635" y="3446698"/>
            <a:ext cx="6635560" cy="24883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96772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Başlık 1">
            <a:extLst>
              <a:ext uri="{FF2B5EF4-FFF2-40B4-BE49-F238E27FC236}">
                <a16:creationId xmlns:a16="http://schemas.microsoft.com/office/drawing/2014/main" id="{FA570EB4-BF22-4224-A9BB-AC535C03E8B4}"/>
              </a:ext>
            </a:extLst>
          </p:cNvPr>
          <p:cNvSpPr>
            <a:spLocks noGrp="1"/>
          </p:cNvSpPr>
          <p:nvPr>
            <p:ph type="title"/>
          </p:nvPr>
        </p:nvSpPr>
        <p:spPr>
          <a:xfrm>
            <a:off x="643467" y="640080"/>
            <a:ext cx="3096427" cy="5613236"/>
          </a:xfrm>
        </p:spPr>
        <p:txBody>
          <a:bodyPr anchor="ctr">
            <a:normAutofit/>
          </a:bodyPr>
          <a:lstStyle/>
          <a:p>
            <a:r>
              <a:rPr lang="tr-TR" b="1" i="0">
                <a:solidFill>
                  <a:srgbClr val="FFFFFF"/>
                </a:solidFill>
                <a:effectLst/>
                <a:latin typeface="charter"/>
              </a:rPr>
              <a:t>Saklı Yordam Silme (DROP Store Procedure)</a:t>
            </a:r>
            <a:endParaRPr lang="tr-TR">
              <a:solidFill>
                <a:srgbClr val="FFFFFF"/>
              </a:solidFill>
            </a:endParaRPr>
          </a:p>
        </p:txBody>
      </p:sp>
      <p:sp>
        <p:nvSpPr>
          <p:cNvPr id="3" name="İçerik Yer Tutucusu 2">
            <a:extLst>
              <a:ext uri="{FF2B5EF4-FFF2-40B4-BE49-F238E27FC236}">
                <a16:creationId xmlns:a16="http://schemas.microsoft.com/office/drawing/2014/main" id="{13B8459F-47F9-4639-989E-E14FE0CDEECD}"/>
              </a:ext>
            </a:extLst>
          </p:cNvPr>
          <p:cNvSpPr>
            <a:spLocks noGrp="1"/>
          </p:cNvSpPr>
          <p:nvPr>
            <p:ph idx="1"/>
          </p:nvPr>
        </p:nvSpPr>
        <p:spPr>
          <a:xfrm>
            <a:off x="4699818" y="640082"/>
            <a:ext cx="6848715" cy="2484884"/>
          </a:xfrm>
        </p:spPr>
        <p:txBody>
          <a:bodyPr anchor="ctr">
            <a:normAutofit/>
          </a:bodyPr>
          <a:lstStyle/>
          <a:p>
            <a:r>
              <a:rPr lang="tr-TR" sz="2000" b="0" i="0">
                <a:effectLst/>
                <a:latin typeface="charter"/>
              </a:rPr>
              <a:t>Kullanılmayan Saklı Yordam yapısının silinmesi istendiğinde, DROP ifadesi kullanıllır. Yukarıdaki örnekte DROP PROCEDURE ifadesinden sonra silinmesi istenilen saklı yordam ismi yazılır. Sorgu çalıştırıldığında yordamın silinmesi gerçekleşir.</a:t>
            </a:r>
            <a:endParaRPr lang="tr-TR" sz="2000"/>
          </a:p>
        </p:txBody>
      </p:sp>
      <p:pic>
        <p:nvPicPr>
          <p:cNvPr id="4098" name="Picture 2">
            <a:extLst>
              <a:ext uri="{FF2B5EF4-FFF2-40B4-BE49-F238E27FC236}">
                <a16:creationId xmlns:a16="http://schemas.microsoft.com/office/drawing/2014/main" id="{43B5301C-7113-442E-BA24-721A7E7647F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654297" y="3742908"/>
            <a:ext cx="6894236" cy="18959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73429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Başlık 1">
            <a:extLst>
              <a:ext uri="{FF2B5EF4-FFF2-40B4-BE49-F238E27FC236}">
                <a16:creationId xmlns:a16="http://schemas.microsoft.com/office/drawing/2014/main" id="{31530954-204C-4854-AAC0-D8DA0266F567}"/>
              </a:ext>
            </a:extLst>
          </p:cNvPr>
          <p:cNvSpPr>
            <a:spLocks noGrp="1"/>
          </p:cNvSpPr>
          <p:nvPr>
            <p:ph type="title"/>
          </p:nvPr>
        </p:nvSpPr>
        <p:spPr>
          <a:xfrm>
            <a:off x="643467" y="640080"/>
            <a:ext cx="3096427" cy="5613236"/>
          </a:xfrm>
        </p:spPr>
        <p:txBody>
          <a:bodyPr anchor="ctr">
            <a:normAutofit/>
          </a:bodyPr>
          <a:lstStyle/>
          <a:p>
            <a:r>
              <a:rPr lang="tr-TR" b="1" i="0">
                <a:solidFill>
                  <a:srgbClr val="FFFFFF"/>
                </a:solidFill>
                <a:effectLst/>
                <a:latin typeface="charter"/>
              </a:rPr>
              <a:t>ENCRYPTED Saklı Yordam (ENCRYPTED Store Procedure)</a:t>
            </a:r>
            <a:endParaRPr lang="tr-TR">
              <a:solidFill>
                <a:srgbClr val="FFFFFF"/>
              </a:solidFill>
            </a:endParaRPr>
          </a:p>
        </p:txBody>
      </p:sp>
      <p:sp>
        <p:nvSpPr>
          <p:cNvPr id="3" name="İçerik Yer Tutucusu 2">
            <a:extLst>
              <a:ext uri="{FF2B5EF4-FFF2-40B4-BE49-F238E27FC236}">
                <a16:creationId xmlns:a16="http://schemas.microsoft.com/office/drawing/2014/main" id="{8D954CCF-5E8E-4A1D-8F0F-CECBFC9FFA4E}"/>
              </a:ext>
            </a:extLst>
          </p:cNvPr>
          <p:cNvSpPr>
            <a:spLocks noGrp="1"/>
          </p:cNvSpPr>
          <p:nvPr>
            <p:ph idx="1"/>
          </p:nvPr>
        </p:nvSpPr>
        <p:spPr>
          <a:xfrm>
            <a:off x="4699818" y="640082"/>
            <a:ext cx="6848715" cy="2484884"/>
          </a:xfrm>
        </p:spPr>
        <p:txBody>
          <a:bodyPr anchor="ctr">
            <a:normAutofit/>
          </a:bodyPr>
          <a:lstStyle/>
          <a:p>
            <a:r>
              <a:rPr lang="tr-TR" sz="2000" b="0" i="0">
                <a:effectLst/>
                <a:latin typeface="charter"/>
              </a:rPr>
              <a:t>Saklı Yordamın düzenlenebilirliğini kapatmak için şifreleme işlemi uygulanır. Şifrelenen Saklı Yordam üzerinde artık kendimiz dahi değişiklik yapamayız. Bu nedenle, şifreli saklı yordam oluştururken kodlarınında yedeğini bir yerde saklamamız ilerde değişiklik yapmak istediğimizde gerekli olabilir. Şifreli saklı yordam, normal saklı yordam oluşturur gibi parametrelerden sonra WITH ENCRYPTION ifadesi eklenerek oluşturulur.</a:t>
            </a:r>
            <a:endParaRPr lang="tr-TR" sz="2000"/>
          </a:p>
        </p:txBody>
      </p:sp>
      <p:pic>
        <p:nvPicPr>
          <p:cNvPr id="5122" name="Picture 2" descr="metin içeren bir resim&#10;&#10;Açıklama otomatik olarak oluşturuldu">
            <a:extLst>
              <a:ext uri="{FF2B5EF4-FFF2-40B4-BE49-F238E27FC236}">
                <a16:creationId xmlns:a16="http://schemas.microsoft.com/office/drawing/2014/main" id="{CFD77E7F-0EE3-4B56-84AE-1BEEE84E99E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241260" y="3446698"/>
            <a:ext cx="5720310" cy="24883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31320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2FAF4ADF-087D-4847-B3C5-EF4F515711DC}"/>
              </a:ext>
            </a:extLst>
          </p:cNvPr>
          <p:cNvSpPr>
            <a:spLocks noGrp="1"/>
          </p:cNvSpPr>
          <p:nvPr>
            <p:ph idx="1"/>
          </p:nvPr>
        </p:nvSpPr>
        <p:spPr/>
        <p:txBody>
          <a:bodyPr/>
          <a:lstStyle/>
          <a:p>
            <a:r>
              <a:rPr lang="tr-TR" dirty="0"/>
              <a:t>Fonksiyonu oluşturmak için; CREATE </a:t>
            </a:r>
            <a:r>
              <a:rPr lang="tr-TR" dirty="0" err="1"/>
              <a:t>Function</a:t>
            </a:r>
            <a:endParaRPr lang="tr-TR" dirty="0"/>
          </a:p>
          <a:p>
            <a:r>
              <a:rPr lang="tr-TR" dirty="0"/>
              <a:t>Fonksiyonda Değişiklik yapmak için; ALTER </a:t>
            </a:r>
            <a:r>
              <a:rPr lang="tr-TR" dirty="0" err="1"/>
              <a:t>Function</a:t>
            </a:r>
            <a:r>
              <a:rPr lang="tr-TR" dirty="0"/>
              <a:t>;</a:t>
            </a:r>
          </a:p>
          <a:p>
            <a:r>
              <a:rPr lang="tr-TR" dirty="0"/>
              <a:t>Fonksiyonu Silmek İçin ise; DROP </a:t>
            </a:r>
            <a:r>
              <a:rPr lang="tr-TR" dirty="0" err="1"/>
              <a:t>Function</a:t>
            </a:r>
            <a:r>
              <a:rPr lang="tr-TR" dirty="0"/>
              <a:t> ifadelerini kullanırız.</a:t>
            </a:r>
          </a:p>
          <a:p>
            <a:endParaRPr lang="tr-TR" dirty="0"/>
          </a:p>
        </p:txBody>
      </p:sp>
    </p:spTree>
    <p:extLst>
      <p:ext uri="{BB962C8B-B14F-4D97-AF65-F5344CB8AC3E}">
        <p14:creationId xmlns:p14="http://schemas.microsoft.com/office/powerpoint/2010/main" val="18141437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Başlık 1">
            <a:extLst>
              <a:ext uri="{FF2B5EF4-FFF2-40B4-BE49-F238E27FC236}">
                <a16:creationId xmlns:a16="http://schemas.microsoft.com/office/drawing/2014/main" id="{556AA904-E4A6-4BAB-AB48-3791DF9C353D}"/>
              </a:ext>
            </a:extLst>
          </p:cNvPr>
          <p:cNvSpPr>
            <a:spLocks noGrp="1"/>
          </p:cNvSpPr>
          <p:nvPr>
            <p:ph type="title"/>
          </p:nvPr>
        </p:nvSpPr>
        <p:spPr>
          <a:xfrm>
            <a:off x="643467" y="640080"/>
            <a:ext cx="3096427" cy="5613236"/>
          </a:xfrm>
        </p:spPr>
        <p:txBody>
          <a:bodyPr anchor="ctr">
            <a:normAutofit/>
          </a:bodyPr>
          <a:lstStyle/>
          <a:p>
            <a:r>
              <a:rPr lang="en-US" b="1" i="0">
                <a:solidFill>
                  <a:srgbClr val="FFFFFF"/>
                </a:solidFill>
                <a:effectLst/>
                <a:latin typeface="charter"/>
              </a:rPr>
              <a:t>RECOMPILE Saklı Yordam (RECOMILE Store Procedure)</a:t>
            </a:r>
            <a:endParaRPr lang="tr-TR">
              <a:solidFill>
                <a:srgbClr val="FFFFFF"/>
              </a:solidFill>
            </a:endParaRPr>
          </a:p>
        </p:txBody>
      </p:sp>
      <p:sp>
        <p:nvSpPr>
          <p:cNvPr id="3" name="İçerik Yer Tutucusu 2">
            <a:extLst>
              <a:ext uri="{FF2B5EF4-FFF2-40B4-BE49-F238E27FC236}">
                <a16:creationId xmlns:a16="http://schemas.microsoft.com/office/drawing/2014/main" id="{6398C7E5-25FA-4D33-9FAE-3EFD0A8D9093}"/>
              </a:ext>
            </a:extLst>
          </p:cNvPr>
          <p:cNvSpPr>
            <a:spLocks noGrp="1"/>
          </p:cNvSpPr>
          <p:nvPr>
            <p:ph idx="1"/>
          </p:nvPr>
        </p:nvSpPr>
        <p:spPr>
          <a:xfrm>
            <a:off x="4699818" y="640082"/>
            <a:ext cx="6848715" cy="2484884"/>
          </a:xfrm>
        </p:spPr>
        <p:txBody>
          <a:bodyPr anchor="ctr">
            <a:normAutofit/>
          </a:bodyPr>
          <a:lstStyle/>
          <a:p>
            <a:r>
              <a:rPr lang="tr-TR" sz="1900" b="0" i="0">
                <a:effectLst/>
                <a:latin typeface="charter"/>
              </a:rPr>
              <a:t>Oluşturulan saklı yordamlar genelde Plan Cache’de saklanır. Ancak, RECOMPILE ifadesiyle oluşturulan saklı yordamlar Plan Cache’de saklanmaz, her çalıştırıldığında yeniden oluşturulur. Alınan parametrelere göre değişik Query Plan’ları oluşturuluyorsa, bu tür saklı yordam kullanılabilir. Böylece her çalıştırıldığında yeniden Query Plan oluşturulur. RECOMPILE saklı yordam, normal saklı yordam oluşturur gibi parametrelerden sonra WITH RECOMPILE ifadesi eklenerek oluşturulur.</a:t>
            </a:r>
            <a:endParaRPr lang="tr-TR" sz="1900"/>
          </a:p>
        </p:txBody>
      </p:sp>
      <p:pic>
        <p:nvPicPr>
          <p:cNvPr id="6146" name="Picture 2">
            <a:extLst>
              <a:ext uri="{FF2B5EF4-FFF2-40B4-BE49-F238E27FC236}">
                <a16:creationId xmlns:a16="http://schemas.microsoft.com/office/drawing/2014/main" id="{26DD489A-F7BB-48CE-8823-F2479F7D1E8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139111" y="3446698"/>
            <a:ext cx="5924607" cy="24883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53790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0">
            <a:extLst>
              <a:ext uri="{FF2B5EF4-FFF2-40B4-BE49-F238E27FC236}">
                <a16:creationId xmlns:a16="http://schemas.microsoft.com/office/drawing/2014/main" id="{F43D0CDB-104E-43D0-826A-1809301420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nvSpPr>
        <p:spPr bwMode="white">
          <a:xfrm>
            <a:off x="761"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tr-T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 name="Başlık 1">
            <a:extLst>
              <a:ext uri="{FF2B5EF4-FFF2-40B4-BE49-F238E27FC236}">
                <a16:creationId xmlns:a16="http://schemas.microsoft.com/office/drawing/2014/main" id="{C122D350-3EE7-4E69-A9DC-5F39B61BD7AE}"/>
              </a:ext>
            </a:extLst>
          </p:cNvPr>
          <p:cNvSpPr>
            <a:spLocks noGrp="1"/>
          </p:cNvSpPr>
          <p:nvPr/>
        </p:nvSpPr>
        <p:spPr>
          <a:xfrm>
            <a:off x="640841" y="325369"/>
            <a:ext cx="4368602" cy="1956841"/>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5400"/>
              <a:t>İletişim Bilgilerim</a:t>
            </a:r>
          </a:p>
        </p:txBody>
      </p:sp>
      <p:sp>
        <p:nvSpPr>
          <p:cNvPr id="6" name="sketchy line">
            <a:extLst>
              <a:ext uri="{FF2B5EF4-FFF2-40B4-BE49-F238E27FC236}">
                <a16:creationId xmlns:a16="http://schemas.microsoft.com/office/drawing/2014/main" id="{18DDC0F7-0DB2-4B99-9161-21904B37CE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nvSpPr>
        <p:spPr>
          <a:xfrm>
            <a:off x="640841"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tr-T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7" name="İçerik Yer Tutucusu 2">
            <a:extLst>
              <a:ext uri="{FF2B5EF4-FFF2-40B4-BE49-F238E27FC236}">
                <a16:creationId xmlns:a16="http://schemas.microsoft.com/office/drawing/2014/main" id="{1DC3B475-7B40-418C-A7E4-1595C2C8A8C5}"/>
              </a:ext>
            </a:extLst>
          </p:cNvPr>
          <p:cNvSpPr>
            <a:spLocks noGrp="1"/>
          </p:cNvSpPr>
          <p:nvPr/>
        </p:nvSpPr>
        <p:spPr>
          <a:xfrm>
            <a:off x="640841" y="2872899"/>
            <a:ext cx="4243589" cy="332066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tr-TR" sz="2200" dirty="0"/>
              <a:t>Mail Adresim: kerim.kilic.1751@gmail.com</a:t>
            </a:r>
          </a:p>
          <a:p>
            <a:r>
              <a:rPr lang="tr-TR" sz="2200" dirty="0" err="1"/>
              <a:t>Linkedin</a:t>
            </a:r>
            <a:r>
              <a:rPr lang="tr-TR" sz="2200" dirty="0"/>
              <a:t>: @MeKerimKilic</a:t>
            </a:r>
          </a:p>
          <a:p>
            <a:r>
              <a:rPr lang="tr-TR" sz="2200" dirty="0" err="1"/>
              <a:t>Github</a:t>
            </a:r>
            <a:r>
              <a:rPr lang="tr-TR" sz="2200" dirty="0"/>
              <a:t>: @MeKerimKilic</a:t>
            </a:r>
          </a:p>
          <a:p>
            <a:r>
              <a:rPr lang="tr-TR" sz="2200" dirty="0" err="1"/>
              <a:t>Twitch</a:t>
            </a:r>
            <a:r>
              <a:rPr lang="tr-TR" sz="2200" dirty="0"/>
              <a:t>: @MeKerimKilic</a:t>
            </a:r>
          </a:p>
          <a:p>
            <a:r>
              <a:rPr lang="tr-TR" sz="2200" dirty="0"/>
              <a:t>Instagram: @MeKerimKilic</a:t>
            </a:r>
          </a:p>
          <a:p>
            <a:endParaRPr lang="tr-TR" sz="2200" dirty="0"/>
          </a:p>
        </p:txBody>
      </p:sp>
      <p:pic>
        <p:nvPicPr>
          <p:cNvPr id="8" name="Picture 2">
            <a:extLst>
              <a:ext uri="{FF2B5EF4-FFF2-40B4-BE49-F238E27FC236}">
                <a16:creationId xmlns:a16="http://schemas.microsoft.com/office/drawing/2014/main" id="{D8EE501D-705F-47DD-A406-0F785600A60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334" r="1" b="1"/>
          <a:stretch/>
        </p:blipFill>
        <p:spPr bwMode="auto">
          <a:xfrm>
            <a:off x="5312463"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07963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Resim 4" descr="metin içeren bir resim&#10;&#10;Açıklama otomatik olarak oluşturuldu">
            <a:extLst>
              <a:ext uri="{FF2B5EF4-FFF2-40B4-BE49-F238E27FC236}">
                <a16:creationId xmlns:a16="http://schemas.microsoft.com/office/drawing/2014/main" id="{61AE5902-94FE-4CEB-87D8-973C7AF10384}"/>
              </a:ext>
            </a:extLst>
          </p:cNvPr>
          <p:cNvPicPr>
            <a:picLocks noChangeAspect="1"/>
          </p:cNvPicPr>
          <p:nvPr/>
        </p:nvPicPr>
        <p:blipFill>
          <a:blip r:embed="rId2"/>
          <a:stretch>
            <a:fillRect/>
          </a:stretch>
        </p:blipFill>
        <p:spPr>
          <a:xfrm>
            <a:off x="1656904" y="643467"/>
            <a:ext cx="8878191" cy="5571065"/>
          </a:xfrm>
          <a:prstGeom prst="rect">
            <a:avLst/>
          </a:prstGeom>
          <a:ln>
            <a:noFill/>
          </a:ln>
        </p:spPr>
      </p:pic>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347282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Resim 4" descr="metin içeren bir resim&#10;&#10;Açıklama otomatik olarak oluşturuldu">
            <a:extLst>
              <a:ext uri="{FF2B5EF4-FFF2-40B4-BE49-F238E27FC236}">
                <a16:creationId xmlns:a16="http://schemas.microsoft.com/office/drawing/2014/main" id="{AFFE862A-DE4A-4808-BBBA-84C617B9042D}"/>
              </a:ext>
            </a:extLst>
          </p:cNvPr>
          <p:cNvPicPr>
            <a:picLocks noChangeAspect="1"/>
          </p:cNvPicPr>
          <p:nvPr/>
        </p:nvPicPr>
        <p:blipFill>
          <a:blip r:embed="rId2"/>
          <a:stretch>
            <a:fillRect/>
          </a:stretch>
        </p:blipFill>
        <p:spPr>
          <a:xfrm>
            <a:off x="1293358" y="643467"/>
            <a:ext cx="9605284" cy="5571065"/>
          </a:xfrm>
          <a:prstGeom prst="rect">
            <a:avLst/>
          </a:prstGeom>
          <a:ln>
            <a:noFill/>
          </a:ln>
        </p:spPr>
      </p:pic>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373371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Resim 4" descr="metin içeren bir resim&#10;&#10;Açıklama otomatik olarak oluşturuldu">
            <a:extLst>
              <a:ext uri="{FF2B5EF4-FFF2-40B4-BE49-F238E27FC236}">
                <a16:creationId xmlns:a16="http://schemas.microsoft.com/office/drawing/2014/main" id="{1671BC57-1CBE-4CC3-B84D-091AE7A29B71}"/>
              </a:ext>
            </a:extLst>
          </p:cNvPr>
          <p:cNvPicPr>
            <a:picLocks noChangeAspect="1"/>
          </p:cNvPicPr>
          <p:nvPr/>
        </p:nvPicPr>
        <p:blipFill>
          <a:blip r:embed="rId2"/>
          <a:stretch>
            <a:fillRect/>
          </a:stretch>
        </p:blipFill>
        <p:spPr>
          <a:xfrm>
            <a:off x="687199" y="643467"/>
            <a:ext cx="10817601" cy="5571065"/>
          </a:xfrm>
          <a:prstGeom prst="rect">
            <a:avLst/>
          </a:prstGeom>
          <a:ln>
            <a:noFill/>
          </a:ln>
        </p:spPr>
      </p:pic>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416079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Resim 4" descr="metin içeren bir resim&#10;&#10;Açıklama otomatik olarak oluşturuldu">
            <a:extLst>
              <a:ext uri="{FF2B5EF4-FFF2-40B4-BE49-F238E27FC236}">
                <a16:creationId xmlns:a16="http://schemas.microsoft.com/office/drawing/2014/main" id="{6FD4D179-7C34-4657-A40A-7696FA6774BC}"/>
              </a:ext>
            </a:extLst>
          </p:cNvPr>
          <p:cNvPicPr>
            <a:picLocks noChangeAspect="1"/>
          </p:cNvPicPr>
          <p:nvPr/>
        </p:nvPicPr>
        <p:blipFill>
          <a:blip r:embed="rId2"/>
          <a:stretch>
            <a:fillRect/>
          </a:stretch>
        </p:blipFill>
        <p:spPr>
          <a:xfrm>
            <a:off x="840278" y="643467"/>
            <a:ext cx="10511443" cy="5571065"/>
          </a:xfrm>
          <a:prstGeom prst="rect">
            <a:avLst/>
          </a:prstGeom>
          <a:ln>
            <a:noFill/>
          </a:ln>
        </p:spPr>
      </p:pic>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694998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Resim 4" descr="metin içeren bir resim&#10;&#10;Açıklama otomatik olarak oluşturuldu">
            <a:extLst>
              <a:ext uri="{FF2B5EF4-FFF2-40B4-BE49-F238E27FC236}">
                <a16:creationId xmlns:a16="http://schemas.microsoft.com/office/drawing/2014/main" id="{E1B59A8B-425E-44D3-9680-1500B2DB5244}"/>
              </a:ext>
            </a:extLst>
          </p:cNvPr>
          <p:cNvPicPr>
            <a:picLocks noChangeAspect="1"/>
          </p:cNvPicPr>
          <p:nvPr/>
        </p:nvPicPr>
        <p:blipFill>
          <a:blip r:embed="rId2"/>
          <a:stretch>
            <a:fillRect/>
          </a:stretch>
        </p:blipFill>
        <p:spPr>
          <a:xfrm>
            <a:off x="889397" y="643467"/>
            <a:ext cx="10413205" cy="5571065"/>
          </a:xfrm>
          <a:prstGeom prst="rect">
            <a:avLst/>
          </a:prstGeom>
          <a:ln>
            <a:noFill/>
          </a:ln>
        </p:spPr>
      </p:pic>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042572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Resim 4" descr="metin içeren bir resim&#10;&#10;Açıklama otomatik olarak oluşturuldu">
            <a:extLst>
              <a:ext uri="{FF2B5EF4-FFF2-40B4-BE49-F238E27FC236}">
                <a16:creationId xmlns:a16="http://schemas.microsoft.com/office/drawing/2014/main" id="{8EFBD84B-35D3-4A63-8FEC-4ECC6BB7438C}"/>
              </a:ext>
            </a:extLst>
          </p:cNvPr>
          <p:cNvPicPr>
            <a:picLocks noChangeAspect="1"/>
          </p:cNvPicPr>
          <p:nvPr/>
        </p:nvPicPr>
        <p:blipFill>
          <a:blip r:embed="rId2"/>
          <a:stretch>
            <a:fillRect/>
          </a:stretch>
        </p:blipFill>
        <p:spPr>
          <a:xfrm>
            <a:off x="1031395" y="643467"/>
            <a:ext cx="10129209" cy="5571065"/>
          </a:xfrm>
          <a:prstGeom prst="rect">
            <a:avLst/>
          </a:prstGeom>
          <a:ln>
            <a:noFill/>
          </a:ln>
        </p:spPr>
      </p:pic>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31049644"/>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489</TotalTime>
  <Words>800</Words>
  <Application>Microsoft Office PowerPoint</Application>
  <PresentationFormat>Geniş ekran</PresentationFormat>
  <Paragraphs>47</Paragraphs>
  <Slides>31</Slides>
  <Notes>1</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31</vt:i4>
      </vt:variant>
    </vt:vector>
  </HeadingPairs>
  <TitlesOfParts>
    <vt:vector size="37" baseType="lpstr">
      <vt:lpstr>Arial</vt:lpstr>
      <vt:lpstr>Calibri</vt:lpstr>
      <vt:lpstr>Calibri Light</vt:lpstr>
      <vt:lpstr>charter</vt:lpstr>
      <vt:lpstr>sohne</vt:lpstr>
      <vt:lpstr>Office Teması</vt:lpstr>
      <vt:lpstr>T-SQL DERSLERİ - 4</vt:lpstr>
      <vt:lpstr>FONKSİYON TANIMLAMA</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GERİYE SORGU DÖNDÜREN FONKSİYONLAR</vt:lpstr>
      <vt:lpstr>-Örneğin; bazı ürünlere ait (malzeme numarası, fiyat sorumlu, vb.) bilgilerin tutulduğu, sql server veri tabanında kayıtlı olan tablomuzda, malzeme numarası girilen ürüne ait bilgilerin ekrana getirilmesini isteyelim. Bunun için kullanıcı tanımlı bir fonksiyon oluşturalım. </vt:lpstr>
      <vt:lpstr>PowerPoint Sunusu</vt:lpstr>
      <vt:lpstr>KDV HESAPLAMA</vt:lpstr>
      <vt:lpstr>YAŞ HESAPLAMA</vt:lpstr>
      <vt:lpstr>İKİ SAYI TOPLAMA</vt:lpstr>
      <vt:lpstr>TÜRKÇE KARAKTER DÖNÜŞTÜRME</vt:lpstr>
      <vt:lpstr>MAİL ADRESİ OLUŞTURMA</vt:lpstr>
      <vt:lpstr>SQL’de Stored Procedure (Saklı Yordam) Nedir ? </vt:lpstr>
      <vt:lpstr>PowerPoint Sunusu</vt:lpstr>
      <vt:lpstr>Nerelerde Kullanılır</vt:lpstr>
      <vt:lpstr>Saklı Yordam Oluşturma (CREATE Store Procedure)</vt:lpstr>
      <vt:lpstr>Saklı Yordam Çalıştırma (EXECUTE Store Procedure)</vt:lpstr>
      <vt:lpstr>PowerPoint Sunusu</vt:lpstr>
      <vt:lpstr>Saklı Yordam Güncelleme (ALTER Store Procedure)</vt:lpstr>
      <vt:lpstr>Saklı Yordam Silme (DROP Store Procedure)</vt:lpstr>
      <vt:lpstr>ENCRYPTED Saklı Yordam (ENCRYPTED Store Procedure)</vt:lpstr>
      <vt:lpstr>RECOMPILE Saklı Yordam (RECOMILE Store Procedure)</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T-SQL DERSLERİ - 4</dc:title>
  <dc:creator>kerim kılıç</dc:creator>
  <cp:lastModifiedBy>kerim kılıç</cp:lastModifiedBy>
  <cp:revision>6</cp:revision>
  <dcterms:created xsi:type="dcterms:W3CDTF">2021-05-30T03:15:18Z</dcterms:created>
  <dcterms:modified xsi:type="dcterms:W3CDTF">2021-05-30T11:24:43Z</dcterms:modified>
</cp:coreProperties>
</file>