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76" r:id="rId4"/>
    <p:sldId id="277" r:id="rId5"/>
    <p:sldId id="278" r:id="rId6"/>
    <p:sldId id="279" r:id="rId7"/>
    <p:sldId id="280" r:id="rId8"/>
    <p:sldId id="281" r:id="rId9"/>
    <p:sldId id="282" r:id="rId10"/>
    <p:sldId id="283" r:id="rId11"/>
    <p:sldId id="257" r:id="rId12"/>
    <p:sldId id="258" r:id="rId13"/>
    <p:sldId id="259" r:id="rId14"/>
    <p:sldId id="260" r:id="rId15"/>
    <p:sldId id="261" r:id="rId16"/>
    <p:sldId id="262" r:id="rId17"/>
    <p:sldId id="263" r:id="rId18"/>
    <p:sldId id="264" r:id="rId19"/>
    <p:sldId id="265" r:id="rId20"/>
    <p:sldId id="266" r:id="rId21"/>
    <p:sldId id="301" r:id="rId22"/>
    <p:sldId id="302" r:id="rId23"/>
    <p:sldId id="303" r:id="rId24"/>
    <p:sldId id="304" r:id="rId25"/>
    <p:sldId id="306" r:id="rId26"/>
    <p:sldId id="307" r:id="rId27"/>
    <p:sldId id="308" r:id="rId28"/>
    <p:sldId id="309" r:id="rId29"/>
    <p:sldId id="310" r:id="rId30"/>
    <p:sldId id="311" r:id="rId31"/>
    <p:sldId id="312" r:id="rId32"/>
    <p:sldId id="313" r:id="rId33"/>
    <p:sldId id="314" r:id="rId34"/>
    <p:sldId id="315" r:id="rId35"/>
    <p:sldId id="267" r:id="rId36"/>
    <p:sldId id="268" r:id="rId37"/>
    <p:sldId id="269" r:id="rId38"/>
    <p:sldId id="270" r:id="rId39"/>
    <p:sldId id="271" r:id="rId40"/>
    <p:sldId id="272" r:id="rId41"/>
    <p:sldId id="273" r:id="rId42"/>
    <p:sldId id="316" r:id="rId43"/>
    <p:sldId id="317" r:id="rId44"/>
    <p:sldId id="318" r:id="rId45"/>
    <p:sldId id="319" r:id="rId46"/>
    <p:sldId id="320" r:id="rId47"/>
    <p:sldId id="321" r:id="rId48"/>
    <p:sldId id="322" r:id="rId49"/>
    <p:sldId id="323" r:id="rId50"/>
    <p:sldId id="324" r:id="rId51"/>
    <p:sldId id="325" r:id="rId52"/>
    <p:sldId id="326" r:id="rId53"/>
    <p:sldId id="274" r:id="rId54"/>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2258A7-29CF-4C61-AD70-E3AC1BAD905C}"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C78AF934-44BC-4D17-8D57-A5D445412127}">
      <dgm:prSet/>
      <dgm:spPr/>
      <dgm:t>
        <a:bodyPr/>
        <a:lstStyle/>
        <a:p>
          <a:r>
            <a:rPr lang="tr-TR"/>
            <a:t>Varlık kümelerini tablolara dönüştür </a:t>
          </a:r>
          <a:endParaRPr lang="en-US"/>
        </a:p>
      </dgm:t>
    </dgm:pt>
    <dgm:pt modelId="{5A7544E5-3937-4A91-8FDE-0F4CD1D47378}" type="parTrans" cxnId="{D01EE592-16AD-4324-86E4-026335DFDFAA}">
      <dgm:prSet/>
      <dgm:spPr/>
      <dgm:t>
        <a:bodyPr/>
        <a:lstStyle/>
        <a:p>
          <a:endParaRPr lang="en-US"/>
        </a:p>
      </dgm:t>
    </dgm:pt>
    <dgm:pt modelId="{2BAE1C09-B49C-457E-9F09-7389BB712C22}" type="sibTrans" cxnId="{D01EE592-16AD-4324-86E4-026335DFDFAA}">
      <dgm:prSet/>
      <dgm:spPr/>
      <dgm:t>
        <a:bodyPr/>
        <a:lstStyle/>
        <a:p>
          <a:endParaRPr lang="en-US"/>
        </a:p>
      </dgm:t>
    </dgm:pt>
    <dgm:pt modelId="{3F52C83A-7DE9-4877-A437-5524BD6DD809}">
      <dgm:prSet/>
      <dgm:spPr/>
      <dgm:t>
        <a:bodyPr/>
        <a:lstStyle/>
        <a:p>
          <a:r>
            <a:rPr lang="tr-TR"/>
            <a:t>Nitelikleri tabloların sütunlarına dönüştür </a:t>
          </a:r>
          <a:endParaRPr lang="en-US"/>
        </a:p>
      </dgm:t>
    </dgm:pt>
    <dgm:pt modelId="{71C9BA58-888A-4862-B207-35C72AE20A4D}" type="parTrans" cxnId="{0BF1C41A-6CFA-40E4-93BD-6093BEACA903}">
      <dgm:prSet/>
      <dgm:spPr/>
      <dgm:t>
        <a:bodyPr/>
        <a:lstStyle/>
        <a:p>
          <a:endParaRPr lang="en-US"/>
        </a:p>
      </dgm:t>
    </dgm:pt>
    <dgm:pt modelId="{B069016C-CB43-43BA-B0E1-8344A937BEE4}" type="sibTrans" cxnId="{0BF1C41A-6CFA-40E4-93BD-6093BEACA903}">
      <dgm:prSet/>
      <dgm:spPr/>
      <dgm:t>
        <a:bodyPr/>
        <a:lstStyle/>
        <a:p>
          <a:endParaRPr lang="en-US"/>
        </a:p>
      </dgm:t>
    </dgm:pt>
    <dgm:pt modelId="{B95837BA-6CF1-4796-8BF7-F4848BB3CEED}">
      <dgm:prSet/>
      <dgm:spPr/>
      <dgm:t>
        <a:bodyPr/>
        <a:lstStyle/>
        <a:p>
          <a:r>
            <a:rPr lang="tr-TR"/>
            <a:t>İlişkide bir varlık kümesinin birincil anahtarı diğer varlık kümesinin yabancı anahtarı olarak belirlenir. </a:t>
          </a:r>
          <a:endParaRPr lang="en-US"/>
        </a:p>
      </dgm:t>
    </dgm:pt>
    <dgm:pt modelId="{59A50D78-6C01-44A9-B64E-EFDD59B1BC7A}" type="parTrans" cxnId="{95D53AF9-7AE2-481E-81FD-C3B3861E75C7}">
      <dgm:prSet/>
      <dgm:spPr/>
      <dgm:t>
        <a:bodyPr/>
        <a:lstStyle/>
        <a:p>
          <a:endParaRPr lang="en-US"/>
        </a:p>
      </dgm:t>
    </dgm:pt>
    <dgm:pt modelId="{93F93247-6DA2-4813-8830-CDCE299D7E66}" type="sibTrans" cxnId="{95D53AF9-7AE2-481E-81FD-C3B3861E75C7}">
      <dgm:prSet/>
      <dgm:spPr/>
      <dgm:t>
        <a:bodyPr/>
        <a:lstStyle/>
        <a:p>
          <a:endParaRPr lang="en-US"/>
        </a:p>
      </dgm:t>
    </dgm:pt>
    <dgm:pt modelId="{5F0AEEA8-F2E7-4E37-B3FB-27535942CF93}" type="pres">
      <dgm:prSet presAssocID="{1B2258A7-29CF-4C61-AD70-E3AC1BAD905C}" presName="linear" presStyleCnt="0">
        <dgm:presLayoutVars>
          <dgm:animLvl val="lvl"/>
          <dgm:resizeHandles val="exact"/>
        </dgm:presLayoutVars>
      </dgm:prSet>
      <dgm:spPr/>
    </dgm:pt>
    <dgm:pt modelId="{212B294A-65CD-4179-A3F7-A20D99855B36}" type="pres">
      <dgm:prSet presAssocID="{C78AF934-44BC-4D17-8D57-A5D445412127}" presName="parentText" presStyleLbl="node1" presStyleIdx="0" presStyleCnt="3">
        <dgm:presLayoutVars>
          <dgm:chMax val="0"/>
          <dgm:bulletEnabled val="1"/>
        </dgm:presLayoutVars>
      </dgm:prSet>
      <dgm:spPr/>
    </dgm:pt>
    <dgm:pt modelId="{63F71E90-FC66-4504-80E3-F4B0D1C8AE5D}" type="pres">
      <dgm:prSet presAssocID="{2BAE1C09-B49C-457E-9F09-7389BB712C22}" presName="spacer" presStyleCnt="0"/>
      <dgm:spPr/>
    </dgm:pt>
    <dgm:pt modelId="{CB7ACC56-602B-4DB9-BE5A-421E5A1AA73F}" type="pres">
      <dgm:prSet presAssocID="{3F52C83A-7DE9-4877-A437-5524BD6DD809}" presName="parentText" presStyleLbl="node1" presStyleIdx="1" presStyleCnt="3">
        <dgm:presLayoutVars>
          <dgm:chMax val="0"/>
          <dgm:bulletEnabled val="1"/>
        </dgm:presLayoutVars>
      </dgm:prSet>
      <dgm:spPr/>
    </dgm:pt>
    <dgm:pt modelId="{9C063D1B-2830-47DE-892B-90CC7DD5E97F}" type="pres">
      <dgm:prSet presAssocID="{B069016C-CB43-43BA-B0E1-8344A937BEE4}" presName="spacer" presStyleCnt="0"/>
      <dgm:spPr/>
    </dgm:pt>
    <dgm:pt modelId="{567E02E0-B017-4B23-A1BC-CEA19BAA4931}" type="pres">
      <dgm:prSet presAssocID="{B95837BA-6CF1-4796-8BF7-F4848BB3CEED}" presName="parentText" presStyleLbl="node1" presStyleIdx="2" presStyleCnt="3">
        <dgm:presLayoutVars>
          <dgm:chMax val="0"/>
          <dgm:bulletEnabled val="1"/>
        </dgm:presLayoutVars>
      </dgm:prSet>
      <dgm:spPr/>
    </dgm:pt>
  </dgm:ptLst>
  <dgm:cxnLst>
    <dgm:cxn modelId="{0BF1C41A-6CFA-40E4-93BD-6093BEACA903}" srcId="{1B2258A7-29CF-4C61-AD70-E3AC1BAD905C}" destId="{3F52C83A-7DE9-4877-A437-5524BD6DD809}" srcOrd="1" destOrd="0" parTransId="{71C9BA58-888A-4862-B207-35C72AE20A4D}" sibTransId="{B069016C-CB43-43BA-B0E1-8344A937BEE4}"/>
    <dgm:cxn modelId="{8F6B7A29-089A-4091-A8EB-6E14E7464033}" type="presOf" srcId="{3F52C83A-7DE9-4877-A437-5524BD6DD809}" destId="{CB7ACC56-602B-4DB9-BE5A-421E5A1AA73F}" srcOrd="0" destOrd="0" presId="urn:microsoft.com/office/officeart/2005/8/layout/vList2"/>
    <dgm:cxn modelId="{D532F35B-D97D-4F0A-9884-8F02009FD3BC}" type="presOf" srcId="{C78AF934-44BC-4D17-8D57-A5D445412127}" destId="{212B294A-65CD-4179-A3F7-A20D99855B36}" srcOrd="0" destOrd="0" presId="urn:microsoft.com/office/officeart/2005/8/layout/vList2"/>
    <dgm:cxn modelId="{D01EE592-16AD-4324-86E4-026335DFDFAA}" srcId="{1B2258A7-29CF-4C61-AD70-E3AC1BAD905C}" destId="{C78AF934-44BC-4D17-8D57-A5D445412127}" srcOrd="0" destOrd="0" parTransId="{5A7544E5-3937-4A91-8FDE-0F4CD1D47378}" sibTransId="{2BAE1C09-B49C-457E-9F09-7389BB712C22}"/>
    <dgm:cxn modelId="{9DD66096-692A-48A1-9387-F0EB3FB4B493}" type="presOf" srcId="{B95837BA-6CF1-4796-8BF7-F4848BB3CEED}" destId="{567E02E0-B017-4B23-A1BC-CEA19BAA4931}" srcOrd="0" destOrd="0" presId="urn:microsoft.com/office/officeart/2005/8/layout/vList2"/>
    <dgm:cxn modelId="{7EC0E6E6-C7B5-419A-9400-BC8065029DCC}" type="presOf" srcId="{1B2258A7-29CF-4C61-AD70-E3AC1BAD905C}" destId="{5F0AEEA8-F2E7-4E37-B3FB-27535942CF93}" srcOrd="0" destOrd="0" presId="urn:microsoft.com/office/officeart/2005/8/layout/vList2"/>
    <dgm:cxn modelId="{95D53AF9-7AE2-481E-81FD-C3B3861E75C7}" srcId="{1B2258A7-29CF-4C61-AD70-E3AC1BAD905C}" destId="{B95837BA-6CF1-4796-8BF7-F4848BB3CEED}" srcOrd="2" destOrd="0" parTransId="{59A50D78-6C01-44A9-B64E-EFDD59B1BC7A}" sibTransId="{93F93247-6DA2-4813-8830-CDCE299D7E66}"/>
    <dgm:cxn modelId="{C92AD0DD-3325-4378-A95C-3A271925E450}" type="presParOf" srcId="{5F0AEEA8-F2E7-4E37-B3FB-27535942CF93}" destId="{212B294A-65CD-4179-A3F7-A20D99855B36}" srcOrd="0" destOrd="0" presId="urn:microsoft.com/office/officeart/2005/8/layout/vList2"/>
    <dgm:cxn modelId="{C05108D9-AD0E-46A9-9CDA-359E74B608B9}" type="presParOf" srcId="{5F0AEEA8-F2E7-4E37-B3FB-27535942CF93}" destId="{63F71E90-FC66-4504-80E3-F4B0D1C8AE5D}" srcOrd="1" destOrd="0" presId="urn:microsoft.com/office/officeart/2005/8/layout/vList2"/>
    <dgm:cxn modelId="{BD04402A-33AB-4AFE-B177-20A48C97D727}" type="presParOf" srcId="{5F0AEEA8-F2E7-4E37-B3FB-27535942CF93}" destId="{CB7ACC56-602B-4DB9-BE5A-421E5A1AA73F}" srcOrd="2" destOrd="0" presId="urn:microsoft.com/office/officeart/2005/8/layout/vList2"/>
    <dgm:cxn modelId="{26534AA9-B84E-4D71-9601-19511B2A28C3}" type="presParOf" srcId="{5F0AEEA8-F2E7-4E37-B3FB-27535942CF93}" destId="{9C063D1B-2830-47DE-892B-90CC7DD5E97F}" srcOrd="3" destOrd="0" presId="urn:microsoft.com/office/officeart/2005/8/layout/vList2"/>
    <dgm:cxn modelId="{CC7CC1D5-B83B-40E3-B64F-2A5FBF2BC191}" type="presParOf" srcId="{5F0AEEA8-F2E7-4E37-B3FB-27535942CF93}" destId="{567E02E0-B017-4B23-A1BC-CEA19BAA4931}"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4DE9E27-7EB7-408C-85F7-A09CC773D4D1}"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8A18C7EB-23F5-4228-A8ED-8F51125B543E}">
      <dgm:prSet/>
      <dgm:spPr/>
      <dgm:t>
        <a:bodyPr/>
        <a:lstStyle/>
        <a:p>
          <a:r>
            <a:rPr lang="tr-TR"/>
            <a:t>Varlık kümelerini tablolara dönüştür </a:t>
          </a:r>
          <a:endParaRPr lang="en-US"/>
        </a:p>
      </dgm:t>
    </dgm:pt>
    <dgm:pt modelId="{6A6ED625-5816-4E91-8FBB-25EC682D4D23}" type="parTrans" cxnId="{51E20788-7F8B-4830-BF4E-D08D670DB87E}">
      <dgm:prSet/>
      <dgm:spPr/>
      <dgm:t>
        <a:bodyPr/>
        <a:lstStyle/>
        <a:p>
          <a:endParaRPr lang="en-US"/>
        </a:p>
      </dgm:t>
    </dgm:pt>
    <dgm:pt modelId="{80E7B493-531D-4D96-8A85-BDD072D33FB6}" type="sibTrans" cxnId="{51E20788-7F8B-4830-BF4E-D08D670DB87E}">
      <dgm:prSet/>
      <dgm:spPr/>
      <dgm:t>
        <a:bodyPr/>
        <a:lstStyle/>
        <a:p>
          <a:endParaRPr lang="en-US"/>
        </a:p>
      </dgm:t>
    </dgm:pt>
    <dgm:pt modelId="{484AF0B3-493B-4D71-AAD6-7896E96D987F}">
      <dgm:prSet/>
      <dgm:spPr/>
      <dgm:t>
        <a:bodyPr/>
        <a:lstStyle/>
        <a:p>
          <a:r>
            <a:rPr lang="tr-TR"/>
            <a:t>Nitelikleri tabloların sütunlarına dönüştür </a:t>
          </a:r>
          <a:endParaRPr lang="en-US"/>
        </a:p>
      </dgm:t>
    </dgm:pt>
    <dgm:pt modelId="{CDB7B415-201B-4CAE-99E7-2EB192B6C39E}" type="parTrans" cxnId="{FD8E2CD5-9A4C-4F1B-8DCA-303F62D44569}">
      <dgm:prSet/>
      <dgm:spPr/>
      <dgm:t>
        <a:bodyPr/>
        <a:lstStyle/>
        <a:p>
          <a:endParaRPr lang="en-US"/>
        </a:p>
      </dgm:t>
    </dgm:pt>
    <dgm:pt modelId="{D75FD6E0-E168-4686-8886-F353F4119B2E}" type="sibTrans" cxnId="{FD8E2CD5-9A4C-4F1B-8DCA-303F62D44569}">
      <dgm:prSet/>
      <dgm:spPr/>
      <dgm:t>
        <a:bodyPr/>
        <a:lstStyle/>
        <a:p>
          <a:endParaRPr lang="en-US"/>
        </a:p>
      </dgm:t>
    </dgm:pt>
    <dgm:pt modelId="{FBBDDFF5-7930-4A27-9631-14C20E96EB85}">
      <dgm:prSet/>
      <dgm:spPr/>
      <dgm:t>
        <a:bodyPr/>
        <a:lstStyle/>
        <a:p>
          <a:r>
            <a:rPr lang="tr-TR"/>
            <a:t>İlişkilerin n tarafındaki tabloya 1 tarafındaki tablonun birincil anahtar sütunu yabancıl anahtar olarak eklenir. </a:t>
          </a:r>
          <a:endParaRPr lang="en-US"/>
        </a:p>
      </dgm:t>
    </dgm:pt>
    <dgm:pt modelId="{A37C7641-95A2-4005-9E3C-2CBB8ED30C91}" type="parTrans" cxnId="{2A209448-B2C1-4AC7-80E2-E94FEF5EE4C8}">
      <dgm:prSet/>
      <dgm:spPr/>
      <dgm:t>
        <a:bodyPr/>
        <a:lstStyle/>
        <a:p>
          <a:endParaRPr lang="en-US"/>
        </a:p>
      </dgm:t>
    </dgm:pt>
    <dgm:pt modelId="{279202C4-99B5-46D4-9588-4D66E5394CD8}" type="sibTrans" cxnId="{2A209448-B2C1-4AC7-80E2-E94FEF5EE4C8}">
      <dgm:prSet/>
      <dgm:spPr/>
      <dgm:t>
        <a:bodyPr/>
        <a:lstStyle/>
        <a:p>
          <a:endParaRPr lang="en-US"/>
        </a:p>
      </dgm:t>
    </dgm:pt>
    <dgm:pt modelId="{41A2E7DA-7F31-485F-9794-DBD70DBA1A82}">
      <dgm:prSet/>
      <dgm:spPr/>
      <dgm:t>
        <a:bodyPr/>
        <a:lstStyle/>
        <a:p>
          <a:r>
            <a:rPr lang="tr-TR"/>
            <a:t>İlişkilerde tanımlayıcı nitelik bulunuyorsa tanımlayıcı nitelikler ilişkinin n taraftaki tabloya sütun olarak eklenir. </a:t>
          </a:r>
          <a:endParaRPr lang="en-US"/>
        </a:p>
      </dgm:t>
    </dgm:pt>
    <dgm:pt modelId="{8B087132-7CBE-497E-BEF5-37C03156645C}" type="parTrans" cxnId="{3AB6132C-7D01-4CDD-831C-E16F424BCB0B}">
      <dgm:prSet/>
      <dgm:spPr/>
      <dgm:t>
        <a:bodyPr/>
        <a:lstStyle/>
        <a:p>
          <a:endParaRPr lang="en-US"/>
        </a:p>
      </dgm:t>
    </dgm:pt>
    <dgm:pt modelId="{4B4C89BB-4018-4353-BE55-9CCF81BB33C5}" type="sibTrans" cxnId="{3AB6132C-7D01-4CDD-831C-E16F424BCB0B}">
      <dgm:prSet/>
      <dgm:spPr/>
      <dgm:t>
        <a:bodyPr/>
        <a:lstStyle/>
        <a:p>
          <a:endParaRPr lang="en-US"/>
        </a:p>
      </dgm:t>
    </dgm:pt>
    <dgm:pt modelId="{C38BA923-70EA-44E9-BA08-069D0D6CDC86}" type="pres">
      <dgm:prSet presAssocID="{14DE9E27-7EB7-408C-85F7-A09CC773D4D1}" presName="linear" presStyleCnt="0">
        <dgm:presLayoutVars>
          <dgm:animLvl val="lvl"/>
          <dgm:resizeHandles val="exact"/>
        </dgm:presLayoutVars>
      </dgm:prSet>
      <dgm:spPr/>
    </dgm:pt>
    <dgm:pt modelId="{E5F12574-290D-496E-8A12-2C7A117CB5D7}" type="pres">
      <dgm:prSet presAssocID="{8A18C7EB-23F5-4228-A8ED-8F51125B543E}" presName="parentText" presStyleLbl="node1" presStyleIdx="0" presStyleCnt="4">
        <dgm:presLayoutVars>
          <dgm:chMax val="0"/>
          <dgm:bulletEnabled val="1"/>
        </dgm:presLayoutVars>
      </dgm:prSet>
      <dgm:spPr/>
    </dgm:pt>
    <dgm:pt modelId="{88299F82-A54C-4913-BDC9-8DEA11291603}" type="pres">
      <dgm:prSet presAssocID="{80E7B493-531D-4D96-8A85-BDD072D33FB6}" presName="spacer" presStyleCnt="0"/>
      <dgm:spPr/>
    </dgm:pt>
    <dgm:pt modelId="{EAABF461-6BFF-4076-B7B2-C61E82F71448}" type="pres">
      <dgm:prSet presAssocID="{484AF0B3-493B-4D71-AAD6-7896E96D987F}" presName="parentText" presStyleLbl="node1" presStyleIdx="1" presStyleCnt="4">
        <dgm:presLayoutVars>
          <dgm:chMax val="0"/>
          <dgm:bulletEnabled val="1"/>
        </dgm:presLayoutVars>
      </dgm:prSet>
      <dgm:spPr/>
    </dgm:pt>
    <dgm:pt modelId="{29DDF5B2-4515-4429-86D3-79EA698B910F}" type="pres">
      <dgm:prSet presAssocID="{D75FD6E0-E168-4686-8886-F353F4119B2E}" presName="spacer" presStyleCnt="0"/>
      <dgm:spPr/>
    </dgm:pt>
    <dgm:pt modelId="{8DE592BA-8444-498E-97F0-5F4FD195DAF4}" type="pres">
      <dgm:prSet presAssocID="{FBBDDFF5-7930-4A27-9631-14C20E96EB85}" presName="parentText" presStyleLbl="node1" presStyleIdx="2" presStyleCnt="4">
        <dgm:presLayoutVars>
          <dgm:chMax val="0"/>
          <dgm:bulletEnabled val="1"/>
        </dgm:presLayoutVars>
      </dgm:prSet>
      <dgm:spPr/>
    </dgm:pt>
    <dgm:pt modelId="{1344260D-9671-4160-A292-A844B7B0DFDC}" type="pres">
      <dgm:prSet presAssocID="{279202C4-99B5-46D4-9588-4D66E5394CD8}" presName="spacer" presStyleCnt="0"/>
      <dgm:spPr/>
    </dgm:pt>
    <dgm:pt modelId="{8B81756D-A146-4632-B5ED-044062819770}" type="pres">
      <dgm:prSet presAssocID="{41A2E7DA-7F31-485F-9794-DBD70DBA1A82}" presName="parentText" presStyleLbl="node1" presStyleIdx="3" presStyleCnt="4">
        <dgm:presLayoutVars>
          <dgm:chMax val="0"/>
          <dgm:bulletEnabled val="1"/>
        </dgm:presLayoutVars>
      </dgm:prSet>
      <dgm:spPr/>
    </dgm:pt>
  </dgm:ptLst>
  <dgm:cxnLst>
    <dgm:cxn modelId="{4F65D22A-06BB-4FCB-8180-2B51B3C66A9E}" type="presOf" srcId="{484AF0B3-493B-4D71-AAD6-7896E96D987F}" destId="{EAABF461-6BFF-4076-B7B2-C61E82F71448}" srcOrd="0" destOrd="0" presId="urn:microsoft.com/office/officeart/2005/8/layout/vList2"/>
    <dgm:cxn modelId="{3AB6132C-7D01-4CDD-831C-E16F424BCB0B}" srcId="{14DE9E27-7EB7-408C-85F7-A09CC773D4D1}" destId="{41A2E7DA-7F31-485F-9794-DBD70DBA1A82}" srcOrd="3" destOrd="0" parTransId="{8B087132-7CBE-497E-BEF5-37C03156645C}" sibTransId="{4B4C89BB-4018-4353-BE55-9CCF81BB33C5}"/>
    <dgm:cxn modelId="{C518C847-22CA-4754-A655-918093CBB086}" type="presOf" srcId="{FBBDDFF5-7930-4A27-9631-14C20E96EB85}" destId="{8DE592BA-8444-498E-97F0-5F4FD195DAF4}" srcOrd="0" destOrd="0" presId="urn:microsoft.com/office/officeart/2005/8/layout/vList2"/>
    <dgm:cxn modelId="{2A209448-B2C1-4AC7-80E2-E94FEF5EE4C8}" srcId="{14DE9E27-7EB7-408C-85F7-A09CC773D4D1}" destId="{FBBDDFF5-7930-4A27-9631-14C20E96EB85}" srcOrd="2" destOrd="0" parTransId="{A37C7641-95A2-4005-9E3C-2CBB8ED30C91}" sibTransId="{279202C4-99B5-46D4-9588-4D66E5394CD8}"/>
    <dgm:cxn modelId="{9D5AD648-523C-4F54-95C9-C1A32CFEC04E}" type="presOf" srcId="{8A18C7EB-23F5-4228-A8ED-8F51125B543E}" destId="{E5F12574-290D-496E-8A12-2C7A117CB5D7}" srcOrd="0" destOrd="0" presId="urn:microsoft.com/office/officeart/2005/8/layout/vList2"/>
    <dgm:cxn modelId="{51E20788-7F8B-4830-BF4E-D08D670DB87E}" srcId="{14DE9E27-7EB7-408C-85F7-A09CC773D4D1}" destId="{8A18C7EB-23F5-4228-A8ED-8F51125B543E}" srcOrd="0" destOrd="0" parTransId="{6A6ED625-5816-4E91-8FBB-25EC682D4D23}" sibTransId="{80E7B493-531D-4D96-8A85-BDD072D33FB6}"/>
    <dgm:cxn modelId="{A3631FC0-0C2E-407E-A71F-EB8F3ED5B7C3}" type="presOf" srcId="{14DE9E27-7EB7-408C-85F7-A09CC773D4D1}" destId="{C38BA923-70EA-44E9-BA08-069D0D6CDC86}" srcOrd="0" destOrd="0" presId="urn:microsoft.com/office/officeart/2005/8/layout/vList2"/>
    <dgm:cxn modelId="{FD8E2CD5-9A4C-4F1B-8DCA-303F62D44569}" srcId="{14DE9E27-7EB7-408C-85F7-A09CC773D4D1}" destId="{484AF0B3-493B-4D71-AAD6-7896E96D987F}" srcOrd="1" destOrd="0" parTransId="{CDB7B415-201B-4CAE-99E7-2EB192B6C39E}" sibTransId="{D75FD6E0-E168-4686-8886-F353F4119B2E}"/>
    <dgm:cxn modelId="{C8ACD5D7-A655-4D88-BDE9-686E88F8BD46}" type="presOf" srcId="{41A2E7DA-7F31-485F-9794-DBD70DBA1A82}" destId="{8B81756D-A146-4632-B5ED-044062819770}" srcOrd="0" destOrd="0" presId="urn:microsoft.com/office/officeart/2005/8/layout/vList2"/>
    <dgm:cxn modelId="{2A89664C-3973-4950-8EFC-D809B328B051}" type="presParOf" srcId="{C38BA923-70EA-44E9-BA08-069D0D6CDC86}" destId="{E5F12574-290D-496E-8A12-2C7A117CB5D7}" srcOrd="0" destOrd="0" presId="urn:microsoft.com/office/officeart/2005/8/layout/vList2"/>
    <dgm:cxn modelId="{0D601A22-E4F7-4CFA-8AE5-BC05C7ECAAB9}" type="presParOf" srcId="{C38BA923-70EA-44E9-BA08-069D0D6CDC86}" destId="{88299F82-A54C-4913-BDC9-8DEA11291603}" srcOrd="1" destOrd="0" presId="urn:microsoft.com/office/officeart/2005/8/layout/vList2"/>
    <dgm:cxn modelId="{3C512325-6827-4010-90F5-7047A7924590}" type="presParOf" srcId="{C38BA923-70EA-44E9-BA08-069D0D6CDC86}" destId="{EAABF461-6BFF-4076-B7B2-C61E82F71448}" srcOrd="2" destOrd="0" presId="urn:microsoft.com/office/officeart/2005/8/layout/vList2"/>
    <dgm:cxn modelId="{241BB41E-D6F1-4AFA-81EE-8DD96D354ED0}" type="presParOf" srcId="{C38BA923-70EA-44E9-BA08-069D0D6CDC86}" destId="{29DDF5B2-4515-4429-86D3-79EA698B910F}" srcOrd="3" destOrd="0" presId="urn:microsoft.com/office/officeart/2005/8/layout/vList2"/>
    <dgm:cxn modelId="{4D29492C-03D9-46F0-B835-4F22A4B39FE9}" type="presParOf" srcId="{C38BA923-70EA-44E9-BA08-069D0D6CDC86}" destId="{8DE592BA-8444-498E-97F0-5F4FD195DAF4}" srcOrd="4" destOrd="0" presId="urn:microsoft.com/office/officeart/2005/8/layout/vList2"/>
    <dgm:cxn modelId="{4EFF21DB-5709-4C72-AA4D-EBAF93FEBA37}" type="presParOf" srcId="{C38BA923-70EA-44E9-BA08-069D0D6CDC86}" destId="{1344260D-9671-4160-A292-A844B7B0DFDC}" srcOrd="5" destOrd="0" presId="urn:microsoft.com/office/officeart/2005/8/layout/vList2"/>
    <dgm:cxn modelId="{472E444E-DC45-468E-A003-D217846637B9}" type="presParOf" srcId="{C38BA923-70EA-44E9-BA08-069D0D6CDC86}" destId="{8B81756D-A146-4632-B5ED-044062819770}"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2B294A-65CD-4179-A3F7-A20D99855B36}">
      <dsp:nvSpPr>
        <dsp:cNvPr id="0" name=""/>
        <dsp:cNvSpPr/>
      </dsp:nvSpPr>
      <dsp:spPr>
        <a:xfrm>
          <a:off x="0" y="40027"/>
          <a:ext cx="6666833" cy="1731768"/>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tr-TR" sz="3100" kern="1200"/>
            <a:t>Varlık kümelerini tablolara dönüştür </a:t>
          </a:r>
          <a:endParaRPr lang="en-US" sz="3100" kern="1200"/>
        </a:p>
      </dsp:txBody>
      <dsp:txXfrm>
        <a:off x="84538" y="124565"/>
        <a:ext cx="6497757" cy="1562692"/>
      </dsp:txXfrm>
    </dsp:sp>
    <dsp:sp modelId="{CB7ACC56-602B-4DB9-BE5A-421E5A1AA73F}">
      <dsp:nvSpPr>
        <dsp:cNvPr id="0" name=""/>
        <dsp:cNvSpPr/>
      </dsp:nvSpPr>
      <dsp:spPr>
        <a:xfrm>
          <a:off x="0" y="1861075"/>
          <a:ext cx="6666833" cy="1731768"/>
        </a:xfrm>
        <a:prstGeom prst="roundRect">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tr-TR" sz="3100" kern="1200"/>
            <a:t>Nitelikleri tabloların sütunlarına dönüştür </a:t>
          </a:r>
          <a:endParaRPr lang="en-US" sz="3100" kern="1200"/>
        </a:p>
      </dsp:txBody>
      <dsp:txXfrm>
        <a:off x="84538" y="1945613"/>
        <a:ext cx="6497757" cy="1562692"/>
      </dsp:txXfrm>
    </dsp:sp>
    <dsp:sp modelId="{567E02E0-B017-4B23-A1BC-CEA19BAA4931}">
      <dsp:nvSpPr>
        <dsp:cNvPr id="0" name=""/>
        <dsp:cNvSpPr/>
      </dsp:nvSpPr>
      <dsp:spPr>
        <a:xfrm>
          <a:off x="0" y="3682124"/>
          <a:ext cx="6666833" cy="1731768"/>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tr-TR" sz="3100" kern="1200"/>
            <a:t>İlişkide bir varlık kümesinin birincil anahtarı diğer varlık kümesinin yabancı anahtarı olarak belirlenir. </a:t>
          </a:r>
          <a:endParaRPr lang="en-US" sz="3100" kern="1200"/>
        </a:p>
      </dsp:txBody>
      <dsp:txXfrm>
        <a:off x="84538" y="3766662"/>
        <a:ext cx="6497757" cy="15626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F12574-290D-496E-8A12-2C7A117CB5D7}">
      <dsp:nvSpPr>
        <dsp:cNvPr id="0" name=""/>
        <dsp:cNvSpPr/>
      </dsp:nvSpPr>
      <dsp:spPr>
        <a:xfrm>
          <a:off x="0" y="101579"/>
          <a:ext cx="6263640" cy="1275702"/>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tr-TR" sz="2300" kern="1200"/>
            <a:t>Varlık kümelerini tablolara dönüştür </a:t>
          </a:r>
          <a:endParaRPr lang="en-US" sz="2300" kern="1200"/>
        </a:p>
      </dsp:txBody>
      <dsp:txXfrm>
        <a:off x="62275" y="163854"/>
        <a:ext cx="6139090" cy="1151152"/>
      </dsp:txXfrm>
    </dsp:sp>
    <dsp:sp modelId="{EAABF461-6BFF-4076-B7B2-C61E82F71448}">
      <dsp:nvSpPr>
        <dsp:cNvPr id="0" name=""/>
        <dsp:cNvSpPr/>
      </dsp:nvSpPr>
      <dsp:spPr>
        <a:xfrm>
          <a:off x="0" y="1443521"/>
          <a:ext cx="6263640" cy="1275702"/>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tr-TR" sz="2300" kern="1200"/>
            <a:t>Nitelikleri tabloların sütunlarına dönüştür </a:t>
          </a:r>
          <a:endParaRPr lang="en-US" sz="2300" kern="1200"/>
        </a:p>
      </dsp:txBody>
      <dsp:txXfrm>
        <a:off x="62275" y="1505796"/>
        <a:ext cx="6139090" cy="1151152"/>
      </dsp:txXfrm>
    </dsp:sp>
    <dsp:sp modelId="{8DE592BA-8444-498E-97F0-5F4FD195DAF4}">
      <dsp:nvSpPr>
        <dsp:cNvPr id="0" name=""/>
        <dsp:cNvSpPr/>
      </dsp:nvSpPr>
      <dsp:spPr>
        <a:xfrm>
          <a:off x="0" y="2785464"/>
          <a:ext cx="6263640" cy="1275702"/>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tr-TR" sz="2300" kern="1200"/>
            <a:t>İlişkilerin n tarafındaki tabloya 1 tarafındaki tablonun birincil anahtar sütunu yabancıl anahtar olarak eklenir. </a:t>
          </a:r>
          <a:endParaRPr lang="en-US" sz="2300" kern="1200"/>
        </a:p>
      </dsp:txBody>
      <dsp:txXfrm>
        <a:off x="62275" y="2847739"/>
        <a:ext cx="6139090" cy="1151152"/>
      </dsp:txXfrm>
    </dsp:sp>
    <dsp:sp modelId="{8B81756D-A146-4632-B5ED-044062819770}">
      <dsp:nvSpPr>
        <dsp:cNvPr id="0" name=""/>
        <dsp:cNvSpPr/>
      </dsp:nvSpPr>
      <dsp:spPr>
        <a:xfrm>
          <a:off x="0" y="4127406"/>
          <a:ext cx="6263640" cy="1275702"/>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tr-TR" sz="2300" kern="1200"/>
            <a:t>İlişkilerde tanımlayıcı nitelik bulunuyorsa tanımlayıcı nitelikler ilişkinin n taraftaki tabloya sütun olarak eklenir. </a:t>
          </a:r>
          <a:endParaRPr lang="en-US" sz="2300" kern="1200"/>
        </a:p>
      </dsp:txBody>
      <dsp:txXfrm>
        <a:off x="62275" y="4189681"/>
        <a:ext cx="6139090" cy="115115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F70ADD5-FCB9-4FCF-80C0-36CC87D43E21}"/>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D5285ABB-5B09-4F25-A894-AE6ADF034B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D6B302E9-3E90-4690-8E28-5A9C3D8D3AD6}"/>
              </a:ext>
            </a:extLst>
          </p:cNvPr>
          <p:cNvSpPr>
            <a:spLocks noGrp="1"/>
          </p:cNvSpPr>
          <p:nvPr>
            <p:ph type="dt" sz="half" idx="10"/>
          </p:nvPr>
        </p:nvSpPr>
        <p:spPr/>
        <p:txBody>
          <a:bodyPr/>
          <a:lstStyle/>
          <a:p>
            <a:fld id="{4A388275-9F85-4239-85E5-A195079897AD}" type="datetimeFigureOut">
              <a:rPr lang="tr-TR" smtClean="0"/>
              <a:t>24.05.2021</a:t>
            </a:fld>
            <a:endParaRPr lang="tr-TR"/>
          </a:p>
        </p:txBody>
      </p:sp>
      <p:sp>
        <p:nvSpPr>
          <p:cNvPr id="5" name="Alt Bilgi Yer Tutucusu 4">
            <a:extLst>
              <a:ext uri="{FF2B5EF4-FFF2-40B4-BE49-F238E27FC236}">
                <a16:creationId xmlns:a16="http://schemas.microsoft.com/office/drawing/2014/main" id="{C55A561A-E15F-43E7-A357-E1C31660FA5F}"/>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C544D069-E9DC-4C6F-BBFD-5BD74B4E03A5}"/>
              </a:ext>
            </a:extLst>
          </p:cNvPr>
          <p:cNvSpPr>
            <a:spLocks noGrp="1"/>
          </p:cNvSpPr>
          <p:nvPr>
            <p:ph type="sldNum" sz="quarter" idx="12"/>
          </p:nvPr>
        </p:nvSpPr>
        <p:spPr/>
        <p:txBody>
          <a:bodyPr/>
          <a:lstStyle/>
          <a:p>
            <a:fld id="{7097FE29-302E-44EB-AE77-75698331279A}" type="slidenum">
              <a:rPr lang="tr-TR" smtClean="0"/>
              <a:t>‹#›</a:t>
            </a:fld>
            <a:endParaRPr lang="tr-TR"/>
          </a:p>
        </p:txBody>
      </p:sp>
    </p:spTree>
    <p:extLst>
      <p:ext uri="{BB962C8B-B14F-4D97-AF65-F5344CB8AC3E}">
        <p14:creationId xmlns:p14="http://schemas.microsoft.com/office/powerpoint/2010/main" val="2146576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7181197-A55E-4A1C-B577-DD5A2D6308B4}"/>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7D66D30F-C58B-4766-8D97-4566CE3FE7D6}"/>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09B23B05-D9BC-4477-81D5-67742F6599DD}"/>
              </a:ext>
            </a:extLst>
          </p:cNvPr>
          <p:cNvSpPr>
            <a:spLocks noGrp="1"/>
          </p:cNvSpPr>
          <p:nvPr>
            <p:ph type="dt" sz="half" idx="10"/>
          </p:nvPr>
        </p:nvSpPr>
        <p:spPr/>
        <p:txBody>
          <a:bodyPr/>
          <a:lstStyle/>
          <a:p>
            <a:fld id="{4A388275-9F85-4239-85E5-A195079897AD}" type="datetimeFigureOut">
              <a:rPr lang="tr-TR" smtClean="0"/>
              <a:t>24.05.2021</a:t>
            </a:fld>
            <a:endParaRPr lang="tr-TR"/>
          </a:p>
        </p:txBody>
      </p:sp>
      <p:sp>
        <p:nvSpPr>
          <p:cNvPr id="5" name="Alt Bilgi Yer Tutucusu 4">
            <a:extLst>
              <a:ext uri="{FF2B5EF4-FFF2-40B4-BE49-F238E27FC236}">
                <a16:creationId xmlns:a16="http://schemas.microsoft.com/office/drawing/2014/main" id="{5633F26D-63FD-4A96-ACD0-50B32FE2BCB5}"/>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63A4DD71-6B7D-4306-B070-8F614608C6B3}"/>
              </a:ext>
            </a:extLst>
          </p:cNvPr>
          <p:cNvSpPr>
            <a:spLocks noGrp="1"/>
          </p:cNvSpPr>
          <p:nvPr>
            <p:ph type="sldNum" sz="quarter" idx="12"/>
          </p:nvPr>
        </p:nvSpPr>
        <p:spPr/>
        <p:txBody>
          <a:bodyPr/>
          <a:lstStyle/>
          <a:p>
            <a:fld id="{7097FE29-302E-44EB-AE77-75698331279A}" type="slidenum">
              <a:rPr lang="tr-TR" smtClean="0"/>
              <a:t>‹#›</a:t>
            </a:fld>
            <a:endParaRPr lang="tr-TR"/>
          </a:p>
        </p:txBody>
      </p:sp>
    </p:spTree>
    <p:extLst>
      <p:ext uri="{BB962C8B-B14F-4D97-AF65-F5344CB8AC3E}">
        <p14:creationId xmlns:p14="http://schemas.microsoft.com/office/powerpoint/2010/main" val="1310894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FB35BDFE-6447-40AC-A703-E8C97B268E6D}"/>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9DB79512-E5D4-4EB0-B0F7-CB0F4B800677}"/>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48E1DB08-8059-47A7-8ECE-19CE5AA10E5A}"/>
              </a:ext>
            </a:extLst>
          </p:cNvPr>
          <p:cNvSpPr>
            <a:spLocks noGrp="1"/>
          </p:cNvSpPr>
          <p:nvPr>
            <p:ph type="dt" sz="half" idx="10"/>
          </p:nvPr>
        </p:nvSpPr>
        <p:spPr/>
        <p:txBody>
          <a:bodyPr/>
          <a:lstStyle/>
          <a:p>
            <a:fld id="{4A388275-9F85-4239-85E5-A195079897AD}" type="datetimeFigureOut">
              <a:rPr lang="tr-TR" smtClean="0"/>
              <a:t>24.05.2021</a:t>
            </a:fld>
            <a:endParaRPr lang="tr-TR"/>
          </a:p>
        </p:txBody>
      </p:sp>
      <p:sp>
        <p:nvSpPr>
          <p:cNvPr id="5" name="Alt Bilgi Yer Tutucusu 4">
            <a:extLst>
              <a:ext uri="{FF2B5EF4-FFF2-40B4-BE49-F238E27FC236}">
                <a16:creationId xmlns:a16="http://schemas.microsoft.com/office/drawing/2014/main" id="{D0D76D20-982E-4D3A-9697-155441755210}"/>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0BB9CC80-5EF5-4338-9C8A-B5DFB2CE8CD7}"/>
              </a:ext>
            </a:extLst>
          </p:cNvPr>
          <p:cNvSpPr>
            <a:spLocks noGrp="1"/>
          </p:cNvSpPr>
          <p:nvPr>
            <p:ph type="sldNum" sz="quarter" idx="12"/>
          </p:nvPr>
        </p:nvSpPr>
        <p:spPr/>
        <p:txBody>
          <a:bodyPr/>
          <a:lstStyle/>
          <a:p>
            <a:fld id="{7097FE29-302E-44EB-AE77-75698331279A}" type="slidenum">
              <a:rPr lang="tr-TR" smtClean="0"/>
              <a:t>‹#›</a:t>
            </a:fld>
            <a:endParaRPr lang="tr-TR"/>
          </a:p>
        </p:txBody>
      </p:sp>
    </p:spTree>
    <p:extLst>
      <p:ext uri="{BB962C8B-B14F-4D97-AF65-F5344CB8AC3E}">
        <p14:creationId xmlns:p14="http://schemas.microsoft.com/office/powerpoint/2010/main" val="2802429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8ECDA92-F68C-47C0-AF08-3AB6108C7281}"/>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0F0EB82D-CFE8-4428-A9DF-8F12FD29EEF0}"/>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2E256BA-98EB-4669-B7CA-819B40C4F3A1}"/>
              </a:ext>
            </a:extLst>
          </p:cNvPr>
          <p:cNvSpPr>
            <a:spLocks noGrp="1"/>
          </p:cNvSpPr>
          <p:nvPr>
            <p:ph type="dt" sz="half" idx="10"/>
          </p:nvPr>
        </p:nvSpPr>
        <p:spPr/>
        <p:txBody>
          <a:bodyPr/>
          <a:lstStyle/>
          <a:p>
            <a:fld id="{4A388275-9F85-4239-85E5-A195079897AD}" type="datetimeFigureOut">
              <a:rPr lang="tr-TR" smtClean="0"/>
              <a:t>24.05.2021</a:t>
            </a:fld>
            <a:endParaRPr lang="tr-TR"/>
          </a:p>
        </p:txBody>
      </p:sp>
      <p:sp>
        <p:nvSpPr>
          <p:cNvPr id="5" name="Alt Bilgi Yer Tutucusu 4">
            <a:extLst>
              <a:ext uri="{FF2B5EF4-FFF2-40B4-BE49-F238E27FC236}">
                <a16:creationId xmlns:a16="http://schemas.microsoft.com/office/drawing/2014/main" id="{7325009E-E4B9-4285-88C6-810154FAB60D}"/>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28B9E4B8-4690-4961-A2C2-021324B7C3F7}"/>
              </a:ext>
            </a:extLst>
          </p:cNvPr>
          <p:cNvSpPr>
            <a:spLocks noGrp="1"/>
          </p:cNvSpPr>
          <p:nvPr>
            <p:ph type="sldNum" sz="quarter" idx="12"/>
          </p:nvPr>
        </p:nvSpPr>
        <p:spPr/>
        <p:txBody>
          <a:bodyPr/>
          <a:lstStyle/>
          <a:p>
            <a:fld id="{7097FE29-302E-44EB-AE77-75698331279A}" type="slidenum">
              <a:rPr lang="tr-TR" smtClean="0"/>
              <a:t>‹#›</a:t>
            </a:fld>
            <a:endParaRPr lang="tr-TR"/>
          </a:p>
        </p:txBody>
      </p:sp>
    </p:spTree>
    <p:extLst>
      <p:ext uri="{BB962C8B-B14F-4D97-AF65-F5344CB8AC3E}">
        <p14:creationId xmlns:p14="http://schemas.microsoft.com/office/powerpoint/2010/main" val="222103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ED2B494-D833-428C-B1C3-179D48CAF051}"/>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B28BA602-DBE7-4070-9AA3-AFE7D52552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4B94B275-109E-47B1-A43B-D6250B1300A2}"/>
              </a:ext>
            </a:extLst>
          </p:cNvPr>
          <p:cNvSpPr>
            <a:spLocks noGrp="1"/>
          </p:cNvSpPr>
          <p:nvPr>
            <p:ph type="dt" sz="half" idx="10"/>
          </p:nvPr>
        </p:nvSpPr>
        <p:spPr/>
        <p:txBody>
          <a:bodyPr/>
          <a:lstStyle/>
          <a:p>
            <a:fld id="{4A388275-9F85-4239-85E5-A195079897AD}" type="datetimeFigureOut">
              <a:rPr lang="tr-TR" smtClean="0"/>
              <a:t>24.05.2021</a:t>
            </a:fld>
            <a:endParaRPr lang="tr-TR"/>
          </a:p>
        </p:txBody>
      </p:sp>
      <p:sp>
        <p:nvSpPr>
          <p:cNvPr id="5" name="Alt Bilgi Yer Tutucusu 4">
            <a:extLst>
              <a:ext uri="{FF2B5EF4-FFF2-40B4-BE49-F238E27FC236}">
                <a16:creationId xmlns:a16="http://schemas.microsoft.com/office/drawing/2014/main" id="{39A0CD4E-3881-4041-8FF5-D58800F1D51A}"/>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01E3098B-99E6-4A31-B6BC-612BFD479355}"/>
              </a:ext>
            </a:extLst>
          </p:cNvPr>
          <p:cNvSpPr>
            <a:spLocks noGrp="1"/>
          </p:cNvSpPr>
          <p:nvPr>
            <p:ph type="sldNum" sz="quarter" idx="12"/>
          </p:nvPr>
        </p:nvSpPr>
        <p:spPr/>
        <p:txBody>
          <a:bodyPr/>
          <a:lstStyle/>
          <a:p>
            <a:fld id="{7097FE29-302E-44EB-AE77-75698331279A}" type="slidenum">
              <a:rPr lang="tr-TR" smtClean="0"/>
              <a:t>‹#›</a:t>
            </a:fld>
            <a:endParaRPr lang="tr-TR"/>
          </a:p>
        </p:txBody>
      </p:sp>
    </p:spTree>
    <p:extLst>
      <p:ext uri="{BB962C8B-B14F-4D97-AF65-F5344CB8AC3E}">
        <p14:creationId xmlns:p14="http://schemas.microsoft.com/office/powerpoint/2010/main" val="3379879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FBFC407-196B-4259-A674-43D7C5969F26}"/>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AB43FB5F-2AFE-4242-8018-FFD5E5E3E07D}"/>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F91F9B56-7F0F-44D5-AEAC-D8D9394D2A12}"/>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A7C66344-D455-4566-AACD-EDE1BEE8C916}"/>
              </a:ext>
            </a:extLst>
          </p:cNvPr>
          <p:cNvSpPr>
            <a:spLocks noGrp="1"/>
          </p:cNvSpPr>
          <p:nvPr>
            <p:ph type="dt" sz="half" idx="10"/>
          </p:nvPr>
        </p:nvSpPr>
        <p:spPr/>
        <p:txBody>
          <a:bodyPr/>
          <a:lstStyle/>
          <a:p>
            <a:fld id="{4A388275-9F85-4239-85E5-A195079897AD}" type="datetimeFigureOut">
              <a:rPr lang="tr-TR" smtClean="0"/>
              <a:t>24.05.2021</a:t>
            </a:fld>
            <a:endParaRPr lang="tr-TR"/>
          </a:p>
        </p:txBody>
      </p:sp>
      <p:sp>
        <p:nvSpPr>
          <p:cNvPr id="6" name="Alt Bilgi Yer Tutucusu 5">
            <a:extLst>
              <a:ext uri="{FF2B5EF4-FFF2-40B4-BE49-F238E27FC236}">
                <a16:creationId xmlns:a16="http://schemas.microsoft.com/office/drawing/2014/main" id="{B0F2E1BA-7225-4101-8F78-BF69FAC42DFD}"/>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66D559A0-2F08-42FB-9C51-462059B88411}"/>
              </a:ext>
            </a:extLst>
          </p:cNvPr>
          <p:cNvSpPr>
            <a:spLocks noGrp="1"/>
          </p:cNvSpPr>
          <p:nvPr>
            <p:ph type="sldNum" sz="quarter" idx="12"/>
          </p:nvPr>
        </p:nvSpPr>
        <p:spPr/>
        <p:txBody>
          <a:bodyPr/>
          <a:lstStyle/>
          <a:p>
            <a:fld id="{7097FE29-302E-44EB-AE77-75698331279A}" type="slidenum">
              <a:rPr lang="tr-TR" smtClean="0"/>
              <a:t>‹#›</a:t>
            </a:fld>
            <a:endParaRPr lang="tr-TR"/>
          </a:p>
        </p:txBody>
      </p:sp>
    </p:spTree>
    <p:extLst>
      <p:ext uri="{BB962C8B-B14F-4D97-AF65-F5344CB8AC3E}">
        <p14:creationId xmlns:p14="http://schemas.microsoft.com/office/powerpoint/2010/main" val="203838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DBAA170-FBA5-4191-93E5-041A15B4EBCA}"/>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02394289-3242-44F4-A876-092F6D19F5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00228536-B84F-462A-9D1A-0A384E6EE4BF}"/>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95BB17EA-B1DB-4F2E-868C-D9148CBD65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62E8B620-7EA8-48D8-B2C1-1197CB0B4C92}"/>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74A99D89-AC8B-443B-8FF9-1A871D94E0A3}"/>
              </a:ext>
            </a:extLst>
          </p:cNvPr>
          <p:cNvSpPr>
            <a:spLocks noGrp="1"/>
          </p:cNvSpPr>
          <p:nvPr>
            <p:ph type="dt" sz="half" idx="10"/>
          </p:nvPr>
        </p:nvSpPr>
        <p:spPr/>
        <p:txBody>
          <a:bodyPr/>
          <a:lstStyle/>
          <a:p>
            <a:fld id="{4A388275-9F85-4239-85E5-A195079897AD}" type="datetimeFigureOut">
              <a:rPr lang="tr-TR" smtClean="0"/>
              <a:t>24.05.2021</a:t>
            </a:fld>
            <a:endParaRPr lang="tr-TR"/>
          </a:p>
        </p:txBody>
      </p:sp>
      <p:sp>
        <p:nvSpPr>
          <p:cNvPr id="8" name="Alt Bilgi Yer Tutucusu 7">
            <a:extLst>
              <a:ext uri="{FF2B5EF4-FFF2-40B4-BE49-F238E27FC236}">
                <a16:creationId xmlns:a16="http://schemas.microsoft.com/office/drawing/2014/main" id="{24A7F335-0068-484F-A796-F22B1156EEF2}"/>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80AB9C66-58AD-4030-B75E-8DC9F0214299}"/>
              </a:ext>
            </a:extLst>
          </p:cNvPr>
          <p:cNvSpPr>
            <a:spLocks noGrp="1"/>
          </p:cNvSpPr>
          <p:nvPr>
            <p:ph type="sldNum" sz="quarter" idx="12"/>
          </p:nvPr>
        </p:nvSpPr>
        <p:spPr/>
        <p:txBody>
          <a:bodyPr/>
          <a:lstStyle/>
          <a:p>
            <a:fld id="{7097FE29-302E-44EB-AE77-75698331279A}" type="slidenum">
              <a:rPr lang="tr-TR" smtClean="0"/>
              <a:t>‹#›</a:t>
            </a:fld>
            <a:endParaRPr lang="tr-TR"/>
          </a:p>
        </p:txBody>
      </p:sp>
    </p:spTree>
    <p:extLst>
      <p:ext uri="{BB962C8B-B14F-4D97-AF65-F5344CB8AC3E}">
        <p14:creationId xmlns:p14="http://schemas.microsoft.com/office/powerpoint/2010/main" val="361593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DC6A048-B02F-47E4-9125-62B16A911EE9}"/>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FAAA2962-FD8A-45E4-AE61-38CD52BA21C8}"/>
              </a:ext>
            </a:extLst>
          </p:cNvPr>
          <p:cNvSpPr>
            <a:spLocks noGrp="1"/>
          </p:cNvSpPr>
          <p:nvPr>
            <p:ph type="dt" sz="half" idx="10"/>
          </p:nvPr>
        </p:nvSpPr>
        <p:spPr/>
        <p:txBody>
          <a:bodyPr/>
          <a:lstStyle/>
          <a:p>
            <a:fld id="{4A388275-9F85-4239-85E5-A195079897AD}" type="datetimeFigureOut">
              <a:rPr lang="tr-TR" smtClean="0"/>
              <a:t>24.05.2021</a:t>
            </a:fld>
            <a:endParaRPr lang="tr-TR"/>
          </a:p>
        </p:txBody>
      </p:sp>
      <p:sp>
        <p:nvSpPr>
          <p:cNvPr id="4" name="Alt Bilgi Yer Tutucusu 3">
            <a:extLst>
              <a:ext uri="{FF2B5EF4-FFF2-40B4-BE49-F238E27FC236}">
                <a16:creationId xmlns:a16="http://schemas.microsoft.com/office/drawing/2014/main" id="{B8C4B6B7-C9C1-4103-9476-8BFFD303DACD}"/>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5AD2357A-5669-44F6-8920-7213B707B3B7}"/>
              </a:ext>
            </a:extLst>
          </p:cNvPr>
          <p:cNvSpPr>
            <a:spLocks noGrp="1"/>
          </p:cNvSpPr>
          <p:nvPr>
            <p:ph type="sldNum" sz="quarter" idx="12"/>
          </p:nvPr>
        </p:nvSpPr>
        <p:spPr/>
        <p:txBody>
          <a:bodyPr/>
          <a:lstStyle/>
          <a:p>
            <a:fld id="{7097FE29-302E-44EB-AE77-75698331279A}" type="slidenum">
              <a:rPr lang="tr-TR" smtClean="0"/>
              <a:t>‹#›</a:t>
            </a:fld>
            <a:endParaRPr lang="tr-TR"/>
          </a:p>
        </p:txBody>
      </p:sp>
    </p:spTree>
    <p:extLst>
      <p:ext uri="{BB962C8B-B14F-4D97-AF65-F5344CB8AC3E}">
        <p14:creationId xmlns:p14="http://schemas.microsoft.com/office/powerpoint/2010/main" val="3636752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B017EA41-1F74-45BB-A826-6D72DCA705AE}"/>
              </a:ext>
            </a:extLst>
          </p:cNvPr>
          <p:cNvSpPr>
            <a:spLocks noGrp="1"/>
          </p:cNvSpPr>
          <p:nvPr>
            <p:ph type="dt" sz="half" idx="10"/>
          </p:nvPr>
        </p:nvSpPr>
        <p:spPr/>
        <p:txBody>
          <a:bodyPr/>
          <a:lstStyle/>
          <a:p>
            <a:fld id="{4A388275-9F85-4239-85E5-A195079897AD}" type="datetimeFigureOut">
              <a:rPr lang="tr-TR" smtClean="0"/>
              <a:t>24.05.2021</a:t>
            </a:fld>
            <a:endParaRPr lang="tr-TR"/>
          </a:p>
        </p:txBody>
      </p:sp>
      <p:sp>
        <p:nvSpPr>
          <p:cNvPr id="3" name="Alt Bilgi Yer Tutucusu 2">
            <a:extLst>
              <a:ext uri="{FF2B5EF4-FFF2-40B4-BE49-F238E27FC236}">
                <a16:creationId xmlns:a16="http://schemas.microsoft.com/office/drawing/2014/main" id="{CA0D6700-1EF9-48FA-A144-DA5022B72C55}"/>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18324A67-2411-4953-9198-DB87E85ED666}"/>
              </a:ext>
            </a:extLst>
          </p:cNvPr>
          <p:cNvSpPr>
            <a:spLocks noGrp="1"/>
          </p:cNvSpPr>
          <p:nvPr>
            <p:ph type="sldNum" sz="quarter" idx="12"/>
          </p:nvPr>
        </p:nvSpPr>
        <p:spPr/>
        <p:txBody>
          <a:bodyPr/>
          <a:lstStyle/>
          <a:p>
            <a:fld id="{7097FE29-302E-44EB-AE77-75698331279A}" type="slidenum">
              <a:rPr lang="tr-TR" smtClean="0"/>
              <a:t>‹#›</a:t>
            </a:fld>
            <a:endParaRPr lang="tr-TR"/>
          </a:p>
        </p:txBody>
      </p:sp>
    </p:spTree>
    <p:extLst>
      <p:ext uri="{BB962C8B-B14F-4D97-AF65-F5344CB8AC3E}">
        <p14:creationId xmlns:p14="http://schemas.microsoft.com/office/powerpoint/2010/main" val="2231615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8935459-674F-40C2-8F11-10B35E512415}"/>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3644A8C2-3C6E-4214-A477-E24313429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8F1673A6-9C33-4B60-B05D-DAA0D442AF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9038CB27-5BB9-43C8-A060-FD27C2E1FCB9}"/>
              </a:ext>
            </a:extLst>
          </p:cNvPr>
          <p:cNvSpPr>
            <a:spLocks noGrp="1"/>
          </p:cNvSpPr>
          <p:nvPr>
            <p:ph type="dt" sz="half" idx="10"/>
          </p:nvPr>
        </p:nvSpPr>
        <p:spPr/>
        <p:txBody>
          <a:bodyPr/>
          <a:lstStyle/>
          <a:p>
            <a:fld id="{4A388275-9F85-4239-85E5-A195079897AD}" type="datetimeFigureOut">
              <a:rPr lang="tr-TR" smtClean="0"/>
              <a:t>24.05.2021</a:t>
            </a:fld>
            <a:endParaRPr lang="tr-TR"/>
          </a:p>
        </p:txBody>
      </p:sp>
      <p:sp>
        <p:nvSpPr>
          <p:cNvPr id="6" name="Alt Bilgi Yer Tutucusu 5">
            <a:extLst>
              <a:ext uri="{FF2B5EF4-FFF2-40B4-BE49-F238E27FC236}">
                <a16:creationId xmlns:a16="http://schemas.microsoft.com/office/drawing/2014/main" id="{3BDF750F-A277-4AB5-99F5-F9437C2EEBE7}"/>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8CA7504D-307C-4FEA-9974-13CA2953533A}"/>
              </a:ext>
            </a:extLst>
          </p:cNvPr>
          <p:cNvSpPr>
            <a:spLocks noGrp="1"/>
          </p:cNvSpPr>
          <p:nvPr>
            <p:ph type="sldNum" sz="quarter" idx="12"/>
          </p:nvPr>
        </p:nvSpPr>
        <p:spPr/>
        <p:txBody>
          <a:bodyPr/>
          <a:lstStyle/>
          <a:p>
            <a:fld id="{7097FE29-302E-44EB-AE77-75698331279A}" type="slidenum">
              <a:rPr lang="tr-TR" smtClean="0"/>
              <a:t>‹#›</a:t>
            </a:fld>
            <a:endParaRPr lang="tr-TR"/>
          </a:p>
        </p:txBody>
      </p:sp>
    </p:spTree>
    <p:extLst>
      <p:ext uri="{BB962C8B-B14F-4D97-AF65-F5344CB8AC3E}">
        <p14:creationId xmlns:p14="http://schemas.microsoft.com/office/powerpoint/2010/main" val="3901070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215CD94-F0DD-41C4-A75E-0F2A456FF811}"/>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0C87CC96-2C7C-4102-B6CE-F8AEFE51E4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58657031-4389-4476-9AB4-8DF69F7FFE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08909046-8CCF-455A-96E6-685FC256F5A3}"/>
              </a:ext>
            </a:extLst>
          </p:cNvPr>
          <p:cNvSpPr>
            <a:spLocks noGrp="1"/>
          </p:cNvSpPr>
          <p:nvPr>
            <p:ph type="dt" sz="half" idx="10"/>
          </p:nvPr>
        </p:nvSpPr>
        <p:spPr/>
        <p:txBody>
          <a:bodyPr/>
          <a:lstStyle/>
          <a:p>
            <a:fld id="{4A388275-9F85-4239-85E5-A195079897AD}" type="datetimeFigureOut">
              <a:rPr lang="tr-TR" smtClean="0"/>
              <a:t>24.05.2021</a:t>
            </a:fld>
            <a:endParaRPr lang="tr-TR"/>
          </a:p>
        </p:txBody>
      </p:sp>
      <p:sp>
        <p:nvSpPr>
          <p:cNvPr id="6" name="Alt Bilgi Yer Tutucusu 5">
            <a:extLst>
              <a:ext uri="{FF2B5EF4-FFF2-40B4-BE49-F238E27FC236}">
                <a16:creationId xmlns:a16="http://schemas.microsoft.com/office/drawing/2014/main" id="{2477F955-E316-40B1-8A0E-474A0530A7BC}"/>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2A2CEDE3-5156-4E02-8470-693DAB5781BB}"/>
              </a:ext>
            </a:extLst>
          </p:cNvPr>
          <p:cNvSpPr>
            <a:spLocks noGrp="1"/>
          </p:cNvSpPr>
          <p:nvPr>
            <p:ph type="sldNum" sz="quarter" idx="12"/>
          </p:nvPr>
        </p:nvSpPr>
        <p:spPr/>
        <p:txBody>
          <a:bodyPr/>
          <a:lstStyle/>
          <a:p>
            <a:fld id="{7097FE29-302E-44EB-AE77-75698331279A}" type="slidenum">
              <a:rPr lang="tr-TR" smtClean="0"/>
              <a:t>‹#›</a:t>
            </a:fld>
            <a:endParaRPr lang="tr-TR"/>
          </a:p>
        </p:txBody>
      </p:sp>
    </p:spTree>
    <p:extLst>
      <p:ext uri="{BB962C8B-B14F-4D97-AF65-F5344CB8AC3E}">
        <p14:creationId xmlns:p14="http://schemas.microsoft.com/office/powerpoint/2010/main" val="3304898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70681D6A-535B-4A85-A132-AEFEBF61DD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1EEB5B19-5DF8-4161-A8D4-6580D66A6C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83E5CADA-26C8-47AD-82D0-AA3E306F89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388275-9F85-4239-85E5-A195079897AD}" type="datetimeFigureOut">
              <a:rPr lang="tr-TR" smtClean="0"/>
              <a:t>24.05.2021</a:t>
            </a:fld>
            <a:endParaRPr lang="tr-TR"/>
          </a:p>
        </p:txBody>
      </p:sp>
      <p:sp>
        <p:nvSpPr>
          <p:cNvPr id="5" name="Alt Bilgi Yer Tutucusu 4">
            <a:extLst>
              <a:ext uri="{FF2B5EF4-FFF2-40B4-BE49-F238E27FC236}">
                <a16:creationId xmlns:a16="http://schemas.microsoft.com/office/drawing/2014/main" id="{2C7CA3C2-729C-4685-B037-CAE7D2A4FD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E53602D5-A2CB-4FBF-AF58-4359C45581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97FE29-302E-44EB-AE77-75698331279A}" type="slidenum">
              <a:rPr lang="tr-TR" smtClean="0"/>
              <a:t>‹#›</a:t>
            </a:fld>
            <a:endParaRPr lang="tr-TR"/>
          </a:p>
        </p:txBody>
      </p:sp>
    </p:spTree>
    <p:extLst>
      <p:ext uri="{BB962C8B-B14F-4D97-AF65-F5344CB8AC3E}">
        <p14:creationId xmlns:p14="http://schemas.microsoft.com/office/powerpoint/2010/main" val="12072488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 name="Rectangle 14">
            <a:extLst>
              <a:ext uri="{FF2B5EF4-FFF2-40B4-BE49-F238E27FC236}">
                <a16:creationId xmlns:a16="http://schemas.microsoft.com/office/drawing/2014/main" id="{A06D0F62-BFBD-4E1A-A794-03A64E43A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16">
            <a:extLst>
              <a:ext uri="{FF2B5EF4-FFF2-40B4-BE49-F238E27FC236}">
                <a16:creationId xmlns:a16="http://schemas.microsoft.com/office/drawing/2014/main" id="{CDA911C9-FB3A-48A5-8D92-189DA82D3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80681"/>
            <a:ext cx="12192000" cy="2777318"/>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Resim 5" descr="metin, balta içeren bir resim&#10;&#10;Açıklama otomatik olarak oluşturuldu">
            <a:extLst>
              <a:ext uri="{FF2B5EF4-FFF2-40B4-BE49-F238E27FC236}">
                <a16:creationId xmlns:a16="http://schemas.microsoft.com/office/drawing/2014/main" id="{CC159AF4-F0E7-4657-87A0-EF8CF808ECD4}"/>
              </a:ext>
            </a:extLst>
          </p:cNvPr>
          <p:cNvPicPr>
            <a:picLocks noChangeAspect="1"/>
          </p:cNvPicPr>
          <p:nvPr/>
        </p:nvPicPr>
        <p:blipFill rotWithShape="1">
          <a:blip r:embed="rId2">
            <a:extLst>
              <a:ext uri="{28A0092B-C50C-407E-A947-70E740481C1C}">
                <a14:useLocalDpi xmlns:a14="http://schemas.microsoft.com/office/drawing/2010/main" val="0"/>
              </a:ext>
            </a:extLst>
          </a:blip>
          <a:srcRect l="1333"/>
          <a:stretch/>
        </p:blipFill>
        <p:spPr>
          <a:xfrm>
            <a:off x="1" y="1"/>
            <a:ext cx="12191999" cy="6858000"/>
          </a:xfrm>
          <a:custGeom>
            <a:avLst/>
            <a:gdLst/>
            <a:ahLst/>
            <a:cxnLst/>
            <a:rect l="l" t="t" r="r" b="b"/>
            <a:pathLst>
              <a:path w="12191999" h="6842601">
                <a:moveTo>
                  <a:pt x="0" y="0"/>
                </a:moveTo>
                <a:lnTo>
                  <a:pt x="12191999" y="0"/>
                </a:lnTo>
                <a:lnTo>
                  <a:pt x="12191999" y="6842601"/>
                </a:lnTo>
                <a:lnTo>
                  <a:pt x="10316981" y="6842601"/>
                </a:lnTo>
                <a:cubicBezTo>
                  <a:pt x="10312796" y="6835189"/>
                  <a:pt x="10163183" y="6730124"/>
                  <a:pt x="10158998" y="6722712"/>
                </a:cubicBezTo>
                <a:cubicBezTo>
                  <a:pt x="10120278" y="6678190"/>
                  <a:pt x="10156462" y="6716223"/>
                  <a:pt x="10090349" y="6671420"/>
                </a:cubicBezTo>
                <a:cubicBezTo>
                  <a:pt x="10043032" y="6655694"/>
                  <a:pt x="9995855" y="6551879"/>
                  <a:pt x="9955425" y="6498018"/>
                </a:cubicBezTo>
                <a:cubicBezTo>
                  <a:pt x="9939618" y="6480021"/>
                  <a:pt x="9915110" y="6461677"/>
                  <a:pt x="9891265" y="6454528"/>
                </a:cubicBezTo>
                <a:cubicBezTo>
                  <a:pt x="9868239" y="6464957"/>
                  <a:pt x="9865423" y="6431640"/>
                  <a:pt x="9848227" y="6426063"/>
                </a:cubicBezTo>
                <a:cubicBezTo>
                  <a:pt x="9838059" y="6433162"/>
                  <a:pt x="9815047" y="6410348"/>
                  <a:pt x="9812354" y="6399604"/>
                </a:cubicBezTo>
                <a:cubicBezTo>
                  <a:pt x="9825285" y="6377997"/>
                  <a:pt x="9725923" y="6372757"/>
                  <a:pt x="9725915" y="6356381"/>
                </a:cubicBezTo>
                <a:cubicBezTo>
                  <a:pt x="9696279" y="6348066"/>
                  <a:pt x="9591199" y="6354143"/>
                  <a:pt x="9575033" y="6325258"/>
                </a:cubicBezTo>
                <a:cubicBezTo>
                  <a:pt x="9516434" y="6303128"/>
                  <a:pt x="9441613" y="6276805"/>
                  <a:pt x="9415626" y="6271777"/>
                </a:cubicBezTo>
                <a:cubicBezTo>
                  <a:pt x="9378293" y="6313495"/>
                  <a:pt x="9281935" y="6171365"/>
                  <a:pt x="9171493" y="6150430"/>
                </a:cubicBezTo>
                <a:cubicBezTo>
                  <a:pt x="9155426" y="6152396"/>
                  <a:pt x="9147439" y="6151015"/>
                  <a:pt x="9146018" y="6139864"/>
                </a:cubicBezTo>
                <a:cubicBezTo>
                  <a:pt x="9112029" y="6132441"/>
                  <a:pt x="9087339" y="6101138"/>
                  <a:pt x="9059635" y="6109957"/>
                </a:cubicBezTo>
                <a:cubicBezTo>
                  <a:pt x="9024424" y="6092144"/>
                  <a:pt x="9043048" y="6078417"/>
                  <a:pt x="9010911" y="6064789"/>
                </a:cubicBezTo>
                <a:lnTo>
                  <a:pt x="8866811" y="6028191"/>
                </a:lnTo>
                <a:cubicBezTo>
                  <a:pt x="8846465" y="6021172"/>
                  <a:pt x="8825221" y="6000527"/>
                  <a:pt x="8804584" y="5994237"/>
                </a:cubicBezTo>
                <a:lnTo>
                  <a:pt x="8783071" y="5990448"/>
                </a:lnTo>
                <a:lnTo>
                  <a:pt x="8770456" y="5978060"/>
                </a:lnTo>
                <a:cubicBezTo>
                  <a:pt x="8764772" y="5975259"/>
                  <a:pt x="8757695" y="5974720"/>
                  <a:pt x="8748297" y="5978070"/>
                </a:cubicBezTo>
                <a:cubicBezTo>
                  <a:pt x="8730344" y="5973495"/>
                  <a:pt x="8679808" y="5955894"/>
                  <a:pt x="8662742" y="5950603"/>
                </a:cubicBezTo>
                <a:lnTo>
                  <a:pt x="8645902" y="5946326"/>
                </a:lnTo>
                <a:lnTo>
                  <a:pt x="8638176" y="5938358"/>
                </a:lnTo>
                <a:cubicBezTo>
                  <a:pt x="8625897" y="5932642"/>
                  <a:pt x="8594811" y="5922073"/>
                  <a:pt x="8572224" y="5912032"/>
                </a:cubicBezTo>
                <a:cubicBezTo>
                  <a:pt x="8553809" y="5897782"/>
                  <a:pt x="8529845" y="5886100"/>
                  <a:pt x="8502655" y="5878114"/>
                </a:cubicBezTo>
                <a:cubicBezTo>
                  <a:pt x="8496990" y="5883034"/>
                  <a:pt x="8489611" y="5872566"/>
                  <a:pt x="8485159" y="5869819"/>
                </a:cubicBezTo>
                <a:cubicBezTo>
                  <a:pt x="8483457" y="5873482"/>
                  <a:pt x="8471232" y="5872664"/>
                  <a:pt x="8468539" y="5868711"/>
                </a:cubicBezTo>
                <a:cubicBezTo>
                  <a:pt x="8389167" y="5836352"/>
                  <a:pt x="8421742" y="5881497"/>
                  <a:pt x="8379810" y="5849376"/>
                </a:cubicBezTo>
                <a:cubicBezTo>
                  <a:pt x="8371729" y="5846373"/>
                  <a:pt x="8364483" y="5846766"/>
                  <a:pt x="8357758" y="5848601"/>
                </a:cubicBezTo>
                <a:lnTo>
                  <a:pt x="8315264" y="5836192"/>
                </a:lnTo>
                <a:cubicBezTo>
                  <a:pt x="8299077" y="5829531"/>
                  <a:pt x="8281671" y="5824011"/>
                  <a:pt x="8263455" y="5819793"/>
                </a:cubicBezTo>
                <a:cubicBezTo>
                  <a:pt x="8257386" y="5826849"/>
                  <a:pt x="8245582" y="5813448"/>
                  <a:pt x="8239287" y="5810141"/>
                </a:cubicBezTo>
                <a:cubicBezTo>
                  <a:pt x="8237965" y="5815186"/>
                  <a:pt x="8222226" y="5815108"/>
                  <a:pt x="8217888" y="5810039"/>
                </a:cubicBezTo>
                <a:cubicBezTo>
                  <a:pt x="8109447" y="5773303"/>
                  <a:pt x="8161302" y="5831037"/>
                  <a:pt x="8100547" y="5791517"/>
                </a:cubicBezTo>
                <a:cubicBezTo>
                  <a:pt x="8089574" y="5788167"/>
                  <a:pt x="8080448" y="5789295"/>
                  <a:pt x="8072316" y="5792309"/>
                </a:cubicBezTo>
                <a:lnTo>
                  <a:pt x="8056967" y="5800648"/>
                </a:lnTo>
                <a:lnTo>
                  <a:pt x="8047885" y="5795270"/>
                </a:lnTo>
                <a:cubicBezTo>
                  <a:pt x="8010204" y="5788738"/>
                  <a:pt x="7996426" y="5797608"/>
                  <a:pt x="7977128" y="5783189"/>
                </a:cubicBezTo>
                <a:cubicBezTo>
                  <a:pt x="7943466" y="5775577"/>
                  <a:pt x="7904823" y="5770953"/>
                  <a:pt x="7874392" y="5763715"/>
                </a:cubicBezTo>
                <a:cubicBezTo>
                  <a:pt x="7860337" y="5743777"/>
                  <a:pt x="7817541" y="5748989"/>
                  <a:pt x="7794543" y="5739759"/>
                </a:cubicBezTo>
                <a:cubicBezTo>
                  <a:pt x="7784688" y="5731467"/>
                  <a:pt x="7776709" y="5729004"/>
                  <a:pt x="7763762" y="5734031"/>
                </a:cubicBezTo>
                <a:cubicBezTo>
                  <a:pt x="7718781" y="5694154"/>
                  <a:pt x="7732231" y="5727368"/>
                  <a:pt x="7685889" y="5707234"/>
                </a:cubicBezTo>
                <a:cubicBezTo>
                  <a:pt x="7646521" y="5687607"/>
                  <a:pt x="7600389" y="5671470"/>
                  <a:pt x="7566744" y="5634586"/>
                </a:cubicBezTo>
                <a:cubicBezTo>
                  <a:pt x="7561306" y="5624813"/>
                  <a:pt x="7543589" y="5618525"/>
                  <a:pt x="7527170" y="5620542"/>
                </a:cubicBezTo>
                <a:cubicBezTo>
                  <a:pt x="7524343" y="5620889"/>
                  <a:pt x="7521664" y="5621475"/>
                  <a:pt x="7519214" y="5622280"/>
                </a:cubicBezTo>
                <a:cubicBezTo>
                  <a:pt x="7500062" y="5596964"/>
                  <a:pt x="7480476" y="5604337"/>
                  <a:pt x="7473157" y="5588143"/>
                </a:cubicBezTo>
                <a:cubicBezTo>
                  <a:pt x="7433415" y="5574859"/>
                  <a:pt x="7395118" y="5582388"/>
                  <a:pt x="7388000" y="5568063"/>
                </a:cubicBezTo>
                <a:cubicBezTo>
                  <a:pt x="7366403" y="5564920"/>
                  <a:pt x="7332262" y="5573848"/>
                  <a:pt x="7320876" y="5557698"/>
                </a:cubicBezTo>
                <a:cubicBezTo>
                  <a:pt x="7314891" y="5568111"/>
                  <a:pt x="7299319" y="5544964"/>
                  <a:pt x="7284480" y="5549820"/>
                </a:cubicBezTo>
                <a:cubicBezTo>
                  <a:pt x="7273570" y="5554430"/>
                  <a:pt x="7266301" y="5548483"/>
                  <a:pt x="7256619" y="5546379"/>
                </a:cubicBezTo>
                <a:cubicBezTo>
                  <a:pt x="7242503" y="5549088"/>
                  <a:pt x="7202543" y="5533379"/>
                  <a:pt x="7193112" y="5525289"/>
                </a:cubicBezTo>
                <a:cubicBezTo>
                  <a:pt x="7172259" y="5499151"/>
                  <a:pt x="7108617" y="5505485"/>
                  <a:pt x="7090943" y="5485177"/>
                </a:cubicBezTo>
                <a:cubicBezTo>
                  <a:pt x="7083637" y="5481419"/>
                  <a:pt x="7076140" y="5479148"/>
                  <a:pt x="7068566" y="5477809"/>
                </a:cubicBezTo>
                <a:lnTo>
                  <a:pt x="7023035" y="5476595"/>
                </a:lnTo>
                <a:lnTo>
                  <a:pt x="7001197" y="5476163"/>
                </a:lnTo>
                <a:cubicBezTo>
                  <a:pt x="7016126" y="5454256"/>
                  <a:pt x="6943549" y="5466815"/>
                  <a:pt x="6967472" y="5451057"/>
                </a:cubicBezTo>
                <a:cubicBezTo>
                  <a:pt x="6931240" y="5443544"/>
                  <a:pt x="6920843" y="5429649"/>
                  <a:pt x="6883334" y="5418880"/>
                </a:cubicBezTo>
                <a:lnTo>
                  <a:pt x="6742417" y="5386446"/>
                </a:lnTo>
                <a:cubicBezTo>
                  <a:pt x="6690532" y="5366095"/>
                  <a:pt x="6665174" y="5364632"/>
                  <a:pt x="6618315" y="5353085"/>
                </a:cubicBezTo>
                <a:cubicBezTo>
                  <a:pt x="6581698" y="5304210"/>
                  <a:pt x="6547395" y="5315779"/>
                  <a:pt x="6521050" y="5283194"/>
                </a:cubicBezTo>
                <a:cubicBezTo>
                  <a:pt x="6469114" y="5268862"/>
                  <a:pt x="6472597" y="5253957"/>
                  <a:pt x="6414460" y="5253832"/>
                </a:cubicBezTo>
                <a:lnTo>
                  <a:pt x="6362535" y="5220502"/>
                </a:lnTo>
                <a:cubicBezTo>
                  <a:pt x="6350866" y="5213881"/>
                  <a:pt x="6347641" y="5215777"/>
                  <a:pt x="6344443" y="5214103"/>
                </a:cubicBezTo>
                <a:lnTo>
                  <a:pt x="6343344" y="5210454"/>
                </a:lnTo>
                <a:lnTo>
                  <a:pt x="6333344" y="5205307"/>
                </a:lnTo>
                <a:lnTo>
                  <a:pt x="6315602" y="5193288"/>
                </a:lnTo>
                <a:lnTo>
                  <a:pt x="6310442" y="5192802"/>
                </a:lnTo>
                <a:lnTo>
                  <a:pt x="6280815" y="5177420"/>
                </a:lnTo>
                <a:lnTo>
                  <a:pt x="6279533" y="5178045"/>
                </a:lnTo>
                <a:cubicBezTo>
                  <a:pt x="6275980" y="5179097"/>
                  <a:pt x="6272084" y="5179212"/>
                  <a:pt x="6267362" y="5177370"/>
                </a:cubicBezTo>
                <a:cubicBezTo>
                  <a:pt x="6261796" y="5192470"/>
                  <a:pt x="6259530" y="5180933"/>
                  <a:pt x="6246095" y="5174167"/>
                </a:cubicBezTo>
                <a:lnTo>
                  <a:pt x="6155252" y="5161201"/>
                </a:lnTo>
                <a:lnTo>
                  <a:pt x="6148525" y="5158442"/>
                </a:lnTo>
                <a:lnTo>
                  <a:pt x="6148187" y="5158573"/>
                </a:lnTo>
                <a:cubicBezTo>
                  <a:pt x="6146292" y="5158370"/>
                  <a:pt x="6143916" y="5157611"/>
                  <a:pt x="6140686" y="5156032"/>
                </a:cubicBezTo>
                <a:lnTo>
                  <a:pt x="6136260" y="5153413"/>
                </a:lnTo>
                <a:lnTo>
                  <a:pt x="6123208" y="5148061"/>
                </a:lnTo>
                <a:lnTo>
                  <a:pt x="6117367" y="5147451"/>
                </a:lnTo>
                <a:lnTo>
                  <a:pt x="5957305" y="5146062"/>
                </a:lnTo>
                <a:cubicBezTo>
                  <a:pt x="5920540" y="5140405"/>
                  <a:pt x="5887096" y="5142015"/>
                  <a:pt x="5857259" y="5132052"/>
                </a:cubicBezTo>
                <a:cubicBezTo>
                  <a:pt x="5843335" y="5135303"/>
                  <a:pt x="5830921" y="5135493"/>
                  <a:pt x="5821375" y="5125606"/>
                </a:cubicBezTo>
                <a:cubicBezTo>
                  <a:pt x="5786501" y="5122615"/>
                  <a:pt x="5775399" y="5132648"/>
                  <a:pt x="5755916" y="5120171"/>
                </a:cubicBezTo>
                <a:cubicBezTo>
                  <a:pt x="5732132" y="5135438"/>
                  <a:pt x="5732735" y="5128211"/>
                  <a:pt x="5725007" y="5121437"/>
                </a:cubicBezTo>
                <a:lnTo>
                  <a:pt x="5723810" y="5120848"/>
                </a:lnTo>
                <a:lnTo>
                  <a:pt x="5720531" y="5123048"/>
                </a:lnTo>
                <a:lnTo>
                  <a:pt x="5714794" y="5123371"/>
                </a:lnTo>
                <a:lnTo>
                  <a:pt x="5700141" y="5120131"/>
                </a:lnTo>
                <a:lnTo>
                  <a:pt x="5694799" y="5118234"/>
                </a:lnTo>
                <a:cubicBezTo>
                  <a:pt x="5691058" y="5117179"/>
                  <a:pt x="5688491" y="5116804"/>
                  <a:pt x="5686627" y="5116903"/>
                </a:cubicBezTo>
                <a:lnTo>
                  <a:pt x="5686371" y="5117086"/>
                </a:lnTo>
                <a:lnTo>
                  <a:pt x="5678818" y="5115416"/>
                </a:lnTo>
                <a:cubicBezTo>
                  <a:pt x="5666199" y="5112102"/>
                  <a:pt x="5654035" y="5108410"/>
                  <a:pt x="5642547" y="5104511"/>
                </a:cubicBezTo>
                <a:cubicBezTo>
                  <a:pt x="5629444" y="5114945"/>
                  <a:pt x="5588783" y="5093343"/>
                  <a:pt x="5587979" y="5116963"/>
                </a:cubicBezTo>
                <a:cubicBezTo>
                  <a:pt x="5572317" y="5112380"/>
                  <a:pt x="5564904" y="5101292"/>
                  <a:pt x="5566635" y="5117158"/>
                </a:cubicBezTo>
                <a:cubicBezTo>
                  <a:pt x="5561375" y="5116079"/>
                  <a:pt x="5557787" y="5116811"/>
                  <a:pt x="5554952" y="5118417"/>
                </a:cubicBezTo>
                <a:lnTo>
                  <a:pt x="5554039" y="5119241"/>
                </a:lnTo>
                <a:lnTo>
                  <a:pt x="5514253" y="5109018"/>
                </a:lnTo>
                <a:lnTo>
                  <a:pt x="5492156" y="5099904"/>
                </a:lnTo>
                <a:lnTo>
                  <a:pt x="5480446" y="5096385"/>
                </a:lnTo>
                <a:lnTo>
                  <a:pt x="5477744" y="5092939"/>
                </a:lnTo>
                <a:cubicBezTo>
                  <a:pt x="5474490" y="5090581"/>
                  <a:pt x="5469391" y="5088951"/>
                  <a:pt x="5460150" y="5088988"/>
                </a:cubicBezTo>
                <a:lnTo>
                  <a:pt x="5457901" y="5089459"/>
                </a:lnTo>
                <a:lnTo>
                  <a:pt x="5444243" y="5082761"/>
                </a:lnTo>
                <a:cubicBezTo>
                  <a:pt x="5439993" y="5080007"/>
                  <a:pt x="5436418" y="5076805"/>
                  <a:pt x="5433825" y="5072992"/>
                </a:cubicBezTo>
                <a:cubicBezTo>
                  <a:pt x="5379442" y="5082090"/>
                  <a:pt x="5336110" y="5058382"/>
                  <a:pt x="5280996" y="5052402"/>
                </a:cubicBezTo>
                <a:cubicBezTo>
                  <a:pt x="5250806" y="5043777"/>
                  <a:pt x="5168599" y="5048109"/>
                  <a:pt x="5161582" y="5019668"/>
                </a:cubicBezTo>
                <a:cubicBezTo>
                  <a:pt x="5121870" y="5011383"/>
                  <a:pt x="5095637" y="5009222"/>
                  <a:pt x="5042717" y="5002692"/>
                </a:cubicBezTo>
                <a:cubicBezTo>
                  <a:pt x="4991136" y="4972487"/>
                  <a:pt x="4902282" y="4979360"/>
                  <a:pt x="4840514" y="4959306"/>
                </a:cubicBezTo>
                <a:cubicBezTo>
                  <a:pt x="4799904" y="4976415"/>
                  <a:pt x="4824087" y="4958371"/>
                  <a:pt x="4786778" y="4956661"/>
                </a:cubicBezTo>
                <a:cubicBezTo>
                  <a:pt x="4801901" y="4937231"/>
                  <a:pt x="4739845" y="4961208"/>
                  <a:pt x="4743741" y="4937104"/>
                </a:cubicBezTo>
                <a:cubicBezTo>
                  <a:pt x="4736829" y="4937557"/>
                  <a:pt x="4730010" y="4938753"/>
                  <a:pt x="4723136" y="4940138"/>
                </a:cubicBezTo>
                <a:lnTo>
                  <a:pt x="4719535" y="4940850"/>
                </a:lnTo>
                <a:lnTo>
                  <a:pt x="4706143" y="4939586"/>
                </a:lnTo>
                <a:lnTo>
                  <a:pt x="4701098" y="4944372"/>
                </a:lnTo>
                <a:lnTo>
                  <a:pt x="4680034" y="4946157"/>
                </a:lnTo>
                <a:cubicBezTo>
                  <a:pt x="4672339" y="4946029"/>
                  <a:pt x="4664292" y="4944964"/>
                  <a:pt x="4655740" y="4942396"/>
                </a:cubicBezTo>
                <a:cubicBezTo>
                  <a:pt x="4636359" y="4929384"/>
                  <a:pt x="4599700" y="4935346"/>
                  <a:pt x="4569298" y="4929596"/>
                </a:cubicBezTo>
                <a:lnTo>
                  <a:pt x="4555977" y="4924356"/>
                </a:lnTo>
                <a:lnTo>
                  <a:pt x="4508949" y="4921648"/>
                </a:lnTo>
                <a:cubicBezTo>
                  <a:pt x="4495668" y="4920437"/>
                  <a:pt x="4482007" y="4918694"/>
                  <a:pt x="4467838" y="4915993"/>
                </a:cubicBezTo>
                <a:lnTo>
                  <a:pt x="4441948" y="4909300"/>
                </a:lnTo>
                <a:lnTo>
                  <a:pt x="4394719" y="4901820"/>
                </a:lnTo>
                <a:lnTo>
                  <a:pt x="4356810" y="4905146"/>
                </a:lnTo>
                <a:lnTo>
                  <a:pt x="4222144" y="4909117"/>
                </a:lnTo>
                <a:cubicBezTo>
                  <a:pt x="4202488" y="4913903"/>
                  <a:pt x="4184742" y="4933491"/>
                  <a:pt x="4160481" y="4923474"/>
                </a:cubicBezTo>
                <a:cubicBezTo>
                  <a:pt x="4165854" y="4934564"/>
                  <a:pt x="4131661" y="4919946"/>
                  <a:pt x="4124879" y="4929303"/>
                </a:cubicBezTo>
                <a:cubicBezTo>
                  <a:pt x="4120895" y="4937086"/>
                  <a:pt x="4109593" y="4934464"/>
                  <a:pt x="4100114" y="4936007"/>
                </a:cubicBezTo>
                <a:cubicBezTo>
                  <a:pt x="4091835" y="4943256"/>
                  <a:pt x="4045978" y="4943549"/>
                  <a:pt x="4030957" y="4939826"/>
                </a:cubicBezTo>
                <a:cubicBezTo>
                  <a:pt x="3989825" y="4924453"/>
                  <a:pt x="3946860" y="4952050"/>
                  <a:pt x="3913764" y="4940618"/>
                </a:cubicBezTo>
                <a:cubicBezTo>
                  <a:pt x="3904534" y="4939906"/>
                  <a:pt x="3896577" y="4940543"/>
                  <a:pt x="3889457" y="4942017"/>
                </a:cubicBezTo>
                <a:lnTo>
                  <a:pt x="3871115" y="4948115"/>
                </a:lnTo>
                <a:lnTo>
                  <a:pt x="3869086" y="4953796"/>
                </a:lnTo>
                <a:lnTo>
                  <a:pt x="3856124" y="4955351"/>
                </a:lnTo>
                <a:lnTo>
                  <a:pt x="3835967" y="4964002"/>
                </a:lnTo>
                <a:cubicBezTo>
                  <a:pt x="3826465" y="4939857"/>
                  <a:pt x="3782586" y="4975947"/>
                  <a:pt x="3785910" y="4953998"/>
                </a:cubicBezTo>
                <a:cubicBezTo>
                  <a:pt x="3750785" y="4960085"/>
                  <a:pt x="3699033" y="4941571"/>
                  <a:pt x="3671085" y="4966563"/>
                </a:cubicBezTo>
                <a:cubicBezTo>
                  <a:pt x="3621255" y="4971431"/>
                  <a:pt x="3562637" y="4982991"/>
                  <a:pt x="3486928" y="4983204"/>
                </a:cubicBezTo>
                <a:cubicBezTo>
                  <a:pt x="3446030" y="4983424"/>
                  <a:pt x="3343460" y="4965124"/>
                  <a:pt x="3280956" y="4963864"/>
                </a:cubicBezTo>
                <a:cubicBezTo>
                  <a:pt x="3227193" y="4969510"/>
                  <a:pt x="3256481" y="4962609"/>
                  <a:pt x="3211563" y="4982704"/>
                </a:cubicBezTo>
                <a:cubicBezTo>
                  <a:pt x="3207119" y="4979549"/>
                  <a:pt x="3170070" y="4977192"/>
                  <a:pt x="3164681" y="4975408"/>
                </a:cubicBezTo>
                <a:lnTo>
                  <a:pt x="3127171" y="4968229"/>
                </a:lnTo>
                <a:lnTo>
                  <a:pt x="3096889" y="4965619"/>
                </a:lnTo>
                <a:cubicBezTo>
                  <a:pt x="3088441" y="4967572"/>
                  <a:pt x="3082883" y="4967054"/>
                  <a:pt x="3078620" y="4965444"/>
                </a:cubicBezTo>
                <a:lnTo>
                  <a:pt x="3074275" y="4962670"/>
                </a:lnTo>
                <a:lnTo>
                  <a:pt x="3036436" y="4957455"/>
                </a:lnTo>
                <a:lnTo>
                  <a:pt x="3031995" y="4958829"/>
                </a:lnTo>
                <a:lnTo>
                  <a:pt x="2994028" y="4956800"/>
                </a:lnTo>
                <a:cubicBezTo>
                  <a:pt x="2992299" y="4958944"/>
                  <a:pt x="2989407" y="4960397"/>
                  <a:pt x="2984001" y="4960444"/>
                </a:cubicBezTo>
                <a:cubicBezTo>
                  <a:pt x="2994191" y="4975446"/>
                  <a:pt x="2981386" y="4966249"/>
                  <a:pt x="2964542" y="4965062"/>
                </a:cubicBezTo>
                <a:cubicBezTo>
                  <a:pt x="2976613" y="4988096"/>
                  <a:pt x="2927627" y="4975618"/>
                  <a:pt x="2921274" y="4988440"/>
                </a:cubicBezTo>
                <a:cubicBezTo>
                  <a:pt x="2908629" y="4987050"/>
                  <a:pt x="2895476" y="4985998"/>
                  <a:pt x="2882111" y="4985411"/>
                </a:cubicBezTo>
                <a:lnTo>
                  <a:pt x="2874282" y="4985361"/>
                </a:lnTo>
                <a:cubicBezTo>
                  <a:pt x="2874237" y="4985437"/>
                  <a:pt x="2874193" y="4985514"/>
                  <a:pt x="2874147" y="4985591"/>
                </a:cubicBezTo>
                <a:cubicBezTo>
                  <a:pt x="2872492" y="4986074"/>
                  <a:pt x="2869935" y="4986243"/>
                  <a:pt x="2865932" y="4985999"/>
                </a:cubicBezTo>
                <a:lnTo>
                  <a:pt x="2860008" y="4985269"/>
                </a:lnTo>
                <a:lnTo>
                  <a:pt x="2844819" y="4985172"/>
                </a:lnTo>
                <a:lnTo>
                  <a:pt x="2839735" y="4986676"/>
                </a:lnTo>
                <a:lnTo>
                  <a:pt x="2837922" y="4989488"/>
                </a:lnTo>
                <a:lnTo>
                  <a:pt x="2836507" y="4989165"/>
                </a:lnTo>
                <a:cubicBezTo>
                  <a:pt x="2825749" y="4984209"/>
                  <a:pt x="2822382" y="4977089"/>
                  <a:pt x="2808859" y="4996804"/>
                </a:cubicBezTo>
                <a:cubicBezTo>
                  <a:pt x="2784233" y="4988767"/>
                  <a:pt x="2779499" y="5000786"/>
                  <a:pt x="2745907" y="5005126"/>
                </a:cubicBezTo>
                <a:cubicBezTo>
                  <a:pt x="2731796" y="4997536"/>
                  <a:pt x="2720518" y="5000295"/>
                  <a:pt x="2709519" y="5006333"/>
                </a:cubicBezTo>
                <a:cubicBezTo>
                  <a:pt x="2676766" y="5002878"/>
                  <a:pt x="2646981" y="5011377"/>
                  <a:pt x="2610212" y="5013529"/>
                </a:cubicBezTo>
                <a:cubicBezTo>
                  <a:pt x="2570359" y="5003730"/>
                  <a:pt x="2550109" y="5021491"/>
                  <a:pt x="2510814" y="5023713"/>
                </a:cubicBezTo>
                <a:cubicBezTo>
                  <a:pt x="2476639" y="5006722"/>
                  <a:pt x="2482834" y="5038639"/>
                  <a:pt x="2462736" y="5045398"/>
                </a:cubicBezTo>
                <a:lnTo>
                  <a:pt x="2457050" y="5046022"/>
                </a:lnTo>
                <a:lnTo>
                  <a:pt x="2442184" y="5043549"/>
                </a:lnTo>
                <a:lnTo>
                  <a:pt x="2436703" y="5041929"/>
                </a:lnTo>
                <a:cubicBezTo>
                  <a:pt x="2432888" y="5041072"/>
                  <a:pt x="2430299" y="5040830"/>
                  <a:pt x="2428451" y="5041027"/>
                </a:cubicBezTo>
                <a:lnTo>
                  <a:pt x="2420551" y="5039949"/>
                </a:lnTo>
                <a:cubicBezTo>
                  <a:pt x="2407700" y="5037296"/>
                  <a:pt x="2395274" y="5034239"/>
                  <a:pt x="2383501" y="5030941"/>
                </a:cubicBezTo>
                <a:cubicBezTo>
                  <a:pt x="2362992" y="5032521"/>
                  <a:pt x="2317884" y="5047662"/>
                  <a:pt x="2297493" y="5049431"/>
                </a:cubicBezTo>
                <a:lnTo>
                  <a:pt x="2261156" y="5041558"/>
                </a:lnTo>
                <a:lnTo>
                  <a:pt x="2200581" y="5024964"/>
                </a:lnTo>
                <a:lnTo>
                  <a:pt x="2198380" y="5025550"/>
                </a:lnTo>
                <a:lnTo>
                  <a:pt x="2116066" y="5019568"/>
                </a:lnTo>
                <a:cubicBezTo>
                  <a:pt x="2111600" y="5017036"/>
                  <a:pt x="2059664" y="5006071"/>
                  <a:pt x="2056754" y="5002394"/>
                </a:cubicBezTo>
                <a:cubicBezTo>
                  <a:pt x="2003393" y="5014336"/>
                  <a:pt x="1998298" y="5008800"/>
                  <a:pt x="1942916" y="5005703"/>
                </a:cubicBezTo>
                <a:cubicBezTo>
                  <a:pt x="1882138" y="4994708"/>
                  <a:pt x="1836966" y="4976630"/>
                  <a:pt x="1796717" y="4970423"/>
                </a:cubicBezTo>
                <a:cubicBezTo>
                  <a:pt x="1724075" y="4959337"/>
                  <a:pt x="1636218" y="4936339"/>
                  <a:pt x="1583222" y="4931235"/>
                </a:cubicBezTo>
                <a:cubicBezTo>
                  <a:pt x="1544265" y="4950469"/>
                  <a:pt x="1556109" y="4927628"/>
                  <a:pt x="1518821" y="4927872"/>
                </a:cubicBezTo>
                <a:cubicBezTo>
                  <a:pt x="1497291" y="4925112"/>
                  <a:pt x="1483221" y="4916728"/>
                  <a:pt x="1471837" y="4914678"/>
                </a:cubicBezTo>
                <a:lnTo>
                  <a:pt x="1450515" y="4915578"/>
                </a:lnTo>
                <a:lnTo>
                  <a:pt x="1437078" y="4915016"/>
                </a:lnTo>
                <a:lnTo>
                  <a:pt x="1432462" y="4920065"/>
                </a:lnTo>
                <a:lnTo>
                  <a:pt x="1411645" y="4922952"/>
                </a:lnTo>
                <a:cubicBezTo>
                  <a:pt x="1384856" y="4920079"/>
                  <a:pt x="1306656" y="4907389"/>
                  <a:pt x="1271729" y="4902828"/>
                </a:cubicBezTo>
                <a:cubicBezTo>
                  <a:pt x="1258697" y="4896954"/>
                  <a:pt x="1213546" y="4890036"/>
                  <a:pt x="1202076" y="4895589"/>
                </a:cubicBezTo>
                <a:cubicBezTo>
                  <a:pt x="1192059" y="4895561"/>
                  <a:pt x="1182171" y="4891311"/>
                  <a:pt x="1174670" y="4898040"/>
                </a:cubicBezTo>
                <a:cubicBezTo>
                  <a:pt x="1163701" y="4905820"/>
                  <a:pt x="1136874" y="4886643"/>
                  <a:pt x="1137035" y="4897965"/>
                </a:cubicBezTo>
                <a:cubicBezTo>
                  <a:pt x="1117838" y="4884693"/>
                  <a:pt x="1091386" y="4900421"/>
                  <a:pt x="1069882" y="4901859"/>
                </a:cubicBezTo>
                <a:cubicBezTo>
                  <a:pt x="1055589" y="4889467"/>
                  <a:pt x="1024570" y="4904705"/>
                  <a:pt x="980935" y="4900090"/>
                </a:cubicBezTo>
                <a:cubicBezTo>
                  <a:pt x="947614" y="4895538"/>
                  <a:pt x="913224" y="4886405"/>
                  <a:pt x="869960" y="4874547"/>
                </a:cubicBezTo>
                <a:cubicBezTo>
                  <a:pt x="819114" y="4845820"/>
                  <a:pt x="768074" y="4839770"/>
                  <a:pt x="721345" y="4828937"/>
                </a:cubicBezTo>
                <a:cubicBezTo>
                  <a:pt x="667944" y="4819060"/>
                  <a:pt x="698286" y="4848426"/>
                  <a:pt x="635428" y="4819153"/>
                </a:cubicBezTo>
                <a:cubicBezTo>
                  <a:pt x="626286" y="4826707"/>
                  <a:pt x="617638" y="4825980"/>
                  <a:pt x="604106" y="4819994"/>
                </a:cubicBezTo>
                <a:cubicBezTo>
                  <a:pt x="583276" y="4822237"/>
                  <a:pt x="539859" y="4835097"/>
                  <a:pt x="510451" y="4832608"/>
                </a:cubicBezTo>
                <a:cubicBezTo>
                  <a:pt x="489781" y="4829929"/>
                  <a:pt x="443867" y="4807857"/>
                  <a:pt x="427656" y="4805062"/>
                </a:cubicBezTo>
                <a:cubicBezTo>
                  <a:pt x="424088" y="4806479"/>
                  <a:pt x="419580" y="4809736"/>
                  <a:pt x="413184" y="4815837"/>
                </a:cubicBezTo>
                <a:cubicBezTo>
                  <a:pt x="387673" y="4805882"/>
                  <a:pt x="379855" y="4817328"/>
                  <a:pt x="341772" y="4818825"/>
                </a:cubicBezTo>
                <a:cubicBezTo>
                  <a:pt x="327795" y="4810179"/>
                  <a:pt x="314729" y="4811964"/>
                  <a:pt x="301266" y="4817000"/>
                </a:cubicBezTo>
                <a:cubicBezTo>
                  <a:pt x="265781" y="4810886"/>
                  <a:pt x="231017" y="4816794"/>
                  <a:pt x="189886" y="4815871"/>
                </a:cubicBezTo>
                <a:cubicBezTo>
                  <a:pt x="147910" y="4802917"/>
                  <a:pt x="121702" y="4818738"/>
                  <a:pt x="77762" y="4817675"/>
                </a:cubicBezTo>
                <a:cubicBezTo>
                  <a:pt x="38733" y="4795315"/>
                  <a:pt x="44308" y="4840244"/>
                  <a:pt x="8164" y="4835320"/>
                </a:cubicBezTo>
                <a:lnTo>
                  <a:pt x="0" y="4832771"/>
                </a:lnTo>
                <a:close/>
              </a:path>
            </a:pathLst>
          </a:custGeom>
        </p:spPr>
      </p:pic>
      <p:sp>
        <p:nvSpPr>
          <p:cNvPr id="7" name="Başlık 1">
            <a:extLst>
              <a:ext uri="{FF2B5EF4-FFF2-40B4-BE49-F238E27FC236}">
                <a16:creationId xmlns:a16="http://schemas.microsoft.com/office/drawing/2014/main" id="{6022C972-B4D9-409E-9FAF-B11C1BEB90DD}"/>
              </a:ext>
            </a:extLst>
          </p:cNvPr>
          <p:cNvSpPr>
            <a:spLocks noGrp="1"/>
          </p:cNvSpPr>
          <p:nvPr>
            <p:ph type="ctrTitle"/>
          </p:nvPr>
        </p:nvSpPr>
        <p:spPr>
          <a:xfrm>
            <a:off x="599818" y="5234320"/>
            <a:ext cx="6931319" cy="752217"/>
          </a:xfrm>
        </p:spPr>
        <p:txBody>
          <a:bodyPr anchor="b">
            <a:normAutofit/>
          </a:bodyPr>
          <a:lstStyle/>
          <a:p>
            <a:pPr algn="l"/>
            <a:r>
              <a:rPr lang="tr-TR" sz="3600" b="1" dirty="0">
                <a:solidFill>
                  <a:schemeClr val="tx1">
                    <a:lumMod val="85000"/>
                    <a:lumOff val="15000"/>
                  </a:schemeClr>
                </a:solidFill>
              </a:rPr>
              <a:t>T-SQL DERSLERİ - 2</a:t>
            </a:r>
          </a:p>
        </p:txBody>
      </p:sp>
      <p:sp>
        <p:nvSpPr>
          <p:cNvPr id="8" name="AutoShape 4">
            <a:extLst>
              <a:ext uri="{FF2B5EF4-FFF2-40B4-BE49-F238E27FC236}">
                <a16:creationId xmlns:a16="http://schemas.microsoft.com/office/drawing/2014/main" id="{EBDD6822-B4C2-4407-9078-06DBBC21AB0E}"/>
              </a:ext>
            </a:extLst>
          </p:cNvPr>
          <p:cNvSpPr>
            <a:spLocks noChangeAspect="1" noChangeArrowheads="1"/>
          </p:cNvSpPr>
          <p:nvPr/>
        </p:nvSpPr>
        <p:spPr bwMode="auto">
          <a:xfrm>
            <a:off x="5943599" y="3276599"/>
            <a:ext cx="3525715" cy="352571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spTree>
    <p:extLst>
      <p:ext uri="{BB962C8B-B14F-4D97-AF65-F5344CB8AC3E}">
        <p14:creationId xmlns:p14="http://schemas.microsoft.com/office/powerpoint/2010/main" val="2605545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EA1EF525-569F-41E6-8429-BC5B92C5BC08}"/>
              </a:ext>
            </a:extLst>
          </p:cNvPr>
          <p:cNvSpPr>
            <a:spLocks noGrp="1"/>
          </p:cNvSpPr>
          <p:nvPr>
            <p:ph idx="1"/>
          </p:nvPr>
        </p:nvSpPr>
        <p:spPr>
          <a:xfrm>
            <a:off x="1008184" y="1459907"/>
            <a:ext cx="10175630" cy="767904"/>
          </a:xfrm>
        </p:spPr>
        <p:txBody>
          <a:bodyPr anchor="ctr">
            <a:normAutofit/>
          </a:bodyPr>
          <a:lstStyle/>
          <a:p>
            <a:pPr algn="ctr" fontAlgn="base"/>
            <a:r>
              <a:rPr lang="fi-FI" sz="2000" b="1" i="0">
                <a:effectLst/>
                <a:latin typeface="Roboto Slab"/>
              </a:rPr>
              <a:t>SQL Tablo Silme</a:t>
            </a:r>
          </a:p>
          <a:p>
            <a:pPr algn="ctr" fontAlgn="base"/>
            <a:r>
              <a:rPr lang="fi-FI" sz="2000" b="0" i="0">
                <a:effectLst/>
                <a:latin typeface="Open Sans" panose="020B0606030504020204" pitchFamily="34" charset="0"/>
              </a:rPr>
              <a:t>–Musteri Tablosunu silin</a:t>
            </a:r>
          </a:p>
          <a:p>
            <a:pPr algn="ctr"/>
            <a:endParaRPr lang="tr-TR" sz="2000"/>
          </a:p>
        </p:txBody>
      </p:sp>
      <p:graphicFrame>
        <p:nvGraphicFramePr>
          <p:cNvPr id="4" name="Tablo 3">
            <a:extLst>
              <a:ext uri="{FF2B5EF4-FFF2-40B4-BE49-F238E27FC236}">
                <a16:creationId xmlns:a16="http://schemas.microsoft.com/office/drawing/2014/main" id="{2F1F954A-6B62-4626-92C4-7F579F7D1769}"/>
              </a:ext>
            </a:extLst>
          </p:cNvPr>
          <p:cNvGraphicFramePr>
            <a:graphicFrameLocks noGrp="1"/>
          </p:cNvGraphicFramePr>
          <p:nvPr>
            <p:extLst>
              <p:ext uri="{D42A27DB-BD31-4B8C-83A1-F6EECF244321}">
                <p14:modId xmlns:p14="http://schemas.microsoft.com/office/powerpoint/2010/main" val="2208827029"/>
              </p:ext>
            </p:extLst>
          </p:nvPr>
        </p:nvGraphicFramePr>
        <p:xfrm>
          <a:off x="1248508" y="3483117"/>
          <a:ext cx="9750669" cy="1743456"/>
        </p:xfrm>
        <a:graphic>
          <a:graphicData uri="http://schemas.openxmlformats.org/drawingml/2006/table">
            <a:tbl>
              <a:tblPr/>
              <a:tblGrid>
                <a:gridCol w="2139840">
                  <a:extLst>
                    <a:ext uri="{9D8B030D-6E8A-4147-A177-3AD203B41FA5}">
                      <a16:colId xmlns:a16="http://schemas.microsoft.com/office/drawing/2014/main" val="3845708361"/>
                    </a:ext>
                  </a:extLst>
                </a:gridCol>
                <a:gridCol w="7610829">
                  <a:extLst>
                    <a:ext uri="{9D8B030D-6E8A-4147-A177-3AD203B41FA5}">
                      <a16:colId xmlns:a16="http://schemas.microsoft.com/office/drawing/2014/main" val="3252820221"/>
                    </a:ext>
                  </a:extLst>
                </a:gridCol>
              </a:tblGrid>
              <a:tr h="1743456">
                <a:tc>
                  <a:txBody>
                    <a:bodyPr/>
                    <a:lstStyle/>
                    <a:p>
                      <a:pPr algn="ctr" fontAlgn="base"/>
                      <a:br>
                        <a:rPr lang="tr-TR" sz="3300" b="0">
                          <a:solidFill>
                            <a:srgbClr val="000000"/>
                          </a:solidFill>
                          <a:effectLst/>
                          <a:latin typeface="inherit"/>
                        </a:rPr>
                      </a:br>
                      <a:r>
                        <a:rPr lang="tr-TR" sz="3300" b="0">
                          <a:solidFill>
                            <a:srgbClr val="000000"/>
                          </a:solidFill>
                          <a:effectLst/>
                          <a:latin typeface="inherit"/>
                        </a:rPr>
                        <a:t>3</a:t>
                      </a:r>
                    </a:p>
                  </a:txBody>
                  <a:tcPr marL="167640" marR="167640" marT="83820" marB="83820">
                    <a:lnL>
                      <a:noFill/>
                    </a:lnL>
                    <a:lnR w="9525" cap="flat" cmpd="sng" algn="ctr">
                      <a:solidFill>
                        <a:srgbClr val="008000"/>
                      </a:solidFill>
                      <a:prstDash val="solid"/>
                      <a:round/>
                      <a:headEnd type="none" w="med" len="med"/>
                      <a:tailEnd type="none" w="med" len="med"/>
                    </a:lnR>
                    <a:lnT>
                      <a:noFill/>
                    </a:lnT>
                    <a:lnB>
                      <a:noFill/>
                    </a:lnB>
                    <a:solidFill>
                      <a:srgbClr val="EEEEEE"/>
                    </a:solidFill>
                  </a:tcPr>
                </a:tc>
                <a:tc>
                  <a:txBody>
                    <a:bodyPr/>
                    <a:lstStyle/>
                    <a:p>
                      <a:pPr algn="l" fontAlgn="base"/>
                      <a:r>
                        <a:rPr lang="tr-TR" sz="3300" b="0" dirty="0">
                          <a:solidFill>
                            <a:srgbClr val="000000"/>
                          </a:solidFill>
                          <a:effectLst/>
                          <a:latin typeface="inherit"/>
                        </a:rPr>
                        <a:t> </a:t>
                      </a:r>
                    </a:p>
                    <a:p>
                      <a:pPr algn="l" fontAlgn="base"/>
                      <a:r>
                        <a:rPr lang="tr-TR" sz="3300" b="1" dirty="0">
                          <a:solidFill>
                            <a:srgbClr val="800080"/>
                          </a:solidFill>
                          <a:effectLst/>
                          <a:latin typeface="inherit"/>
                        </a:rPr>
                        <a:t>DROP</a:t>
                      </a:r>
                      <a:r>
                        <a:rPr lang="tr-TR" sz="3300" b="0" dirty="0">
                          <a:solidFill>
                            <a:srgbClr val="006FE0"/>
                          </a:solidFill>
                          <a:effectLst/>
                          <a:latin typeface="inherit"/>
                        </a:rPr>
                        <a:t> </a:t>
                      </a:r>
                      <a:r>
                        <a:rPr lang="tr-TR" sz="3300" b="1" dirty="0">
                          <a:solidFill>
                            <a:srgbClr val="800080"/>
                          </a:solidFill>
                          <a:effectLst/>
                          <a:latin typeface="inherit"/>
                        </a:rPr>
                        <a:t>TABLE</a:t>
                      </a:r>
                      <a:r>
                        <a:rPr lang="tr-TR" sz="3300" b="0" dirty="0">
                          <a:solidFill>
                            <a:srgbClr val="006FE0"/>
                          </a:solidFill>
                          <a:effectLst/>
                          <a:latin typeface="inherit"/>
                        </a:rPr>
                        <a:t> </a:t>
                      </a:r>
                      <a:r>
                        <a:rPr lang="tr-TR" sz="3300" b="0" dirty="0" err="1">
                          <a:solidFill>
                            <a:srgbClr val="000000"/>
                          </a:solidFill>
                          <a:effectLst/>
                          <a:latin typeface="inherit"/>
                        </a:rPr>
                        <a:t>Musteri</a:t>
                      </a:r>
                      <a:endParaRPr lang="tr-TR" sz="3300" b="0" dirty="0">
                        <a:solidFill>
                          <a:srgbClr val="000000"/>
                        </a:solidFill>
                        <a:effectLst/>
                        <a:latin typeface="inherit"/>
                      </a:endParaRPr>
                    </a:p>
                  </a:txBody>
                  <a:tcPr marL="167640" marR="167640" marT="83820" marB="83820">
                    <a:lnL w="9525" cap="flat" cmpd="sng" algn="ctr">
                      <a:solidFill>
                        <a:srgbClr val="008000"/>
                      </a:solidFill>
                      <a:prstDash val="solid"/>
                      <a:round/>
                      <a:headEnd type="none" w="med" len="med"/>
                      <a:tailEnd type="none" w="med" len="med"/>
                    </a:lnL>
                    <a:lnR>
                      <a:noFill/>
                    </a:lnR>
                    <a:lnT>
                      <a:noFill/>
                    </a:lnT>
                    <a:lnB>
                      <a:noFill/>
                    </a:lnB>
                    <a:solidFill>
                      <a:srgbClr val="FDFDFD"/>
                    </a:solidFill>
                  </a:tcPr>
                </a:tc>
                <a:extLst>
                  <a:ext uri="{0D108BD9-81ED-4DB2-BD59-A6C34878D82A}">
                    <a16:rowId xmlns:a16="http://schemas.microsoft.com/office/drawing/2014/main" val="1752094078"/>
                  </a:ext>
                </a:extLst>
              </a:tr>
            </a:tbl>
          </a:graphicData>
        </a:graphic>
      </p:graphicFrame>
    </p:spTree>
    <p:extLst>
      <p:ext uri="{BB962C8B-B14F-4D97-AF65-F5344CB8AC3E}">
        <p14:creationId xmlns:p14="http://schemas.microsoft.com/office/powerpoint/2010/main" val="50237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32C9B317-4FDE-4E7D-ACA8-EBA42198750A}"/>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1" kern="1200" dirty="0" err="1">
                <a:solidFill>
                  <a:srgbClr val="FFFFFF"/>
                </a:solidFill>
                <a:latin typeface="+mj-lt"/>
                <a:ea typeface="+mj-ea"/>
                <a:cs typeface="+mj-cs"/>
              </a:rPr>
              <a:t>Değişkenler</a:t>
            </a:r>
            <a:endParaRPr lang="en-US" sz="3600" b="1" kern="1200" dirty="0">
              <a:solidFill>
                <a:srgbClr val="FFFFFF"/>
              </a:solidFill>
              <a:latin typeface="+mj-lt"/>
              <a:ea typeface="+mj-ea"/>
              <a:cs typeface="+mj-cs"/>
            </a:endParaRPr>
          </a:p>
        </p:txBody>
      </p:sp>
      <p:pic>
        <p:nvPicPr>
          <p:cNvPr id="5" name="Resim 4">
            <a:extLst>
              <a:ext uri="{FF2B5EF4-FFF2-40B4-BE49-F238E27FC236}">
                <a16:creationId xmlns:a16="http://schemas.microsoft.com/office/drawing/2014/main" id="{8DE3A650-9752-4AB2-B7CA-E4522C7095E8}"/>
              </a:ext>
            </a:extLst>
          </p:cNvPr>
          <p:cNvPicPr>
            <a:picLocks noChangeAspect="1"/>
          </p:cNvPicPr>
          <p:nvPr/>
        </p:nvPicPr>
        <p:blipFill>
          <a:blip r:embed="rId2"/>
          <a:stretch>
            <a:fillRect/>
          </a:stretch>
        </p:blipFill>
        <p:spPr>
          <a:xfrm>
            <a:off x="4777316" y="961356"/>
            <a:ext cx="6780700" cy="4932959"/>
          </a:xfrm>
          <a:prstGeom prst="rect">
            <a:avLst/>
          </a:prstGeom>
        </p:spPr>
      </p:pic>
    </p:spTree>
    <p:extLst>
      <p:ext uri="{BB962C8B-B14F-4D97-AF65-F5344CB8AC3E}">
        <p14:creationId xmlns:p14="http://schemas.microsoft.com/office/powerpoint/2010/main" val="1107708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descr="metin içeren bir resim&#10;&#10;Açıklama otomatik olarak oluşturuldu">
            <a:extLst>
              <a:ext uri="{FF2B5EF4-FFF2-40B4-BE49-F238E27FC236}">
                <a16:creationId xmlns:a16="http://schemas.microsoft.com/office/drawing/2014/main" id="{B8217C96-9EF9-4AAB-AEBA-7CAF7CBCC7A6}"/>
              </a:ext>
            </a:extLst>
          </p:cNvPr>
          <p:cNvPicPr>
            <a:picLocks noChangeAspect="1"/>
          </p:cNvPicPr>
          <p:nvPr/>
        </p:nvPicPr>
        <p:blipFill>
          <a:blip r:embed="rId2"/>
          <a:stretch>
            <a:fillRect/>
          </a:stretch>
        </p:blipFill>
        <p:spPr>
          <a:xfrm>
            <a:off x="2769990" y="643467"/>
            <a:ext cx="6652019" cy="5571065"/>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3160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86FDA70-5D58-47BC-A1E1-D57EDB440A7B}"/>
              </a:ext>
            </a:extLst>
          </p:cNvPr>
          <p:cNvSpPr>
            <a:spLocks noGrp="1"/>
          </p:cNvSpPr>
          <p:nvPr>
            <p:ph idx="1"/>
          </p:nvPr>
        </p:nvSpPr>
        <p:spPr/>
        <p:txBody>
          <a:bodyPr>
            <a:normAutofit fontScale="92500"/>
          </a:bodyPr>
          <a:lstStyle/>
          <a:p>
            <a:r>
              <a:rPr lang="tr-TR" dirty="0"/>
              <a:t>Değişken, verilerin bellekte geçici olarak kaydedilmesini ve gerektiğinde kullanılmasını sağlayan değerdir. </a:t>
            </a:r>
          </a:p>
          <a:p>
            <a:r>
              <a:rPr lang="tr-TR" dirty="0"/>
              <a:t>T-SQL kullanmanın en büyük kolaylıklarından biri de değişken kullanımına olanak tanımasıdır. </a:t>
            </a:r>
          </a:p>
          <a:p>
            <a:r>
              <a:rPr lang="tr-TR" dirty="0"/>
              <a:t>Burada ifade edilen; değişken diğer tüm programlama dillerinde yer alan bir veri tipi ile sınırlandırılmış, oluşturulmasının ardından hafızada belli bir yer kaplayan, üzerine veri ataması yapılabilen ve daha sonra ismi kullanılarak program içerisinden çağrılıp kullanılabilecek yapıdır. </a:t>
            </a:r>
          </a:p>
          <a:p>
            <a:r>
              <a:rPr lang="tr-TR" dirty="0"/>
              <a:t>Değişkenler şu şekilde tanımlanır: </a:t>
            </a:r>
          </a:p>
          <a:p>
            <a:r>
              <a:rPr lang="tr-TR" dirty="0" err="1"/>
              <a:t>declare</a:t>
            </a:r>
            <a:r>
              <a:rPr lang="tr-TR" dirty="0"/>
              <a:t> @degisken_adi </a:t>
            </a:r>
            <a:r>
              <a:rPr lang="tr-TR" dirty="0" err="1"/>
              <a:t>veritipi</a:t>
            </a:r>
            <a:r>
              <a:rPr lang="tr-TR" dirty="0"/>
              <a:t>[(boyut)]</a:t>
            </a:r>
          </a:p>
        </p:txBody>
      </p:sp>
    </p:spTree>
    <p:extLst>
      <p:ext uri="{BB962C8B-B14F-4D97-AF65-F5344CB8AC3E}">
        <p14:creationId xmlns:p14="http://schemas.microsoft.com/office/powerpoint/2010/main" val="2192618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1147B67A-160C-45A6-8270-7F61DD77CE85}"/>
              </a:ext>
            </a:extLst>
          </p:cNvPr>
          <p:cNvSpPr>
            <a:spLocks noGrp="1"/>
          </p:cNvSpPr>
          <p:nvPr>
            <p:ph idx="1"/>
          </p:nvPr>
        </p:nvSpPr>
        <p:spPr>
          <a:xfrm>
            <a:off x="838200" y="1605818"/>
            <a:ext cx="10515600" cy="4351338"/>
          </a:xfrm>
        </p:spPr>
        <p:txBody>
          <a:bodyPr>
            <a:normAutofit fontScale="70000" lnSpcReduction="20000"/>
          </a:bodyPr>
          <a:lstStyle/>
          <a:p>
            <a:r>
              <a:rPr lang="tr-TR" dirty="0"/>
              <a:t>Örnek: </a:t>
            </a:r>
          </a:p>
          <a:p>
            <a:r>
              <a:rPr lang="tr-TR" dirty="0" err="1"/>
              <a:t>declare</a:t>
            </a:r>
            <a:r>
              <a:rPr lang="tr-TR" dirty="0"/>
              <a:t> @kitapNo INT </a:t>
            </a:r>
          </a:p>
          <a:p>
            <a:r>
              <a:rPr lang="tr-TR" dirty="0" err="1"/>
              <a:t>declare</a:t>
            </a:r>
            <a:r>
              <a:rPr lang="tr-TR" dirty="0"/>
              <a:t> @kitapAdi VARCHAR(63) </a:t>
            </a:r>
          </a:p>
          <a:p>
            <a:r>
              <a:rPr lang="tr-TR" dirty="0" err="1"/>
              <a:t>go</a:t>
            </a:r>
            <a:r>
              <a:rPr lang="tr-TR" dirty="0"/>
              <a:t> </a:t>
            </a:r>
          </a:p>
          <a:p>
            <a:r>
              <a:rPr lang="tr-TR" dirty="0"/>
              <a:t>Aralara virgül koyarak da birden fazla değişkeni tek bir DECLARE ifadesi ile oluşturabilirsiniz. </a:t>
            </a:r>
          </a:p>
          <a:p>
            <a:r>
              <a:rPr lang="tr-TR" dirty="0" err="1"/>
              <a:t>declare</a:t>
            </a:r>
            <a:r>
              <a:rPr lang="tr-TR" dirty="0"/>
              <a:t> @kitapNo INT,@</a:t>
            </a:r>
            <a:r>
              <a:rPr lang="tr-TR" dirty="0" err="1"/>
              <a:t>kitapAdi</a:t>
            </a:r>
            <a:r>
              <a:rPr lang="tr-TR" dirty="0"/>
              <a:t> VARCHAR(63) </a:t>
            </a:r>
          </a:p>
          <a:p>
            <a:r>
              <a:rPr lang="tr-TR" dirty="0" err="1"/>
              <a:t>go</a:t>
            </a:r>
            <a:r>
              <a:rPr lang="tr-TR" dirty="0"/>
              <a:t> </a:t>
            </a:r>
          </a:p>
          <a:p>
            <a:r>
              <a:rPr lang="tr-TR" dirty="0"/>
              <a:t>Değişkenlere değer atama, </a:t>
            </a:r>
          </a:p>
          <a:p>
            <a:r>
              <a:rPr lang="tr-TR" dirty="0" err="1"/>
              <a:t>declare</a:t>
            </a:r>
            <a:r>
              <a:rPr lang="tr-TR" dirty="0"/>
              <a:t> @kitapNo INT, @kitapAdi VARCHAR(63) </a:t>
            </a:r>
          </a:p>
          <a:p>
            <a:r>
              <a:rPr lang="tr-TR" dirty="0"/>
              <a:t>SET @kitapNo=255 </a:t>
            </a:r>
          </a:p>
          <a:p>
            <a:r>
              <a:rPr lang="tr-TR" dirty="0"/>
              <a:t>SET @kitapAdi= ‘107 Kimya Öyküsü’ </a:t>
            </a:r>
          </a:p>
          <a:p>
            <a:r>
              <a:rPr lang="tr-TR" dirty="0"/>
              <a:t>SET @kitapNo=256 — Artık </a:t>
            </a:r>
            <a:r>
              <a:rPr lang="tr-TR" dirty="0" err="1"/>
              <a:t>kitapNo</a:t>
            </a:r>
            <a:r>
              <a:rPr lang="tr-TR" dirty="0"/>
              <a:t> değişkeninin değeri 256,255 silindi.</a:t>
            </a:r>
          </a:p>
        </p:txBody>
      </p:sp>
    </p:spTree>
    <p:extLst>
      <p:ext uri="{BB962C8B-B14F-4D97-AF65-F5344CB8AC3E}">
        <p14:creationId xmlns:p14="http://schemas.microsoft.com/office/powerpoint/2010/main" val="5885078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194B68B-5DA5-429C-9B41-74654DC8A590}"/>
              </a:ext>
            </a:extLst>
          </p:cNvPr>
          <p:cNvSpPr>
            <a:spLocks noGrp="1"/>
          </p:cNvSpPr>
          <p:nvPr>
            <p:ph idx="1"/>
          </p:nvPr>
        </p:nvSpPr>
        <p:spPr/>
        <p:txBody>
          <a:bodyPr>
            <a:normAutofit fontScale="92500" lnSpcReduction="10000"/>
          </a:bodyPr>
          <a:lstStyle/>
          <a:p>
            <a:r>
              <a:rPr lang="tr-TR" dirty="0"/>
              <a:t>Ancak T-</a:t>
            </a:r>
            <a:r>
              <a:rPr lang="tr-TR" dirty="0" err="1"/>
              <a:t>SQL’in</a:t>
            </a:r>
            <a:r>
              <a:rPr lang="tr-TR" dirty="0"/>
              <a:t> asıl amacı </a:t>
            </a:r>
            <a:r>
              <a:rPr lang="tr-TR" dirty="0" err="1"/>
              <a:t>SQL’in</a:t>
            </a:r>
            <a:r>
              <a:rPr lang="tr-TR" dirty="0"/>
              <a:t> yeteneklerini artırmaktır. Bundan dolayı değişkenlerin en genel kullanım amacı, bir sorgunun sonucundaki değerlerden birini alıp bir değişkene aktarmaktır. </a:t>
            </a:r>
          </a:p>
          <a:p>
            <a:r>
              <a:rPr lang="tr-TR" dirty="0" err="1"/>
              <a:t>declare</a:t>
            </a:r>
            <a:r>
              <a:rPr lang="tr-TR" dirty="0"/>
              <a:t> @enSonEklenenKitap INT </a:t>
            </a:r>
          </a:p>
          <a:p>
            <a:r>
              <a:rPr lang="tr-TR" dirty="0"/>
              <a:t>SELECT @enSonEklenenKitap=MAX(kitapNo) FROM Kitap </a:t>
            </a:r>
          </a:p>
          <a:p>
            <a:r>
              <a:rPr lang="tr-TR" dirty="0"/>
              <a:t>SQL </a:t>
            </a:r>
            <a:r>
              <a:rPr lang="tr-TR" dirty="0" err="1"/>
              <a:t>Server’da</a:t>
            </a:r>
            <a:r>
              <a:rPr lang="tr-TR" dirty="0"/>
              <a:t> da değişkenler yerel ve genel olmak üzere ikiye ayrılır.</a:t>
            </a:r>
          </a:p>
          <a:p>
            <a:r>
              <a:rPr lang="tr-TR" dirty="0"/>
              <a:t> Yerel değişkenler, “@” ön eki ile tanımlanır (@değişken). </a:t>
            </a:r>
          </a:p>
          <a:p>
            <a:r>
              <a:rPr lang="tr-TR" dirty="0"/>
              <a:t>Genel değişkenler ise SQL Server tarafından tanımlanmıştır ve kullanıcı tarafından oluşturulamaz. “@@” ön eki ile tanımlanırlar (@@SERVERNAME). Genel değişkenler genellikle SQL Server hakkındaki bilgileri verir. SQL </a:t>
            </a:r>
            <a:r>
              <a:rPr lang="tr-TR" dirty="0" err="1"/>
              <a:t>Server’da</a:t>
            </a:r>
            <a:r>
              <a:rPr lang="tr-TR" dirty="0"/>
              <a:t> tanımlanmış birçok genel değişken vardır.</a:t>
            </a:r>
          </a:p>
        </p:txBody>
      </p:sp>
    </p:spTree>
    <p:extLst>
      <p:ext uri="{BB962C8B-B14F-4D97-AF65-F5344CB8AC3E}">
        <p14:creationId xmlns:p14="http://schemas.microsoft.com/office/powerpoint/2010/main" val="10383390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Resim 4" descr="metin içeren bir resim&#10;&#10;Açıklama otomatik olarak oluşturuldu">
            <a:extLst>
              <a:ext uri="{FF2B5EF4-FFF2-40B4-BE49-F238E27FC236}">
                <a16:creationId xmlns:a16="http://schemas.microsoft.com/office/drawing/2014/main" id="{09A25927-A80C-4C6F-9BAE-24CE5F67DE77}"/>
              </a:ext>
            </a:extLst>
          </p:cNvPr>
          <p:cNvPicPr>
            <a:picLocks noChangeAspect="1"/>
          </p:cNvPicPr>
          <p:nvPr/>
        </p:nvPicPr>
        <p:blipFill>
          <a:blip r:embed="rId2"/>
          <a:stretch>
            <a:fillRect/>
          </a:stretch>
        </p:blipFill>
        <p:spPr>
          <a:xfrm>
            <a:off x="1875494" y="643466"/>
            <a:ext cx="8441011" cy="5571067"/>
          </a:xfrm>
          <a:prstGeom prst="rect">
            <a:avLst/>
          </a:prstGeom>
        </p:spPr>
      </p:pic>
    </p:spTree>
    <p:extLst>
      <p:ext uri="{BB962C8B-B14F-4D97-AF65-F5344CB8AC3E}">
        <p14:creationId xmlns:p14="http://schemas.microsoft.com/office/powerpoint/2010/main" val="27670699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Resim 4" descr="metin, tablo içeren bir resim&#10;&#10;Açıklama otomatik olarak oluşturuldu">
            <a:extLst>
              <a:ext uri="{FF2B5EF4-FFF2-40B4-BE49-F238E27FC236}">
                <a16:creationId xmlns:a16="http://schemas.microsoft.com/office/drawing/2014/main" id="{B77BE381-567F-4AFF-8139-B3E8021A8F40}"/>
              </a:ext>
            </a:extLst>
          </p:cNvPr>
          <p:cNvPicPr>
            <a:picLocks noChangeAspect="1"/>
          </p:cNvPicPr>
          <p:nvPr/>
        </p:nvPicPr>
        <p:blipFill>
          <a:blip r:embed="rId2"/>
          <a:stretch>
            <a:fillRect/>
          </a:stretch>
        </p:blipFill>
        <p:spPr>
          <a:xfrm>
            <a:off x="1491813" y="643466"/>
            <a:ext cx="9208374" cy="5571067"/>
          </a:xfrm>
          <a:prstGeom prst="rect">
            <a:avLst/>
          </a:prstGeom>
        </p:spPr>
      </p:pic>
    </p:spTree>
    <p:extLst>
      <p:ext uri="{BB962C8B-B14F-4D97-AF65-F5344CB8AC3E}">
        <p14:creationId xmlns:p14="http://schemas.microsoft.com/office/powerpoint/2010/main" val="9961665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Resim 4" descr="metin içeren bir resim&#10;&#10;Açıklama otomatik olarak oluşturuldu">
            <a:extLst>
              <a:ext uri="{FF2B5EF4-FFF2-40B4-BE49-F238E27FC236}">
                <a16:creationId xmlns:a16="http://schemas.microsoft.com/office/drawing/2014/main" id="{FC883AE9-0887-4368-AD78-74F42C78CACE}"/>
              </a:ext>
            </a:extLst>
          </p:cNvPr>
          <p:cNvPicPr>
            <a:picLocks noChangeAspect="1"/>
          </p:cNvPicPr>
          <p:nvPr/>
        </p:nvPicPr>
        <p:blipFill rotWithShape="1">
          <a:blip r:embed="rId2"/>
          <a:srcRect r="4362" b="-1"/>
          <a:stretch/>
        </p:blipFill>
        <p:spPr>
          <a:xfrm>
            <a:off x="838199" y="735153"/>
            <a:ext cx="10515602" cy="5387693"/>
          </a:xfrm>
          <a:prstGeom prst="rect">
            <a:avLst/>
          </a:prstGeom>
        </p:spPr>
      </p:pic>
    </p:spTree>
    <p:extLst>
      <p:ext uri="{BB962C8B-B14F-4D97-AF65-F5344CB8AC3E}">
        <p14:creationId xmlns:p14="http://schemas.microsoft.com/office/powerpoint/2010/main" val="12523178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Resim 4" descr="metin içeren bir resim&#10;&#10;Açıklama otomatik olarak oluşturuldu">
            <a:extLst>
              <a:ext uri="{FF2B5EF4-FFF2-40B4-BE49-F238E27FC236}">
                <a16:creationId xmlns:a16="http://schemas.microsoft.com/office/drawing/2014/main" id="{89CF3112-7ED5-4DD9-83B3-20406C08A8B7}"/>
              </a:ext>
            </a:extLst>
          </p:cNvPr>
          <p:cNvPicPr>
            <a:picLocks noChangeAspect="1"/>
          </p:cNvPicPr>
          <p:nvPr/>
        </p:nvPicPr>
        <p:blipFill>
          <a:blip r:embed="rId2"/>
          <a:stretch>
            <a:fillRect/>
          </a:stretch>
        </p:blipFill>
        <p:spPr>
          <a:xfrm>
            <a:off x="1859448" y="643466"/>
            <a:ext cx="8473104" cy="5571067"/>
          </a:xfrm>
          <a:prstGeom prst="rect">
            <a:avLst/>
          </a:prstGeom>
        </p:spPr>
      </p:pic>
    </p:spTree>
    <p:extLst>
      <p:ext uri="{BB962C8B-B14F-4D97-AF65-F5344CB8AC3E}">
        <p14:creationId xmlns:p14="http://schemas.microsoft.com/office/powerpoint/2010/main" val="187630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309E211-2602-4748-BFA4-55708FC2F465}"/>
              </a:ext>
            </a:extLst>
          </p:cNvPr>
          <p:cNvSpPr>
            <a:spLocks noGrp="1"/>
          </p:cNvSpPr>
          <p:nvPr>
            <p:ph type="title"/>
          </p:nvPr>
        </p:nvSpPr>
        <p:spPr>
          <a:xfrm>
            <a:off x="648929" y="629266"/>
            <a:ext cx="3505495" cy="1622321"/>
          </a:xfrm>
        </p:spPr>
        <p:txBody>
          <a:bodyPr>
            <a:normAutofit/>
          </a:bodyPr>
          <a:lstStyle/>
          <a:p>
            <a:r>
              <a:rPr lang="tr-TR" b="1" dirty="0" err="1"/>
              <a:t>Veritabanı</a:t>
            </a:r>
            <a:r>
              <a:rPr lang="tr-TR" b="1" dirty="0"/>
              <a:t> Oluşturma</a:t>
            </a:r>
          </a:p>
        </p:txBody>
      </p:sp>
      <p:sp>
        <p:nvSpPr>
          <p:cNvPr id="3" name="İçerik Yer Tutucusu 2">
            <a:extLst>
              <a:ext uri="{FF2B5EF4-FFF2-40B4-BE49-F238E27FC236}">
                <a16:creationId xmlns:a16="http://schemas.microsoft.com/office/drawing/2014/main" id="{A8B5972A-3D76-40D1-B009-92FECC7F0FF7}"/>
              </a:ext>
            </a:extLst>
          </p:cNvPr>
          <p:cNvSpPr>
            <a:spLocks noGrp="1"/>
          </p:cNvSpPr>
          <p:nvPr>
            <p:ph idx="1"/>
          </p:nvPr>
        </p:nvSpPr>
        <p:spPr>
          <a:xfrm>
            <a:off x="337918" y="2443315"/>
            <a:ext cx="4301138" cy="3785419"/>
          </a:xfrm>
        </p:spPr>
        <p:txBody>
          <a:bodyPr>
            <a:normAutofit/>
          </a:bodyPr>
          <a:lstStyle/>
          <a:p>
            <a:r>
              <a:rPr lang="tr-TR" sz="2000" b="0" i="0" dirty="0">
                <a:effectLst/>
                <a:latin typeface="Open Sans" panose="020B0606030504020204" pitchFamily="34" charset="0"/>
              </a:rPr>
              <a:t>Bağlandıktan sonra sol tarafta bulunan </a:t>
            </a:r>
            <a:r>
              <a:rPr lang="tr-TR" sz="2000" b="1" i="1" dirty="0">
                <a:effectLst/>
                <a:latin typeface="Open Sans" panose="020B0606030504020204" pitchFamily="34" charset="0"/>
              </a:rPr>
              <a:t>Object Explorer </a:t>
            </a:r>
            <a:r>
              <a:rPr lang="tr-TR" sz="2000" b="0" i="0" dirty="0">
                <a:effectLst/>
                <a:latin typeface="Open Sans" panose="020B0606030504020204" pitchFamily="34" charset="0"/>
              </a:rPr>
              <a:t>penceresinden</a:t>
            </a:r>
          </a:p>
          <a:p>
            <a:r>
              <a:rPr lang="tr-TR" sz="2000" b="0" i="0" dirty="0">
                <a:effectLst/>
                <a:latin typeface="Open Sans" panose="020B0606030504020204" pitchFamily="34" charset="0"/>
              </a:rPr>
              <a:t> </a:t>
            </a:r>
            <a:r>
              <a:rPr lang="tr-TR" sz="2000" b="1" i="0" dirty="0">
                <a:effectLst/>
                <a:latin typeface="Open Sans" panose="020B0606030504020204" pitchFamily="34" charset="0"/>
              </a:rPr>
              <a:t>Database</a:t>
            </a:r>
            <a:r>
              <a:rPr lang="tr-TR" sz="2000" b="0" i="0" dirty="0">
                <a:effectLst/>
                <a:latin typeface="Open Sans" panose="020B0606030504020204" pitchFamily="34" charset="0"/>
              </a:rPr>
              <a:t> sekmesini tıkladığınızda  </a:t>
            </a:r>
          </a:p>
          <a:p>
            <a:r>
              <a:rPr lang="tr-TR" sz="2000" dirty="0">
                <a:latin typeface="Open Sans" panose="020B0606030504020204" pitchFamily="34" charset="0"/>
              </a:rPr>
              <a:t>S</a:t>
            </a:r>
            <a:r>
              <a:rPr lang="tr-TR" sz="2000" b="0" i="0" dirty="0">
                <a:effectLst/>
                <a:latin typeface="Open Sans" panose="020B0606030504020204" pitchFamily="34" charset="0"/>
              </a:rPr>
              <a:t>isteme ait </a:t>
            </a:r>
            <a:r>
              <a:rPr lang="tr-TR" sz="2000" b="1" i="0" dirty="0" err="1">
                <a:effectLst/>
                <a:latin typeface="Open Sans" panose="020B0606030504020204" pitchFamily="34" charset="0"/>
              </a:rPr>
              <a:t>veritabanlarını</a:t>
            </a:r>
            <a:r>
              <a:rPr lang="tr-TR" sz="2000" b="0" i="0" dirty="0">
                <a:effectLst/>
                <a:latin typeface="Open Sans" panose="020B0606030504020204" pitchFamily="34" charset="0"/>
              </a:rPr>
              <a:t> görebilirsiniz</a:t>
            </a:r>
          </a:p>
          <a:p>
            <a:r>
              <a:rPr lang="tr-TR" sz="2000" b="0" i="0" dirty="0">
                <a:effectLst/>
                <a:latin typeface="Open Sans" panose="020B0606030504020204" pitchFamily="34" charset="0"/>
              </a:rPr>
              <a:t>Şimdi </a:t>
            </a:r>
            <a:r>
              <a:rPr lang="tr-TR" sz="2000" b="1" i="0" dirty="0">
                <a:effectLst/>
                <a:latin typeface="Open Sans" panose="020B0606030504020204" pitchFamily="34" charset="0"/>
              </a:rPr>
              <a:t>Database</a:t>
            </a:r>
            <a:r>
              <a:rPr lang="tr-TR" sz="2000" b="0" i="0" dirty="0">
                <a:effectLst/>
                <a:latin typeface="Open Sans" panose="020B0606030504020204" pitchFamily="34" charset="0"/>
              </a:rPr>
              <a:t> sekmesine sağ tıklayıp</a:t>
            </a:r>
            <a:endParaRPr lang="tr-TR" sz="2000" dirty="0">
              <a:latin typeface="Open Sans" panose="020B0606030504020204" pitchFamily="34" charset="0"/>
            </a:endParaRPr>
          </a:p>
          <a:p>
            <a:r>
              <a:rPr lang="tr-TR" sz="2000" b="1" i="1" dirty="0">
                <a:effectLst/>
                <a:latin typeface="Open Sans" panose="020B0606030504020204" pitchFamily="34" charset="0"/>
              </a:rPr>
              <a:t>New Database</a:t>
            </a:r>
            <a:r>
              <a:rPr lang="tr-TR" sz="2000" b="1" i="0" dirty="0">
                <a:effectLst/>
                <a:latin typeface="Open Sans" panose="020B0606030504020204" pitchFamily="34" charset="0"/>
              </a:rPr>
              <a:t> </a:t>
            </a:r>
            <a:r>
              <a:rPr lang="tr-TR" sz="2000" b="0" i="0" dirty="0">
                <a:effectLst/>
                <a:latin typeface="Open Sans" panose="020B0606030504020204" pitchFamily="34" charset="0"/>
              </a:rPr>
              <a:t>sekmesine tıklıyoruz.</a:t>
            </a:r>
            <a:endParaRPr lang="tr-TR" sz="2000" dirty="0"/>
          </a:p>
        </p:txBody>
      </p:sp>
      <p:sp>
        <p:nvSpPr>
          <p:cNvPr id="73" name="Rectangle 72">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database1">
            <a:extLst>
              <a:ext uri="{FF2B5EF4-FFF2-40B4-BE49-F238E27FC236}">
                <a16:creationId xmlns:a16="http://schemas.microsoft.com/office/drawing/2014/main" id="{5271C1B1-2E0E-40A9-9868-B9E66DA1E18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23192" y="807593"/>
            <a:ext cx="4984670" cy="5239568"/>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32642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Resim 4" descr="metin içeren bir resim&#10;&#10;Açıklama otomatik olarak oluşturuldu">
            <a:extLst>
              <a:ext uri="{FF2B5EF4-FFF2-40B4-BE49-F238E27FC236}">
                <a16:creationId xmlns:a16="http://schemas.microsoft.com/office/drawing/2014/main" id="{8BFDAE3E-B0DA-43F6-9C5B-792348628850}"/>
              </a:ext>
            </a:extLst>
          </p:cNvPr>
          <p:cNvPicPr>
            <a:picLocks noChangeAspect="1"/>
          </p:cNvPicPr>
          <p:nvPr/>
        </p:nvPicPr>
        <p:blipFill>
          <a:blip r:embed="rId2"/>
          <a:stretch>
            <a:fillRect/>
          </a:stretch>
        </p:blipFill>
        <p:spPr>
          <a:xfrm>
            <a:off x="2501763" y="643466"/>
            <a:ext cx="7188474" cy="5571067"/>
          </a:xfrm>
          <a:prstGeom prst="rect">
            <a:avLst/>
          </a:prstGeom>
        </p:spPr>
      </p:pic>
    </p:spTree>
    <p:extLst>
      <p:ext uri="{BB962C8B-B14F-4D97-AF65-F5344CB8AC3E}">
        <p14:creationId xmlns:p14="http://schemas.microsoft.com/office/powerpoint/2010/main" val="12246983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İlişki Türleri</a:t>
            </a:r>
          </a:p>
        </p:txBody>
      </p:sp>
      <p:sp>
        <p:nvSpPr>
          <p:cNvPr id="3" name="İçerik Yer Tutucusu 2"/>
          <p:cNvSpPr>
            <a:spLocks noGrp="1"/>
          </p:cNvSpPr>
          <p:nvPr>
            <p:ph idx="1"/>
          </p:nvPr>
        </p:nvSpPr>
        <p:spPr/>
        <p:txBody>
          <a:bodyPr/>
          <a:lstStyle/>
          <a:p>
            <a:endParaRPr lang="tr-TR" dirty="0"/>
          </a:p>
          <a:p>
            <a:r>
              <a:rPr lang="tr-TR" dirty="0"/>
              <a:t>Tablo yapısına ve içerdiği bilgilere göre ilişkileri farklı olabilir. </a:t>
            </a:r>
          </a:p>
          <a:p>
            <a:r>
              <a:rPr lang="tr-TR" dirty="0"/>
              <a:t>Bire-Bir (1-1) </a:t>
            </a:r>
          </a:p>
          <a:p>
            <a:r>
              <a:rPr lang="tr-TR" dirty="0"/>
              <a:t>Bire-Çok(1-n) </a:t>
            </a:r>
          </a:p>
          <a:p>
            <a:r>
              <a:rPr lang="tr-TR" dirty="0"/>
              <a:t>Çoğa-Bir(n-1) </a:t>
            </a:r>
          </a:p>
          <a:p>
            <a:r>
              <a:rPr lang="tr-TR" dirty="0"/>
              <a:t>Çoğa-Çok(n-m) </a:t>
            </a:r>
          </a:p>
          <a:p>
            <a:endParaRPr lang="tr-TR" dirty="0"/>
          </a:p>
        </p:txBody>
      </p:sp>
    </p:spTree>
    <p:extLst>
      <p:ext uri="{BB962C8B-B14F-4D97-AF65-F5344CB8AC3E}">
        <p14:creationId xmlns:p14="http://schemas.microsoft.com/office/powerpoint/2010/main" val="29922032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Unvan 1"/>
          <p:cNvSpPr>
            <a:spLocks noGrp="1"/>
          </p:cNvSpPr>
          <p:nvPr>
            <p:ph type="title"/>
          </p:nvPr>
        </p:nvSpPr>
        <p:spPr>
          <a:xfrm>
            <a:off x="643467" y="640080"/>
            <a:ext cx="3096427" cy="5613236"/>
          </a:xfrm>
        </p:spPr>
        <p:txBody>
          <a:bodyPr anchor="ctr">
            <a:normAutofit/>
          </a:bodyPr>
          <a:lstStyle/>
          <a:p>
            <a:r>
              <a:rPr lang="tr-TR" b="1">
                <a:solidFill>
                  <a:srgbClr val="FFFFFF"/>
                </a:solidFill>
              </a:rPr>
              <a:t>Bire-Bir (1-1) İlişki</a:t>
            </a:r>
          </a:p>
        </p:txBody>
      </p:sp>
      <p:sp>
        <p:nvSpPr>
          <p:cNvPr id="3" name="İçerik Yer Tutucusu 2"/>
          <p:cNvSpPr>
            <a:spLocks noGrp="1"/>
          </p:cNvSpPr>
          <p:nvPr>
            <p:ph idx="1"/>
          </p:nvPr>
        </p:nvSpPr>
        <p:spPr>
          <a:xfrm>
            <a:off x="4699818" y="640082"/>
            <a:ext cx="6848715" cy="2484884"/>
          </a:xfrm>
        </p:spPr>
        <p:txBody>
          <a:bodyPr anchor="ctr">
            <a:normAutofit/>
          </a:bodyPr>
          <a:lstStyle/>
          <a:p>
            <a:r>
              <a:rPr lang="tr-TR" sz="2000" b="1" dirty="0"/>
              <a:t>Bire-Bir (1-1) İlişki </a:t>
            </a:r>
            <a:r>
              <a:rPr lang="tr-TR" sz="2000" dirty="0"/>
              <a:t>; Tablolar arası ilişki kurulan alanların her iki tabloda da tek olması anlamına gelir. </a:t>
            </a:r>
          </a:p>
          <a:p>
            <a:r>
              <a:rPr lang="tr-TR" sz="2000" dirty="0"/>
              <a:t>1 kişiye ait sadece 1 şifre olabilir, 1 şifre 1 kişiye ait olabilir. </a:t>
            </a:r>
          </a:p>
          <a:p>
            <a:endParaRPr lang="tr-TR" sz="2000" dirty="0"/>
          </a:p>
        </p:txBody>
      </p:sp>
      <p:pic>
        <p:nvPicPr>
          <p:cNvPr id="4" name="Resim 3"/>
          <p:cNvPicPr>
            <a:picLocks noChangeAspect="1"/>
          </p:cNvPicPr>
          <p:nvPr/>
        </p:nvPicPr>
        <p:blipFill>
          <a:blip r:embed="rId2"/>
          <a:stretch>
            <a:fillRect/>
          </a:stretch>
        </p:blipFill>
        <p:spPr>
          <a:xfrm>
            <a:off x="4654297" y="3501610"/>
            <a:ext cx="6894236" cy="2378510"/>
          </a:xfrm>
          <a:prstGeom prst="rect">
            <a:avLst/>
          </a:prstGeom>
        </p:spPr>
      </p:pic>
    </p:spTree>
    <p:extLst>
      <p:ext uri="{BB962C8B-B14F-4D97-AF65-F5344CB8AC3E}">
        <p14:creationId xmlns:p14="http://schemas.microsoft.com/office/powerpoint/2010/main" val="9761333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Unvan 1"/>
          <p:cNvSpPr>
            <a:spLocks noGrp="1"/>
          </p:cNvSpPr>
          <p:nvPr>
            <p:ph type="title"/>
          </p:nvPr>
        </p:nvSpPr>
        <p:spPr>
          <a:xfrm>
            <a:off x="643467" y="321734"/>
            <a:ext cx="10905066" cy="1135737"/>
          </a:xfrm>
        </p:spPr>
        <p:txBody>
          <a:bodyPr>
            <a:normAutofit/>
          </a:bodyPr>
          <a:lstStyle/>
          <a:p>
            <a:r>
              <a:rPr lang="tr-TR" sz="3600" b="1" dirty="0"/>
              <a:t>Bire-Çok (1-n) İlişki</a:t>
            </a:r>
          </a:p>
        </p:txBody>
      </p:sp>
      <p:sp>
        <p:nvSpPr>
          <p:cNvPr id="3" name="İçerik Yer Tutucusu 2"/>
          <p:cNvSpPr>
            <a:spLocks noGrp="1"/>
          </p:cNvSpPr>
          <p:nvPr>
            <p:ph idx="1"/>
          </p:nvPr>
        </p:nvSpPr>
        <p:spPr>
          <a:xfrm>
            <a:off x="643469" y="1782981"/>
            <a:ext cx="4008384" cy="4393982"/>
          </a:xfrm>
        </p:spPr>
        <p:txBody>
          <a:bodyPr>
            <a:normAutofit/>
          </a:bodyPr>
          <a:lstStyle/>
          <a:p>
            <a:endParaRPr lang="tr-TR" sz="2000"/>
          </a:p>
          <a:p>
            <a:endParaRPr lang="tr-TR" sz="2000"/>
          </a:p>
          <a:p>
            <a:r>
              <a:rPr lang="tr-TR" sz="2000" b="1"/>
              <a:t>Bire-Çok (1-n) İlişki </a:t>
            </a:r>
            <a:r>
              <a:rPr lang="tr-TR" sz="2000"/>
              <a:t>; Tablodaki 1 değer diğer tabloda birden fazla alana (n) karşılık gelmektedir. </a:t>
            </a:r>
          </a:p>
          <a:p>
            <a:endParaRPr lang="tr-TR" sz="2000"/>
          </a:p>
          <a:p>
            <a:endParaRPr lang="tr-TR" sz="2000"/>
          </a:p>
          <a:p>
            <a:endParaRPr lang="tr-TR" sz="2000"/>
          </a:p>
          <a:p>
            <a:endParaRPr lang="tr-TR" sz="2000"/>
          </a:p>
          <a:p>
            <a:endParaRPr lang="tr-TR" sz="2000"/>
          </a:p>
          <a:p>
            <a:endParaRPr lang="tr-TR" sz="2000"/>
          </a:p>
          <a:p>
            <a:endParaRPr lang="tr-TR" sz="2000"/>
          </a:p>
          <a:p>
            <a:endParaRPr lang="tr-TR" sz="2000"/>
          </a:p>
        </p:txBody>
      </p:sp>
      <p:grpSp>
        <p:nvGrpSpPr>
          <p:cNvPr id="11" name="Group 1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2" name="Isosceles Triangle 1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Resim 3"/>
          <p:cNvPicPr>
            <a:picLocks noChangeAspect="1"/>
          </p:cNvPicPr>
          <p:nvPr/>
        </p:nvPicPr>
        <p:blipFill>
          <a:blip r:embed="rId2"/>
          <a:stretch>
            <a:fillRect/>
          </a:stretch>
        </p:blipFill>
        <p:spPr>
          <a:xfrm>
            <a:off x="5295320" y="2299010"/>
            <a:ext cx="6253212" cy="3329834"/>
          </a:xfrm>
          <a:prstGeom prst="rect">
            <a:avLst/>
          </a:prstGeom>
        </p:spPr>
      </p:pic>
      <p:grpSp>
        <p:nvGrpSpPr>
          <p:cNvPr id="15" name="Group 1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6" name="Rectangle 1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7993575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Unvan 1"/>
          <p:cNvSpPr>
            <a:spLocks noGrp="1"/>
          </p:cNvSpPr>
          <p:nvPr>
            <p:ph type="title"/>
          </p:nvPr>
        </p:nvSpPr>
        <p:spPr>
          <a:xfrm>
            <a:off x="643467" y="321734"/>
            <a:ext cx="10905066" cy="1135737"/>
          </a:xfrm>
        </p:spPr>
        <p:txBody>
          <a:bodyPr>
            <a:normAutofit/>
          </a:bodyPr>
          <a:lstStyle/>
          <a:p>
            <a:r>
              <a:rPr lang="tr-TR" sz="3600" b="1"/>
              <a:t>Çoğa-Çok(n-m) İlişki</a:t>
            </a:r>
          </a:p>
        </p:txBody>
      </p:sp>
      <p:sp>
        <p:nvSpPr>
          <p:cNvPr id="3" name="İçerik Yer Tutucusu 2"/>
          <p:cNvSpPr>
            <a:spLocks noGrp="1"/>
          </p:cNvSpPr>
          <p:nvPr>
            <p:ph idx="1"/>
          </p:nvPr>
        </p:nvSpPr>
        <p:spPr>
          <a:xfrm>
            <a:off x="643469" y="1782981"/>
            <a:ext cx="4008384" cy="4393982"/>
          </a:xfrm>
        </p:spPr>
        <p:txBody>
          <a:bodyPr>
            <a:normAutofit/>
          </a:bodyPr>
          <a:lstStyle/>
          <a:p>
            <a:endParaRPr lang="tr-TR" sz="2000"/>
          </a:p>
          <a:p>
            <a:endParaRPr lang="tr-TR" sz="2000"/>
          </a:p>
          <a:p>
            <a:r>
              <a:rPr lang="tr-TR" sz="2000" b="1"/>
              <a:t>Çoğa-Çok (n-m) İlişki </a:t>
            </a:r>
            <a:r>
              <a:rPr lang="tr-TR" sz="2000"/>
              <a:t>; Tabloların birindeki birçok kaydın değeri diğer tablolarda birden fazla kayda karşılık geliyorsa. </a:t>
            </a:r>
          </a:p>
          <a:p>
            <a:endParaRPr lang="tr-TR" sz="2000"/>
          </a:p>
          <a:p>
            <a:endParaRPr lang="tr-TR" sz="2000"/>
          </a:p>
          <a:p>
            <a:endParaRPr lang="tr-TR" sz="2000"/>
          </a:p>
          <a:p>
            <a:endParaRPr lang="tr-TR" sz="2000"/>
          </a:p>
          <a:p>
            <a:endParaRPr lang="tr-TR" sz="2000"/>
          </a:p>
          <a:p>
            <a:endParaRPr lang="tr-TR" sz="2000"/>
          </a:p>
          <a:p>
            <a:endParaRPr lang="tr-TR" sz="2000"/>
          </a:p>
          <a:p>
            <a:endParaRPr lang="tr-TR" sz="2000"/>
          </a:p>
        </p:txBody>
      </p:sp>
      <p:grpSp>
        <p:nvGrpSpPr>
          <p:cNvPr id="11" name="Group 1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2" name="Isosceles Triangle 1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Resim 3"/>
          <p:cNvPicPr>
            <a:picLocks noChangeAspect="1"/>
          </p:cNvPicPr>
          <p:nvPr/>
        </p:nvPicPr>
        <p:blipFill>
          <a:blip r:embed="rId2"/>
          <a:stretch>
            <a:fillRect/>
          </a:stretch>
        </p:blipFill>
        <p:spPr>
          <a:xfrm>
            <a:off x="5295320" y="2291192"/>
            <a:ext cx="6253212" cy="3345469"/>
          </a:xfrm>
          <a:prstGeom prst="rect">
            <a:avLst/>
          </a:prstGeom>
        </p:spPr>
      </p:pic>
      <p:grpSp>
        <p:nvGrpSpPr>
          <p:cNvPr id="15" name="Group 1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6" name="Rectangle 1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578295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br>
              <a:rPr lang="tr-TR" b="1" dirty="0"/>
            </a:br>
            <a:r>
              <a:rPr lang="tr-TR" b="1" dirty="0" err="1"/>
              <a:t>Veritabanı</a:t>
            </a:r>
            <a:r>
              <a:rPr lang="tr-TR" b="1" dirty="0"/>
              <a:t> Tasarımı </a:t>
            </a:r>
          </a:p>
        </p:txBody>
      </p:sp>
      <p:sp>
        <p:nvSpPr>
          <p:cNvPr id="3" name="İçerik Yer Tutucusu 2"/>
          <p:cNvSpPr>
            <a:spLocks noGrp="1"/>
          </p:cNvSpPr>
          <p:nvPr>
            <p:ph idx="1"/>
          </p:nvPr>
        </p:nvSpPr>
        <p:spPr/>
        <p:txBody>
          <a:bodyPr>
            <a:normAutofit fontScale="92500" lnSpcReduction="10000"/>
          </a:bodyPr>
          <a:lstStyle/>
          <a:p>
            <a:endParaRPr lang="tr-TR" dirty="0"/>
          </a:p>
          <a:p>
            <a:r>
              <a:rPr lang="tr-TR" dirty="0"/>
              <a:t>Tasarım yapılırken izlenecek adımlar; </a:t>
            </a:r>
          </a:p>
          <a:p>
            <a:r>
              <a:rPr lang="tr-TR" dirty="0"/>
              <a:t>Oluşturulacak sistemin nelerden oluşması gerektiği ve hangi işlemlerin hangi aşamalarda yapıldığı belirlenerek rapor tutulmalıdır. </a:t>
            </a:r>
          </a:p>
          <a:p>
            <a:r>
              <a:rPr lang="tr-TR" dirty="0"/>
              <a:t>Oluşturulan bu metne göre varlık ilişki-modelinin oluşturulması </a:t>
            </a:r>
          </a:p>
          <a:p>
            <a:r>
              <a:rPr lang="tr-TR" dirty="0"/>
              <a:t>Varlık ilişki modelinin tablolara dönüştürülerek Tabloların oluşturulması </a:t>
            </a:r>
          </a:p>
          <a:p>
            <a:r>
              <a:rPr lang="tr-TR" dirty="0"/>
              <a:t>Anahtar sütunların belirlenmesi </a:t>
            </a:r>
          </a:p>
          <a:p>
            <a:r>
              <a:rPr lang="tr-TR" dirty="0" err="1"/>
              <a:t>Normalizasyon</a:t>
            </a:r>
            <a:r>
              <a:rPr lang="tr-TR" dirty="0"/>
              <a:t> kurallarına uygun olmayan durumlarda Tabloların bölünmesi </a:t>
            </a:r>
          </a:p>
          <a:p>
            <a:r>
              <a:rPr lang="tr-TR" dirty="0"/>
              <a:t>İlişkilerin kurulması </a:t>
            </a:r>
          </a:p>
          <a:p>
            <a:endParaRPr lang="tr-TR" dirty="0"/>
          </a:p>
        </p:txBody>
      </p:sp>
    </p:spTree>
    <p:extLst>
      <p:ext uri="{BB962C8B-B14F-4D97-AF65-F5344CB8AC3E}">
        <p14:creationId xmlns:p14="http://schemas.microsoft.com/office/powerpoint/2010/main" val="7135053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br>
              <a:rPr lang="tr-TR" b="1" dirty="0"/>
            </a:br>
            <a:r>
              <a:rPr lang="tr-TR" b="1" dirty="0"/>
              <a:t>İlişkisel </a:t>
            </a:r>
            <a:r>
              <a:rPr lang="tr-TR" b="1" dirty="0" err="1"/>
              <a:t>Veritabanı</a:t>
            </a:r>
            <a:r>
              <a:rPr lang="tr-TR" b="1" dirty="0"/>
              <a:t> Kavramsal Tasarım </a:t>
            </a:r>
          </a:p>
        </p:txBody>
      </p:sp>
      <p:sp>
        <p:nvSpPr>
          <p:cNvPr id="3" name="İçerik Yer Tutucusu 2"/>
          <p:cNvSpPr>
            <a:spLocks noGrp="1"/>
          </p:cNvSpPr>
          <p:nvPr>
            <p:ph idx="1"/>
          </p:nvPr>
        </p:nvSpPr>
        <p:spPr/>
        <p:txBody>
          <a:bodyPr/>
          <a:lstStyle/>
          <a:p>
            <a:endParaRPr lang="tr-TR" dirty="0"/>
          </a:p>
          <a:p>
            <a:endParaRPr lang="tr-TR" dirty="0"/>
          </a:p>
          <a:p>
            <a:r>
              <a:rPr lang="tr-TR" dirty="0"/>
              <a:t>Verilerin daha üst seviyede gösterilmesi. </a:t>
            </a:r>
          </a:p>
          <a:p>
            <a:r>
              <a:rPr lang="tr-TR" dirty="0"/>
              <a:t>Kullanılan model: ER (</a:t>
            </a:r>
            <a:r>
              <a:rPr lang="tr-TR" dirty="0" err="1"/>
              <a:t>Entity</a:t>
            </a:r>
            <a:r>
              <a:rPr lang="tr-TR" dirty="0"/>
              <a:t> </a:t>
            </a:r>
            <a:r>
              <a:rPr lang="tr-TR" dirty="0" err="1"/>
              <a:t>Relationship</a:t>
            </a:r>
            <a:r>
              <a:rPr lang="tr-TR" dirty="0"/>
              <a:t> – Varlık ilişki) </a:t>
            </a:r>
          </a:p>
          <a:p>
            <a:r>
              <a:rPr lang="tr-TR" dirty="0"/>
              <a:t>Varlık ilişki modeli kavramsal tasarımda kullanılan popüler model. </a:t>
            </a:r>
          </a:p>
          <a:p>
            <a:r>
              <a:rPr lang="tr-TR" dirty="0"/>
              <a:t>VTYS den bağımsız modelleme yapılır. </a:t>
            </a:r>
          </a:p>
          <a:p>
            <a:r>
              <a:rPr lang="tr-TR" dirty="0"/>
              <a:t>Varlık ilişki modelinde kullanılan şekiller </a:t>
            </a:r>
            <a:r>
              <a:rPr lang="tr-TR" dirty="0" err="1"/>
              <a:t>veritabanın</a:t>
            </a:r>
            <a:r>
              <a:rPr lang="tr-TR" dirty="0"/>
              <a:t> şematik olarak tasarlanmasını sağlar </a:t>
            </a:r>
          </a:p>
          <a:p>
            <a:endParaRPr lang="tr-TR" dirty="0"/>
          </a:p>
        </p:txBody>
      </p:sp>
    </p:spTree>
    <p:extLst>
      <p:ext uri="{BB962C8B-B14F-4D97-AF65-F5344CB8AC3E}">
        <p14:creationId xmlns:p14="http://schemas.microsoft.com/office/powerpoint/2010/main" val="34548235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br>
              <a:rPr lang="tr-TR" b="1" dirty="0"/>
            </a:br>
            <a:r>
              <a:rPr lang="tr-TR" b="1" dirty="0"/>
              <a:t>Varlık-İlişki Modeli </a:t>
            </a:r>
          </a:p>
        </p:txBody>
      </p:sp>
      <p:sp>
        <p:nvSpPr>
          <p:cNvPr id="3" name="İçerik Yer Tutucusu 2"/>
          <p:cNvSpPr>
            <a:spLocks noGrp="1"/>
          </p:cNvSpPr>
          <p:nvPr>
            <p:ph idx="1"/>
          </p:nvPr>
        </p:nvSpPr>
        <p:spPr/>
        <p:txBody>
          <a:bodyPr/>
          <a:lstStyle/>
          <a:p>
            <a:endParaRPr lang="tr-TR" dirty="0"/>
          </a:p>
          <a:p>
            <a:endParaRPr lang="tr-TR" dirty="0"/>
          </a:p>
          <a:p>
            <a:r>
              <a:rPr lang="tr-TR" dirty="0"/>
              <a:t>Temel Üç öğe vardır; </a:t>
            </a:r>
          </a:p>
          <a:p>
            <a:r>
              <a:rPr lang="tr-TR" dirty="0"/>
              <a:t>Varlık ; </a:t>
            </a:r>
            <a:r>
              <a:rPr lang="tr-TR" dirty="0" err="1"/>
              <a:t>Öğrenci,Ders,Araba,Notlar</a:t>
            </a:r>
            <a:r>
              <a:rPr lang="tr-TR" dirty="0"/>
              <a:t> </a:t>
            </a:r>
          </a:p>
          <a:p>
            <a:r>
              <a:rPr lang="tr-TR" dirty="0"/>
              <a:t>Nitelik ; </a:t>
            </a:r>
            <a:r>
              <a:rPr lang="tr-TR" dirty="0" err="1"/>
              <a:t>ogrNo,ad,soyad,dersKod,dersAd</a:t>
            </a:r>
            <a:r>
              <a:rPr lang="tr-TR" dirty="0"/>
              <a:t> </a:t>
            </a:r>
          </a:p>
          <a:p>
            <a:r>
              <a:rPr lang="tr-TR" dirty="0"/>
              <a:t>İlişki ; </a:t>
            </a:r>
            <a:r>
              <a:rPr lang="tr-TR" dirty="0" err="1"/>
              <a:t>Öğrenci.ogrNo</a:t>
            </a:r>
            <a:r>
              <a:rPr lang="tr-TR" dirty="0"/>
              <a:t> &lt;-- 1-n --&gt; </a:t>
            </a:r>
            <a:r>
              <a:rPr lang="tr-TR" dirty="0" err="1"/>
              <a:t>Notlar.ogrNo</a:t>
            </a:r>
            <a:r>
              <a:rPr lang="tr-TR" dirty="0"/>
              <a:t> </a:t>
            </a:r>
          </a:p>
          <a:p>
            <a:endParaRPr lang="tr-TR" dirty="0"/>
          </a:p>
        </p:txBody>
      </p:sp>
    </p:spTree>
    <p:extLst>
      <p:ext uri="{BB962C8B-B14F-4D97-AF65-F5344CB8AC3E}">
        <p14:creationId xmlns:p14="http://schemas.microsoft.com/office/powerpoint/2010/main" val="30007560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br>
              <a:rPr lang="tr-TR" b="1" dirty="0"/>
            </a:br>
            <a:r>
              <a:rPr lang="tr-TR" b="1" dirty="0"/>
              <a:t>Varlık-İlişki Modeli- Varlık </a:t>
            </a:r>
          </a:p>
        </p:txBody>
      </p:sp>
      <p:sp>
        <p:nvSpPr>
          <p:cNvPr id="3" name="İçerik Yer Tutucusu 2"/>
          <p:cNvSpPr>
            <a:spLocks noGrp="1"/>
          </p:cNvSpPr>
          <p:nvPr>
            <p:ph idx="1"/>
          </p:nvPr>
        </p:nvSpPr>
        <p:spPr/>
        <p:txBody>
          <a:bodyPr/>
          <a:lstStyle/>
          <a:p>
            <a:endParaRPr lang="tr-TR" dirty="0"/>
          </a:p>
          <a:p>
            <a:endParaRPr lang="tr-TR" dirty="0"/>
          </a:p>
          <a:p>
            <a:r>
              <a:rPr lang="tr-TR" dirty="0"/>
              <a:t>Varlık ; </a:t>
            </a:r>
          </a:p>
          <a:p>
            <a:r>
              <a:rPr lang="tr-TR" dirty="0"/>
              <a:t>Modelin en temel öğesi </a:t>
            </a:r>
          </a:p>
          <a:p>
            <a:r>
              <a:rPr lang="tr-TR" dirty="0"/>
              <a:t>Var olan ve benzerinde ayıt edilen her şey varlık; öğrenci, ders, kitap, araba. </a:t>
            </a:r>
          </a:p>
          <a:p>
            <a:r>
              <a:rPr lang="tr-TR" dirty="0"/>
              <a:t>Birden fazla varlığın oluşturduğu kümeye varlık kümesi denir. </a:t>
            </a:r>
          </a:p>
          <a:p>
            <a:r>
              <a:rPr lang="tr-TR" dirty="0"/>
              <a:t> Model içerisinde dikdörtgen ile gösterilir. Varlığın ismi içine yazılır. </a:t>
            </a:r>
          </a:p>
          <a:p>
            <a:endParaRPr lang="tr-TR" dirty="0"/>
          </a:p>
        </p:txBody>
      </p:sp>
      <p:pic>
        <p:nvPicPr>
          <p:cNvPr id="5" name="Resim 4"/>
          <p:cNvPicPr>
            <a:picLocks noChangeAspect="1"/>
          </p:cNvPicPr>
          <p:nvPr/>
        </p:nvPicPr>
        <p:blipFill>
          <a:blip r:embed="rId2"/>
          <a:stretch>
            <a:fillRect/>
          </a:stretch>
        </p:blipFill>
        <p:spPr>
          <a:xfrm>
            <a:off x="9194969" y="5733191"/>
            <a:ext cx="1288868" cy="696686"/>
          </a:xfrm>
          <a:prstGeom prst="rect">
            <a:avLst/>
          </a:prstGeom>
        </p:spPr>
      </p:pic>
    </p:spTree>
    <p:extLst>
      <p:ext uri="{BB962C8B-B14F-4D97-AF65-F5344CB8AC3E}">
        <p14:creationId xmlns:p14="http://schemas.microsoft.com/office/powerpoint/2010/main" val="26700461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Unvan 1"/>
          <p:cNvSpPr>
            <a:spLocks noGrp="1"/>
          </p:cNvSpPr>
          <p:nvPr>
            <p:ph type="title"/>
          </p:nvPr>
        </p:nvSpPr>
        <p:spPr>
          <a:xfrm>
            <a:off x="643467" y="321734"/>
            <a:ext cx="10905066" cy="1135737"/>
          </a:xfrm>
        </p:spPr>
        <p:txBody>
          <a:bodyPr>
            <a:normAutofit/>
          </a:bodyPr>
          <a:lstStyle/>
          <a:p>
            <a:br>
              <a:rPr lang="tr-TR" sz="3600" b="1" dirty="0"/>
            </a:br>
            <a:r>
              <a:rPr lang="tr-TR" sz="3600" b="1" dirty="0"/>
              <a:t>Varlık-İlişki Modeli - Nitelik </a:t>
            </a:r>
          </a:p>
        </p:txBody>
      </p:sp>
      <p:sp>
        <p:nvSpPr>
          <p:cNvPr id="3" name="İçerik Yer Tutucusu 2"/>
          <p:cNvSpPr>
            <a:spLocks noGrp="1"/>
          </p:cNvSpPr>
          <p:nvPr>
            <p:ph idx="1"/>
          </p:nvPr>
        </p:nvSpPr>
        <p:spPr>
          <a:xfrm>
            <a:off x="643469" y="1782981"/>
            <a:ext cx="4008384" cy="4393982"/>
          </a:xfrm>
        </p:spPr>
        <p:txBody>
          <a:bodyPr>
            <a:normAutofit/>
          </a:bodyPr>
          <a:lstStyle/>
          <a:p>
            <a:r>
              <a:rPr lang="tr-TR" sz="1900" dirty="0"/>
              <a:t>Nitelik </a:t>
            </a:r>
          </a:p>
          <a:p>
            <a:r>
              <a:rPr lang="tr-TR" sz="1900" dirty="0"/>
              <a:t>Varlıkların </a:t>
            </a:r>
            <a:r>
              <a:rPr lang="tr-TR" sz="1900" dirty="0" err="1"/>
              <a:t>herbir</a:t>
            </a:r>
            <a:r>
              <a:rPr lang="tr-TR" sz="1900" dirty="0"/>
              <a:t> özelliği nitelik olarak ifade edilir. </a:t>
            </a:r>
            <a:r>
              <a:rPr lang="tr-TR" sz="1900" dirty="0" err="1"/>
              <a:t>ogrNo,ad,soyad,dersKod,dersAd</a:t>
            </a:r>
            <a:r>
              <a:rPr lang="tr-TR" sz="1900" dirty="0"/>
              <a:t> </a:t>
            </a:r>
          </a:p>
          <a:p>
            <a:r>
              <a:rPr lang="tr-TR" sz="1900" dirty="0"/>
              <a:t>Model içerisinde oval gösterilir. Niteliğin ismi içine yazılır. </a:t>
            </a:r>
          </a:p>
          <a:p>
            <a:r>
              <a:rPr lang="tr-TR" sz="1900" dirty="0"/>
              <a:t>Nitelik bulunduğu varlığa düz çizgi ile bağlanır </a:t>
            </a:r>
          </a:p>
          <a:p>
            <a:r>
              <a:rPr lang="tr-TR" sz="1900" dirty="0" err="1"/>
              <a:t>Varitabanında</a:t>
            </a:r>
            <a:r>
              <a:rPr lang="tr-TR" sz="1900" dirty="0"/>
              <a:t> her tablonun bir sütununu ifade eder. </a:t>
            </a:r>
          </a:p>
          <a:p>
            <a:r>
              <a:rPr lang="tr-TR" sz="1900" dirty="0"/>
              <a:t>Niteliğin değeri her bir varlık için farklıysa anahtar nitelik olarak belirlenir. Şema içerisinde altı çizilidir. </a:t>
            </a:r>
          </a:p>
          <a:p>
            <a:endParaRPr lang="tr-TR" sz="1900" dirty="0"/>
          </a:p>
        </p:txBody>
      </p:sp>
      <p:grpSp>
        <p:nvGrpSpPr>
          <p:cNvPr id="11" name="Group 1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2" name="Isosceles Triangle 1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Resim 3"/>
          <p:cNvPicPr>
            <a:picLocks noChangeAspect="1"/>
          </p:cNvPicPr>
          <p:nvPr/>
        </p:nvPicPr>
        <p:blipFill>
          <a:blip r:embed="rId2"/>
          <a:stretch>
            <a:fillRect/>
          </a:stretch>
        </p:blipFill>
        <p:spPr>
          <a:xfrm>
            <a:off x="5295320" y="2893065"/>
            <a:ext cx="6253212" cy="2141724"/>
          </a:xfrm>
          <a:prstGeom prst="rect">
            <a:avLst/>
          </a:prstGeom>
        </p:spPr>
      </p:pic>
      <p:grpSp>
        <p:nvGrpSpPr>
          <p:cNvPr id="15" name="Group 1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6" name="Rectangle 1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060489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9850E36F-A9EC-4A08-86F9-F5A5907712A0}"/>
              </a:ext>
            </a:extLst>
          </p:cNvPr>
          <p:cNvSpPr>
            <a:spLocks noGrp="1"/>
          </p:cNvSpPr>
          <p:nvPr>
            <p:ph idx="1"/>
          </p:nvPr>
        </p:nvSpPr>
        <p:spPr>
          <a:xfrm>
            <a:off x="710389" y="2630161"/>
            <a:ext cx="4080880" cy="3546801"/>
          </a:xfrm>
        </p:spPr>
        <p:txBody>
          <a:bodyPr>
            <a:normAutofit lnSpcReduction="10000"/>
          </a:bodyPr>
          <a:lstStyle/>
          <a:p>
            <a:pPr fontAlgn="base"/>
            <a:r>
              <a:rPr lang="tr-TR" sz="1900" b="0" i="0" dirty="0">
                <a:effectLst/>
                <a:latin typeface="Open Sans" panose="020B0606030504020204" pitchFamily="34" charset="0"/>
              </a:rPr>
              <a:t>Açılan yeni pencerede </a:t>
            </a:r>
            <a:r>
              <a:rPr lang="tr-TR" sz="1900" b="0" i="0" dirty="0" err="1">
                <a:effectLst/>
                <a:latin typeface="Open Sans" panose="020B0606030504020204" pitchFamily="34" charset="0"/>
              </a:rPr>
              <a:t>veritabanı</a:t>
            </a:r>
            <a:r>
              <a:rPr lang="tr-TR" sz="1900" b="0" i="0" dirty="0">
                <a:effectLst/>
                <a:latin typeface="Open Sans" panose="020B0606030504020204" pitchFamily="34" charset="0"/>
              </a:rPr>
              <a:t> bilgilerimizi girmeye başlıyoruz. </a:t>
            </a:r>
          </a:p>
          <a:p>
            <a:pPr fontAlgn="base"/>
            <a:r>
              <a:rPr lang="tr-TR" sz="1900" b="1" i="0" dirty="0">
                <a:effectLst/>
                <a:latin typeface="Open Sans" panose="020B0606030504020204" pitchFamily="34" charset="0"/>
              </a:rPr>
              <a:t>Database name </a:t>
            </a:r>
            <a:r>
              <a:rPr lang="tr-TR" sz="1900" b="0" i="0" dirty="0">
                <a:effectLst/>
                <a:latin typeface="Open Sans" panose="020B0606030504020204" pitchFamily="34" charset="0"/>
              </a:rPr>
              <a:t>alanına </a:t>
            </a:r>
            <a:r>
              <a:rPr lang="tr-TR" sz="1900" b="0" i="0" dirty="0" err="1">
                <a:effectLst/>
                <a:latin typeface="Open Sans" panose="020B0606030504020204" pitchFamily="34" charset="0"/>
              </a:rPr>
              <a:t>veritabanımıza</a:t>
            </a:r>
            <a:r>
              <a:rPr lang="tr-TR" sz="1900" b="0" i="0" dirty="0">
                <a:effectLst/>
                <a:latin typeface="Open Sans" panose="020B0606030504020204" pitchFamily="34" charset="0"/>
              </a:rPr>
              <a:t> gireceğimiz ismi yazıyoruz.</a:t>
            </a:r>
          </a:p>
          <a:p>
            <a:pPr fontAlgn="base"/>
            <a:r>
              <a:rPr lang="tr-TR" sz="1900" b="0" i="0" dirty="0">
                <a:effectLst/>
                <a:latin typeface="Open Sans" panose="020B0606030504020204" pitchFamily="34" charset="0"/>
              </a:rPr>
              <a:t> </a:t>
            </a:r>
            <a:r>
              <a:rPr lang="tr-TR" sz="1900" b="1" i="0" dirty="0" err="1">
                <a:effectLst/>
                <a:latin typeface="Open Sans" panose="020B0606030504020204" pitchFamily="34" charset="0"/>
              </a:rPr>
              <a:t>Owner</a:t>
            </a:r>
            <a:r>
              <a:rPr lang="tr-TR" sz="1900" b="1" i="0" dirty="0">
                <a:effectLst/>
                <a:latin typeface="Open Sans" panose="020B0606030504020204" pitchFamily="34" charset="0"/>
              </a:rPr>
              <a:t> </a:t>
            </a:r>
            <a:r>
              <a:rPr lang="tr-TR" sz="1900" b="0" i="0" dirty="0">
                <a:effectLst/>
                <a:latin typeface="Open Sans" panose="020B0606030504020204" pitchFamily="34" charset="0"/>
              </a:rPr>
              <a:t>alanı </a:t>
            </a:r>
            <a:r>
              <a:rPr lang="tr-TR" sz="1900" b="0" i="0" dirty="0" err="1">
                <a:effectLst/>
                <a:latin typeface="Open Sans" panose="020B0606030504020204" pitchFamily="34" charset="0"/>
              </a:rPr>
              <a:t>veritabanını</a:t>
            </a:r>
            <a:r>
              <a:rPr lang="tr-TR" sz="1900" b="0" i="0" dirty="0">
                <a:effectLst/>
                <a:latin typeface="Open Sans" panose="020B0606030504020204" pitchFamily="34" charset="0"/>
              </a:rPr>
              <a:t> </a:t>
            </a:r>
            <a:r>
              <a:rPr lang="tr-TR" sz="1900" b="0" i="0" dirty="0" err="1">
                <a:effectLst/>
                <a:latin typeface="Open Sans" panose="020B0606030504020204" pitchFamily="34" charset="0"/>
              </a:rPr>
              <a:t>admini</a:t>
            </a:r>
            <a:r>
              <a:rPr lang="tr-TR" sz="1900" b="0" i="0" dirty="0">
                <a:effectLst/>
                <a:latin typeface="Open Sans" panose="020B0606030504020204" pitchFamily="34" charset="0"/>
              </a:rPr>
              <a:t>, oluşturan kişiyi seçiyoruz ama </a:t>
            </a:r>
            <a:r>
              <a:rPr lang="tr-TR" sz="1900" b="0" i="0" dirty="0" err="1">
                <a:effectLst/>
                <a:latin typeface="Open Sans" panose="020B0606030504020204" pitchFamily="34" charset="0"/>
              </a:rPr>
              <a:t>default</a:t>
            </a:r>
            <a:r>
              <a:rPr lang="tr-TR" sz="1900" b="0" i="0" dirty="0">
                <a:effectLst/>
                <a:latin typeface="Open Sans" panose="020B0606030504020204" pitchFamily="34" charset="0"/>
              </a:rPr>
              <a:t> olarak biz olduğumuz için buraya dokunmuyoruz. </a:t>
            </a:r>
          </a:p>
          <a:p>
            <a:pPr fontAlgn="base"/>
            <a:r>
              <a:rPr lang="tr-TR" sz="1900" b="1" i="0" dirty="0">
                <a:effectLst/>
                <a:latin typeface="Open Sans" panose="020B0606030504020204" pitchFamily="34" charset="0"/>
              </a:rPr>
              <a:t>OK</a:t>
            </a:r>
            <a:r>
              <a:rPr lang="tr-TR" sz="1900" b="0" i="0" dirty="0">
                <a:effectLst/>
                <a:latin typeface="Open Sans" panose="020B0606030504020204" pitchFamily="34" charset="0"/>
              </a:rPr>
              <a:t> butonuna tıklıyoruz ve devam ediyoruz.</a:t>
            </a:r>
            <a:br>
              <a:rPr lang="tr-TR" sz="1900" dirty="0"/>
            </a:br>
            <a:endParaRPr lang="tr-TR" sz="1900" dirty="0"/>
          </a:p>
        </p:txBody>
      </p:sp>
      <p:sp>
        <p:nvSpPr>
          <p:cNvPr id="73" name="Rounded Rectangle 28">
            <a:extLst>
              <a:ext uri="{FF2B5EF4-FFF2-40B4-BE49-F238E27FC236}">
                <a16:creationId xmlns:a16="http://schemas.microsoft.com/office/drawing/2014/main" id="{A783CD55-1776-4C75-9A8F-D1179C0C7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5903" y="640091"/>
            <a:ext cx="6266120" cy="5577818"/>
          </a:xfrm>
          <a:prstGeom prst="roundRect">
            <a:avLst>
              <a:gd name="adj" fmla="val 0"/>
            </a:avLst>
          </a:prstGeom>
          <a:solidFill>
            <a:srgbClr val="FFFFFF"/>
          </a:solidFill>
          <a:ln w="9525">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database2">
            <a:extLst>
              <a:ext uri="{FF2B5EF4-FFF2-40B4-BE49-F238E27FC236}">
                <a16:creationId xmlns:a16="http://schemas.microsoft.com/office/drawing/2014/main" id="{7EC8552D-A0C4-4EA2-9779-3BDDA4523ED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 b="1515"/>
          <a:stretch/>
        </p:blipFill>
        <p:spPr bwMode="auto">
          <a:xfrm>
            <a:off x="5441735" y="804672"/>
            <a:ext cx="5934456" cy="5248656"/>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57741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Unvan 1"/>
          <p:cNvSpPr>
            <a:spLocks noGrp="1"/>
          </p:cNvSpPr>
          <p:nvPr>
            <p:ph type="title"/>
          </p:nvPr>
        </p:nvSpPr>
        <p:spPr>
          <a:xfrm>
            <a:off x="643467" y="321734"/>
            <a:ext cx="10905066" cy="1135737"/>
          </a:xfrm>
        </p:spPr>
        <p:txBody>
          <a:bodyPr>
            <a:normAutofit/>
          </a:bodyPr>
          <a:lstStyle/>
          <a:p>
            <a:br>
              <a:rPr lang="tr-TR" sz="3600" b="1" dirty="0"/>
            </a:br>
            <a:r>
              <a:rPr lang="tr-TR" sz="3600" b="1" dirty="0"/>
              <a:t>Varlık-İlişki Modeli -Nitelik </a:t>
            </a:r>
          </a:p>
        </p:txBody>
      </p:sp>
      <p:sp>
        <p:nvSpPr>
          <p:cNvPr id="3" name="İçerik Yer Tutucusu 2"/>
          <p:cNvSpPr>
            <a:spLocks noGrp="1"/>
          </p:cNvSpPr>
          <p:nvPr>
            <p:ph idx="1"/>
          </p:nvPr>
        </p:nvSpPr>
        <p:spPr>
          <a:xfrm>
            <a:off x="643469" y="1782981"/>
            <a:ext cx="4008384" cy="4393982"/>
          </a:xfrm>
        </p:spPr>
        <p:txBody>
          <a:bodyPr>
            <a:normAutofit/>
          </a:bodyPr>
          <a:lstStyle/>
          <a:p>
            <a:endParaRPr lang="tr-TR" sz="1700" dirty="0"/>
          </a:p>
          <a:p>
            <a:r>
              <a:rPr lang="tr-TR" sz="1700" dirty="0"/>
              <a:t>Nitelik (Devamı) </a:t>
            </a:r>
          </a:p>
          <a:p>
            <a:r>
              <a:rPr lang="tr-TR" sz="1700" dirty="0"/>
              <a:t>Birden fazla değere sahip nitelikler çok değerli niteliklerdir ve çift çizgi ile gösterilir. </a:t>
            </a:r>
          </a:p>
          <a:p>
            <a:pPr marL="0" indent="0">
              <a:buNone/>
            </a:pPr>
            <a:endParaRPr lang="tr-TR" sz="1700" dirty="0"/>
          </a:p>
          <a:p>
            <a:r>
              <a:rPr lang="tr-TR" sz="1700" dirty="0"/>
              <a:t>Domain (Etki alanı); Niteliğin alabileceği değer </a:t>
            </a:r>
            <a:r>
              <a:rPr lang="tr-TR" sz="1700" dirty="0" err="1"/>
              <a:t>aralığıdır.Örneğin</a:t>
            </a:r>
            <a:r>
              <a:rPr lang="tr-TR" sz="1700" dirty="0"/>
              <a:t> öğrenci notları 0-100 arasında olmalıdır. Etki alanı ER şemasında gösterilmez. </a:t>
            </a:r>
          </a:p>
          <a:p>
            <a:endParaRPr lang="tr-TR" sz="1700" dirty="0"/>
          </a:p>
        </p:txBody>
      </p:sp>
      <p:grpSp>
        <p:nvGrpSpPr>
          <p:cNvPr id="11" name="Group 1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2" name="Isosceles Triangle 1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Resim 3"/>
          <p:cNvPicPr>
            <a:picLocks noChangeAspect="1"/>
          </p:cNvPicPr>
          <p:nvPr/>
        </p:nvPicPr>
        <p:blipFill>
          <a:blip r:embed="rId2"/>
          <a:stretch>
            <a:fillRect/>
          </a:stretch>
        </p:blipFill>
        <p:spPr>
          <a:xfrm>
            <a:off x="5295320" y="2463156"/>
            <a:ext cx="6253212" cy="3001541"/>
          </a:xfrm>
          <a:prstGeom prst="rect">
            <a:avLst/>
          </a:prstGeom>
        </p:spPr>
      </p:pic>
      <p:grpSp>
        <p:nvGrpSpPr>
          <p:cNvPr id="15" name="Group 1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6" name="Rectangle 1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9595140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br>
              <a:rPr lang="tr-TR" b="1" dirty="0"/>
            </a:br>
            <a:r>
              <a:rPr lang="tr-TR" b="1" dirty="0"/>
              <a:t>Varlık-İlişki Modeli -İlişki </a:t>
            </a:r>
          </a:p>
        </p:txBody>
      </p:sp>
      <p:sp>
        <p:nvSpPr>
          <p:cNvPr id="3" name="İçerik Yer Tutucusu 2"/>
          <p:cNvSpPr>
            <a:spLocks noGrp="1"/>
          </p:cNvSpPr>
          <p:nvPr>
            <p:ph idx="1"/>
          </p:nvPr>
        </p:nvSpPr>
        <p:spPr/>
        <p:txBody>
          <a:bodyPr>
            <a:normAutofit fontScale="92500"/>
          </a:bodyPr>
          <a:lstStyle/>
          <a:p>
            <a:endParaRPr lang="tr-TR" dirty="0"/>
          </a:p>
          <a:p>
            <a:endParaRPr lang="tr-TR" dirty="0"/>
          </a:p>
          <a:p>
            <a:r>
              <a:rPr lang="tr-TR" dirty="0"/>
              <a:t>İlişki ; </a:t>
            </a:r>
          </a:p>
          <a:p>
            <a:r>
              <a:rPr lang="tr-TR" dirty="0"/>
              <a:t>Farklı varlık kümeleri arasındaki ilişkileri ifade eder. Öğrenci ve dersler arasında ders alma ilişkisi vardır. </a:t>
            </a:r>
          </a:p>
          <a:p>
            <a:r>
              <a:rPr lang="tr-TR" dirty="0"/>
              <a:t>Model içerisinde baklava dilimi ile gösterilir. İlişkinin ismi içerisine yazılır. </a:t>
            </a:r>
          </a:p>
          <a:p>
            <a:r>
              <a:rPr lang="tr-TR" dirty="0"/>
              <a:t>Baklava dilimi ilişkili olduğu varlıklara düz çizgi ile bağlanır. </a:t>
            </a:r>
          </a:p>
          <a:p>
            <a:r>
              <a:rPr lang="pt-BR" dirty="0"/>
              <a:t>Varlıklar arasında 1-1,1-n,ve n-m ilişki olabilir. </a:t>
            </a:r>
          </a:p>
          <a:p>
            <a:r>
              <a:rPr lang="tr-TR" dirty="0"/>
              <a:t>İki varlık kümesi arasında birden fazla ilişki olabilir. </a:t>
            </a:r>
          </a:p>
          <a:p>
            <a:endParaRPr lang="tr-TR" dirty="0"/>
          </a:p>
        </p:txBody>
      </p:sp>
    </p:spTree>
    <p:extLst>
      <p:ext uri="{BB962C8B-B14F-4D97-AF65-F5344CB8AC3E}">
        <p14:creationId xmlns:p14="http://schemas.microsoft.com/office/powerpoint/2010/main" val="4485449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Unvan 1"/>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br>
              <a:rPr lang="en-US" sz="3600" b="1" kern="1200" dirty="0">
                <a:solidFill>
                  <a:srgbClr val="FFFFFF"/>
                </a:solidFill>
                <a:latin typeface="+mj-lt"/>
                <a:ea typeface="+mj-ea"/>
                <a:cs typeface="+mj-cs"/>
              </a:rPr>
            </a:br>
            <a:r>
              <a:rPr lang="en-US" sz="3600" b="1" kern="1200" dirty="0" err="1">
                <a:solidFill>
                  <a:srgbClr val="FFFFFF"/>
                </a:solidFill>
                <a:latin typeface="+mj-lt"/>
                <a:ea typeface="+mj-ea"/>
                <a:cs typeface="+mj-cs"/>
              </a:rPr>
              <a:t>Varlık-İlişki</a:t>
            </a:r>
            <a:r>
              <a:rPr lang="en-US" sz="3600" b="1" kern="1200" dirty="0">
                <a:solidFill>
                  <a:srgbClr val="FFFFFF"/>
                </a:solidFill>
                <a:latin typeface="+mj-lt"/>
                <a:ea typeface="+mj-ea"/>
                <a:cs typeface="+mj-cs"/>
              </a:rPr>
              <a:t> </a:t>
            </a:r>
            <a:r>
              <a:rPr lang="en-US" sz="3600" b="1" kern="1200" dirty="0" err="1">
                <a:solidFill>
                  <a:srgbClr val="FFFFFF"/>
                </a:solidFill>
                <a:latin typeface="+mj-lt"/>
                <a:ea typeface="+mj-ea"/>
                <a:cs typeface="+mj-cs"/>
              </a:rPr>
              <a:t>Modeli</a:t>
            </a:r>
            <a:r>
              <a:rPr lang="en-US" sz="3600" b="1" kern="1200" dirty="0">
                <a:solidFill>
                  <a:srgbClr val="FFFFFF"/>
                </a:solidFill>
                <a:latin typeface="+mj-lt"/>
                <a:ea typeface="+mj-ea"/>
                <a:cs typeface="+mj-cs"/>
              </a:rPr>
              <a:t> –</a:t>
            </a:r>
            <a:r>
              <a:rPr lang="en-US" sz="3600" b="1" kern="1200" dirty="0" err="1">
                <a:solidFill>
                  <a:srgbClr val="FFFFFF"/>
                </a:solidFill>
                <a:latin typeface="+mj-lt"/>
                <a:ea typeface="+mj-ea"/>
                <a:cs typeface="+mj-cs"/>
              </a:rPr>
              <a:t>İlişki</a:t>
            </a:r>
            <a:r>
              <a:rPr lang="en-US" sz="3600" b="1" kern="1200" dirty="0">
                <a:solidFill>
                  <a:srgbClr val="FFFFFF"/>
                </a:solidFill>
                <a:latin typeface="+mj-lt"/>
                <a:ea typeface="+mj-ea"/>
                <a:cs typeface="+mj-cs"/>
              </a:rPr>
              <a:t> (</a:t>
            </a:r>
            <a:r>
              <a:rPr lang="en-US" sz="3600" b="1" kern="1200" dirty="0" err="1">
                <a:solidFill>
                  <a:srgbClr val="FFFFFF"/>
                </a:solidFill>
                <a:latin typeface="+mj-lt"/>
                <a:ea typeface="+mj-ea"/>
                <a:cs typeface="+mj-cs"/>
              </a:rPr>
              <a:t>Devam</a:t>
            </a:r>
            <a:r>
              <a:rPr lang="en-US" sz="3600" b="1" kern="1200" dirty="0">
                <a:solidFill>
                  <a:srgbClr val="FFFFFF"/>
                </a:solidFill>
                <a:latin typeface="+mj-lt"/>
                <a:ea typeface="+mj-ea"/>
                <a:cs typeface="+mj-cs"/>
              </a:rPr>
              <a:t>) </a:t>
            </a:r>
          </a:p>
        </p:txBody>
      </p:sp>
      <p:pic>
        <p:nvPicPr>
          <p:cNvPr id="4" name="İçerik Yer Tutucusu 3"/>
          <p:cNvPicPr>
            <a:picLocks noGrp="1" noChangeAspect="1"/>
          </p:cNvPicPr>
          <p:nvPr>
            <p:ph idx="1"/>
          </p:nvPr>
        </p:nvPicPr>
        <p:blipFill>
          <a:blip r:embed="rId2"/>
          <a:stretch>
            <a:fillRect/>
          </a:stretch>
        </p:blipFill>
        <p:spPr>
          <a:xfrm>
            <a:off x="4777316" y="1613998"/>
            <a:ext cx="6780700" cy="3627675"/>
          </a:xfrm>
          <a:prstGeom prst="rect">
            <a:avLst/>
          </a:prstGeom>
        </p:spPr>
      </p:pic>
    </p:spTree>
    <p:extLst>
      <p:ext uri="{BB962C8B-B14F-4D97-AF65-F5344CB8AC3E}">
        <p14:creationId xmlns:p14="http://schemas.microsoft.com/office/powerpoint/2010/main" val="24564991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Unvan 1"/>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br>
              <a:rPr lang="en-US" sz="3600" b="1" kern="1200" dirty="0">
                <a:solidFill>
                  <a:srgbClr val="FFFFFF"/>
                </a:solidFill>
                <a:latin typeface="+mj-lt"/>
                <a:ea typeface="+mj-ea"/>
                <a:cs typeface="+mj-cs"/>
              </a:rPr>
            </a:br>
            <a:r>
              <a:rPr lang="en-US" sz="3600" b="1" kern="1200" dirty="0" err="1">
                <a:solidFill>
                  <a:srgbClr val="FFFFFF"/>
                </a:solidFill>
                <a:latin typeface="+mj-lt"/>
                <a:ea typeface="+mj-ea"/>
                <a:cs typeface="+mj-cs"/>
              </a:rPr>
              <a:t>Varlık-İlişki</a:t>
            </a:r>
            <a:r>
              <a:rPr lang="en-US" sz="3600" b="1" kern="1200" dirty="0">
                <a:solidFill>
                  <a:srgbClr val="FFFFFF"/>
                </a:solidFill>
                <a:latin typeface="+mj-lt"/>
                <a:ea typeface="+mj-ea"/>
                <a:cs typeface="+mj-cs"/>
              </a:rPr>
              <a:t> </a:t>
            </a:r>
            <a:r>
              <a:rPr lang="en-US" sz="3600" b="1" kern="1200" dirty="0" err="1">
                <a:solidFill>
                  <a:srgbClr val="FFFFFF"/>
                </a:solidFill>
                <a:latin typeface="+mj-lt"/>
                <a:ea typeface="+mj-ea"/>
                <a:cs typeface="+mj-cs"/>
              </a:rPr>
              <a:t>Modeli</a:t>
            </a:r>
            <a:r>
              <a:rPr lang="en-US" sz="3600" b="1" kern="1200" dirty="0">
                <a:solidFill>
                  <a:srgbClr val="FFFFFF"/>
                </a:solidFill>
                <a:latin typeface="+mj-lt"/>
                <a:ea typeface="+mj-ea"/>
                <a:cs typeface="+mj-cs"/>
              </a:rPr>
              <a:t> –</a:t>
            </a:r>
            <a:r>
              <a:rPr lang="en-US" sz="3600" b="1" kern="1200" dirty="0" err="1">
                <a:solidFill>
                  <a:srgbClr val="FFFFFF"/>
                </a:solidFill>
                <a:latin typeface="+mj-lt"/>
                <a:ea typeface="+mj-ea"/>
                <a:cs typeface="+mj-cs"/>
              </a:rPr>
              <a:t>İlişki</a:t>
            </a:r>
            <a:r>
              <a:rPr lang="en-US" sz="3600" b="1" kern="1200" dirty="0">
                <a:solidFill>
                  <a:srgbClr val="FFFFFF"/>
                </a:solidFill>
                <a:latin typeface="+mj-lt"/>
                <a:ea typeface="+mj-ea"/>
                <a:cs typeface="+mj-cs"/>
              </a:rPr>
              <a:t> (</a:t>
            </a:r>
            <a:r>
              <a:rPr lang="en-US" sz="3600" b="1" kern="1200" dirty="0" err="1">
                <a:solidFill>
                  <a:srgbClr val="FFFFFF"/>
                </a:solidFill>
                <a:latin typeface="+mj-lt"/>
                <a:ea typeface="+mj-ea"/>
                <a:cs typeface="+mj-cs"/>
              </a:rPr>
              <a:t>Devam</a:t>
            </a:r>
            <a:r>
              <a:rPr lang="en-US" sz="3600" b="1" kern="1200" dirty="0">
                <a:solidFill>
                  <a:srgbClr val="FFFFFF"/>
                </a:solidFill>
                <a:latin typeface="+mj-lt"/>
                <a:ea typeface="+mj-ea"/>
                <a:cs typeface="+mj-cs"/>
              </a:rPr>
              <a:t>) </a:t>
            </a:r>
          </a:p>
        </p:txBody>
      </p:sp>
      <p:pic>
        <p:nvPicPr>
          <p:cNvPr id="4" name="İçerik Yer Tutucusu 3"/>
          <p:cNvPicPr>
            <a:picLocks noGrp="1" noChangeAspect="1"/>
          </p:cNvPicPr>
          <p:nvPr>
            <p:ph idx="1"/>
          </p:nvPr>
        </p:nvPicPr>
        <p:blipFill>
          <a:blip r:embed="rId2"/>
          <a:stretch>
            <a:fillRect/>
          </a:stretch>
        </p:blipFill>
        <p:spPr>
          <a:xfrm>
            <a:off x="4777316" y="1817419"/>
            <a:ext cx="6780700" cy="3220833"/>
          </a:xfrm>
          <a:prstGeom prst="rect">
            <a:avLst/>
          </a:prstGeom>
        </p:spPr>
      </p:pic>
    </p:spTree>
    <p:extLst>
      <p:ext uri="{BB962C8B-B14F-4D97-AF65-F5344CB8AC3E}">
        <p14:creationId xmlns:p14="http://schemas.microsoft.com/office/powerpoint/2010/main" val="39093773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br>
              <a:rPr lang="tr-TR" b="1" dirty="0"/>
            </a:br>
            <a:r>
              <a:rPr lang="tr-TR" b="1" dirty="0"/>
              <a:t>Varlık-İlişki Modeli –İlişki (Devam) </a:t>
            </a:r>
          </a:p>
        </p:txBody>
      </p:sp>
      <p:sp>
        <p:nvSpPr>
          <p:cNvPr id="3" name="İçerik Yer Tutucusu 2"/>
          <p:cNvSpPr>
            <a:spLocks noGrp="1"/>
          </p:cNvSpPr>
          <p:nvPr>
            <p:ph idx="1"/>
          </p:nvPr>
        </p:nvSpPr>
        <p:spPr/>
        <p:txBody>
          <a:bodyPr/>
          <a:lstStyle/>
          <a:p>
            <a:endParaRPr lang="tr-TR" dirty="0"/>
          </a:p>
          <a:p>
            <a:endParaRPr lang="tr-TR" dirty="0"/>
          </a:p>
          <a:p>
            <a:r>
              <a:rPr lang="tr-TR" dirty="0"/>
              <a:t>Varlık kümeleri arasında oluşturulan ilişkilerde ilişki sonucu nitelikler oluşabilir. Bu niteliklere </a:t>
            </a:r>
            <a:r>
              <a:rPr lang="tr-TR" b="1" dirty="0"/>
              <a:t>tanımlayıcı nitelik </a:t>
            </a:r>
            <a:r>
              <a:rPr lang="tr-TR" dirty="0"/>
              <a:t>denir. </a:t>
            </a:r>
          </a:p>
          <a:p>
            <a:r>
              <a:rPr lang="tr-TR" dirty="0"/>
              <a:t>Örnek ; gösterime giren bir filmin sinemalarda gösterim saati ve tarihi farklıdır. </a:t>
            </a:r>
          </a:p>
          <a:p>
            <a:endParaRPr lang="tr-TR" dirty="0"/>
          </a:p>
        </p:txBody>
      </p:sp>
    </p:spTree>
    <p:extLst>
      <p:ext uri="{BB962C8B-B14F-4D97-AF65-F5344CB8AC3E}">
        <p14:creationId xmlns:p14="http://schemas.microsoft.com/office/powerpoint/2010/main" val="32892422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2"/>
          <a:stretch>
            <a:fillRect/>
          </a:stretch>
        </p:blipFill>
        <p:spPr>
          <a:xfrm>
            <a:off x="643467" y="852678"/>
            <a:ext cx="10905066" cy="5152642"/>
          </a:xfrm>
          <a:prstGeom prst="rect">
            <a:avLst/>
          </a:prstGeom>
        </p:spPr>
      </p:pic>
    </p:spTree>
    <p:extLst>
      <p:ext uri="{BB962C8B-B14F-4D97-AF65-F5344CB8AC3E}">
        <p14:creationId xmlns:p14="http://schemas.microsoft.com/office/powerpoint/2010/main" val="13124289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Unvan 1"/>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br>
              <a:rPr lang="en-US" sz="3600" b="1" kern="1200" dirty="0">
                <a:solidFill>
                  <a:srgbClr val="FFFFFF"/>
                </a:solidFill>
                <a:latin typeface="+mj-lt"/>
                <a:ea typeface="+mj-ea"/>
                <a:cs typeface="+mj-cs"/>
              </a:rPr>
            </a:br>
            <a:r>
              <a:rPr lang="en-US" sz="3600" b="1" kern="1200" dirty="0" err="1">
                <a:solidFill>
                  <a:srgbClr val="FFFFFF"/>
                </a:solidFill>
                <a:latin typeface="+mj-lt"/>
                <a:ea typeface="+mj-ea"/>
                <a:cs typeface="+mj-cs"/>
              </a:rPr>
              <a:t>Varlık-İlişki</a:t>
            </a:r>
            <a:r>
              <a:rPr lang="en-US" sz="3600" b="1" kern="1200" dirty="0">
                <a:solidFill>
                  <a:srgbClr val="FFFFFF"/>
                </a:solidFill>
                <a:latin typeface="+mj-lt"/>
                <a:ea typeface="+mj-ea"/>
                <a:cs typeface="+mj-cs"/>
              </a:rPr>
              <a:t> </a:t>
            </a:r>
            <a:r>
              <a:rPr lang="en-US" sz="3600" b="1" kern="1200" dirty="0" err="1">
                <a:solidFill>
                  <a:srgbClr val="FFFFFF"/>
                </a:solidFill>
                <a:latin typeface="+mj-lt"/>
                <a:ea typeface="+mj-ea"/>
                <a:cs typeface="+mj-cs"/>
              </a:rPr>
              <a:t>Modeli</a:t>
            </a:r>
            <a:r>
              <a:rPr lang="en-US" sz="3600" b="1" kern="1200" dirty="0">
                <a:solidFill>
                  <a:srgbClr val="FFFFFF"/>
                </a:solidFill>
                <a:latin typeface="+mj-lt"/>
                <a:ea typeface="+mj-ea"/>
                <a:cs typeface="+mj-cs"/>
              </a:rPr>
              <a:t> –</a:t>
            </a:r>
            <a:r>
              <a:rPr lang="en-US" sz="3600" b="1" kern="1200" dirty="0" err="1">
                <a:solidFill>
                  <a:srgbClr val="FFFFFF"/>
                </a:solidFill>
                <a:latin typeface="+mj-lt"/>
                <a:ea typeface="+mj-ea"/>
                <a:cs typeface="+mj-cs"/>
              </a:rPr>
              <a:t>İlişki</a:t>
            </a:r>
            <a:r>
              <a:rPr lang="en-US" sz="3600" b="1" kern="1200" dirty="0">
                <a:solidFill>
                  <a:srgbClr val="FFFFFF"/>
                </a:solidFill>
                <a:latin typeface="+mj-lt"/>
                <a:ea typeface="+mj-ea"/>
                <a:cs typeface="+mj-cs"/>
              </a:rPr>
              <a:t> (</a:t>
            </a:r>
            <a:r>
              <a:rPr lang="en-US" sz="3600" b="1" kern="1200" dirty="0" err="1">
                <a:solidFill>
                  <a:srgbClr val="FFFFFF"/>
                </a:solidFill>
                <a:latin typeface="+mj-lt"/>
                <a:ea typeface="+mj-ea"/>
                <a:cs typeface="+mj-cs"/>
              </a:rPr>
              <a:t>Devam</a:t>
            </a:r>
            <a:r>
              <a:rPr lang="en-US" sz="3600" b="1" kern="1200" dirty="0">
                <a:solidFill>
                  <a:srgbClr val="FFFFFF"/>
                </a:solidFill>
                <a:latin typeface="+mj-lt"/>
                <a:ea typeface="+mj-ea"/>
                <a:cs typeface="+mj-cs"/>
              </a:rPr>
              <a:t>) </a:t>
            </a:r>
          </a:p>
        </p:txBody>
      </p:sp>
      <p:pic>
        <p:nvPicPr>
          <p:cNvPr id="4" name="İçerik Yer Tutucusu 3"/>
          <p:cNvPicPr>
            <a:picLocks noGrp="1" noChangeAspect="1"/>
          </p:cNvPicPr>
          <p:nvPr>
            <p:ph idx="1"/>
          </p:nvPr>
        </p:nvPicPr>
        <p:blipFill>
          <a:blip r:embed="rId2"/>
          <a:stretch>
            <a:fillRect/>
          </a:stretch>
        </p:blipFill>
        <p:spPr>
          <a:xfrm>
            <a:off x="4777316" y="1046114"/>
            <a:ext cx="6780700" cy="4763442"/>
          </a:xfrm>
          <a:prstGeom prst="rect">
            <a:avLst/>
          </a:prstGeom>
        </p:spPr>
      </p:pic>
    </p:spTree>
    <p:extLst>
      <p:ext uri="{BB962C8B-B14F-4D97-AF65-F5344CB8AC3E}">
        <p14:creationId xmlns:p14="http://schemas.microsoft.com/office/powerpoint/2010/main" val="11959171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Unvan 1"/>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1" kern="1200" dirty="0" err="1">
                <a:solidFill>
                  <a:srgbClr val="FFFFFF"/>
                </a:solidFill>
                <a:latin typeface="+mj-lt"/>
                <a:ea typeface="+mj-ea"/>
                <a:cs typeface="+mj-cs"/>
              </a:rPr>
              <a:t>Varlık-İlişki</a:t>
            </a:r>
            <a:r>
              <a:rPr lang="en-US" sz="3600" b="1" kern="1200" dirty="0">
                <a:solidFill>
                  <a:srgbClr val="FFFFFF"/>
                </a:solidFill>
                <a:latin typeface="+mj-lt"/>
                <a:ea typeface="+mj-ea"/>
                <a:cs typeface="+mj-cs"/>
              </a:rPr>
              <a:t> </a:t>
            </a:r>
            <a:r>
              <a:rPr lang="en-US" sz="3600" b="1" kern="1200" dirty="0" err="1">
                <a:solidFill>
                  <a:srgbClr val="FFFFFF"/>
                </a:solidFill>
                <a:latin typeface="+mj-lt"/>
                <a:ea typeface="+mj-ea"/>
                <a:cs typeface="+mj-cs"/>
              </a:rPr>
              <a:t>Modeli</a:t>
            </a:r>
            <a:r>
              <a:rPr lang="en-US" sz="3600" b="1" kern="1200" dirty="0">
                <a:solidFill>
                  <a:srgbClr val="FFFFFF"/>
                </a:solidFill>
                <a:latin typeface="+mj-lt"/>
                <a:ea typeface="+mj-ea"/>
                <a:cs typeface="+mj-cs"/>
              </a:rPr>
              <a:t> –</a:t>
            </a:r>
            <a:r>
              <a:rPr lang="en-US" sz="3600" b="1" kern="1200" dirty="0" err="1">
                <a:solidFill>
                  <a:srgbClr val="FFFFFF"/>
                </a:solidFill>
                <a:latin typeface="+mj-lt"/>
                <a:ea typeface="+mj-ea"/>
                <a:cs typeface="+mj-cs"/>
              </a:rPr>
              <a:t>İlişki</a:t>
            </a:r>
            <a:r>
              <a:rPr lang="en-US" sz="3600" b="1" kern="1200" dirty="0">
                <a:solidFill>
                  <a:srgbClr val="FFFFFF"/>
                </a:solidFill>
                <a:latin typeface="+mj-lt"/>
                <a:ea typeface="+mj-ea"/>
                <a:cs typeface="+mj-cs"/>
              </a:rPr>
              <a:t> (</a:t>
            </a:r>
            <a:r>
              <a:rPr lang="en-US" sz="3600" b="1" kern="1200" dirty="0" err="1">
                <a:solidFill>
                  <a:srgbClr val="FFFFFF"/>
                </a:solidFill>
                <a:latin typeface="+mj-lt"/>
                <a:ea typeface="+mj-ea"/>
                <a:cs typeface="+mj-cs"/>
              </a:rPr>
              <a:t>Devam</a:t>
            </a:r>
            <a:r>
              <a:rPr lang="en-US" sz="3600" b="1" kern="1200" dirty="0">
                <a:solidFill>
                  <a:srgbClr val="FFFFFF"/>
                </a:solidFill>
                <a:latin typeface="+mj-lt"/>
                <a:ea typeface="+mj-ea"/>
                <a:cs typeface="+mj-cs"/>
              </a:rPr>
              <a:t>) </a:t>
            </a:r>
          </a:p>
        </p:txBody>
      </p:sp>
      <p:pic>
        <p:nvPicPr>
          <p:cNvPr id="4" name="İçerik Yer Tutucusu 3"/>
          <p:cNvPicPr>
            <a:picLocks noGrp="1" noChangeAspect="1"/>
          </p:cNvPicPr>
          <p:nvPr>
            <p:ph idx="1"/>
          </p:nvPr>
        </p:nvPicPr>
        <p:blipFill>
          <a:blip r:embed="rId2"/>
          <a:stretch>
            <a:fillRect/>
          </a:stretch>
        </p:blipFill>
        <p:spPr>
          <a:xfrm>
            <a:off x="4777316" y="1469909"/>
            <a:ext cx="6780700" cy="3915853"/>
          </a:xfrm>
          <a:prstGeom prst="rect">
            <a:avLst/>
          </a:prstGeom>
        </p:spPr>
      </p:pic>
    </p:spTree>
    <p:extLst>
      <p:ext uri="{BB962C8B-B14F-4D97-AF65-F5344CB8AC3E}">
        <p14:creationId xmlns:p14="http://schemas.microsoft.com/office/powerpoint/2010/main" val="4633432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İçerik Yer Tutucusu 2"/>
          <p:cNvSpPr>
            <a:spLocks noGrp="1"/>
          </p:cNvSpPr>
          <p:nvPr>
            <p:ph idx="1"/>
          </p:nvPr>
        </p:nvSpPr>
        <p:spPr>
          <a:xfrm>
            <a:off x="648931" y="2438400"/>
            <a:ext cx="3505494" cy="3785419"/>
          </a:xfrm>
        </p:spPr>
        <p:txBody>
          <a:bodyPr>
            <a:normAutofit/>
          </a:bodyPr>
          <a:lstStyle/>
          <a:p>
            <a:r>
              <a:rPr lang="tr-TR" sz="2000"/>
              <a:t>İlişkiler genelde farklı varlık kümelerinde olmasına rağmen bazen tek bir varlık kümesinde olabilir. Bu tür ilişkilere recursive ilişki denir. </a:t>
            </a:r>
          </a:p>
          <a:p>
            <a:endParaRPr lang="tr-TR" sz="2000"/>
          </a:p>
        </p:txBody>
      </p:sp>
      <p:sp>
        <p:nvSpPr>
          <p:cNvPr id="9" name="Rectangle 8">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Resim 3"/>
          <p:cNvPicPr>
            <a:picLocks noChangeAspect="1"/>
          </p:cNvPicPr>
          <p:nvPr/>
        </p:nvPicPr>
        <p:blipFill>
          <a:blip r:embed="rId2"/>
          <a:stretch>
            <a:fillRect/>
          </a:stretch>
        </p:blipFill>
        <p:spPr>
          <a:xfrm>
            <a:off x="5405862" y="1140031"/>
            <a:ext cx="6019331" cy="4574691"/>
          </a:xfrm>
          <a:prstGeom prst="rect">
            <a:avLst/>
          </a:prstGeom>
          <a:effectLst/>
        </p:spPr>
      </p:pic>
    </p:spTree>
    <p:extLst>
      <p:ext uri="{BB962C8B-B14F-4D97-AF65-F5344CB8AC3E}">
        <p14:creationId xmlns:p14="http://schemas.microsoft.com/office/powerpoint/2010/main" val="10261299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Unvan 1"/>
          <p:cNvSpPr>
            <a:spLocks noGrp="1"/>
          </p:cNvSpPr>
          <p:nvPr>
            <p:ph type="title"/>
          </p:nvPr>
        </p:nvSpPr>
        <p:spPr>
          <a:xfrm>
            <a:off x="643467" y="640080"/>
            <a:ext cx="3096427" cy="5613236"/>
          </a:xfrm>
        </p:spPr>
        <p:txBody>
          <a:bodyPr anchor="ctr">
            <a:normAutofit/>
          </a:bodyPr>
          <a:lstStyle/>
          <a:p>
            <a:br>
              <a:rPr lang="tr-TR" b="1" dirty="0">
                <a:solidFill>
                  <a:srgbClr val="FFFFFF"/>
                </a:solidFill>
              </a:rPr>
            </a:br>
            <a:r>
              <a:rPr lang="tr-TR" b="1" dirty="0">
                <a:solidFill>
                  <a:srgbClr val="FFFFFF"/>
                </a:solidFill>
              </a:rPr>
              <a:t>Varlık-İlişki Modeli- (Zayıf Varlık Kümeleri) </a:t>
            </a:r>
          </a:p>
        </p:txBody>
      </p:sp>
      <p:sp>
        <p:nvSpPr>
          <p:cNvPr id="3" name="İçerik Yer Tutucusu 2"/>
          <p:cNvSpPr>
            <a:spLocks noGrp="1"/>
          </p:cNvSpPr>
          <p:nvPr>
            <p:ph idx="1"/>
          </p:nvPr>
        </p:nvSpPr>
        <p:spPr>
          <a:xfrm>
            <a:off x="4699818" y="640082"/>
            <a:ext cx="6848715" cy="2484884"/>
          </a:xfrm>
        </p:spPr>
        <p:txBody>
          <a:bodyPr anchor="ctr">
            <a:normAutofit/>
          </a:bodyPr>
          <a:lstStyle/>
          <a:p>
            <a:endParaRPr lang="tr-TR" sz="2000" dirty="0"/>
          </a:p>
          <a:p>
            <a:endParaRPr lang="tr-TR" sz="2000" dirty="0"/>
          </a:p>
          <a:p>
            <a:r>
              <a:rPr lang="tr-TR" sz="2000" dirty="0"/>
              <a:t>Bir varlık kümesi anahtar niteliğe sahip değilse zayıf varlık kümesi olarak adlandırılır. </a:t>
            </a:r>
          </a:p>
          <a:p>
            <a:r>
              <a:rPr lang="tr-TR" sz="2000" dirty="0"/>
              <a:t>Zayıf varlık kümeleri çift çizgili dörtgen ile gösterilir. </a:t>
            </a:r>
          </a:p>
          <a:p>
            <a:endParaRPr lang="tr-TR" sz="2000" dirty="0"/>
          </a:p>
        </p:txBody>
      </p:sp>
      <p:pic>
        <p:nvPicPr>
          <p:cNvPr id="4" name="Resim 3"/>
          <p:cNvPicPr>
            <a:picLocks noChangeAspect="1"/>
          </p:cNvPicPr>
          <p:nvPr/>
        </p:nvPicPr>
        <p:blipFill>
          <a:blip r:embed="rId2"/>
          <a:stretch>
            <a:fillRect/>
          </a:stretch>
        </p:blipFill>
        <p:spPr>
          <a:xfrm>
            <a:off x="4654297" y="3768762"/>
            <a:ext cx="6894236" cy="1844207"/>
          </a:xfrm>
          <a:prstGeom prst="rect">
            <a:avLst/>
          </a:prstGeom>
        </p:spPr>
      </p:pic>
    </p:spTree>
    <p:extLst>
      <p:ext uri="{BB962C8B-B14F-4D97-AF65-F5344CB8AC3E}">
        <p14:creationId xmlns:p14="http://schemas.microsoft.com/office/powerpoint/2010/main" val="210183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22587ECF-85E9-4393-9D87-8EB6F3F6C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749B69CC-BF8D-4EE9-94DB-E63E83E97696}"/>
              </a:ext>
            </a:extLst>
          </p:cNvPr>
          <p:cNvSpPr>
            <a:spLocks noGrp="1"/>
          </p:cNvSpPr>
          <p:nvPr>
            <p:ph idx="1"/>
          </p:nvPr>
        </p:nvSpPr>
        <p:spPr>
          <a:xfrm>
            <a:off x="838199" y="2686323"/>
            <a:ext cx="4783697" cy="3433583"/>
          </a:xfrm>
        </p:spPr>
        <p:txBody>
          <a:bodyPr>
            <a:normAutofit/>
          </a:bodyPr>
          <a:lstStyle/>
          <a:p>
            <a:r>
              <a:rPr lang="tr-TR" sz="2000" b="1" i="0" dirty="0" err="1">
                <a:effectLst/>
                <a:latin typeface="Open Sans" panose="020B0606030504020204" pitchFamily="34" charset="0"/>
              </a:rPr>
              <a:t>Veritabanımızı</a:t>
            </a:r>
            <a:r>
              <a:rPr lang="tr-TR" sz="2000" b="0" i="0" dirty="0">
                <a:effectLst/>
                <a:latin typeface="Open Sans" panose="020B0606030504020204" pitchFamily="34" charset="0"/>
              </a:rPr>
              <a:t> oluşturmuş olduk. </a:t>
            </a:r>
          </a:p>
          <a:p>
            <a:r>
              <a:rPr lang="tr-TR" sz="2000" b="0" i="0" dirty="0" err="1">
                <a:effectLst/>
                <a:latin typeface="Open Sans" panose="020B0606030504020204" pitchFamily="34" charset="0"/>
              </a:rPr>
              <a:t>Veritabanımız</a:t>
            </a:r>
            <a:r>
              <a:rPr lang="tr-TR" sz="2000" b="0" i="0" dirty="0">
                <a:effectLst/>
                <a:latin typeface="Open Sans" panose="020B0606030504020204" pitchFamily="34" charset="0"/>
              </a:rPr>
              <a:t> sol tarafta </a:t>
            </a:r>
            <a:r>
              <a:rPr lang="tr-TR" sz="2000" b="1" i="0" dirty="0">
                <a:effectLst/>
                <a:latin typeface="Open Sans" panose="020B0606030504020204" pitchFamily="34" charset="0"/>
              </a:rPr>
              <a:t>Object Explorer</a:t>
            </a:r>
            <a:r>
              <a:rPr lang="tr-TR" sz="2000" b="0" i="0" dirty="0">
                <a:effectLst/>
                <a:latin typeface="Open Sans" panose="020B0606030504020204" pitchFamily="34" charset="0"/>
              </a:rPr>
              <a:t> penceresinde de görünecektir. </a:t>
            </a:r>
          </a:p>
          <a:p>
            <a:r>
              <a:rPr lang="tr-TR" sz="2000" b="0" i="0" dirty="0">
                <a:effectLst/>
                <a:latin typeface="Open Sans" panose="020B0606030504020204" pitchFamily="34" charset="0"/>
              </a:rPr>
              <a:t>Eğer yeni oluşturulmuşsa ve </a:t>
            </a:r>
            <a:r>
              <a:rPr lang="tr-TR" sz="2000" b="1" i="0" dirty="0">
                <a:effectLst/>
                <a:latin typeface="Open Sans" panose="020B0606030504020204" pitchFamily="34" charset="0"/>
              </a:rPr>
              <a:t>Object  Explorer</a:t>
            </a:r>
            <a:r>
              <a:rPr lang="tr-TR" sz="2000" b="0" i="0" dirty="0">
                <a:effectLst/>
                <a:latin typeface="Open Sans" panose="020B0606030504020204" pitchFamily="34" charset="0"/>
              </a:rPr>
              <a:t> penceresinde görünmüyorsa </a:t>
            </a:r>
            <a:r>
              <a:rPr lang="tr-TR" sz="2000" b="1" i="0" dirty="0">
                <a:effectLst/>
                <a:latin typeface="Open Sans" panose="020B0606030504020204" pitchFamily="34" charset="0"/>
              </a:rPr>
              <a:t>Databases</a:t>
            </a:r>
            <a:r>
              <a:rPr lang="tr-TR" sz="2000" b="0" i="0" dirty="0">
                <a:effectLst/>
                <a:latin typeface="Open Sans" panose="020B0606030504020204" pitchFamily="34" charset="0"/>
              </a:rPr>
              <a:t> klasörü üzerinde farenin sağ tuşuna basarak “</a:t>
            </a:r>
            <a:r>
              <a:rPr lang="tr-TR" sz="2000" b="1" i="0" dirty="0" err="1">
                <a:effectLst/>
                <a:latin typeface="Open Sans" panose="020B0606030504020204" pitchFamily="34" charset="0"/>
              </a:rPr>
              <a:t>Refresh</a:t>
            </a:r>
            <a:r>
              <a:rPr lang="tr-TR" sz="2000" b="0" i="0" dirty="0">
                <a:effectLst/>
                <a:latin typeface="Open Sans" panose="020B0606030504020204" pitchFamily="34" charset="0"/>
              </a:rPr>
              <a:t>” edebilirsiniz.</a:t>
            </a:r>
            <a:endParaRPr lang="tr-TR" sz="2000" dirty="0"/>
          </a:p>
        </p:txBody>
      </p:sp>
      <p:pic>
        <p:nvPicPr>
          <p:cNvPr id="3074" name="Picture 2" descr="database3">
            <a:extLst>
              <a:ext uri="{FF2B5EF4-FFF2-40B4-BE49-F238E27FC236}">
                <a16:creationId xmlns:a16="http://schemas.microsoft.com/office/drawing/2014/main" id="{3C8F9F59-A6A9-4440-987E-3791382AB2A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674464" y="537882"/>
            <a:ext cx="3993294" cy="55820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2433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Unvan 1"/>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br>
              <a:rPr lang="en-US" sz="3600" b="1" kern="1200" dirty="0">
                <a:solidFill>
                  <a:srgbClr val="FFFFFF"/>
                </a:solidFill>
                <a:latin typeface="+mj-lt"/>
                <a:ea typeface="+mj-ea"/>
                <a:cs typeface="+mj-cs"/>
              </a:rPr>
            </a:br>
            <a:r>
              <a:rPr lang="en-US" sz="3600" b="1" kern="1200" dirty="0" err="1">
                <a:solidFill>
                  <a:srgbClr val="FFFFFF"/>
                </a:solidFill>
                <a:latin typeface="+mj-lt"/>
                <a:ea typeface="+mj-ea"/>
                <a:cs typeface="+mj-cs"/>
              </a:rPr>
              <a:t>Kullanılan</a:t>
            </a:r>
            <a:r>
              <a:rPr lang="en-US" sz="3600" b="1" kern="1200" dirty="0">
                <a:solidFill>
                  <a:srgbClr val="FFFFFF"/>
                </a:solidFill>
                <a:latin typeface="+mj-lt"/>
                <a:ea typeface="+mj-ea"/>
                <a:cs typeface="+mj-cs"/>
              </a:rPr>
              <a:t> </a:t>
            </a:r>
            <a:r>
              <a:rPr lang="en-US" sz="3600" b="1" kern="1200" dirty="0" err="1">
                <a:solidFill>
                  <a:srgbClr val="FFFFFF"/>
                </a:solidFill>
                <a:latin typeface="+mj-lt"/>
                <a:ea typeface="+mj-ea"/>
                <a:cs typeface="+mj-cs"/>
              </a:rPr>
              <a:t>Semboller</a:t>
            </a:r>
            <a:r>
              <a:rPr lang="en-US" sz="3600" b="1" kern="1200" dirty="0">
                <a:solidFill>
                  <a:srgbClr val="FFFFFF"/>
                </a:solidFill>
                <a:latin typeface="+mj-lt"/>
                <a:ea typeface="+mj-ea"/>
                <a:cs typeface="+mj-cs"/>
              </a:rPr>
              <a:t> </a:t>
            </a:r>
          </a:p>
        </p:txBody>
      </p:sp>
      <p:pic>
        <p:nvPicPr>
          <p:cNvPr id="6" name="İçerik Yer Tutucusu 5"/>
          <p:cNvPicPr>
            <a:picLocks noGrp="1" noChangeAspect="1"/>
          </p:cNvPicPr>
          <p:nvPr>
            <p:ph idx="1"/>
          </p:nvPr>
        </p:nvPicPr>
        <p:blipFill>
          <a:blip r:embed="rId2"/>
          <a:stretch>
            <a:fillRect/>
          </a:stretch>
        </p:blipFill>
        <p:spPr>
          <a:xfrm>
            <a:off x="4777316" y="918976"/>
            <a:ext cx="6780700" cy="5017718"/>
          </a:xfrm>
          <a:prstGeom prst="rect">
            <a:avLst/>
          </a:prstGeom>
        </p:spPr>
      </p:pic>
    </p:spTree>
    <p:extLst>
      <p:ext uri="{BB962C8B-B14F-4D97-AF65-F5344CB8AC3E}">
        <p14:creationId xmlns:p14="http://schemas.microsoft.com/office/powerpoint/2010/main" val="37680399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Unvan 1"/>
          <p:cNvSpPr>
            <a:spLocks noGrp="1"/>
          </p:cNvSpPr>
          <p:nvPr>
            <p:ph type="title"/>
          </p:nvPr>
        </p:nvSpPr>
        <p:spPr>
          <a:xfrm>
            <a:off x="586478" y="1683756"/>
            <a:ext cx="3115265" cy="2396359"/>
          </a:xfrm>
        </p:spPr>
        <p:txBody>
          <a:bodyPr anchor="b">
            <a:normAutofit/>
          </a:bodyPr>
          <a:lstStyle/>
          <a:p>
            <a:pPr algn="r"/>
            <a:br>
              <a:rPr lang="tr-TR" sz="3400" b="1" dirty="0">
                <a:solidFill>
                  <a:srgbClr val="FFFFFF"/>
                </a:solidFill>
              </a:rPr>
            </a:br>
            <a:r>
              <a:rPr lang="tr-TR" sz="3400" b="1" dirty="0">
                <a:solidFill>
                  <a:srgbClr val="FFFFFF"/>
                </a:solidFill>
              </a:rPr>
              <a:t>Bire-bir ilişkilerin tabloya dönüşümü </a:t>
            </a:r>
          </a:p>
        </p:txBody>
      </p:sp>
      <p:graphicFrame>
        <p:nvGraphicFramePr>
          <p:cNvPr id="6" name="İçerik Yer Tutucusu 2">
            <a:extLst>
              <a:ext uri="{FF2B5EF4-FFF2-40B4-BE49-F238E27FC236}">
                <a16:creationId xmlns:a16="http://schemas.microsoft.com/office/drawing/2014/main" id="{3124714E-1913-44B0-88C6-139CD8B09C7A}"/>
              </a:ext>
            </a:extLst>
          </p:cNvPr>
          <p:cNvGraphicFramePr>
            <a:graphicFrameLocks noGrp="1"/>
          </p:cNvGraphicFramePr>
          <p:nvPr>
            <p:ph idx="1"/>
            <p:extLst>
              <p:ext uri="{D42A27DB-BD31-4B8C-83A1-F6EECF244321}">
                <p14:modId xmlns:p14="http://schemas.microsoft.com/office/powerpoint/2010/main" val="544414475"/>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792317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Unvan 1"/>
          <p:cNvSpPr>
            <a:spLocks noGrp="1"/>
          </p:cNvSpPr>
          <p:nvPr>
            <p:ph type="title"/>
          </p:nvPr>
        </p:nvSpPr>
        <p:spPr>
          <a:xfrm>
            <a:off x="643467" y="640080"/>
            <a:ext cx="3096427" cy="5613236"/>
          </a:xfrm>
        </p:spPr>
        <p:txBody>
          <a:bodyPr anchor="ctr">
            <a:normAutofit/>
          </a:bodyPr>
          <a:lstStyle/>
          <a:p>
            <a:br>
              <a:rPr lang="tr-TR" b="1" dirty="0">
                <a:solidFill>
                  <a:srgbClr val="FFFFFF"/>
                </a:solidFill>
              </a:rPr>
            </a:br>
            <a:r>
              <a:rPr lang="tr-TR" b="1" dirty="0">
                <a:solidFill>
                  <a:srgbClr val="FFFFFF"/>
                </a:solidFill>
              </a:rPr>
              <a:t>Bire-bir ilişkilerin tabloya dönüşümü </a:t>
            </a:r>
          </a:p>
        </p:txBody>
      </p:sp>
      <p:sp>
        <p:nvSpPr>
          <p:cNvPr id="3" name="İçerik Yer Tutucusu 2"/>
          <p:cNvSpPr>
            <a:spLocks noGrp="1"/>
          </p:cNvSpPr>
          <p:nvPr>
            <p:ph idx="1"/>
          </p:nvPr>
        </p:nvSpPr>
        <p:spPr>
          <a:xfrm>
            <a:off x="4699818" y="640082"/>
            <a:ext cx="6848715" cy="2484884"/>
          </a:xfrm>
        </p:spPr>
        <p:txBody>
          <a:bodyPr anchor="ctr">
            <a:normAutofit/>
          </a:bodyPr>
          <a:lstStyle/>
          <a:p>
            <a:endParaRPr lang="tr-TR" sz="1600" dirty="0"/>
          </a:p>
          <a:p>
            <a:r>
              <a:rPr lang="tr-TR" sz="1600" dirty="0"/>
              <a:t>Personel bölüm arasındaki 1-1 ilişkiyi dönüştürelim</a:t>
            </a:r>
          </a:p>
          <a:p>
            <a:r>
              <a:rPr lang="tr-TR" sz="1600" dirty="0"/>
              <a:t>1. Personel Bölüm </a:t>
            </a:r>
          </a:p>
          <a:p>
            <a:r>
              <a:rPr lang="tr-TR" sz="1600" dirty="0"/>
              <a:t>2. Personel(</a:t>
            </a:r>
            <a:r>
              <a:rPr lang="tr-TR" sz="1600" dirty="0" err="1"/>
              <a:t>sicilNo,ad,maas,gorev</a:t>
            </a:r>
            <a:r>
              <a:rPr lang="tr-TR" sz="1600" dirty="0"/>
              <a:t>) </a:t>
            </a:r>
          </a:p>
          <a:p>
            <a:r>
              <a:rPr lang="tr-TR" sz="1600" dirty="0"/>
              <a:t>Bölüm(</a:t>
            </a:r>
            <a:r>
              <a:rPr lang="tr-TR" sz="1600" dirty="0" err="1"/>
              <a:t>bolumNo,ad</a:t>
            </a:r>
            <a:r>
              <a:rPr lang="tr-TR" sz="1600" dirty="0"/>
              <a:t>) </a:t>
            </a:r>
          </a:p>
          <a:p>
            <a:r>
              <a:rPr lang="tr-TR" sz="1600" dirty="0"/>
              <a:t>3 Personel(</a:t>
            </a:r>
            <a:r>
              <a:rPr lang="tr-TR" sz="1600" b="1" dirty="0" err="1"/>
              <a:t>sicilNo</a:t>
            </a:r>
            <a:r>
              <a:rPr lang="tr-TR" sz="1600" dirty="0" err="1"/>
              <a:t>,ad,maas,gorev</a:t>
            </a:r>
            <a:r>
              <a:rPr lang="tr-TR" sz="1600" dirty="0"/>
              <a:t>) </a:t>
            </a:r>
          </a:p>
          <a:p>
            <a:r>
              <a:rPr lang="tr-TR" sz="1600" dirty="0"/>
              <a:t>Bölüm(</a:t>
            </a:r>
            <a:r>
              <a:rPr lang="tr-TR" sz="1600" b="1" dirty="0" err="1"/>
              <a:t>bolumNo</a:t>
            </a:r>
            <a:r>
              <a:rPr lang="tr-TR" sz="1600" dirty="0" err="1"/>
              <a:t>,ad,yoneticiSicilNo</a:t>
            </a:r>
            <a:r>
              <a:rPr lang="tr-TR" sz="1600" dirty="0"/>
              <a:t>) </a:t>
            </a:r>
          </a:p>
        </p:txBody>
      </p:sp>
      <p:pic>
        <p:nvPicPr>
          <p:cNvPr id="4" name="Resim 3"/>
          <p:cNvPicPr>
            <a:picLocks noChangeAspect="1"/>
          </p:cNvPicPr>
          <p:nvPr/>
        </p:nvPicPr>
        <p:blipFill>
          <a:blip r:embed="rId2"/>
          <a:stretch>
            <a:fillRect/>
          </a:stretch>
        </p:blipFill>
        <p:spPr>
          <a:xfrm>
            <a:off x="4654297" y="3449903"/>
            <a:ext cx="6894236" cy="2481924"/>
          </a:xfrm>
          <a:prstGeom prst="rect">
            <a:avLst/>
          </a:prstGeom>
        </p:spPr>
      </p:pic>
    </p:spTree>
    <p:extLst>
      <p:ext uri="{BB962C8B-B14F-4D97-AF65-F5344CB8AC3E}">
        <p14:creationId xmlns:p14="http://schemas.microsoft.com/office/powerpoint/2010/main" val="38549646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Unvan 1"/>
          <p:cNvSpPr>
            <a:spLocks noGrp="1"/>
          </p:cNvSpPr>
          <p:nvPr>
            <p:ph type="title"/>
          </p:nvPr>
        </p:nvSpPr>
        <p:spPr>
          <a:xfrm>
            <a:off x="524741" y="620392"/>
            <a:ext cx="3808268" cy="5504688"/>
          </a:xfrm>
        </p:spPr>
        <p:txBody>
          <a:bodyPr>
            <a:normAutofit/>
          </a:bodyPr>
          <a:lstStyle/>
          <a:p>
            <a:br>
              <a:rPr lang="tr-TR" sz="6000" b="1" dirty="0">
                <a:solidFill>
                  <a:schemeClr val="bg1"/>
                </a:solidFill>
              </a:rPr>
            </a:br>
            <a:r>
              <a:rPr lang="tr-TR" sz="6000" b="1" dirty="0">
                <a:solidFill>
                  <a:schemeClr val="bg1"/>
                </a:solidFill>
              </a:rPr>
              <a:t>Bire-çok ilişkilerin tabloya dönüşümü </a:t>
            </a:r>
          </a:p>
        </p:txBody>
      </p:sp>
      <p:graphicFrame>
        <p:nvGraphicFramePr>
          <p:cNvPr id="5" name="İçerik Yer Tutucusu 2">
            <a:extLst>
              <a:ext uri="{FF2B5EF4-FFF2-40B4-BE49-F238E27FC236}">
                <a16:creationId xmlns:a16="http://schemas.microsoft.com/office/drawing/2014/main" id="{F10F414E-5E97-46AA-88D1-A85C3DC00F34}"/>
              </a:ext>
            </a:extLst>
          </p:cNvPr>
          <p:cNvGraphicFramePr>
            <a:graphicFrameLocks noGrp="1"/>
          </p:cNvGraphicFramePr>
          <p:nvPr>
            <p:ph idx="1"/>
            <p:extLst>
              <p:ext uri="{D42A27DB-BD31-4B8C-83A1-F6EECF244321}">
                <p14:modId xmlns:p14="http://schemas.microsoft.com/office/powerpoint/2010/main" val="1981050682"/>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82085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Unvan 1"/>
          <p:cNvSpPr>
            <a:spLocks noGrp="1"/>
          </p:cNvSpPr>
          <p:nvPr>
            <p:ph type="title"/>
          </p:nvPr>
        </p:nvSpPr>
        <p:spPr>
          <a:xfrm>
            <a:off x="643467" y="321734"/>
            <a:ext cx="10905066" cy="1135737"/>
          </a:xfrm>
        </p:spPr>
        <p:txBody>
          <a:bodyPr>
            <a:normAutofit/>
          </a:bodyPr>
          <a:lstStyle/>
          <a:p>
            <a:br>
              <a:rPr lang="tr-TR" sz="3600" b="1" dirty="0"/>
            </a:br>
            <a:r>
              <a:rPr lang="tr-TR" sz="3600" b="1" dirty="0"/>
              <a:t>Bire-çok ilişkilerin tabloya dönüşümü </a:t>
            </a:r>
          </a:p>
        </p:txBody>
      </p:sp>
      <p:sp>
        <p:nvSpPr>
          <p:cNvPr id="3" name="İçerik Yer Tutucusu 2"/>
          <p:cNvSpPr>
            <a:spLocks noGrp="1"/>
          </p:cNvSpPr>
          <p:nvPr>
            <p:ph idx="1"/>
          </p:nvPr>
        </p:nvSpPr>
        <p:spPr>
          <a:xfrm>
            <a:off x="643469" y="1782981"/>
            <a:ext cx="4008384" cy="4393982"/>
          </a:xfrm>
        </p:spPr>
        <p:txBody>
          <a:bodyPr>
            <a:normAutofit/>
          </a:bodyPr>
          <a:lstStyle/>
          <a:p>
            <a:endParaRPr lang="tr-TR" sz="2000" dirty="0"/>
          </a:p>
          <a:p>
            <a:r>
              <a:rPr lang="tr-TR" sz="2000" dirty="0"/>
              <a:t>Personel bölüm arasındaki 1-n ilişkiyi dönüştürelim </a:t>
            </a:r>
          </a:p>
          <a:p>
            <a:r>
              <a:rPr lang="tr-TR" sz="2000" dirty="0"/>
              <a:t>1. Personel </a:t>
            </a:r>
          </a:p>
          <a:p>
            <a:r>
              <a:rPr lang="tr-TR" sz="2000" dirty="0"/>
              <a:t>Bölüm </a:t>
            </a:r>
          </a:p>
          <a:p>
            <a:r>
              <a:rPr lang="tr-TR" sz="2000" dirty="0"/>
              <a:t>2. Personel(</a:t>
            </a:r>
            <a:r>
              <a:rPr lang="tr-TR" sz="2000" dirty="0" err="1"/>
              <a:t>sicilNo,ad,maas,gorev</a:t>
            </a:r>
            <a:r>
              <a:rPr lang="tr-TR" sz="2000" dirty="0"/>
              <a:t>) </a:t>
            </a:r>
          </a:p>
          <a:p>
            <a:r>
              <a:rPr lang="tr-TR" sz="2000" dirty="0"/>
              <a:t>Bölüm(</a:t>
            </a:r>
            <a:r>
              <a:rPr lang="tr-TR" sz="2000" dirty="0" err="1"/>
              <a:t>bolumNo,ad</a:t>
            </a:r>
            <a:r>
              <a:rPr lang="tr-TR" sz="2000" dirty="0"/>
              <a:t>) </a:t>
            </a:r>
          </a:p>
          <a:p>
            <a:r>
              <a:rPr lang="tr-TR" sz="2000" dirty="0"/>
              <a:t>3 Personel(</a:t>
            </a:r>
            <a:r>
              <a:rPr lang="tr-TR" sz="2000" b="1" dirty="0" err="1"/>
              <a:t>sicilNo</a:t>
            </a:r>
            <a:r>
              <a:rPr lang="tr-TR" sz="2000" dirty="0" err="1"/>
              <a:t>,ad,maas,gorev,bolumNo</a:t>
            </a:r>
            <a:r>
              <a:rPr lang="tr-TR" sz="2000" dirty="0"/>
              <a:t>) </a:t>
            </a:r>
          </a:p>
          <a:p>
            <a:r>
              <a:rPr lang="tr-TR" sz="2000" dirty="0"/>
              <a:t>Bölüm(</a:t>
            </a:r>
            <a:r>
              <a:rPr lang="tr-TR" sz="2000" b="1" dirty="0" err="1"/>
              <a:t>bolumNo</a:t>
            </a:r>
            <a:r>
              <a:rPr lang="tr-TR" sz="2000" dirty="0" err="1"/>
              <a:t>,ad</a:t>
            </a:r>
            <a:r>
              <a:rPr lang="tr-TR" sz="2000" dirty="0"/>
              <a:t>) </a:t>
            </a:r>
          </a:p>
        </p:txBody>
      </p:sp>
      <p:grpSp>
        <p:nvGrpSpPr>
          <p:cNvPr id="11" name="Group 1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2" name="Isosceles Triangle 1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Resim 3"/>
          <p:cNvPicPr>
            <a:picLocks noChangeAspect="1"/>
          </p:cNvPicPr>
          <p:nvPr/>
        </p:nvPicPr>
        <p:blipFill>
          <a:blip r:embed="rId2"/>
          <a:stretch>
            <a:fillRect/>
          </a:stretch>
        </p:blipFill>
        <p:spPr>
          <a:xfrm>
            <a:off x="5295320" y="2838349"/>
            <a:ext cx="6253212" cy="2251155"/>
          </a:xfrm>
          <a:prstGeom prst="rect">
            <a:avLst/>
          </a:prstGeom>
        </p:spPr>
      </p:pic>
      <p:grpSp>
        <p:nvGrpSpPr>
          <p:cNvPr id="15" name="Group 1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6" name="Rectangle 1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0724282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br>
              <a:rPr lang="tr-TR" b="1" dirty="0"/>
            </a:br>
            <a:r>
              <a:rPr lang="tr-TR" b="1" dirty="0"/>
              <a:t>Çoğa-çok ilişkilerin tabloya dönüşümü </a:t>
            </a:r>
          </a:p>
        </p:txBody>
      </p:sp>
      <p:sp>
        <p:nvSpPr>
          <p:cNvPr id="3" name="İçerik Yer Tutucusu 2"/>
          <p:cNvSpPr>
            <a:spLocks noGrp="1"/>
          </p:cNvSpPr>
          <p:nvPr>
            <p:ph idx="1"/>
          </p:nvPr>
        </p:nvSpPr>
        <p:spPr/>
        <p:txBody>
          <a:bodyPr>
            <a:normAutofit lnSpcReduction="10000"/>
          </a:bodyPr>
          <a:lstStyle/>
          <a:p>
            <a:endParaRPr lang="tr-TR"/>
          </a:p>
          <a:p>
            <a:endParaRPr lang="tr-TR"/>
          </a:p>
          <a:p>
            <a:r>
              <a:rPr lang="tr-TR"/>
              <a:t>Varlık kümelerini tablolara dönüştür </a:t>
            </a:r>
          </a:p>
          <a:p>
            <a:r>
              <a:rPr lang="tr-TR"/>
              <a:t>Oluşturulan ilişki isminde tablo oluşturulur. </a:t>
            </a:r>
          </a:p>
          <a:p>
            <a:r>
              <a:rPr lang="tr-TR"/>
              <a:t>Nitelikleri tabloların sütunlarına dönüştür. </a:t>
            </a:r>
          </a:p>
          <a:p>
            <a:r>
              <a:rPr lang="tr-TR"/>
              <a:t>İlişkiyi oluşturan tabloların birincil anahtarları ilişkiyi oluşturan tabloya yabancıl anahtar olarak eklenir. </a:t>
            </a:r>
          </a:p>
          <a:p>
            <a:r>
              <a:rPr lang="tr-TR"/>
              <a:t>İlişkide oluşturulan tablonun birincil anahtarı oluşturulan yabancıl anahtarların birleşiminden oluşur. Bu şekilde oluşturulan birincil anahtar cevap vermezse yeni bir alan eklenir ve birincil anahtar yapılır. </a:t>
            </a:r>
          </a:p>
          <a:p>
            <a:endParaRPr lang="tr-TR" dirty="0"/>
          </a:p>
        </p:txBody>
      </p:sp>
    </p:spTree>
    <p:extLst>
      <p:ext uri="{BB962C8B-B14F-4D97-AF65-F5344CB8AC3E}">
        <p14:creationId xmlns:p14="http://schemas.microsoft.com/office/powerpoint/2010/main" val="35343797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9">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Unvan 1"/>
          <p:cNvSpPr>
            <a:spLocks noGrp="1"/>
          </p:cNvSpPr>
          <p:nvPr>
            <p:ph type="title"/>
          </p:nvPr>
        </p:nvSpPr>
        <p:spPr>
          <a:xfrm>
            <a:off x="643467" y="640080"/>
            <a:ext cx="3096427" cy="5613236"/>
          </a:xfrm>
        </p:spPr>
        <p:txBody>
          <a:bodyPr vert="horz" lIns="91440" tIns="45720" rIns="91440" bIns="45720" rtlCol="0" anchor="ctr">
            <a:normAutofit/>
          </a:bodyPr>
          <a:lstStyle/>
          <a:p>
            <a:br>
              <a:rPr lang="en-US" b="1" kern="1200" dirty="0">
                <a:solidFill>
                  <a:srgbClr val="FFFFFF"/>
                </a:solidFill>
                <a:latin typeface="+mj-lt"/>
                <a:ea typeface="+mj-ea"/>
                <a:cs typeface="+mj-cs"/>
              </a:rPr>
            </a:br>
            <a:r>
              <a:rPr lang="en-US" b="1" kern="1200" dirty="0" err="1">
                <a:solidFill>
                  <a:srgbClr val="FFFFFF"/>
                </a:solidFill>
                <a:latin typeface="+mj-lt"/>
                <a:ea typeface="+mj-ea"/>
                <a:cs typeface="+mj-cs"/>
              </a:rPr>
              <a:t>Çoğa-çok</a:t>
            </a:r>
            <a:r>
              <a:rPr lang="en-US" b="1" kern="1200" dirty="0">
                <a:solidFill>
                  <a:srgbClr val="FFFFFF"/>
                </a:solidFill>
                <a:latin typeface="+mj-lt"/>
                <a:ea typeface="+mj-ea"/>
                <a:cs typeface="+mj-cs"/>
              </a:rPr>
              <a:t> </a:t>
            </a:r>
            <a:r>
              <a:rPr lang="en-US" b="1" kern="1200" dirty="0" err="1">
                <a:solidFill>
                  <a:srgbClr val="FFFFFF"/>
                </a:solidFill>
                <a:latin typeface="+mj-lt"/>
                <a:ea typeface="+mj-ea"/>
                <a:cs typeface="+mj-cs"/>
              </a:rPr>
              <a:t>ilişkilerin</a:t>
            </a:r>
            <a:r>
              <a:rPr lang="en-US" b="1" kern="1200" dirty="0">
                <a:solidFill>
                  <a:srgbClr val="FFFFFF"/>
                </a:solidFill>
                <a:latin typeface="+mj-lt"/>
                <a:ea typeface="+mj-ea"/>
                <a:cs typeface="+mj-cs"/>
              </a:rPr>
              <a:t> </a:t>
            </a:r>
            <a:r>
              <a:rPr lang="en-US" b="1" kern="1200" dirty="0" err="1">
                <a:solidFill>
                  <a:srgbClr val="FFFFFF"/>
                </a:solidFill>
                <a:latin typeface="+mj-lt"/>
                <a:ea typeface="+mj-ea"/>
                <a:cs typeface="+mj-cs"/>
              </a:rPr>
              <a:t>tabloya</a:t>
            </a:r>
            <a:r>
              <a:rPr lang="en-US" b="1" kern="1200" dirty="0">
                <a:solidFill>
                  <a:srgbClr val="FFFFFF"/>
                </a:solidFill>
                <a:latin typeface="+mj-lt"/>
                <a:ea typeface="+mj-ea"/>
                <a:cs typeface="+mj-cs"/>
              </a:rPr>
              <a:t> </a:t>
            </a:r>
            <a:r>
              <a:rPr lang="en-US" b="1" kern="1200" dirty="0" err="1">
                <a:solidFill>
                  <a:srgbClr val="FFFFFF"/>
                </a:solidFill>
                <a:latin typeface="+mj-lt"/>
                <a:ea typeface="+mj-ea"/>
                <a:cs typeface="+mj-cs"/>
              </a:rPr>
              <a:t>dönüşümü</a:t>
            </a:r>
            <a:r>
              <a:rPr lang="en-US" b="1" kern="1200" dirty="0">
                <a:solidFill>
                  <a:srgbClr val="FFFFFF"/>
                </a:solidFill>
                <a:latin typeface="+mj-lt"/>
                <a:ea typeface="+mj-ea"/>
                <a:cs typeface="+mj-cs"/>
              </a:rPr>
              <a:t> </a:t>
            </a:r>
          </a:p>
        </p:txBody>
      </p:sp>
      <p:sp>
        <p:nvSpPr>
          <p:cNvPr id="5" name="Dikdörtgen 4"/>
          <p:cNvSpPr/>
          <p:nvPr/>
        </p:nvSpPr>
        <p:spPr>
          <a:xfrm>
            <a:off x="4699818" y="640082"/>
            <a:ext cx="6848715" cy="2484884"/>
          </a:xfrm>
          <a:prstGeom prst="rect">
            <a:avLst/>
          </a:prstGeom>
        </p:spPr>
        <p:txBody>
          <a:bodyPr vert="horz" lIns="91440" tIns="45720" rIns="91440" bIns="45720" rtlCol="0" anchor="ctr">
            <a:noAutofit/>
          </a:bodyPr>
          <a:lstStyle/>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r>
              <a:rPr lang="en-US" dirty="0"/>
              <a:t>1. 	Film </a:t>
            </a:r>
          </a:p>
          <a:p>
            <a:pPr indent="-228600">
              <a:lnSpc>
                <a:spcPct val="90000"/>
              </a:lnSpc>
              <a:spcAft>
                <a:spcPts val="600"/>
              </a:spcAft>
              <a:buFont typeface="Arial" panose="020B0604020202020204" pitchFamily="34" charset="0"/>
              <a:buChar char="•"/>
            </a:pPr>
            <a:r>
              <a:rPr lang="en-US" dirty="0"/>
              <a:t>	</a:t>
            </a:r>
            <a:r>
              <a:rPr lang="en-US" dirty="0" err="1"/>
              <a:t>Sinema</a:t>
            </a:r>
            <a:r>
              <a:rPr lang="en-US" dirty="0"/>
              <a:t> </a:t>
            </a:r>
          </a:p>
          <a:p>
            <a:pPr indent="-228600">
              <a:lnSpc>
                <a:spcPct val="90000"/>
              </a:lnSpc>
              <a:spcAft>
                <a:spcPts val="600"/>
              </a:spcAft>
              <a:buFont typeface="Arial" panose="020B0604020202020204" pitchFamily="34" charset="0"/>
              <a:buChar char="•"/>
            </a:pPr>
            <a:r>
              <a:rPr lang="en-US" dirty="0"/>
              <a:t>2. 	</a:t>
            </a:r>
            <a:r>
              <a:rPr lang="en-US" dirty="0" err="1"/>
              <a:t>Film_Sinema_Oynar</a:t>
            </a:r>
            <a:r>
              <a:rPr lang="en-US" dirty="0"/>
              <a:t> </a:t>
            </a:r>
          </a:p>
          <a:p>
            <a:pPr indent="-228600">
              <a:lnSpc>
                <a:spcPct val="90000"/>
              </a:lnSpc>
              <a:spcAft>
                <a:spcPts val="600"/>
              </a:spcAft>
              <a:buFont typeface="Arial" panose="020B0604020202020204" pitchFamily="34" charset="0"/>
              <a:buChar char="•"/>
            </a:pPr>
            <a:r>
              <a:rPr lang="en-US" dirty="0"/>
              <a:t>3. 	Film(</a:t>
            </a:r>
            <a:r>
              <a:rPr lang="en-US" dirty="0" err="1"/>
              <a:t>film_id,film_adi,y_tarih,yonetmen</a:t>
            </a:r>
            <a:r>
              <a:rPr lang="en-US" dirty="0"/>
              <a:t>) </a:t>
            </a:r>
          </a:p>
          <a:p>
            <a:pPr indent="-228600">
              <a:lnSpc>
                <a:spcPct val="90000"/>
              </a:lnSpc>
              <a:spcAft>
                <a:spcPts val="600"/>
              </a:spcAft>
              <a:buFont typeface="Arial" panose="020B0604020202020204" pitchFamily="34" charset="0"/>
              <a:buChar char="•"/>
            </a:pPr>
            <a:r>
              <a:rPr lang="en-US" dirty="0"/>
              <a:t>	</a:t>
            </a:r>
            <a:r>
              <a:rPr lang="en-US" dirty="0" err="1"/>
              <a:t>Sinema</a:t>
            </a:r>
            <a:r>
              <a:rPr lang="en-US" dirty="0"/>
              <a:t>(</a:t>
            </a:r>
            <a:r>
              <a:rPr lang="en-US" dirty="0" err="1"/>
              <a:t>sinema_id,sinema_adi,adres,telefon</a:t>
            </a:r>
            <a:r>
              <a:rPr lang="en-US" dirty="0"/>
              <a:t>) </a:t>
            </a:r>
          </a:p>
          <a:p>
            <a:pPr indent="-228600">
              <a:lnSpc>
                <a:spcPct val="90000"/>
              </a:lnSpc>
              <a:spcAft>
                <a:spcPts val="600"/>
              </a:spcAft>
              <a:buFont typeface="Arial" panose="020B0604020202020204" pitchFamily="34" charset="0"/>
              <a:buChar char="•"/>
            </a:pPr>
            <a:r>
              <a:rPr lang="en-US" dirty="0"/>
              <a:t>	</a:t>
            </a:r>
            <a:r>
              <a:rPr lang="en-US" dirty="0" err="1"/>
              <a:t>Film_Sinema_Oynar</a:t>
            </a:r>
            <a:r>
              <a:rPr lang="en-US" dirty="0"/>
              <a:t>(</a:t>
            </a:r>
            <a:r>
              <a:rPr lang="en-US" dirty="0" err="1"/>
              <a:t>tarih,saat</a:t>
            </a:r>
            <a:r>
              <a:rPr lang="en-US" dirty="0"/>
              <a:t>) </a:t>
            </a:r>
          </a:p>
          <a:p>
            <a:pPr indent="-228600">
              <a:lnSpc>
                <a:spcPct val="90000"/>
              </a:lnSpc>
              <a:spcAft>
                <a:spcPts val="600"/>
              </a:spcAft>
              <a:buFont typeface="Arial" panose="020B0604020202020204" pitchFamily="34" charset="0"/>
              <a:buChar char="•"/>
            </a:pPr>
            <a:r>
              <a:rPr lang="en-US" dirty="0"/>
              <a:t>4. 	Film(</a:t>
            </a:r>
            <a:r>
              <a:rPr lang="en-US" b="1" dirty="0" err="1"/>
              <a:t>film_id,</a:t>
            </a:r>
            <a:r>
              <a:rPr lang="en-US" dirty="0" err="1"/>
              <a:t>film_adi,y_tarih,yonetmen</a:t>
            </a:r>
            <a:r>
              <a:rPr lang="en-US" dirty="0"/>
              <a:t>) </a:t>
            </a:r>
          </a:p>
          <a:p>
            <a:pPr indent="-228600">
              <a:lnSpc>
                <a:spcPct val="90000"/>
              </a:lnSpc>
              <a:spcAft>
                <a:spcPts val="600"/>
              </a:spcAft>
              <a:buFont typeface="Arial" panose="020B0604020202020204" pitchFamily="34" charset="0"/>
              <a:buChar char="•"/>
            </a:pPr>
            <a:r>
              <a:rPr lang="en-US" dirty="0"/>
              <a:t>	</a:t>
            </a:r>
            <a:r>
              <a:rPr lang="en-US" dirty="0" err="1"/>
              <a:t>Sinema</a:t>
            </a:r>
            <a:r>
              <a:rPr lang="en-US" dirty="0"/>
              <a:t>(</a:t>
            </a:r>
            <a:r>
              <a:rPr lang="en-US" b="1" dirty="0" err="1"/>
              <a:t>sinema_id</a:t>
            </a:r>
            <a:r>
              <a:rPr lang="en-US" dirty="0" err="1"/>
              <a:t>,sinema_adi,adres,telefon</a:t>
            </a:r>
            <a:r>
              <a:rPr lang="en-US" dirty="0"/>
              <a:t>) </a:t>
            </a:r>
          </a:p>
          <a:p>
            <a:pPr indent="-228600">
              <a:lnSpc>
                <a:spcPct val="90000"/>
              </a:lnSpc>
              <a:spcAft>
                <a:spcPts val="600"/>
              </a:spcAft>
              <a:buFont typeface="Arial" panose="020B0604020202020204" pitchFamily="34" charset="0"/>
              <a:buChar char="•"/>
            </a:pPr>
            <a:r>
              <a:rPr lang="en-US" dirty="0"/>
              <a:t>	</a:t>
            </a:r>
            <a:r>
              <a:rPr lang="en-US" dirty="0" err="1"/>
              <a:t>Film_Sinema_Oynar</a:t>
            </a:r>
            <a:r>
              <a:rPr lang="en-US" dirty="0"/>
              <a:t>(</a:t>
            </a:r>
            <a:r>
              <a:rPr lang="en-US" dirty="0" err="1"/>
              <a:t>tarih,saat,film_id,sinema_id,</a:t>
            </a:r>
            <a:r>
              <a:rPr lang="en-US" b="1" dirty="0" err="1"/>
              <a:t>oynar_id</a:t>
            </a:r>
            <a:r>
              <a:rPr lang="en-US" dirty="0"/>
              <a:t>) </a:t>
            </a:r>
          </a:p>
        </p:txBody>
      </p:sp>
      <p:pic>
        <p:nvPicPr>
          <p:cNvPr id="4" name="İçerik Yer Tutucusu 3"/>
          <p:cNvPicPr>
            <a:picLocks noGrp="1" noChangeAspect="1"/>
          </p:cNvPicPr>
          <p:nvPr>
            <p:ph idx="1"/>
          </p:nvPr>
        </p:nvPicPr>
        <p:blipFill>
          <a:blip r:embed="rId2"/>
          <a:stretch>
            <a:fillRect/>
          </a:stretch>
        </p:blipFill>
        <p:spPr>
          <a:xfrm>
            <a:off x="5121373" y="3446698"/>
            <a:ext cx="5960084" cy="2488335"/>
          </a:xfrm>
          <a:prstGeom prst="rect">
            <a:avLst/>
          </a:prstGeom>
        </p:spPr>
      </p:pic>
    </p:spTree>
    <p:extLst>
      <p:ext uri="{BB962C8B-B14F-4D97-AF65-F5344CB8AC3E}">
        <p14:creationId xmlns:p14="http://schemas.microsoft.com/office/powerpoint/2010/main" val="1636274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Unvan 1"/>
          <p:cNvSpPr>
            <a:spLocks noGrp="1"/>
          </p:cNvSpPr>
          <p:nvPr>
            <p:ph type="title"/>
          </p:nvPr>
        </p:nvSpPr>
        <p:spPr>
          <a:xfrm>
            <a:off x="643467" y="321734"/>
            <a:ext cx="10905066" cy="1135737"/>
          </a:xfrm>
        </p:spPr>
        <p:txBody>
          <a:bodyPr>
            <a:normAutofit/>
          </a:bodyPr>
          <a:lstStyle/>
          <a:p>
            <a:br>
              <a:rPr lang="tr-TR" sz="3600" b="1" dirty="0"/>
            </a:br>
            <a:r>
              <a:rPr lang="sv-SE" sz="3600" b="1" dirty="0"/>
              <a:t>Çok değerli niteliklerin tabloya dönüşümü </a:t>
            </a:r>
            <a:endParaRPr lang="tr-TR" sz="3600" b="1" dirty="0"/>
          </a:p>
        </p:txBody>
      </p:sp>
      <p:sp>
        <p:nvSpPr>
          <p:cNvPr id="13" name="İçerik Yer Tutucusu 2"/>
          <p:cNvSpPr>
            <a:spLocks noGrp="1"/>
          </p:cNvSpPr>
          <p:nvPr>
            <p:ph idx="1"/>
          </p:nvPr>
        </p:nvSpPr>
        <p:spPr>
          <a:xfrm>
            <a:off x="643467" y="1782981"/>
            <a:ext cx="10905066" cy="4393982"/>
          </a:xfrm>
        </p:spPr>
        <p:txBody>
          <a:bodyPr>
            <a:normAutofit/>
          </a:bodyPr>
          <a:lstStyle/>
          <a:p>
            <a:endParaRPr lang="tr-TR" sz="2000"/>
          </a:p>
          <a:p>
            <a:endParaRPr lang="tr-TR" sz="2000"/>
          </a:p>
          <a:p>
            <a:r>
              <a:rPr lang="tr-TR" sz="2000"/>
              <a:t>Varlık kümelerini tablolara dönüştür </a:t>
            </a:r>
          </a:p>
          <a:p>
            <a:r>
              <a:rPr lang="tr-TR" sz="2000"/>
              <a:t>Nitelikleri tabloların sütunlarına dönüştür. </a:t>
            </a:r>
          </a:p>
          <a:p>
            <a:r>
              <a:rPr lang="tr-TR" sz="2000"/>
              <a:t>Çok değer içeren nitelik için tablo oluştur. </a:t>
            </a:r>
          </a:p>
          <a:p>
            <a:r>
              <a:rPr lang="tr-TR" sz="2000"/>
              <a:t>Oluşan tabloya çok değerli niteliği ve bağlı bulunduğu varlığın birincil anahtarını yabancıl anahtar olarak ekle. </a:t>
            </a:r>
          </a:p>
          <a:p>
            <a:r>
              <a:rPr lang="tr-TR" sz="2000"/>
              <a:t>Oluşan tablonun birincil anahtarı varlığın birincil anahtarı ve çok değerli niteliğin birleşiminden oluşmaktadır. </a:t>
            </a:r>
          </a:p>
          <a:p>
            <a:endParaRPr lang="tr-TR" sz="2000"/>
          </a:p>
        </p:txBody>
      </p:sp>
      <p:sp>
        <p:nvSpPr>
          <p:cNvPr id="15"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6242011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Unvan 1"/>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br>
              <a:rPr lang="en-US" sz="2800" b="1" kern="1200" dirty="0">
                <a:solidFill>
                  <a:srgbClr val="FFFFFF"/>
                </a:solidFill>
                <a:latin typeface="+mj-lt"/>
                <a:ea typeface="+mj-ea"/>
                <a:cs typeface="+mj-cs"/>
              </a:rPr>
            </a:br>
            <a:r>
              <a:rPr lang="en-US" sz="2800" b="1" kern="1200" dirty="0" err="1">
                <a:solidFill>
                  <a:srgbClr val="FFFFFF"/>
                </a:solidFill>
                <a:latin typeface="+mj-lt"/>
                <a:ea typeface="+mj-ea"/>
                <a:cs typeface="+mj-cs"/>
              </a:rPr>
              <a:t>Çok</a:t>
            </a:r>
            <a:r>
              <a:rPr lang="en-US" sz="2800" b="1" kern="1200" dirty="0">
                <a:solidFill>
                  <a:srgbClr val="FFFFFF"/>
                </a:solidFill>
                <a:latin typeface="+mj-lt"/>
                <a:ea typeface="+mj-ea"/>
                <a:cs typeface="+mj-cs"/>
              </a:rPr>
              <a:t> </a:t>
            </a:r>
            <a:r>
              <a:rPr lang="en-US" sz="2800" b="1" kern="1200" dirty="0" err="1">
                <a:solidFill>
                  <a:srgbClr val="FFFFFF"/>
                </a:solidFill>
                <a:latin typeface="+mj-lt"/>
                <a:ea typeface="+mj-ea"/>
                <a:cs typeface="+mj-cs"/>
              </a:rPr>
              <a:t>değerli</a:t>
            </a:r>
            <a:r>
              <a:rPr lang="en-US" sz="2800" b="1" kern="1200" dirty="0">
                <a:solidFill>
                  <a:srgbClr val="FFFFFF"/>
                </a:solidFill>
                <a:latin typeface="+mj-lt"/>
                <a:ea typeface="+mj-ea"/>
                <a:cs typeface="+mj-cs"/>
              </a:rPr>
              <a:t> </a:t>
            </a:r>
            <a:r>
              <a:rPr lang="en-US" sz="2800" b="1" kern="1200" dirty="0" err="1">
                <a:solidFill>
                  <a:srgbClr val="FFFFFF"/>
                </a:solidFill>
                <a:latin typeface="+mj-lt"/>
                <a:ea typeface="+mj-ea"/>
                <a:cs typeface="+mj-cs"/>
              </a:rPr>
              <a:t>niteliklerin</a:t>
            </a:r>
            <a:r>
              <a:rPr lang="en-US" sz="2800" b="1" kern="1200" dirty="0">
                <a:solidFill>
                  <a:srgbClr val="FFFFFF"/>
                </a:solidFill>
                <a:latin typeface="+mj-lt"/>
                <a:ea typeface="+mj-ea"/>
                <a:cs typeface="+mj-cs"/>
              </a:rPr>
              <a:t> </a:t>
            </a:r>
            <a:r>
              <a:rPr lang="en-US" sz="2800" b="1" kern="1200" dirty="0" err="1">
                <a:solidFill>
                  <a:srgbClr val="FFFFFF"/>
                </a:solidFill>
                <a:latin typeface="+mj-lt"/>
                <a:ea typeface="+mj-ea"/>
                <a:cs typeface="+mj-cs"/>
              </a:rPr>
              <a:t>tabloya</a:t>
            </a:r>
            <a:r>
              <a:rPr lang="en-US" sz="2800" b="1" kern="1200" dirty="0">
                <a:solidFill>
                  <a:srgbClr val="FFFFFF"/>
                </a:solidFill>
                <a:latin typeface="+mj-lt"/>
                <a:ea typeface="+mj-ea"/>
                <a:cs typeface="+mj-cs"/>
              </a:rPr>
              <a:t> </a:t>
            </a:r>
            <a:r>
              <a:rPr lang="en-US" sz="2800" b="1" kern="1200" dirty="0" err="1">
                <a:solidFill>
                  <a:srgbClr val="FFFFFF"/>
                </a:solidFill>
                <a:latin typeface="+mj-lt"/>
                <a:ea typeface="+mj-ea"/>
                <a:cs typeface="+mj-cs"/>
              </a:rPr>
              <a:t>dönüşümü</a:t>
            </a:r>
            <a:r>
              <a:rPr lang="en-US" sz="2800" b="1" kern="1200" dirty="0">
                <a:solidFill>
                  <a:srgbClr val="FFFFFF"/>
                </a:solidFill>
                <a:latin typeface="+mj-lt"/>
                <a:ea typeface="+mj-ea"/>
                <a:cs typeface="+mj-cs"/>
              </a:rPr>
              <a:t> (</a:t>
            </a:r>
            <a:r>
              <a:rPr lang="en-US" sz="2800" b="1" kern="1200" dirty="0" err="1">
                <a:solidFill>
                  <a:srgbClr val="FFFFFF"/>
                </a:solidFill>
                <a:latin typeface="+mj-lt"/>
                <a:ea typeface="+mj-ea"/>
                <a:cs typeface="+mj-cs"/>
              </a:rPr>
              <a:t>devam</a:t>
            </a:r>
            <a:r>
              <a:rPr lang="en-US" sz="2800" b="1" kern="1200" dirty="0">
                <a:solidFill>
                  <a:srgbClr val="FFFFFF"/>
                </a:solidFill>
                <a:latin typeface="+mj-lt"/>
                <a:ea typeface="+mj-ea"/>
                <a:cs typeface="+mj-cs"/>
              </a:rPr>
              <a:t>) </a:t>
            </a:r>
          </a:p>
        </p:txBody>
      </p:sp>
      <p:pic>
        <p:nvPicPr>
          <p:cNvPr id="4" name="İçerik Yer Tutucusu 3"/>
          <p:cNvPicPr>
            <a:picLocks noGrp="1" noChangeAspect="1"/>
          </p:cNvPicPr>
          <p:nvPr>
            <p:ph idx="1"/>
          </p:nvPr>
        </p:nvPicPr>
        <p:blipFill>
          <a:blip r:embed="rId2"/>
          <a:stretch>
            <a:fillRect/>
          </a:stretch>
        </p:blipFill>
        <p:spPr>
          <a:xfrm>
            <a:off x="4777316" y="868122"/>
            <a:ext cx="6780700" cy="5119427"/>
          </a:xfrm>
          <a:prstGeom prst="rect">
            <a:avLst/>
          </a:prstGeom>
        </p:spPr>
      </p:pic>
    </p:spTree>
    <p:extLst>
      <p:ext uri="{BB962C8B-B14F-4D97-AF65-F5344CB8AC3E}">
        <p14:creationId xmlns:p14="http://schemas.microsoft.com/office/powerpoint/2010/main" val="18995481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Unvan 1"/>
          <p:cNvSpPr>
            <a:spLocks noGrp="1"/>
          </p:cNvSpPr>
          <p:nvPr>
            <p:ph type="title"/>
          </p:nvPr>
        </p:nvSpPr>
        <p:spPr>
          <a:xfrm>
            <a:off x="686834" y="1153572"/>
            <a:ext cx="3200400" cy="4461163"/>
          </a:xfrm>
        </p:spPr>
        <p:txBody>
          <a:bodyPr>
            <a:normAutofit/>
          </a:bodyPr>
          <a:lstStyle/>
          <a:p>
            <a:r>
              <a:rPr lang="tr-TR" b="1" dirty="0">
                <a:solidFill>
                  <a:srgbClr val="FFFFFF"/>
                </a:solidFill>
              </a:rPr>
              <a:t>ÖRNEK</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İçerik Yer Tutucusu 2"/>
          <p:cNvSpPr>
            <a:spLocks noGrp="1"/>
          </p:cNvSpPr>
          <p:nvPr>
            <p:ph idx="1"/>
          </p:nvPr>
        </p:nvSpPr>
        <p:spPr>
          <a:xfrm>
            <a:off x="4447308" y="591344"/>
            <a:ext cx="6906491" cy="5585619"/>
          </a:xfrm>
        </p:spPr>
        <p:txBody>
          <a:bodyPr anchor="ctr">
            <a:normAutofit/>
          </a:bodyPr>
          <a:lstStyle/>
          <a:p>
            <a:r>
              <a:rPr lang="tr-TR" altLang="tr-TR" dirty="0"/>
              <a:t>Bir sanal alışveriş sitesi için geliştirilen veri tabanında ürünler, kategoriler, tedarikçi firmalar, müşteriler ve siparişler varlık kümelerini, bu kümeler arasındaki ilişki kümelerini (ilişki türlerini de belirterek) ve size göre bu kümelerin sahip olması gerekli nitelikleri de gösterecek şekilde varlık-ilişki modeli çizelgesini oluşturunuz.</a:t>
            </a:r>
          </a:p>
          <a:p>
            <a:endParaRPr lang="tr-TR" dirty="0"/>
          </a:p>
        </p:txBody>
      </p:sp>
    </p:spTree>
    <p:extLst>
      <p:ext uri="{BB962C8B-B14F-4D97-AF65-F5344CB8AC3E}">
        <p14:creationId xmlns:p14="http://schemas.microsoft.com/office/powerpoint/2010/main" val="3938903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AD373E21-6506-449D-BB20-DC7A898B0716}"/>
              </a:ext>
            </a:extLst>
          </p:cNvPr>
          <p:cNvSpPr>
            <a:spLocks noGrp="1"/>
          </p:cNvSpPr>
          <p:nvPr>
            <p:ph idx="1"/>
          </p:nvPr>
        </p:nvSpPr>
        <p:spPr>
          <a:xfrm>
            <a:off x="1219961" y="517539"/>
            <a:ext cx="9618132" cy="4309437"/>
          </a:xfrm>
        </p:spPr>
        <p:txBody>
          <a:bodyPr>
            <a:noAutofit/>
          </a:bodyPr>
          <a:lstStyle/>
          <a:p>
            <a:pPr fontAlgn="base"/>
            <a:r>
              <a:rPr lang="tr-TR" sz="2000" b="1" i="0" dirty="0">
                <a:effectLst/>
                <a:latin typeface="Open Sans" panose="020B0606030504020204" pitchFamily="34" charset="0"/>
              </a:rPr>
              <a:t>2.Yol:</a:t>
            </a:r>
            <a:endParaRPr lang="tr-TR" sz="2000" b="0" i="0" dirty="0">
              <a:effectLst/>
              <a:latin typeface="Open Sans" panose="020B0606030504020204" pitchFamily="34" charset="0"/>
            </a:endParaRPr>
          </a:p>
          <a:p>
            <a:pPr fontAlgn="base"/>
            <a:r>
              <a:rPr lang="tr-TR" sz="2000" b="0" i="0" dirty="0">
                <a:effectLst/>
                <a:latin typeface="Open Sans" panose="020B0606030504020204" pitchFamily="34" charset="0"/>
              </a:rPr>
              <a:t>Yukarıdaki şekilde </a:t>
            </a:r>
            <a:r>
              <a:rPr lang="tr-TR" sz="2000" b="0" i="0" dirty="0" err="1">
                <a:effectLst/>
                <a:latin typeface="Open Sans" panose="020B0606030504020204" pitchFamily="34" charset="0"/>
              </a:rPr>
              <a:t>veritabanı</a:t>
            </a:r>
            <a:r>
              <a:rPr lang="tr-TR" sz="2000" b="0" i="0" dirty="0">
                <a:effectLst/>
                <a:latin typeface="Open Sans" panose="020B0606030504020204" pitchFamily="34" charset="0"/>
              </a:rPr>
              <a:t> oluşturabileceğimiz gibi bunu SQL sorgusu şeklinde de yapabiliriz.</a:t>
            </a:r>
          </a:p>
          <a:p>
            <a:pPr fontAlgn="base"/>
            <a:r>
              <a:rPr lang="tr-TR" sz="2000" b="0" i="0" dirty="0">
                <a:effectLst/>
                <a:latin typeface="Open Sans" panose="020B0606030504020204" pitchFamily="34" charset="0"/>
              </a:rPr>
              <a:t>Öncelikle New Query butonuna basarak yeni bir sorgu penceresi açıyoruz.</a:t>
            </a:r>
          </a:p>
          <a:p>
            <a:pPr fontAlgn="base"/>
            <a:r>
              <a:rPr lang="tr-TR" sz="2000" b="1" i="0" dirty="0">
                <a:effectLst/>
                <a:latin typeface="Open Sans" panose="020B0606030504020204" pitchFamily="34" charset="0"/>
              </a:rPr>
              <a:t>Yeni</a:t>
            </a:r>
            <a:r>
              <a:rPr lang="tr-TR" sz="2000" b="0" i="0" dirty="0">
                <a:effectLst/>
                <a:latin typeface="Open Sans" panose="020B0606030504020204" pitchFamily="34" charset="0"/>
              </a:rPr>
              <a:t> bir veri tabanı oluşturmak için </a:t>
            </a:r>
            <a:r>
              <a:rPr lang="tr-TR" sz="2000" b="1" i="0" dirty="0" err="1">
                <a:effectLst/>
                <a:latin typeface="Open Sans" panose="020B0606030504020204" pitchFamily="34" charset="0"/>
              </a:rPr>
              <a:t>create</a:t>
            </a:r>
            <a:r>
              <a:rPr lang="tr-TR" sz="2000" b="1" i="0" dirty="0">
                <a:effectLst/>
                <a:latin typeface="Open Sans" panose="020B0606030504020204" pitchFamily="34" charset="0"/>
              </a:rPr>
              <a:t> </a:t>
            </a:r>
            <a:r>
              <a:rPr lang="tr-TR" sz="2000" b="1" i="0" dirty="0" err="1">
                <a:effectLst/>
                <a:latin typeface="Open Sans" panose="020B0606030504020204" pitchFamily="34" charset="0"/>
              </a:rPr>
              <a:t>database</a:t>
            </a:r>
            <a:r>
              <a:rPr lang="tr-TR" sz="2000" b="0" i="0" dirty="0">
                <a:effectLst/>
                <a:latin typeface="Open Sans" panose="020B0606030504020204" pitchFamily="34" charset="0"/>
              </a:rPr>
              <a:t> sorgusu kullanılır.</a:t>
            </a:r>
            <a:br>
              <a:rPr lang="tr-TR" sz="2000" b="0" i="0" dirty="0">
                <a:effectLst/>
                <a:latin typeface="Open Sans" panose="020B0606030504020204" pitchFamily="34" charset="0"/>
              </a:rPr>
            </a:br>
            <a:r>
              <a:rPr lang="tr-TR" sz="2000" b="1" i="0" dirty="0">
                <a:effectLst/>
                <a:latin typeface="Open Sans" panose="020B0606030504020204" pitchFamily="34" charset="0"/>
              </a:rPr>
              <a:t>Örnek</a:t>
            </a:r>
            <a:r>
              <a:rPr lang="tr-TR" sz="2000" b="0" i="0" dirty="0">
                <a:effectLst/>
                <a:latin typeface="Open Sans" panose="020B0606030504020204" pitchFamily="34" charset="0"/>
              </a:rPr>
              <a:t> olarak “</a:t>
            </a:r>
            <a:r>
              <a:rPr lang="tr-TR" sz="2000" b="1" i="0" dirty="0">
                <a:effectLst/>
                <a:latin typeface="Open Sans" panose="020B0606030504020204" pitchFamily="34" charset="0"/>
              </a:rPr>
              <a:t>okul”</a:t>
            </a:r>
            <a:r>
              <a:rPr lang="tr-TR" sz="2000" b="0" i="0" dirty="0">
                <a:effectLst/>
                <a:latin typeface="Open Sans" panose="020B0606030504020204" pitchFamily="34" charset="0"/>
              </a:rPr>
              <a:t> isminde yeni bir veri tabanı oluşturmak için sorgu ekranında yazılıp </a:t>
            </a:r>
            <a:r>
              <a:rPr lang="tr-TR" sz="2000" b="1" i="0" dirty="0">
                <a:effectLst/>
                <a:latin typeface="Open Sans" panose="020B0606030504020204" pitchFamily="34" charset="0"/>
              </a:rPr>
              <a:t>“</a:t>
            </a:r>
            <a:r>
              <a:rPr lang="tr-TR" sz="2000" b="1" i="0" dirty="0" err="1">
                <a:effectLst/>
                <a:latin typeface="Open Sans" panose="020B0606030504020204" pitchFamily="34" charset="0"/>
              </a:rPr>
              <a:t>Execute</a:t>
            </a:r>
            <a:r>
              <a:rPr lang="tr-TR" sz="2000" b="1" i="0" dirty="0">
                <a:effectLst/>
                <a:latin typeface="Open Sans" panose="020B0606030504020204" pitchFamily="34" charset="0"/>
              </a:rPr>
              <a:t>(F5)”</a:t>
            </a:r>
            <a:r>
              <a:rPr lang="tr-TR" sz="2000" b="0" i="0" dirty="0">
                <a:effectLst/>
                <a:latin typeface="Open Sans" panose="020B0606030504020204" pitchFamily="34" charset="0"/>
              </a:rPr>
              <a:t> butonuna basılır. </a:t>
            </a:r>
          </a:p>
          <a:p>
            <a:pPr fontAlgn="base"/>
            <a:r>
              <a:rPr lang="tr-TR" sz="2000" b="0" i="0" dirty="0">
                <a:effectLst/>
                <a:latin typeface="Open Sans" panose="020B0606030504020204" pitchFamily="34" charset="0"/>
              </a:rPr>
              <a:t>Sorguyu çalıştırdıktan sonra </a:t>
            </a:r>
            <a:r>
              <a:rPr lang="tr-TR" sz="2000" b="1" i="0" dirty="0" err="1">
                <a:effectLst/>
                <a:latin typeface="Open Sans" panose="020B0606030504020204" pitchFamily="34" charset="0"/>
              </a:rPr>
              <a:t>Messages</a:t>
            </a:r>
            <a:r>
              <a:rPr lang="tr-TR" sz="2000" b="0" i="0" dirty="0">
                <a:effectLst/>
                <a:latin typeface="Open Sans" panose="020B0606030504020204" pitchFamily="34" charset="0"/>
              </a:rPr>
              <a:t> penceresinde “</a:t>
            </a:r>
            <a:r>
              <a:rPr lang="tr-TR" sz="2000" b="0" i="1" dirty="0" err="1">
                <a:effectLst/>
                <a:latin typeface="Open Sans" panose="020B0606030504020204" pitchFamily="34" charset="0"/>
              </a:rPr>
              <a:t>Command</a:t>
            </a:r>
            <a:r>
              <a:rPr lang="tr-TR" sz="2000" b="0" i="1" dirty="0">
                <a:effectLst/>
                <a:latin typeface="Open Sans" panose="020B0606030504020204" pitchFamily="34" charset="0"/>
              </a:rPr>
              <a:t>(s) </a:t>
            </a:r>
            <a:r>
              <a:rPr lang="tr-TR" sz="2000" b="0" i="1" dirty="0" err="1">
                <a:effectLst/>
                <a:latin typeface="Open Sans" panose="020B0606030504020204" pitchFamily="34" charset="0"/>
              </a:rPr>
              <a:t>completed</a:t>
            </a:r>
            <a:r>
              <a:rPr lang="tr-TR" sz="2000" b="0" i="1" dirty="0">
                <a:effectLst/>
                <a:latin typeface="Open Sans" panose="020B0606030504020204" pitchFamily="34" charset="0"/>
              </a:rPr>
              <a:t> </a:t>
            </a:r>
            <a:r>
              <a:rPr lang="tr-TR" sz="2000" b="0" i="1" dirty="0" err="1">
                <a:effectLst/>
                <a:latin typeface="Open Sans" panose="020B0606030504020204" pitchFamily="34" charset="0"/>
              </a:rPr>
              <a:t>successfully</a:t>
            </a:r>
            <a:r>
              <a:rPr lang="tr-TR" sz="2000" b="0" i="0" dirty="0">
                <a:effectLst/>
                <a:latin typeface="Open Sans" panose="020B0606030504020204" pitchFamily="34" charset="0"/>
              </a:rPr>
              <a:t>” iletisi çıkacaktır.</a:t>
            </a:r>
          </a:p>
          <a:p>
            <a:pPr fontAlgn="base"/>
            <a:endParaRPr lang="tr-TR" sz="2000" dirty="0">
              <a:latin typeface="Open Sans" panose="020B0606030504020204" pitchFamily="34" charset="0"/>
            </a:endParaRPr>
          </a:p>
          <a:p>
            <a:pPr fontAlgn="base"/>
            <a:r>
              <a:rPr lang="tr-TR" sz="3600" b="0" i="0" dirty="0" err="1">
                <a:solidFill>
                  <a:srgbClr val="004ED0"/>
                </a:solidFill>
                <a:effectLst/>
                <a:latin typeface="Monaco"/>
              </a:rPr>
              <a:t>create</a:t>
            </a:r>
            <a:r>
              <a:rPr lang="tr-TR" sz="3600" b="0" i="0" dirty="0">
                <a:solidFill>
                  <a:srgbClr val="004ED0"/>
                </a:solidFill>
                <a:effectLst/>
                <a:latin typeface="Monaco"/>
              </a:rPr>
              <a:t> </a:t>
            </a:r>
            <a:r>
              <a:rPr lang="tr-TR" sz="3600" b="0" i="0" dirty="0" err="1">
                <a:solidFill>
                  <a:srgbClr val="004ED0"/>
                </a:solidFill>
                <a:effectLst/>
                <a:latin typeface="Monaco"/>
              </a:rPr>
              <a:t>database</a:t>
            </a:r>
            <a:r>
              <a:rPr lang="tr-TR" sz="3600" b="0" i="0" dirty="0">
                <a:solidFill>
                  <a:srgbClr val="004ED0"/>
                </a:solidFill>
                <a:effectLst/>
                <a:latin typeface="Monaco"/>
              </a:rPr>
              <a:t> </a:t>
            </a:r>
            <a:r>
              <a:rPr lang="tr-TR" sz="3600" b="0" i="0" dirty="0">
                <a:solidFill>
                  <a:srgbClr val="002D7A"/>
                </a:solidFill>
                <a:effectLst/>
                <a:latin typeface="Monaco"/>
              </a:rPr>
              <a:t>okul</a:t>
            </a:r>
            <a:endParaRPr lang="tr-TR" sz="3600" b="0" i="0" dirty="0">
              <a:effectLst/>
              <a:latin typeface="Open Sans" panose="020B0606030504020204" pitchFamily="34" charset="0"/>
            </a:endParaRPr>
          </a:p>
          <a:p>
            <a:pPr fontAlgn="base"/>
            <a:endParaRPr lang="tr-TR" sz="2000" b="0" i="0" dirty="0">
              <a:effectLst/>
              <a:latin typeface="Open Sans" panose="020B0606030504020204" pitchFamily="34" charset="0"/>
            </a:endParaRPr>
          </a:p>
          <a:p>
            <a:pPr fontAlgn="base"/>
            <a:endParaRPr lang="tr-TR" sz="2000" b="0" i="0" dirty="0">
              <a:effectLst/>
              <a:latin typeface="Open Sans" panose="020B0606030504020204" pitchFamily="34" charset="0"/>
            </a:endParaRPr>
          </a:p>
          <a:p>
            <a:endParaRPr lang="tr-TR" sz="2000" dirty="0"/>
          </a:p>
        </p:txBody>
      </p:sp>
      <p:pic>
        <p:nvPicPr>
          <p:cNvPr id="4102" name="Picture 6" descr="database4">
            <a:extLst>
              <a:ext uri="{FF2B5EF4-FFF2-40B4-BE49-F238E27FC236}">
                <a16:creationId xmlns:a16="http://schemas.microsoft.com/office/drawing/2014/main" id="{F270A510-0E16-4871-AB9A-199B9CDE4C8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371495" y="5079304"/>
            <a:ext cx="6096002" cy="489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79706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Başlık"/>
          <p:cNvSpPr>
            <a:spLocks noGrp="1"/>
          </p:cNvSpPr>
          <p:nvPr>
            <p:ph type="title"/>
          </p:nvPr>
        </p:nvSpPr>
        <p:spPr>
          <a:xfrm>
            <a:off x="731526" y="427776"/>
            <a:ext cx="8596668" cy="1320800"/>
          </a:xfrm>
        </p:spPr>
        <p:txBody>
          <a:bodyPr/>
          <a:lstStyle/>
          <a:p>
            <a:pPr eaLnBrk="1" hangingPunct="1"/>
            <a:r>
              <a:rPr lang="tr-TR" altLang="tr-TR" sz="2800" b="1" dirty="0"/>
              <a:t>Sorunun Cevabı</a:t>
            </a:r>
          </a:p>
        </p:txBody>
      </p:sp>
      <p:sp>
        <p:nvSpPr>
          <p:cNvPr id="36867" name="Rectangle 4"/>
          <p:cNvSpPr>
            <a:spLocks noChangeArrowheads="1"/>
          </p:cNvSpPr>
          <p:nvPr/>
        </p:nvSpPr>
        <p:spPr bwMode="auto">
          <a:xfrm>
            <a:off x="3443505" y="1961301"/>
            <a:ext cx="1225550" cy="4318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tr-TR" altLang="tr-TR" sz="1200" dirty="0">
                <a:solidFill>
                  <a:srgbClr val="FF0000"/>
                </a:solidFill>
              </a:rPr>
              <a:t>ÜRÜN</a:t>
            </a:r>
          </a:p>
        </p:txBody>
      </p:sp>
      <p:sp>
        <p:nvSpPr>
          <p:cNvPr id="36868" name="Oval 5"/>
          <p:cNvSpPr>
            <a:spLocks noChangeArrowheads="1"/>
          </p:cNvSpPr>
          <p:nvPr/>
        </p:nvSpPr>
        <p:spPr bwMode="auto">
          <a:xfrm>
            <a:off x="2151280" y="1319951"/>
            <a:ext cx="1079500" cy="431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tr-TR" altLang="tr-TR" sz="1000"/>
              <a:t>Satış</a:t>
            </a:r>
          </a:p>
          <a:p>
            <a:pPr algn="ctr" eaLnBrk="1" hangingPunct="1"/>
            <a:r>
              <a:rPr lang="tr-TR" altLang="tr-TR" sz="1000"/>
              <a:t>Fiyat</a:t>
            </a:r>
            <a:endParaRPr lang="tr-TR" altLang="tr-TR" sz="1000" u="sng"/>
          </a:p>
        </p:txBody>
      </p:sp>
      <p:sp>
        <p:nvSpPr>
          <p:cNvPr id="36869" name="Line 6"/>
          <p:cNvSpPr>
            <a:spLocks noChangeShapeType="1"/>
          </p:cNvSpPr>
          <p:nvPr/>
        </p:nvSpPr>
        <p:spPr bwMode="auto">
          <a:xfrm>
            <a:off x="3086318" y="1678727"/>
            <a:ext cx="358775" cy="2889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sz="1200"/>
          </a:p>
        </p:txBody>
      </p:sp>
      <p:sp>
        <p:nvSpPr>
          <p:cNvPr id="36870" name="Line 7"/>
          <p:cNvSpPr>
            <a:spLocks noChangeShapeType="1"/>
          </p:cNvSpPr>
          <p:nvPr/>
        </p:nvSpPr>
        <p:spPr bwMode="auto">
          <a:xfrm flipH="1">
            <a:off x="3014880" y="2181965"/>
            <a:ext cx="430212"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sz="1200"/>
          </a:p>
        </p:txBody>
      </p:sp>
      <p:sp>
        <p:nvSpPr>
          <p:cNvPr id="36871" name="Line 8"/>
          <p:cNvSpPr>
            <a:spLocks noChangeShapeType="1"/>
          </p:cNvSpPr>
          <p:nvPr/>
        </p:nvSpPr>
        <p:spPr bwMode="auto">
          <a:xfrm>
            <a:off x="4068980" y="1607289"/>
            <a:ext cx="0" cy="36036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sz="1200"/>
          </a:p>
        </p:txBody>
      </p:sp>
      <p:sp>
        <p:nvSpPr>
          <p:cNvPr id="36872" name="Oval 9"/>
          <p:cNvSpPr>
            <a:spLocks noChangeArrowheads="1"/>
          </p:cNvSpPr>
          <p:nvPr/>
        </p:nvSpPr>
        <p:spPr bwMode="auto">
          <a:xfrm>
            <a:off x="3518117" y="1175489"/>
            <a:ext cx="1079500" cy="431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tr-TR" altLang="tr-TR" sz="1000"/>
              <a:t>Alış</a:t>
            </a:r>
          </a:p>
          <a:p>
            <a:pPr algn="ctr" eaLnBrk="1" hangingPunct="1"/>
            <a:r>
              <a:rPr lang="tr-TR" altLang="tr-TR" sz="1000"/>
              <a:t>Fiyat</a:t>
            </a:r>
            <a:endParaRPr lang="tr-TR" altLang="tr-TR" sz="1000" u="sng"/>
          </a:p>
        </p:txBody>
      </p:sp>
      <p:sp>
        <p:nvSpPr>
          <p:cNvPr id="36873" name="Oval 11"/>
          <p:cNvSpPr>
            <a:spLocks noChangeArrowheads="1"/>
          </p:cNvSpPr>
          <p:nvPr/>
        </p:nvSpPr>
        <p:spPr bwMode="auto">
          <a:xfrm>
            <a:off x="1935380" y="1966064"/>
            <a:ext cx="1079500" cy="431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tr-TR" altLang="tr-TR" sz="1000" u="sng"/>
              <a:t>Ürün ID</a:t>
            </a:r>
          </a:p>
        </p:txBody>
      </p:sp>
      <p:sp>
        <p:nvSpPr>
          <p:cNvPr id="30730" name="Rectangle 15"/>
          <p:cNvSpPr>
            <a:spLocks noChangeArrowheads="1"/>
          </p:cNvSpPr>
          <p:nvPr/>
        </p:nvSpPr>
        <p:spPr bwMode="auto">
          <a:xfrm>
            <a:off x="7578942" y="1966064"/>
            <a:ext cx="1428750" cy="4318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tr-TR" altLang="tr-TR" sz="1200">
                <a:solidFill>
                  <a:srgbClr val="FF0000"/>
                </a:solidFill>
              </a:rPr>
              <a:t>KATEGORİ</a:t>
            </a:r>
          </a:p>
        </p:txBody>
      </p:sp>
      <p:sp>
        <p:nvSpPr>
          <p:cNvPr id="30731" name="Oval 16"/>
          <p:cNvSpPr>
            <a:spLocks noChangeArrowheads="1"/>
          </p:cNvSpPr>
          <p:nvPr/>
        </p:nvSpPr>
        <p:spPr bwMode="auto">
          <a:xfrm>
            <a:off x="9141042" y="2613764"/>
            <a:ext cx="1150938" cy="431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tr-TR" altLang="tr-TR" sz="1000" u="sng"/>
              <a:t>Kategori ID</a:t>
            </a:r>
          </a:p>
        </p:txBody>
      </p:sp>
      <p:sp>
        <p:nvSpPr>
          <p:cNvPr id="30732" name="Line 17"/>
          <p:cNvSpPr>
            <a:spLocks noChangeShapeType="1"/>
          </p:cNvSpPr>
          <p:nvPr/>
        </p:nvSpPr>
        <p:spPr bwMode="auto">
          <a:xfrm>
            <a:off x="8996581" y="2397865"/>
            <a:ext cx="287337" cy="28733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sz="1200"/>
          </a:p>
        </p:txBody>
      </p:sp>
      <p:sp>
        <p:nvSpPr>
          <p:cNvPr id="30733" name="Oval 20"/>
          <p:cNvSpPr>
            <a:spLocks noChangeArrowheads="1"/>
          </p:cNvSpPr>
          <p:nvPr/>
        </p:nvSpPr>
        <p:spPr bwMode="auto">
          <a:xfrm>
            <a:off x="9428380" y="1966064"/>
            <a:ext cx="1079500" cy="431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tr-TR" altLang="tr-TR" sz="1000"/>
              <a:t>Kategori Adı</a:t>
            </a:r>
            <a:endParaRPr lang="tr-TR" altLang="tr-TR" sz="1000" u="sng"/>
          </a:p>
        </p:txBody>
      </p:sp>
      <p:sp>
        <p:nvSpPr>
          <p:cNvPr id="30734" name="Line 21"/>
          <p:cNvSpPr>
            <a:spLocks noChangeShapeType="1"/>
          </p:cNvSpPr>
          <p:nvPr/>
        </p:nvSpPr>
        <p:spPr bwMode="auto">
          <a:xfrm flipH="1" flipV="1">
            <a:off x="8994992" y="2181964"/>
            <a:ext cx="43338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sz="1200"/>
          </a:p>
        </p:txBody>
      </p:sp>
      <p:sp>
        <p:nvSpPr>
          <p:cNvPr id="30735" name="AutoShape 25"/>
          <p:cNvSpPr>
            <a:spLocks noChangeArrowheads="1"/>
          </p:cNvSpPr>
          <p:nvPr/>
        </p:nvSpPr>
        <p:spPr bwMode="auto">
          <a:xfrm>
            <a:off x="5364380" y="1818427"/>
            <a:ext cx="1657350" cy="720725"/>
          </a:xfrm>
          <a:prstGeom prst="diamond">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tr-TR" altLang="tr-TR" sz="1050">
                <a:solidFill>
                  <a:srgbClr val="0070C0"/>
                </a:solidFill>
              </a:rPr>
              <a:t>AİT OLDUĞU</a:t>
            </a:r>
          </a:p>
        </p:txBody>
      </p:sp>
      <p:sp>
        <p:nvSpPr>
          <p:cNvPr id="30736" name="Line 33"/>
          <p:cNvSpPr>
            <a:spLocks noChangeShapeType="1"/>
          </p:cNvSpPr>
          <p:nvPr/>
        </p:nvSpPr>
        <p:spPr bwMode="auto">
          <a:xfrm flipV="1">
            <a:off x="8996581" y="1677140"/>
            <a:ext cx="287337" cy="2889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sz="1200"/>
          </a:p>
        </p:txBody>
      </p:sp>
      <p:sp>
        <p:nvSpPr>
          <p:cNvPr id="30737" name="Oval 34"/>
          <p:cNvSpPr>
            <a:spLocks noChangeArrowheads="1"/>
          </p:cNvSpPr>
          <p:nvPr/>
        </p:nvSpPr>
        <p:spPr bwMode="auto">
          <a:xfrm>
            <a:off x="9139456" y="1318364"/>
            <a:ext cx="1150937" cy="431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tr-TR" altLang="tr-TR" sz="1000"/>
              <a:t>KDV Oranı</a:t>
            </a:r>
            <a:endParaRPr lang="tr-TR" altLang="tr-TR" sz="1000" u="sng"/>
          </a:p>
        </p:txBody>
      </p:sp>
      <p:sp>
        <p:nvSpPr>
          <p:cNvPr id="36882" name="Oval 9"/>
          <p:cNvSpPr>
            <a:spLocks noChangeArrowheads="1"/>
          </p:cNvSpPr>
          <p:nvPr/>
        </p:nvSpPr>
        <p:spPr bwMode="auto">
          <a:xfrm>
            <a:off x="2143342" y="2664564"/>
            <a:ext cx="1079500" cy="431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tr-TR" altLang="tr-TR" sz="1000"/>
              <a:t>Ürün Adı</a:t>
            </a:r>
            <a:endParaRPr lang="tr-TR" altLang="tr-TR" sz="1000" u="sng"/>
          </a:p>
        </p:txBody>
      </p:sp>
      <p:sp>
        <p:nvSpPr>
          <p:cNvPr id="36883" name="Line 6"/>
          <p:cNvSpPr>
            <a:spLocks noChangeShapeType="1"/>
          </p:cNvSpPr>
          <p:nvPr/>
        </p:nvSpPr>
        <p:spPr bwMode="auto">
          <a:xfrm flipV="1">
            <a:off x="2967255" y="2405801"/>
            <a:ext cx="500062" cy="2857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sz="1200"/>
          </a:p>
        </p:txBody>
      </p:sp>
      <p:sp>
        <p:nvSpPr>
          <p:cNvPr id="30740" name="Rectangle 4"/>
          <p:cNvSpPr>
            <a:spLocks noChangeArrowheads="1"/>
          </p:cNvSpPr>
          <p:nvPr/>
        </p:nvSpPr>
        <p:spPr bwMode="auto">
          <a:xfrm>
            <a:off x="3435567" y="4250476"/>
            <a:ext cx="1225550" cy="4318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tr-TR" altLang="tr-TR" sz="1200">
                <a:solidFill>
                  <a:srgbClr val="FF0000"/>
                </a:solidFill>
              </a:rPr>
              <a:t>FİRMA</a:t>
            </a:r>
          </a:p>
        </p:txBody>
      </p:sp>
      <p:sp>
        <p:nvSpPr>
          <p:cNvPr id="30741" name="Oval 5"/>
          <p:cNvSpPr>
            <a:spLocks noChangeArrowheads="1"/>
          </p:cNvSpPr>
          <p:nvPr/>
        </p:nvSpPr>
        <p:spPr bwMode="auto">
          <a:xfrm>
            <a:off x="2143342" y="3604364"/>
            <a:ext cx="1079500" cy="431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tr-TR" altLang="tr-TR" sz="1000"/>
              <a:t>Adres</a:t>
            </a:r>
            <a:endParaRPr lang="tr-TR" altLang="tr-TR" sz="1000" u="sng"/>
          </a:p>
        </p:txBody>
      </p:sp>
      <p:sp>
        <p:nvSpPr>
          <p:cNvPr id="30742" name="Line 6"/>
          <p:cNvSpPr>
            <a:spLocks noChangeShapeType="1"/>
          </p:cNvSpPr>
          <p:nvPr/>
        </p:nvSpPr>
        <p:spPr bwMode="auto">
          <a:xfrm>
            <a:off x="3078381" y="3963140"/>
            <a:ext cx="358775" cy="2889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sz="1200"/>
          </a:p>
        </p:txBody>
      </p:sp>
      <p:sp>
        <p:nvSpPr>
          <p:cNvPr id="30743" name="Line 7"/>
          <p:cNvSpPr>
            <a:spLocks noChangeShapeType="1"/>
          </p:cNvSpPr>
          <p:nvPr/>
        </p:nvSpPr>
        <p:spPr bwMode="auto">
          <a:xfrm flipH="1">
            <a:off x="3006943" y="4466376"/>
            <a:ext cx="430213"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sz="1200"/>
          </a:p>
        </p:txBody>
      </p:sp>
      <p:sp>
        <p:nvSpPr>
          <p:cNvPr id="30744" name="Line 8"/>
          <p:cNvSpPr>
            <a:spLocks noChangeShapeType="1"/>
          </p:cNvSpPr>
          <p:nvPr/>
        </p:nvSpPr>
        <p:spPr bwMode="auto">
          <a:xfrm>
            <a:off x="4061042" y="3750415"/>
            <a:ext cx="0" cy="50323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sz="1200"/>
          </a:p>
        </p:txBody>
      </p:sp>
      <p:sp>
        <p:nvSpPr>
          <p:cNvPr id="30745" name="Oval 11"/>
          <p:cNvSpPr>
            <a:spLocks noChangeArrowheads="1"/>
          </p:cNvSpPr>
          <p:nvPr/>
        </p:nvSpPr>
        <p:spPr bwMode="auto">
          <a:xfrm>
            <a:off x="1927442" y="4250476"/>
            <a:ext cx="1079500" cy="431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tr-TR" altLang="tr-TR" sz="1000" u="sng"/>
              <a:t>Firma ID</a:t>
            </a:r>
          </a:p>
        </p:txBody>
      </p:sp>
      <p:sp>
        <p:nvSpPr>
          <p:cNvPr id="30746" name="Oval 9"/>
          <p:cNvSpPr>
            <a:spLocks noChangeArrowheads="1"/>
          </p:cNvSpPr>
          <p:nvPr/>
        </p:nvSpPr>
        <p:spPr bwMode="auto">
          <a:xfrm>
            <a:off x="2135405" y="4948976"/>
            <a:ext cx="1079500" cy="431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tr-TR" altLang="tr-TR" sz="1000"/>
              <a:t>Firma Adı</a:t>
            </a:r>
            <a:endParaRPr lang="tr-TR" altLang="tr-TR" sz="1000" u="sng"/>
          </a:p>
        </p:txBody>
      </p:sp>
      <p:sp>
        <p:nvSpPr>
          <p:cNvPr id="30747" name="Line 6"/>
          <p:cNvSpPr>
            <a:spLocks noChangeShapeType="1"/>
          </p:cNvSpPr>
          <p:nvPr/>
        </p:nvSpPr>
        <p:spPr bwMode="auto">
          <a:xfrm flipV="1">
            <a:off x="2959318" y="4690214"/>
            <a:ext cx="500063" cy="2857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sz="1200"/>
          </a:p>
        </p:txBody>
      </p:sp>
      <p:cxnSp>
        <p:nvCxnSpPr>
          <p:cNvPr id="46" name="45 Düz Bağlayıcı"/>
          <p:cNvCxnSpPr>
            <a:stCxn id="30735" idx="3"/>
            <a:endCxn id="30730" idx="1"/>
          </p:cNvCxnSpPr>
          <p:nvPr/>
        </p:nvCxnSpPr>
        <p:spPr>
          <a:xfrm>
            <a:off x="7021730" y="2178790"/>
            <a:ext cx="557212" cy="3175"/>
          </a:xfrm>
          <a:prstGeom prst="line">
            <a:avLst/>
          </a:prstGeom>
          <a:ln w="28575">
            <a:solidFill>
              <a:schemeClr val="tx1"/>
            </a:solidFill>
          </a:ln>
        </p:spPr>
        <p:style>
          <a:lnRef idx="1">
            <a:schemeClr val="accent4"/>
          </a:lnRef>
          <a:fillRef idx="0">
            <a:schemeClr val="accent4"/>
          </a:fillRef>
          <a:effectRef idx="0">
            <a:schemeClr val="accent4"/>
          </a:effectRef>
          <a:fontRef idx="minor">
            <a:schemeClr val="tx1"/>
          </a:fontRef>
        </p:style>
      </p:cxnSp>
      <p:cxnSp>
        <p:nvCxnSpPr>
          <p:cNvPr id="50" name="49 Düz Bağlayıcı"/>
          <p:cNvCxnSpPr>
            <a:stCxn id="36867" idx="3"/>
            <a:endCxn id="30735" idx="1"/>
          </p:cNvCxnSpPr>
          <p:nvPr/>
        </p:nvCxnSpPr>
        <p:spPr>
          <a:xfrm>
            <a:off x="4669056" y="2177201"/>
            <a:ext cx="695325" cy="1588"/>
          </a:xfrm>
          <a:prstGeom prst="line">
            <a:avLst/>
          </a:prstGeom>
          <a:ln w="28575">
            <a:solidFill>
              <a:schemeClr val="tx1"/>
            </a:solidFill>
          </a:ln>
        </p:spPr>
        <p:style>
          <a:lnRef idx="1">
            <a:schemeClr val="accent4"/>
          </a:lnRef>
          <a:fillRef idx="0">
            <a:schemeClr val="accent4"/>
          </a:fillRef>
          <a:effectRef idx="0">
            <a:schemeClr val="accent4"/>
          </a:effectRef>
          <a:fontRef idx="minor">
            <a:schemeClr val="tx1"/>
          </a:fontRef>
        </p:style>
      </p:cxnSp>
      <p:sp>
        <p:nvSpPr>
          <p:cNvPr id="30750" name="Line 8"/>
          <p:cNvSpPr>
            <a:spLocks noChangeShapeType="1"/>
          </p:cNvSpPr>
          <p:nvPr/>
        </p:nvSpPr>
        <p:spPr bwMode="auto">
          <a:xfrm>
            <a:off x="4078505" y="4679102"/>
            <a:ext cx="0" cy="3603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sz="1200"/>
          </a:p>
        </p:txBody>
      </p:sp>
      <p:sp>
        <p:nvSpPr>
          <p:cNvPr id="30751" name="Oval 9"/>
          <p:cNvSpPr>
            <a:spLocks noChangeArrowheads="1"/>
          </p:cNvSpPr>
          <p:nvPr/>
        </p:nvSpPr>
        <p:spPr bwMode="auto">
          <a:xfrm>
            <a:off x="3507005" y="5036289"/>
            <a:ext cx="1079500" cy="431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tr-TR" altLang="tr-TR" sz="1000"/>
              <a:t>Telefon</a:t>
            </a:r>
            <a:endParaRPr lang="tr-TR" altLang="tr-TR" sz="1000" u="sng"/>
          </a:p>
        </p:txBody>
      </p:sp>
      <p:sp>
        <p:nvSpPr>
          <p:cNvPr id="30752" name="AutoShape 25"/>
          <p:cNvSpPr>
            <a:spLocks noChangeArrowheads="1"/>
          </p:cNvSpPr>
          <p:nvPr/>
        </p:nvSpPr>
        <p:spPr bwMode="auto">
          <a:xfrm>
            <a:off x="3278406" y="2889989"/>
            <a:ext cx="1571625" cy="863600"/>
          </a:xfrm>
          <a:prstGeom prst="diamond">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tr-TR" altLang="tr-TR" sz="1050">
                <a:solidFill>
                  <a:srgbClr val="0070C0"/>
                </a:solidFill>
              </a:rPr>
              <a:t>TEDARİK</a:t>
            </a:r>
          </a:p>
          <a:p>
            <a:pPr algn="ctr" eaLnBrk="1" hangingPunct="1"/>
            <a:r>
              <a:rPr lang="tr-TR" altLang="tr-TR" sz="1050">
                <a:solidFill>
                  <a:srgbClr val="0070C0"/>
                </a:solidFill>
              </a:rPr>
              <a:t>EDEN</a:t>
            </a:r>
          </a:p>
        </p:txBody>
      </p:sp>
      <p:sp>
        <p:nvSpPr>
          <p:cNvPr id="30753" name="Line 8"/>
          <p:cNvSpPr>
            <a:spLocks noChangeShapeType="1"/>
          </p:cNvSpPr>
          <p:nvPr/>
        </p:nvSpPr>
        <p:spPr bwMode="auto">
          <a:xfrm>
            <a:off x="4078505" y="2389926"/>
            <a:ext cx="0" cy="5032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sz="1200"/>
          </a:p>
        </p:txBody>
      </p:sp>
      <p:sp>
        <p:nvSpPr>
          <p:cNvPr id="30754" name="Rectangle 4"/>
          <p:cNvSpPr>
            <a:spLocks noChangeArrowheads="1"/>
          </p:cNvSpPr>
          <p:nvPr/>
        </p:nvSpPr>
        <p:spPr bwMode="auto">
          <a:xfrm>
            <a:off x="5578692" y="4029814"/>
            <a:ext cx="1214438" cy="4318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tr-TR" altLang="tr-TR" sz="1200">
                <a:solidFill>
                  <a:srgbClr val="FF0000"/>
                </a:solidFill>
              </a:rPr>
              <a:t>SİPARİŞ</a:t>
            </a:r>
          </a:p>
        </p:txBody>
      </p:sp>
      <p:sp>
        <p:nvSpPr>
          <p:cNvPr id="30755" name="Rectangle 15"/>
          <p:cNvSpPr>
            <a:spLocks noChangeArrowheads="1"/>
          </p:cNvSpPr>
          <p:nvPr/>
        </p:nvSpPr>
        <p:spPr bwMode="auto">
          <a:xfrm>
            <a:off x="7578942" y="5093439"/>
            <a:ext cx="1428750" cy="4318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tr-TR" altLang="tr-TR" sz="1200">
                <a:solidFill>
                  <a:srgbClr val="FF0000"/>
                </a:solidFill>
              </a:rPr>
              <a:t>MÜŞTERİ</a:t>
            </a:r>
          </a:p>
        </p:txBody>
      </p:sp>
      <p:sp>
        <p:nvSpPr>
          <p:cNvPr id="30756" name="Oval 16"/>
          <p:cNvSpPr>
            <a:spLocks noChangeArrowheads="1"/>
          </p:cNvSpPr>
          <p:nvPr/>
        </p:nvSpPr>
        <p:spPr bwMode="auto">
          <a:xfrm>
            <a:off x="9141042" y="5741139"/>
            <a:ext cx="1150938" cy="431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tr-TR" altLang="tr-TR" sz="1000" u="sng"/>
              <a:t>Müşteri ID</a:t>
            </a:r>
          </a:p>
        </p:txBody>
      </p:sp>
      <p:sp>
        <p:nvSpPr>
          <p:cNvPr id="30757" name="Line 17"/>
          <p:cNvSpPr>
            <a:spLocks noChangeShapeType="1"/>
          </p:cNvSpPr>
          <p:nvPr/>
        </p:nvSpPr>
        <p:spPr bwMode="auto">
          <a:xfrm>
            <a:off x="8996581" y="5525240"/>
            <a:ext cx="287337" cy="28733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sz="1200"/>
          </a:p>
        </p:txBody>
      </p:sp>
      <p:sp>
        <p:nvSpPr>
          <p:cNvPr id="30758" name="Oval 20"/>
          <p:cNvSpPr>
            <a:spLocks noChangeArrowheads="1"/>
          </p:cNvSpPr>
          <p:nvPr/>
        </p:nvSpPr>
        <p:spPr bwMode="auto">
          <a:xfrm>
            <a:off x="9428380" y="5093439"/>
            <a:ext cx="1079500" cy="431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tr-TR" altLang="tr-TR" sz="1000"/>
              <a:t>Soyad</a:t>
            </a:r>
            <a:endParaRPr lang="tr-TR" altLang="tr-TR" sz="1000" u="sng"/>
          </a:p>
        </p:txBody>
      </p:sp>
      <p:sp>
        <p:nvSpPr>
          <p:cNvPr id="30759" name="Line 21"/>
          <p:cNvSpPr>
            <a:spLocks noChangeShapeType="1"/>
          </p:cNvSpPr>
          <p:nvPr/>
        </p:nvSpPr>
        <p:spPr bwMode="auto">
          <a:xfrm flipH="1" flipV="1">
            <a:off x="8994992" y="5309339"/>
            <a:ext cx="43338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sz="1200"/>
          </a:p>
        </p:txBody>
      </p:sp>
      <p:sp>
        <p:nvSpPr>
          <p:cNvPr id="30760" name="Line 33"/>
          <p:cNvSpPr>
            <a:spLocks noChangeShapeType="1"/>
          </p:cNvSpPr>
          <p:nvPr/>
        </p:nvSpPr>
        <p:spPr bwMode="auto">
          <a:xfrm flipV="1">
            <a:off x="8996581" y="4804515"/>
            <a:ext cx="287337" cy="2889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sz="1200"/>
          </a:p>
        </p:txBody>
      </p:sp>
      <p:sp>
        <p:nvSpPr>
          <p:cNvPr id="30761" name="Oval 34"/>
          <p:cNvSpPr>
            <a:spLocks noChangeArrowheads="1"/>
          </p:cNvSpPr>
          <p:nvPr/>
        </p:nvSpPr>
        <p:spPr bwMode="auto">
          <a:xfrm>
            <a:off x="9139456" y="4445739"/>
            <a:ext cx="1150937" cy="431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tr-TR" altLang="tr-TR" sz="1000"/>
              <a:t>Ad</a:t>
            </a:r>
            <a:endParaRPr lang="tr-TR" altLang="tr-TR" sz="1000" u="sng"/>
          </a:p>
        </p:txBody>
      </p:sp>
      <p:sp>
        <p:nvSpPr>
          <p:cNvPr id="30762" name="Oval 5"/>
          <p:cNvSpPr>
            <a:spLocks noChangeArrowheads="1"/>
          </p:cNvSpPr>
          <p:nvPr/>
        </p:nvSpPr>
        <p:spPr bwMode="auto">
          <a:xfrm>
            <a:off x="7815480" y="4383826"/>
            <a:ext cx="1079500" cy="431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tr-TR" altLang="tr-TR" sz="1000"/>
              <a:t>Adres</a:t>
            </a:r>
            <a:endParaRPr lang="tr-TR" altLang="tr-TR" sz="1000" u="sng"/>
          </a:p>
        </p:txBody>
      </p:sp>
      <p:sp>
        <p:nvSpPr>
          <p:cNvPr id="30763" name="Oval 9"/>
          <p:cNvSpPr>
            <a:spLocks noChangeArrowheads="1"/>
          </p:cNvSpPr>
          <p:nvPr/>
        </p:nvSpPr>
        <p:spPr bwMode="auto">
          <a:xfrm>
            <a:off x="7864692" y="5815751"/>
            <a:ext cx="1079500" cy="431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tr-TR" altLang="tr-TR" sz="1000"/>
              <a:t>Telefon</a:t>
            </a:r>
            <a:endParaRPr lang="tr-TR" altLang="tr-TR" sz="1000" u="sng"/>
          </a:p>
        </p:txBody>
      </p:sp>
      <p:sp>
        <p:nvSpPr>
          <p:cNvPr id="30764" name="Line 8"/>
          <p:cNvSpPr>
            <a:spLocks noChangeShapeType="1"/>
          </p:cNvSpPr>
          <p:nvPr/>
        </p:nvSpPr>
        <p:spPr bwMode="auto">
          <a:xfrm>
            <a:off x="8394917" y="4814040"/>
            <a:ext cx="0" cy="28733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sz="1200"/>
          </a:p>
        </p:txBody>
      </p:sp>
      <p:sp>
        <p:nvSpPr>
          <p:cNvPr id="30765" name="Line 8"/>
          <p:cNvSpPr>
            <a:spLocks noChangeShapeType="1"/>
          </p:cNvSpPr>
          <p:nvPr/>
        </p:nvSpPr>
        <p:spPr bwMode="auto">
          <a:xfrm>
            <a:off x="8382217" y="5530001"/>
            <a:ext cx="0" cy="2873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sz="1200"/>
          </a:p>
        </p:txBody>
      </p:sp>
      <p:sp>
        <p:nvSpPr>
          <p:cNvPr id="30766" name="72 Metin kutusu"/>
          <p:cNvSpPr txBox="1">
            <a:spLocks noChangeArrowheads="1"/>
          </p:cNvSpPr>
          <p:nvPr/>
        </p:nvSpPr>
        <p:spPr bwMode="auto">
          <a:xfrm>
            <a:off x="7364630" y="1904152"/>
            <a:ext cx="21431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tr-TR" altLang="tr-TR" sz="1050"/>
              <a:t>1</a:t>
            </a:r>
          </a:p>
        </p:txBody>
      </p:sp>
      <p:sp>
        <p:nvSpPr>
          <p:cNvPr id="30767" name="73 Metin kutusu"/>
          <p:cNvSpPr txBox="1">
            <a:spLocks noChangeArrowheads="1"/>
          </p:cNvSpPr>
          <p:nvPr/>
        </p:nvSpPr>
        <p:spPr bwMode="auto">
          <a:xfrm>
            <a:off x="4650005" y="1889865"/>
            <a:ext cx="21431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tr-TR" altLang="tr-TR" sz="1050"/>
              <a:t>n</a:t>
            </a:r>
          </a:p>
        </p:txBody>
      </p:sp>
      <p:sp>
        <p:nvSpPr>
          <p:cNvPr id="30768" name="74 Metin kutusu"/>
          <p:cNvSpPr txBox="1">
            <a:spLocks noChangeArrowheads="1"/>
          </p:cNvSpPr>
          <p:nvPr/>
        </p:nvSpPr>
        <p:spPr bwMode="auto">
          <a:xfrm>
            <a:off x="4078505" y="3961552"/>
            <a:ext cx="21431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tr-TR" altLang="tr-TR" sz="1050"/>
              <a:t>1</a:t>
            </a:r>
          </a:p>
        </p:txBody>
      </p:sp>
      <p:sp>
        <p:nvSpPr>
          <p:cNvPr id="30769" name="75 Metin kutusu"/>
          <p:cNvSpPr txBox="1">
            <a:spLocks noChangeArrowheads="1"/>
          </p:cNvSpPr>
          <p:nvPr/>
        </p:nvSpPr>
        <p:spPr bwMode="auto">
          <a:xfrm>
            <a:off x="4078505" y="2334365"/>
            <a:ext cx="21431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tr-TR" altLang="tr-TR" sz="1050"/>
              <a:t>n</a:t>
            </a:r>
          </a:p>
        </p:txBody>
      </p:sp>
      <p:sp>
        <p:nvSpPr>
          <p:cNvPr id="30770" name="AutoShape 25"/>
          <p:cNvSpPr>
            <a:spLocks noChangeArrowheads="1"/>
          </p:cNvSpPr>
          <p:nvPr/>
        </p:nvSpPr>
        <p:spPr bwMode="auto">
          <a:xfrm>
            <a:off x="5350092" y="2818552"/>
            <a:ext cx="1657350" cy="720725"/>
          </a:xfrm>
          <a:prstGeom prst="diamond">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tr-TR" altLang="tr-TR" sz="1050">
                <a:solidFill>
                  <a:srgbClr val="0070C0"/>
                </a:solidFill>
              </a:rPr>
              <a:t>YER ALDIĞI</a:t>
            </a:r>
          </a:p>
        </p:txBody>
      </p:sp>
      <p:cxnSp>
        <p:nvCxnSpPr>
          <p:cNvPr id="84" name="83 Düz Bağlayıcı"/>
          <p:cNvCxnSpPr>
            <a:stCxn id="30770" idx="2"/>
            <a:endCxn id="30754" idx="0"/>
          </p:cNvCxnSpPr>
          <p:nvPr/>
        </p:nvCxnSpPr>
        <p:spPr>
          <a:xfrm rot="16200000" flipH="1">
            <a:off x="5937467" y="3780576"/>
            <a:ext cx="490538" cy="7938"/>
          </a:xfrm>
          <a:prstGeom prst="line">
            <a:avLst/>
          </a:prstGeom>
          <a:ln w="28575">
            <a:solidFill>
              <a:schemeClr val="tx1"/>
            </a:solidFill>
          </a:ln>
        </p:spPr>
        <p:style>
          <a:lnRef idx="1">
            <a:schemeClr val="accent4"/>
          </a:lnRef>
          <a:fillRef idx="0">
            <a:schemeClr val="accent4"/>
          </a:fillRef>
          <a:effectRef idx="0">
            <a:schemeClr val="accent4"/>
          </a:effectRef>
          <a:fontRef idx="minor">
            <a:schemeClr val="tx1"/>
          </a:fontRef>
        </p:style>
      </p:cxnSp>
      <p:cxnSp>
        <p:nvCxnSpPr>
          <p:cNvPr id="88" name="87 Düz Bağlayıcı"/>
          <p:cNvCxnSpPr>
            <a:stCxn id="30770" idx="1"/>
            <a:endCxn id="30776" idx="0"/>
          </p:cNvCxnSpPr>
          <p:nvPr/>
        </p:nvCxnSpPr>
        <p:spPr>
          <a:xfrm rot="10800000">
            <a:off x="4629368" y="2386752"/>
            <a:ext cx="720725" cy="792163"/>
          </a:xfrm>
          <a:prstGeom prst="line">
            <a:avLst/>
          </a:prstGeom>
          <a:ln w="28575">
            <a:solidFill>
              <a:schemeClr val="tx1"/>
            </a:solidFill>
          </a:ln>
        </p:spPr>
        <p:style>
          <a:lnRef idx="1">
            <a:schemeClr val="accent4"/>
          </a:lnRef>
          <a:fillRef idx="0">
            <a:schemeClr val="accent4"/>
          </a:fillRef>
          <a:effectRef idx="0">
            <a:schemeClr val="accent4"/>
          </a:effectRef>
          <a:fontRef idx="minor">
            <a:schemeClr val="tx1"/>
          </a:fontRef>
        </p:style>
      </p:cxnSp>
      <p:sp>
        <p:nvSpPr>
          <p:cNvPr id="30773" name="AutoShape 25"/>
          <p:cNvSpPr>
            <a:spLocks noChangeArrowheads="1"/>
          </p:cNvSpPr>
          <p:nvPr/>
        </p:nvSpPr>
        <p:spPr bwMode="auto">
          <a:xfrm>
            <a:off x="5364380" y="4955327"/>
            <a:ext cx="1657350" cy="720725"/>
          </a:xfrm>
          <a:prstGeom prst="diamond">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tr-TR" altLang="tr-TR" sz="1050">
                <a:solidFill>
                  <a:srgbClr val="0070C0"/>
                </a:solidFill>
              </a:rPr>
              <a:t>VERDİĞİ</a:t>
            </a:r>
          </a:p>
        </p:txBody>
      </p:sp>
      <p:cxnSp>
        <p:nvCxnSpPr>
          <p:cNvPr id="93" name="92 Düz Bağlayıcı"/>
          <p:cNvCxnSpPr>
            <a:stCxn id="30754" idx="2"/>
            <a:endCxn id="30773" idx="0"/>
          </p:cNvCxnSpPr>
          <p:nvPr/>
        </p:nvCxnSpPr>
        <p:spPr>
          <a:xfrm rot="16200000" flipH="1">
            <a:off x="5943024" y="4705295"/>
            <a:ext cx="493712" cy="6350"/>
          </a:xfrm>
          <a:prstGeom prst="line">
            <a:avLst/>
          </a:prstGeom>
          <a:ln w="28575">
            <a:solidFill>
              <a:schemeClr val="tx1"/>
            </a:solidFill>
          </a:ln>
        </p:spPr>
        <p:style>
          <a:lnRef idx="1">
            <a:schemeClr val="accent4"/>
          </a:lnRef>
          <a:fillRef idx="0">
            <a:schemeClr val="accent4"/>
          </a:fillRef>
          <a:effectRef idx="0">
            <a:schemeClr val="accent4"/>
          </a:effectRef>
          <a:fontRef idx="minor">
            <a:schemeClr val="tx1"/>
          </a:fontRef>
        </p:style>
      </p:cxnSp>
      <p:cxnSp>
        <p:nvCxnSpPr>
          <p:cNvPr id="96" name="95 Düz Bağlayıcı"/>
          <p:cNvCxnSpPr>
            <a:stCxn id="30755" idx="1"/>
            <a:endCxn id="30773" idx="3"/>
          </p:cNvCxnSpPr>
          <p:nvPr/>
        </p:nvCxnSpPr>
        <p:spPr>
          <a:xfrm rot="10800000" flipV="1">
            <a:off x="7021730" y="5309339"/>
            <a:ext cx="557212" cy="6350"/>
          </a:xfrm>
          <a:prstGeom prst="line">
            <a:avLst/>
          </a:prstGeom>
          <a:ln w="28575">
            <a:solidFill>
              <a:schemeClr val="tx1"/>
            </a:solidFill>
          </a:ln>
        </p:spPr>
        <p:style>
          <a:lnRef idx="1">
            <a:schemeClr val="accent4"/>
          </a:lnRef>
          <a:fillRef idx="0">
            <a:schemeClr val="accent4"/>
          </a:fillRef>
          <a:effectRef idx="0">
            <a:schemeClr val="accent4"/>
          </a:effectRef>
          <a:fontRef idx="minor">
            <a:schemeClr val="tx1"/>
          </a:fontRef>
        </p:style>
      </p:cxnSp>
      <p:sp>
        <p:nvSpPr>
          <p:cNvPr id="30776" name="99 Metin kutusu"/>
          <p:cNvSpPr txBox="1">
            <a:spLocks noChangeArrowheads="1"/>
          </p:cNvSpPr>
          <p:nvPr/>
        </p:nvSpPr>
        <p:spPr bwMode="auto">
          <a:xfrm>
            <a:off x="4507130" y="2334365"/>
            <a:ext cx="21431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tr-TR" altLang="tr-TR" sz="1050"/>
              <a:t>n</a:t>
            </a:r>
          </a:p>
        </p:txBody>
      </p:sp>
      <p:sp>
        <p:nvSpPr>
          <p:cNvPr id="30777" name="100 Metin kutusu"/>
          <p:cNvSpPr txBox="1">
            <a:spLocks noChangeArrowheads="1"/>
          </p:cNvSpPr>
          <p:nvPr/>
        </p:nvSpPr>
        <p:spPr bwMode="auto">
          <a:xfrm>
            <a:off x="6191468" y="4390177"/>
            <a:ext cx="21431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tr-TR" altLang="tr-TR" sz="1050"/>
              <a:t>n</a:t>
            </a:r>
          </a:p>
        </p:txBody>
      </p:sp>
      <p:sp>
        <p:nvSpPr>
          <p:cNvPr id="30778" name="101 Metin kutusu"/>
          <p:cNvSpPr txBox="1">
            <a:spLocks noChangeArrowheads="1"/>
          </p:cNvSpPr>
          <p:nvPr/>
        </p:nvSpPr>
        <p:spPr bwMode="auto">
          <a:xfrm>
            <a:off x="6177180" y="3725015"/>
            <a:ext cx="21431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tr-TR" altLang="tr-TR" sz="1050"/>
              <a:t>n</a:t>
            </a:r>
          </a:p>
        </p:txBody>
      </p:sp>
      <p:sp>
        <p:nvSpPr>
          <p:cNvPr id="30779" name="102 Metin kutusu"/>
          <p:cNvSpPr txBox="1">
            <a:spLocks noChangeArrowheads="1"/>
          </p:cNvSpPr>
          <p:nvPr/>
        </p:nvSpPr>
        <p:spPr bwMode="auto">
          <a:xfrm>
            <a:off x="7364630" y="5033115"/>
            <a:ext cx="21431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tr-TR" altLang="tr-TR" sz="1050"/>
              <a:t>1</a:t>
            </a:r>
          </a:p>
        </p:txBody>
      </p:sp>
      <p:sp>
        <p:nvSpPr>
          <p:cNvPr id="30780" name="Oval 9"/>
          <p:cNvSpPr>
            <a:spLocks noChangeArrowheads="1"/>
          </p:cNvSpPr>
          <p:nvPr/>
        </p:nvSpPr>
        <p:spPr bwMode="auto">
          <a:xfrm>
            <a:off x="7007442" y="3672626"/>
            <a:ext cx="1079500" cy="431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tr-TR" altLang="tr-TR" sz="1000"/>
              <a:t>Tarih</a:t>
            </a:r>
            <a:endParaRPr lang="tr-TR" altLang="tr-TR" sz="1000" u="sng"/>
          </a:p>
        </p:txBody>
      </p:sp>
      <p:cxnSp>
        <p:nvCxnSpPr>
          <p:cNvPr id="105" name="104 Düz Bağlayıcı"/>
          <p:cNvCxnSpPr>
            <a:stCxn id="30780" idx="3"/>
            <a:endCxn id="30754" idx="3"/>
          </p:cNvCxnSpPr>
          <p:nvPr/>
        </p:nvCxnSpPr>
        <p:spPr>
          <a:xfrm rot="5400000">
            <a:off x="6877267" y="3956789"/>
            <a:ext cx="204788" cy="373062"/>
          </a:xfrm>
          <a:prstGeom prst="line">
            <a:avLst/>
          </a:prstGeom>
          <a:ln w="28575">
            <a:solidFill>
              <a:schemeClr val="tx1"/>
            </a:solidFill>
          </a:ln>
        </p:spPr>
        <p:style>
          <a:lnRef idx="1">
            <a:schemeClr val="accent4"/>
          </a:lnRef>
          <a:fillRef idx="0">
            <a:schemeClr val="accent4"/>
          </a:fillRef>
          <a:effectRef idx="0">
            <a:schemeClr val="accent4"/>
          </a:effectRef>
          <a:fontRef idx="minor">
            <a:schemeClr val="tx1"/>
          </a:fontRef>
        </p:style>
      </p:cxnSp>
      <p:sp>
        <p:nvSpPr>
          <p:cNvPr id="30782" name="Oval 9"/>
          <p:cNvSpPr>
            <a:spLocks noChangeArrowheads="1"/>
          </p:cNvSpPr>
          <p:nvPr/>
        </p:nvSpPr>
        <p:spPr bwMode="auto">
          <a:xfrm>
            <a:off x="7356692" y="2961426"/>
            <a:ext cx="1079500" cy="431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tr-TR" altLang="tr-TR" sz="1000"/>
              <a:t>Adet</a:t>
            </a:r>
            <a:endParaRPr lang="tr-TR" altLang="tr-TR" sz="1000" u="sng"/>
          </a:p>
        </p:txBody>
      </p:sp>
      <p:cxnSp>
        <p:nvCxnSpPr>
          <p:cNvPr id="110" name="109 Düz Bağlayıcı"/>
          <p:cNvCxnSpPr>
            <a:stCxn id="30770" idx="3"/>
            <a:endCxn id="30782" idx="2"/>
          </p:cNvCxnSpPr>
          <p:nvPr/>
        </p:nvCxnSpPr>
        <p:spPr>
          <a:xfrm flipV="1">
            <a:off x="7007442" y="3177326"/>
            <a:ext cx="349250" cy="1588"/>
          </a:xfrm>
          <a:prstGeom prst="line">
            <a:avLst/>
          </a:prstGeom>
          <a:ln w="28575">
            <a:solidFill>
              <a:schemeClr val="tx1"/>
            </a:solidFill>
          </a:ln>
        </p:spPr>
        <p:style>
          <a:lnRef idx="1">
            <a:schemeClr val="accent4"/>
          </a:lnRef>
          <a:fillRef idx="0">
            <a:schemeClr val="accent4"/>
          </a:fillRef>
          <a:effectRef idx="0">
            <a:schemeClr val="accent4"/>
          </a:effectRef>
          <a:fontRef idx="minor">
            <a:schemeClr val="tx1"/>
          </a:fontRef>
        </p:style>
      </p:cxnSp>
      <p:sp>
        <p:nvSpPr>
          <p:cNvPr id="64" name="Oval 9"/>
          <p:cNvSpPr>
            <a:spLocks noChangeArrowheads="1"/>
          </p:cNvSpPr>
          <p:nvPr/>
        </p:nvSpPr>
        <p:spPr bwMode="auto">
          <a:xfrm>
            <a:off x="4713505" y="3532926"/>
            <a:ext cx="1079500" cy="431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tr-TR" altLang="tr-TR" sz="1000" u="sng"/>
              <a:t>Sipariş ID</a:t>
            </a:r>
          </a:p>
        </p:txBody>
      </p:sp>
      <p:cxnSp>
        <p:nvCxnSpPr>
          <p:cNvPr id="65" name="64 Düz Bağlayıcı"/>
          <p:cNvCxnSpPr>
            <a:stCxn id="30754" idx="1"/>
            <a:endCxn id="64" idx="4"/>
          </p:cNvCxnSpPr>
          <p:nvPr/>
        </p:nvCxnSpPr>
        <p:spPr>
          <a:xfrm rot="10800000">
            <a:off x="5253256" y="3964726"/>
            <a:ext cx="325437" cy="280988"/>
          </a:xfrm>
          <a:prstGeom prst="line">
            <a:avLst/>
          </a:prstGeom>
          <a:ln w="28575">
            <a:solidFill>
              <a:schemeClr val="tx1"/>
            </a:solidFill>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6520251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0730"/>
                                        </p:tgtEl>
                                        <p:attrNameLst>
                                          <p:attrName>style.visibility</p:attrName>
                                        </p:attrNameLst>
                                      </p:cBhvr>
                                      <p:to>
                                        <p:strVal val="visible"/>
                                      </p:to>
                                    </p:set>
                                    <p:animEffect transition="in" filter="checkerboard(across)">
                                      <p:cBhvr>
                                        <p:cTn id="7" dur="500"/>
                                        <p:tgtEl>
                                          <p:spTgt spid="30730"/>
                                        </p:tgtEl>
                                      </p:cBhvr>
                                    </p:animEffect>
                                  </p:childTnLst>
                                </p:cTn>
                              </p:par>
                              <p:par>
                                <p:cTn id="8" presetID="5" presetClass="entr" presetSubtype="10" fill="hold" nodeType="withEffect">
                                  <p:stCondLst>
                                    <p:cond delay="0"/>
                                  </p:stCondLst>
                                  <p:childTnLst>
                                    <p:set>
                                      <p:cBhvr>
                                        <p:cTn id="9" dur="1" fill="hold">
                                          <p:stCondLst>
                                            <p:cond delay="0"/>
                                          </p:stCondLst>
                                        </p:cTn>
                                        <p:tgtEl>
                                          <p:spTgt spid="30732"/>
                                        </p:tgtEl>
                                        <p:attrNameLst>
                                          <p:attrName>style.visibility</p:attrName>
                                        </p:attrNameLst>
                                      </p:cBhvr>
                                      <p:to>
                                        <p:strVal val="visible"/>
                                      </p:to>
                                    </p:set>
                                    <p:animEffect transition="in" filter="checkerboard(across)">
                                      <p:cBhvr>
                                        <p:cTn id="10" dur="500"/>
                                        <p:tgtEl>
                                          <p:spTgt spid="30732"/>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30733"/>
                                        </p:tgtEl>
                                        <p:attrNameLst>
                                          <p:attrName>style.visibility</p:attrName>
                                        </p:attrNameLst>
                                      </p:cBhvr>
                                      <p:to>
                                        <p:strVal val="visible"/>
                                      </p:to>
                                    </p:set>
                                    <p:animEffect transition="in" filter="checkerboard(across)">
                                      <p:cBhvr>
                                        <p:cTn id="13" dur="500"/>
                                        <p:tgtEl>
                                          <p:spTgt spid="30733"/>
                                        </p:tgtEl>
                                      </p:cBhvr>
                                    </p:animEffect>
                                  </p:childTnLst>
                                </p:cTn>
                              </p:par>
                              <p:par>
                                <p:cTn id="14" presetID="5" presetClass="entr" presetSubtype="10" fill="hold" nodeType="withEffect">
                                  <p:stCondLst>
                                    <p:cond delay="0"/>
                                  </p:stCondLst>
                                  <p:childTnLst>
                                    <p:set>
                                      <p:cBhvr>
                                        <p:cTn id="15" dur="1" fill="hold">
                                          <p:stCondLst>
                                            <p:cond delay="0"/>
                                          </p:stCondLst>
                                        </p:cTn>
                                        <p:tgtEl>
                                          <p:spTgt spid="30734"/>
                                        </p:tgtEl>
                                        <p:attrNameLst>
                                          <p:attrName>style.visibility</p:attrName>
                                        </p:attrNameLst>
                                      </p:cBhvr>
                                      <p:to>
                                        <p:strVal val="visible"/>
                                      </p:to>
                                    </p:set>
                                    <p:animEffect transition="in" filter="checkerboard(across)">
                                      <p:cBhvr>
                                        <p:cTn id="16" dur="500"/>
                                        <p:tgtEl>
                                          <p:spTgt spid="30734"/>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30735"/>
                                        </p:tgtEl>
                                        <p:attrNameLst>
                                          <p:attrName>style.visibility</p:attrName>
                                        </p:attrNameLst>
                                      </p:cBhvr>
                                      <p:to>
                                        <p:strVal val="visible"/>
                                      </p:to>
                                    </p:set>
                                    <p:animEffect transition="in" filter="checkerboard(across)">
                                      <p:cBhvr>
                                        <p:cTn id="19" dur="500"/>
                                        <p:tgtEl>
                                          <p:spTgt spid="30735"/>
                                        </p:tgtEl>
                                      </p:cBhvr>
                                    </p:animEffect>
                                  </p:childTnLst>
                                </p:cTn>
                              </p:par>
                              <p:par>
                                <p:cTn id="20" presetID="5" presetClass="entr" presetSubtype="10" fill="hold" nodeType="withEffect">
                                  <p:stCondLst>
                                    <p:cond delay="0"/>
                                  </p:stCondLst>
                                  <p:childTnLst>
                                    <p:set>
                                      <p:cBhvr>
                                        <p:cTn id="21" dur="1" fill="hold">
                                          <p:stCondLst>
                                            <p:cond delay="0"/>
                                          </p:stCondLst>
                                        </p:cTn>
                                        <p:tgtEl>
                                          <p:spTgt spid="30736"/>
                                        </p:tgtEl>
                                        <p:attrNameLst>
                                          <p:attrName>style.visibility</p:attrName>
                                        </p:attrNameLst>
                                      </p:cBhvr>
                                      <p:to>
                                        <p:strVal val="visible"/>
                                      </p:to>
                                    </p:set>
                                    <p:animEffect transition="in" filter="checkerboard(across)">
                                      <p:cBhvr>
                                        <p:cTn id="22" dur="500"/>
                                        <p:tgtEl>
                                          <p:spTgt spid="30736"/>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30737"/>
                                        </p:tgtEl>
                                        <p:attrNameLst>
                                          <p:attrName>style.visibility</p:attrName>
                                        </p:attrNameLst>
                                      </p:cBhvr>
                                      <p:to>
                                        <p:strVal val="visible"/>
                                      </p:to>
                                    </p:set>
                                    <p:animEffect transition="in" filter="checkerboard(across)">
                                      <p:cBhvr>
                                        <p:cTn id="25" dur="500"/>
                                        <p:tgtEl>
                                          <p:spTgt spid="30737"/>
                                        </p:tgtEl>
                                      </p:cBhvr>
                                    </p:animEffect>
                                  </p:childTnLst>
                                </p:cTn>
                              </p:par>
                              <p:par>
                                <p:cTn id="26" presetID="5" presetClass="entr" presetSubtype="10" fill="hold" nodeType="withEffect">
                                  <p:stCondLst>
                                    <p:cond delay="0"/>
                                  </p:stCondLst>
                                  <p:childTnLst>
                                    <p:set>
                                      <p:cBhvr>
                                        <p:cTn id="27" dur="1" fill="hold">
                                          <p:stCondLst>
                                            <p:cond delay="0"/>
                                          </p:stCondLst>
                                        </p:cTn>
                                        <p:tgtEl>
                                          <p:spTgt spid="46"/>
                                        </p:tgtEl>
                                        <p:attrNameLst>
                                          <p:attrName>style.visibility</p:attrName>
                                        </p:attrNameLst>
                                      </p:cBhvr>
                                      <p:to>
                                        <p:strVal val="visible"/>
                                      </p:to>
                                    </p:set>
                                    <p:animEffect transition="in" filter="checkerboard(across)">
                                      <p:cBhvr>
                                        <p:cTn id="28" dur="500"/>
                                        <p:tgtEl>
                                          <p:spTgt spid="46"/>
                                        </p:tgtEl>
                                      </p:cBhvr>
                                    </p:animEffect>
                                  </p:childTnLst>
                                </p:cTn>
                              </p:par>
                              <p:par>
                                <p:cTn id="29" presetID="5" presetClass="entr" presetSubtype="10" fill="hold" nodeType="withEffect">
                                  <p:stCondLst>
                                    <p:cond delay="0"/>
                                  </p:stCondLst>
                                  <p:childTnLst>
                                    <p:set>
                                      <p:cBhvr>
                                        <p:cTn id="30" dur="1" fill="hold">
                                          <p:stCondLst>
                                            <p:cond delay="0"/>
                                          </p:stCondLst>
                                        </p:cTn>
                                        <p:tgtEl>
                                          <p:spTgt spid="50"/>
                                        </p:tgtEl>
                                        <p:attrNameLst>
                                          <p:attrName>style.visibility</p:attrName>
                                        </p:attrNameLst>
                                      </p:cBhvr>
                                      <p:to>
                                        <p:strVal val="visible"/>
                                      </p:to>
                                    </p:set>
                                    <p:animEffect transition="in" filter="checkerboard(across)">
                                      <p:cBhvr>
                                        <p:cTn id="31" dur="500"/>
                                        <p:tgtEl>
                                          <p:spTgt spid="50"/>
                                        </p:tgtEl>
                                      </p:cBhvr>
                                    </p:animEffect>
                                  </p:childTnLst>
                                </p:cTn>
                              </p:par>
                              <p:par>
                                <p:cTn id="32" presetID="5" presetClass="entr" presetSubtype="10" fill="hold" grpId="0" nodeType="withEffect">
                                  <p:stCondLst>
                                    <p:cond delay="0"/>
                                  </p:stCondLst>
                                  <p:childTnLst>
                                    <p:set>
                                      <p:cBhvr>
                                        <p:cTn id="33" dur="1" fill="hold">
                                          <p:stCondLst>
                                            <p:cond delay="0"/>
                                          </p:stCondLst>
                                        </p:cTn>
                                        <p:tgtEl>
                                          <p:spTgt spid="30766"/>
                                        </p:tgtEl>
                                        <p:attrNameLst>
                                          <p:attrName>style.visibility</p:attrName>
                                        </p:attrNameLst>
                                      </p:cBhvr>
                                      <p:to>
                                        <p:strVal val="visible"/>
                                      </p:to>
                                    </p:set>
                                    <p:animEffect transition="in" filter="checkerboard(across)">
                                      <p:cBhvr>
                                        <p:cTn id="34" dur="500"/>
                                        <p:tgtEl>
                                          <p:spTgt spid="30766"/>
                                        </p:tgtEl>
                                      </p:cBhvr>
                                    </p:animEffect>
                                  </p:childTnLst>
                                </p:cTn>
                              </p:par>
                              <p:par>
                                <p:cTn id="35" presetID="5" presetClass="entr" presetSubtype="10" fill="hold" grpId="0" nodeType="withEffect">
                                  <p:stCondLst>
                                    <p:cond delay="0"/>
                                  </p:stCondLst>
                                  <p:childTnLst>
                                    <p:set>
                                      <p:cBhvr>
                                        <p:cTn id="36" dur="1" fill="hold">
                                          <p:stCondLst>
                                            <p:cond delay="0"/>
                                          </p:stCondLst>
                                        </p:cTn>
                                        <p:tgtEl>
                                          <p:spTgt spid="30767"/>
                                        </p:tgtEl>
                                        <p:attrNameLst>
                                          <p:attrName>style.visibility</p:attrName>
                                        </p:attrNameLst>
                                      </p:cBhvr>
                                      <p:to>
                                        <p:strVal val="visible"/>
                                      </p:to>
                                    </p:set>
                                    <p:animEffect transition="in" filter="checkerboard(across)">
                                      <p:cBhvr>
                                        <p:cTn id="37" dur="500"/>
                                        <p:tgtEl>
                                          <p:spTgt spid="30767"/>
                                        </p:tgtEl>
                                      </p:cBhvr>
                                    </p:animEffect>
                                  </p:childTnLst>
                                </p:cTn>
                              </p:par>
                              <p:par>
                                <p:cTn id="38" presetID="5" presetClass="entr" presetSubtype="10" fill="hold" grpId="0" nodeType="withEffect">
                                  <p:stCondLst>
                                    <p:cond delay="0"/>
                                  </p:stCondLst>
                                  <p:childTnLst>
                                    <p:set>
                                      <p:cBhvr>
                                        <p:cTn id="39" dur="1" fill="hold">
                                          <p:stCondLst>
                                            <p:cond delay="0"/>
                                          </p:stCondLst>
                                        </p:cTn>
                                        <p:tgtEl>
                                          <p:spTgt spid="30731"/>
                                        </p:tgtEl>
                                        <p:attrNameLst>
                                          <p:attrName>style.visibility</p:attrName>
                                        </p:attrNameLst>
                                      </p:cBhvr>
                                      <p:to>
                                        <p:strVal val="visible"/>
                                      </p:to>
                                    </p:set>
                                    <p:animEffect transition="in" filter="checkerboard(across)">
                                      <p:cBhvr>
                                        <p:cTn id="40" dur="500"/>
                                        <p:tgtEl>
                                          <p:spTgt spid="30731"/>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5" presetClass="entr" presetSubtype="10" fill="hold" grpId="0" nodeType="clickEffect">
                                  <p:stCondLst>
                                    <p:cond delay="0"/>
                                  </p:stCondLst>
                                  <p:childTnLst>
                                    <p:set>
                                      <p:cBhvr>
                                        <p:cTn id="44" dur="1" fill="hold">
                                          <p:stCondLst>
                                            <p:cond delay="0"/>
                                          </p:stCondLst>
                                        </p:cTn>
                                        <p:tgtEl>
                                          <p:spTgt spid="30740"/>
                                        </p:tgtEl>
                                        <p:attrNameLst>
                                          <p:attrName>style.visibility</p:attrName>
                                        </p:attrNameLst>
                                      </p:cBhvr>
                                      <p:to>
                                        <p:strVal val="visible"/>
                                      </p:to>
                                    </p:set>
                                    <p:animEffect transition="in" filter="checkerboard(across)">
                                      <p:cBhvr>
                                        <p:cTn id="45" dur="500"/>
                                        <p:tgtEl>
                                          <p:spTgt spid="30740"/>
                                        </p:tgtEl>
                                      </p:cBhvr>
                                    </p:animEffect>
                                  </p:childTnLst>
                                </p:cTn>
                              </p:par>
                              <p:par>
                                <p:cTn id="46" presetID="5" presetClass="entr" presetSubtype="10" fill="hold" grpId="0" nodeType="withEffect">
                                  <p:stCondLst>
                                    <p:cond delay="0"/>
                                  </p:stCondLst>
                                  <p:childTnLst>
                                    <p:set>
                                      <p:cBhvr>
                                        <p:cTn id="47" dur="1" fill="hold">
                                          <p:stCondLst>
                                            <p:cond delay="0"/>
                                          </p:stCondLst>
                                        </p:cTn>
                                        <p:tgtEl>
                                          <p:spTgt spid="30741"/>
                                        </p:tgtEl>
                                        <p:attrNameLst>
                                          <p:attrName>style.visibility</p:attrName>
                                        </p:attrNameLst>
                                      </p:cBhvr>
                                      <p:to>
                                        <p:strVal val="visible"/>
                                      </p:to>
                                    </p:set>
                                    <p:animEffect transition="in" filter="checkerboard(across)">
                                      <p:cBhvr>
                                        <p:cTn id="48" dur="500"/>
                                        <p:tgtEl>
                                          <p:spTgt spid="30741"/>
                                        </p:tgtEl>
                                      </p:cBhvr>
                                    </p:animEffect>
                                  </p:childTnLst>
                                </p:cTn>
                              </p:par>
                              <p:par>
                                <p:cTn id="49" presetID="5" presetClass="entr" presetSubtype="10" fill="hold" nodeType="withEffect">
                                  <p:stCondLst>
                                    <p:cond delay="0"/>
                                  </p:stCondLst>
                                  <p:childTnLst>
                                    <p:set>
                                      <p:cBhvr>
                                        <p:cTn id="50" dur="1" fill="hold">
                                          <p:stCondLst>
                                            <p:cond delay="0"/>
                                          </p:stCondLst>
                                        </p:cTn>
                                        <p:tgtEl>
                                          <p:spTgt spid="30742"/>
                                        </p:tgtEl>
                                        <p:attrNameLst>
                                          <p:attrName>style.visibility</p:attrName>
                                        </p:attrNameLst>
                                      </p:cBhvr>
                                      <p:to>
                                        <p:strVal val="visible"/>
                                      </p:to>
                                    </p:set>
                                    <p:animEffect transition="in" filter="checkerboard(across)">
                                      <p:cBhvr>
                                        <p:cTn id="51" dur="500"/>
                                        <p:tgtEl>
                                          <p:spTgt spid="30742"/>
                                        </p:tgtEl>
                                      </p:cBhvr>
                                    </p:animEffect>
                                  </p:childTnLst>
                                </p:cTn>
                              </p:par>
                              <p:par>
                                <p:cTn id="52" presetID="5" presetClass="entr" presetSubtype="10" fill="hold" nodeType="withEffect">
                                  <p:stCondLst>
                                    <p:cond delay="0"/>
                                  </p:stCondLst>
                                  <p:childTnLst>
                                    <p:set>
                                      <p:cBhvr>
                                        <p:cTn id="53" dur="1" fill="hold">
                                          <p:stCondLst>
                                            <p:cond delay="0"/>
                                          </p:stCondLst>
                                        </p:cTn>
                                        <p:tgtEl>
                                          <p:spTgt spid="30743"/>
                                        </p:tgtEl>
                                        <p:attrNameLst>
                                          <p:attrName>style.visibility</p:attrName>
                                        </p:attrNameLst>
                                      </p:cBhvr>
                                      <p:to>
                                        <p:strVal val="visible"/>
                                      </p:to>
                                    </p:set>
                                    <p:animEffect transition="in" filter="checkerboard(across)">
                                      <p:cBhvr>
                                        <p:cTn id="54" dur="500"/>
                                        <p:tgtEl>
                                          <p:spTgt spid="30743"/>
                                        </p:tgtEl>
                                      </p:cBhvr>
                                    </p:animEffect>
                                  </p:childTnLst>
                                </p:cTn>
                              </p:par>
                              <p:par>
                                <p:cTn id="55" presetID="5" presetClass="entr" presetSubtype="10" fill="hold" nodeType="withEffect">
                                  <p:stCondLst>
                                    <p:cond delay="0"/>
                                  </p:stCondLst>
                                  <p:childTnLst>
                                    <p:set>
                                      <p:cBhvr>
                                        <p:cTn id="56" dur="1" fill="hold">
                                          <p:stCondLst>
                                            <p:cond delay="0"/>
                                          </p:stCondLst>
                                        </p:cTn>
                                        <p:tgtEl>
                                          <p:spTgt spid="30744"/>
                                        </p:tgtEl>
                                        <p:attrNameLst>
                                          <p:attrName>style.visibility</p:attrName>
                                        </p:attrNameLst>
                                      </p:cBhvr>
                                      <p:to>
                                        <p:strVal val="visible"/>
                                      </p:to>
                                    </p:set>
                                    <p:animEffect transition="in" filter="checkerboard(across)">
                                      <p:cBhvr>
                                        <p:cTn id="57" dur="500"/>
                                        <p:tgtEl>
                                          <p:spTgt spid="30744"/>
                                        </p:tgtEl>
                                      </p:cBhvr>
                                    </p:animEffect>
                                  </p:childTnLst>
                                </p:cTn>
                              </p:par>
                              <p:par>
                                <p:cTn id="58" presetID="5" presetClass="entr" presetSubtype="10" fill="hold" grpId="0" nodeType="withEffect">
                                  <p:stCondLst>
                                    <p:cond delay="0"/>
                                  </p:stCondLst>
                                  <p:childTnLst>
                                    <p:set>
                                      <p:cBhvr>
                                        <p:cTn id="59" dur="1" fill="hold">
                                          <p:stCondLst>
                                            <p:cond delay="0"/>
                                          </p:stCondLst>
                                        </p:cTn>
                                        <p:tgtEl>
                                          <p:spTgt spid="30745"/>
                                        </p:tgtEl>
                                        <p:attrNameLst>
                                          <p:attrName>style.visibility</p:attrName>
                                        </p:attrNameLst>
                                      </p:cBhvr>
                                      <p:to>
                                        <p:strVal val="visible"/>
                                      </p:to>
                                    </p:set>
                                    <p:animEffect transition="in" filter="checkerboard(across)">
                                      <p:cBhvr>
                                        <p:cTn id="60" dur="500"/>
                                        <p:tgtEl>
                                          <p:spTgt spid="30745"/>
                                        </p:tgtEl>
                                      </p:cBhvr>
                                    </p:animEffect>
                                  </p:childTnLst>
                                </p:cTn>
                              </p:par>
                              <p:par>
                                <p:cTn id="61" presetID="5" presetClass="entr" presetSubtype="10" fill="hold" grpId="0" nodeType="withEffect">
                                  <p:stCondLst>
                                    <p:cond delay="0"/>
                                  </p:stCondLst>
                                  <p:childTnLst>
                                    <p:set>
                                      <p:cBhvr>
                                        <p:cTn id="62" dur="1" fill="hold">
                                          <p:stCondLst>
                                            <p:cond delay="0"/>
                                          </p:stCondLst>
                                        </p:cTn>
                                        <p:tgtEl>
                                          <p:spTgt spid="30746"/>
                                        </p:tgtEl>
                                        <p:attrNameLst>
                                          <p:attrName>style.visibility</p:attrName>
                                        </p:attrNameLst>
                                      </p:cBhvr>
                                      <p:to>
                                        <p:strVal val="visible"/>
                                      </p:to>
                                    </p:set>
                                    <p:animEffect transition="in" filter="checkerboard(across)">
                                      <p:cBhvr>
                                        <p:cTn id="63" dur="500"/>
                                        <p:tgtEl>
                                          <p:spTgt spid="30746"/>
                                        </p:tgtEl>
                                      </p:cBhvr>
                                    </p:animEffect>
                                  </p:childTnLst>
                                </p:cTn>
                              </p:par>
                              <p:par>
                                <p:cTn id="64" presetID="5" presetClass="entr" presetSubtype="10" fill="hold" nodeType="withEffect">
                                  <p:stCondLst>
                                    <p:cond delay="0"/>
                                  </p:stCondLst>
                                  <p:childTnLst>
                                    <p:set>
                                      <p:cBhvr>
                                        <p:cTn id="65" dur="1" fill="hold">
                                          <p:stCondLst>
                                            <p:cond delay="0"/>
                                          </p:stCondLst>
                                        </p:cTn>
                                        <p:tgtEl>
                                          <p:spTgt spid="30747"/>
                                        </p:tgtEl>
                                        <p:attrNameLst>
                                          <p:attrName>style.visibility</p:attrName>
                                        </p:attrNameLst>
                                      </p:cBhvr>
                                      <p:to>
                                        <p:strVal val="visible"/>
                                      </p:to>
                                    </p:set>
                                    <p:animEffect transition="in" filter="checkerboard(across)">
                                      <p:cBhvr>
                                        <p:cTn id="66" dur="500"/>
                                        <p:tgtEl>
                                          <p:spTgt spid="30747"/>
                                        </p:tgtEl>
                                      </p:cBhvr>
                                    </p:animEffect>
                                  </p:childTnLst>
                                </p:cTn>
                              </p:par>
                              <p:par>
                                <p:cTn id="67" presetID="5" presetClass="entr" presetSubtype="10" fill="hold" nodeType="withEffect">
                                  <p:stCondLst>
                                    <p:cond delay="0"/>
                                  </p:stCondLst>
                                  <p:childTnLst>
                                    <p:set>
                                      <p:cBhvr>
                                        <p:cTn id="68" dur="1" fill="hold">
                                          <p:stCondLst>
                                            <p:cond delay="0"/>
                                          </p:stCondLst>
                                        </p:cTn>
                                        <p:tgtEl>
                                          <p:spTgt spid="30750"/>
                                        </p:tgtEl>
                                        <p:attrNameLst>
                                          <p:attrName>style.visibility</p:attrName>
                                        </p:attrNameLst>
                                      </p:cBhvr>
                                      <p:to>
                                        <p:strVal val="visible"/>
                                      </p:to>
                                    </p:set>
                                    <p:animEffect transition="in" filter="checkerboard(across)">
                                      <p:cBhvr>
                                        <p:cTn id="69" dur="500"/>
                                        <p:tgtEl>
                                          <p:spTgt spid="30750"/>
                                        </p:tgtEl>
                                      </p:cBhvr>
                                    </p:animEffect>
                                  </p:childTnLst>
                                </p:cTn>
                              </p:par>
                              <p:par>
                                <p:cTn id="70" presetID="5" presetClass="entr" presetSubtype="10" fill="hold" grpId="0" nodeType="withEffect">
                                  <p:stCondLst>
                                    <p:cond delay="0"/>
                                  </p:stCondLst>
                                  <p:childTnLst>
                                    <p:set>
                                      <p:cBhvr>
                                        <p:cTn id="71" dur="1" fill="hold">
                                          <p:stCondLst>
                                            <p:cond delay="0"/>
                                          </p:stCondLst>
                                        </p:cTn>
                                        <p:tgtEl>
                                          <p:spTgt spid="30751"/>
                                        </p:tgtEl>
                                        <p:attrNameLst>
                                          <p:attrName>style.visibility</p:attrName>
                                        </p:attrNameLst>
                                      </p:cBhvr>
                                      <p:to>
                                        <p:strVal val="visible"/>
                                      </p:to>
                                    </p:set>
                                    <p:animEffect transition="in" filter="checkerboard(across)">
                                      <p:cBhvr>
                                        <p:cTn id="72" dur="500"/>
                                        <p:tgtEl>
                                          <p:spTgt spid="30751"/>
                                        </p:tgtEl>
                                      </p:cBhvr>
                                    </p:animEffect>
                                  </p:childTnLst>
                                </p:cTn>
                              </p:par>
                              <p:par>
                                <p:cTn id="73" presetID="5" presetClass="entr" presetSubtype="10" fill="hold" nodeType="withEffect">
                                  <p:stCondLst>
                                    <p:cond delay="0"/>
                                  </p:stCondLst>
                                  <p:childTnLst>
                                    <p:set>
                                      <p:cBhvr>
                                        <p:cTn id="74" dur="1" fill="hold">
                                          <p:stCondLst>
                                            <p:cond delay="0"/>
                                          </p:stCondLst>
                                        </p:cTn>
                                        <p:tgtEl>
                                          <p:spTgt spid="30753"/>
                                        </p:tgtEl>
                                        <p:attrNameLst>
                                          <p:attrName>style.visibility</p:attrName>
                                        </p:attrNameLst>
                                      </p:cBhvr>
                                      <p:to>
                                        <p:strVal val="visible"/>
                                      </p:to>
                                    </p:set>
                                    <p:animEffect transition="in" filter="checkerboard(across)">
                                      <p:cBhvr>
                                        <p:cTn id="75" dur="500"/>
                                        <p:tgtEl>
                                          <p:spTgt spid="30753"/>
                                        </p:tgtEl>
                                      </p:cBhvr>
                                    </p:animEffect>
                                  </p:childTnLst>
                                </p:cTn>
                              </p:par>
                              <p:par>
                                <p:cTn id="76" presetID="5" presetClass="entr" presetSubtype="10" fill="hold" grpId="0" nodeType="withEffect">
                                  <p:stCondLst>
                                    <p:cond delay="0"/>
                                  </p:stCondLst>
                                  <p:childTnLst>
                                    <p:set>
                                      <p:cBhvr>
                                        <p:cTn id="77" dur="1" fill="hold">
                                          <p:stCondLst>
                                            <p:cond delay="0"/>
                                          </p:stCondLst>
                                        </p:cTn>
                                        <p:tgtEl>
                                          <p:spTgt spid="30752"/>
                                        </p:tgtEl>
                                        <p:attrNameLst>
                                          <p:attrName>style.visibility</p:attrName>
                                        </p:attrNameLst>
                                      </p:cBhvr>
                                      <p:to>
                                        <p:strVal val="visible"/>
                                      </p:to>
                                    </p:set>
                                    <p:animEffect transition="in" filter="checkerboard(across)">
                                      <p:cBhvr>
                                        <p:cTn id="78" dur="500"/>
                                        <p:tgtEl>
                                          <p:spTgt spid="30752"/>
                                        </p:tgtEl>
                                      </p:cBhvr>
                                    </p:animEffect>
                                  </p:childTnLst>
                                </p:cTn>
                              </p:par>
                              <p:par>
                                <p:cTn id="79" presetID="5" presetClass="entr" presetSubtype="10" fill="hold" grpId="0" nodeType="withEffect">
                                  <p:stCondLst>
                                    <p:cond delay="0"/>
                                  </p:stCondLst>
                                  <p:childTnLst>
                                    <p:set>
                                      <p:cBhvr>
                                        <p:cTn id="80" dur="1" fill="hold">
                                          <p:stCondLst>
                                            <p:cond delay="0"/>
                                          </p:stCondLst>
                                        </p:cTn>
                                        <p:tgtEl>
                                          <p:spTgt spid="30768"/>
                                        </p:tgtEl>
                                        <p:attrNameLst>
                                          <p:attrName>style.visibility</p:attrName>
                                        </p:attrNameLst>
                                      </p:cBhvr>
                                      <p:to>
                                        <p:strVal val="visible"/>
                                      </p:to>
                                    </p:set>
                                    <p:animEffect transition="in" filter="checkerboard(across)">
                                      <p:cBhvr>
                                        <p:cTn id="81" dur="500"/>
                                        <p:tgtEl>
                                          <p:spTgt spid="30768"/>
                                        </p:tgtEl>
                                      </p:cBhvr>
                                    </p:animEffect>
                                  </p:childTnLst>
                                </p:cTn>
                              </p:par>
                              <p:par>
                                <p:cTn id="82" presetID="5" presetClass="entr" presetSubtype="10" fill="hold" grpId="0" nodeType="withEffect">
                                  <p:stCondLst>
                                    <p:cond delay="0"/>
                                  </p:stCondLst>
                                  <p:childTnLst>
                                    <p:set>
                                      <p:cBhvr>
                                        <p:cTn id="83" dur="1" fill="hold">
                                          <p:stCondLst>
                                            <p:cond delay="0"/>
                                          </p:stCondLst>
                                        </p:cTn>
                                        <p:tgtEl>
                                          <p:spTgt spid="30769"/>
                                        </p:tgtEl>
                                        <p:attrNameLst>
                                          <p:attrName>style.visibility</p:attrName>
                                        </p:attrNameLst>
                                      </p:cBhvr>
                                      <p:to>
                                        <p:strVal val="visible"/>
                                      </p:to>
                                    </p:set>
                                    <p:animEffect transition="in" filter="checkerboard(across)">
                                      <p:cBhvr>
                                        <p:cTn id="84" dur="500"/>
                                        <p:tgtEl>
                                          <p:spTgt spid="30769"/>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5" presetClass="entr" presetSubtype="10" fill="hold" grpId="0" nodeType="clickEffect">
                                  <p:stCondLst>
                                    <p:cond delay="0"/>
                                  </p:stCondLst>
                                  <p:childTnLst>
                                    <p:set>
                                      <p:cBhvr>
                                        <p:cTn id="88" dur="1" fill="hold">
                                          <p:stCondLst>
                                            <p:cond delay="0"/>
                                          </p:stCondLst>
                                        </p:cTn>
                                        <p:tgtEl>
                                          <p:spTgt spid="30755"/>
                                        </p:tgtEl>
                                        <p:attrNameLst>
                                          <p:attrName>style.visibility</p:attrName>
                                        </p:attrNameLst>
                                      </p:cBhvr>
                                      <p:to>
                                        <p:strVal val="visible"/>
                                      </p:to>
                                    </p:set>
                                    <p:animEffect transition="in" filter="checkerboard(across)">
                                      <p:cBhvr>
                                        <p:cTn id="89" dur="500"/>
                                        <p:tgtEl>
                                          <p:spTgt spid="30755"/>
                                        </p:tgtEl>
                                      </p:cBhvr>
                                    </p:animEffect>
                                  </p:childTnLst>
                                </p:cTn>
                              </p:par>
                              <p:par>
                                <p:cTn id="90" presetID="5" presetClass="entr" presetSubtype="10" fill="hold" grpId="0" nodeType="withEffect">
                                  <p:stCondLst>
                                    <p:cond delay="0"/>
                                  </p:stCondLst>
                                  <p:childTnLst>
                                    <p:set>
                                      <p:cBhvr>
                                        <p:cTn id="91" dur="1" fill="hold">
                                          <p:stCondLst>
                                            <p:cond delay="0"/>
                                          </p:stCondLst>
                                        </p:cTn>
                                        <p:tgtEl>
                                          <p:spTgt spid="30756"/>
                                        </p:tgtEl>
                                        <p:attrNameLst>
                                          <p:attrName>style.visibility</p:attrName>
                                        </p:attrNameLst>
                                      </p:cBhvr>
                                      <p:to>
                                        <p:strVal val="visible"/>
                                      </p:to>
                                    </p:set>
                                    <p:animEffect transition="in" filter="checkerboard(across)">
                                      <p:cBhvr>
                                        <p:cTn id="92" dur="500"/>
                                        <p:tgtEl>
                                          <p:spTgt spid="30756"/>
                                        </p:tgtEl>
                                      </p:cBhvr>
                                    </p:animEffect>
                                  </p:childTnLst>
                                </p:cTn>
                              </p:par>
                              <p:par>
                                <p:cTn id="93" presetID="5" presetClass="entr" presetSubtype="10" fill="hold" nodeType="withEffect">
                                  <p:stCondLst>
                                    <p:cond delay="0"/>
                                  </p:stCondLst>
                                  <p:childTnLst>
                                    <p:set>
                                      <p:cBhvr>
                                        <p:cTn id="94" dur="1" fill="hold">
                                          <p:stCondLst>
                                            <p:cond delay="0"/>
                                          </p:stCondLst>
                                        </p:cTn>
                                        <p:tgtEl>
                                          <p:spTgt spid="30757"/>
                                        </p:tgtEl>
                                        <p:attrNameLst>
                                          <p:attrName>style.visibility</p:attrName>
                                        </p:attrNameLst>
                                      </p:cBhvr>
                                      <p:to>
                                        <p:strVal val="visible"/>
                                      </p:to>
                                    </p:set>
                                    <p:animEffect transition="in" filter="checkerboard(across)">
                                      <p:cBhvr>
                                        <p:cTn id="95" dur="500"/>
                                        <p:tgtEl>
                                          <p:spTgt spid="30757"/>
                                        </p:tgtEl>
                                      </p:cBhvr>
                                    </p:animEffect>
                                  </p:childTnLst>
                                </p:cTn>
                              </p:par>
                              <p:par>
                                <p:cTn id="96" presetID="5" presetClass="entr" presetSubtype="10" fill="hold" nodeType="withEffect">
                                  <p:stCondLst>
                                    <p:cond delay="0"/>
                                  </p:stCondLst>
                                  <p:childTnLst>
                                    <p:set>
                                      <p:cBhvr>
                                        <p:cTn id="97" dur="1" fill="hold">
                                          <p:stCondLst>
                                            <p:cond delay="0"/>
                                          </p:stCondLst>
                                        </p:cTn>
                                        <p:tgtEl>
                                          <p:spTgt spid="30759"/>
                                        </p:tgtEl>
                                        <p:attrNameLst>
                                          <p:attrName>style.visibility</p:attrName>
                                        </p:attrNameLst>
                                      </p:cBhvr>
                                      <p:to>
                                        <p:strVal val="visible"/>
                                      </p:to>
                                    </p:set>
                                    <p:animEffect transition="in" filter="checkerboard(across)">
                                      <p:cBhvr>
                                        <p:cTn id="98" dur="500"/>
                                        <p:tgtEl>
                                          <p:spTgt spid="30759"/>
                                        </p:tgtEl>
                                      </p:cBhvr>
                                    </p:animEffect>
                                  </p:childTnLst>
                                </p:cTn>
                              </p:par>
                              <p:par>
                                <p:cTn id="99" presetID="5" presetClass="entr" presetSubtype="10" fill="hold" nodeType="withEffect">
                                  <p:stCondLst>
                                    <p:cond delay="0"/>
                                  </p:stCondLst>
                                  <p:childTnLst>
                                    <p:set>
                                      <p:cBhvr>
                                        <p:cTn id="100" dur="1" fill="hold">
                                          <p:stCondLst>
                                            <p:cond delay="0"/>
                                          </p:stCondLst>
                                        </p:cTn>
                                        <p:tgtEl>
                                          <p:spTgt spid="30760"/>
                                        </p:tgtEl>
                                        <p:attrNameLst>
                                          <p:attrName>style.visibility</p:attrName>
                                        </p:attrNameLst>
                                      </p:cBhvr>
                                      <p:to>
                                        <p:strVal val="visible"/>
                                      </p:to>
                                    </p:set>
                                    <p:animEffect transition="in" filter="checkerboard(across)">
                                      <p:cBhvr>
                                        <p:cTn id="101" dur="500"/>
                                        <p:tgtEl>
                                          <p:spTgt spid="30760"/>
                                        </p:tgtEl>
                                      </p:cBhvr>
                                    </p:animEffect>
                                  </p:childTnLst>
                                </p:cTn>
                              </p:par>
                              <p:par>
                                <p:cTn id="102" presetID="5" presetClass="entr" presetSubtype="10" fill="hold" grpId="0" nodeType="withEffect">
                                  <p:stCondLst>
                                    <p:cond delay="0"/>
                                  </p:stCondLst>
                                  <p:childTnLst>
                                    <p:set>
                                      <p:cBhvr>
                                        <p:cTn id="103" dur="1" fill="hold">
                                          <p:stCondLst>
                                            <p:cond delay="0"/>
                                          </p:stCondLst>
                                        </p:cTn>
                                        <p:tgtEl>
                                          <p:spTgt spid="30761"/>
                                        </p:tgtEl>
                                        <p:attrNameLst>
                                          <p:attrName>style.visibility</p:attrName>
                                        </p:attrNameLst>
                                      </p:cBhvr>
                                      <p:to>
                                        <p:strVal val="visible"/>
                                      </p:to>
                                    </p:set>
                                    <p:animEffect transition="in" filter="checkerboard(across)">
                                      <p:cBhvr>
                                        <p:cTn id="104" dur="500"/>
                                        <p:tgtEl>
                                          <p:spTgt spid="30761"/>
                                        </p:tgtEl>
                                      </p:cBhvr>
                                    </p:animEffect>
                                  </p:childTnLst>
                                </p:cTn>
                              </p:par>
                              <p:par>
                                <p:cTn id="105" presetID="5" presetClass="entr" presetSubtype="10" fill="hold" grpId="0" nodeType="withEffect">
                                  <p:stCondLst>
                                    <p:cond delay="0"/>
                                  </p:stCondLst>
                                  <p:childTnLst>
                                    <p:set>
                                      <p:cBhvr>
                                        <p:cTn id="106" dur="1" fill="hold">
                                          <p:stCondLst>
                                            <p:cond delay="0"/>
                                          </p:stCondLst>
                                        </p:cTn>
                                        <p:tgtEl>
                                          <p:spTgt spid="30762"/>
                                        </p:tgtEl>
                                        <p:attrNameLst>
                                          <p:attrName>style.visibility</p:attrName>
                                        </p:attrNameLst>
                                      </p:cBhvr>
                                      <p:to>
                                        <p:strVal val="visible"/>
                                      </p:to>
                                    </p:set>
                                    <p:animEffect transition="in" filter="checkerboard(across)">
                                      <p:cBhvr>
                                        <p:cTn id="107" dur="500"/>
                                        <p:tgtEl>
                                          <p:spTgt spid="30762"/>
                                        </p:tgtEl>
                                      </p:cBhvr>
                                    </p:animEffect>
                                  </p:childTnLst>
                                </p:cTn>
                              </p:par>
                              <p:par>
                                <p:cTn id="108" presetID="5" presetClass="entr" presetSubtype="10" fill="hold" grpId="0" nodeType="withEffect">
                                  <p:stCondLst>
                                    <p:cond delay="0"/>
                                  </p:stCondLst>
                                  <p:childTnLst>
                                    <p:set>
                                      <p:cBhvr>
                                        <p:cTn id="109" dur="1" fill="hold">
                                          <p:stCondLst>
                                            <p:cond delay="0"/>
                                          </p:stCondLst>
                                        </p:cTn>
                                        <p:tgtEl>
                                          <p:spTgt spid="30763"/>
                                        </p:tgtEl>
                                        <p:attrNameLst>
                                          <p:attrName>style.visibility</p:attrName>
                                        </p:attrNameLst>
                                      </p:cBhvr>
                                      <p:to>
                                        <p:strVal val="visible"/>
                                      </p:to>
                                    </p:set>
                                    <p:animEffect transition="in" filter="checkerboard(across)">
                                      <p:cBhvr>
                                        <p:cTn id="110" dur="500"/>
                                        <p:tgtEl>
                                          <p:spTgt spid="30763"/>
                                        </p:tgtEl>
                                      </p:cBhvr>
                                    </p:animEffect>
                                  </p:childTnLst>
                                </p:cTn>
                              </p:par>
                              <p:par>
                                <p:cTn id="111" presetID="5" presetClass="entr" presetSubtype="10" fill="hold" nodeType="withEffect">
                                  <p:stCondLst>
                                    <p:cond delay="0"/>
                                  </p:stCondLst>
                                  <p:childTnLst>
                                    <p:set>
                                      <p:cBhvr>
                                        <p:cTn id="112" dur="1" fill="hold">
                                          <p:stCondLst>
                                            <p:cond delay="0"/>
                                          </p:stCondLst>
                                        </p:cTn>
                                        <p:tgtEl>
                                          <p:spTgt spid="30764"/>
                                        </p:tgtEl>
                                        <p:attrNameLst>
                                          <p:attrName>style.visibility</p:attrName>
                                        </p:attrNameLst>
                                      </p:cBhvr>
                                      <p:to>
                                        <p:strVal val="visible"/>
                                      </p:to>
                                    </p:set>
                                    <p:animEffect transition="in" filter="checkerboard(across)">
                                      <p:cBhvr>
                                        <p:cTn id="113" dur="500"/>
                                        <p:tgtEl>
                                          <p:spTgt spid="30764"/>
                                        </p:tgtEl>
                                      </p:cBhvr>
                                    </p:animEffect>
                                  </p:childTnLst>
                                </p:cTn>
                              </p:par>
                              <p:par>
                                <p:cTn id="114" presetID="5" presetClass="entr" presetSubtype="10" fill="hold" nodeType="withEffect">
                                  <p:stCondLst>
                                    <p:cond delay="0"/>
                                  </p:stCondLst>
                                  <p:childTnLst>
                                    <p:set>
                                      <p:cBhvr>
                                        <p:cTn id="115" dur="1" fill="hold">
                                          <p:stCondLst>
                                            <p:cond delay="0"/>
                                          </p:stCondLst>
                                        </p:cTn>
                                        <p:tgtEl>
                                          <p:spTgt spid="30765"/>
                                        </p:tgtEl>
                                        <p:attrNameLst>
                                          <p:attrName>style.visibility</p:attrName>
                                        </p:attrNameLst>
                                      </p:cBhvr>
                                      <p:to>
                                        <p:strVal val="visible"/>
                                      </p:to>
                                    </p:set>
                                    <p:animEffect transition="in" filter="checkerboard(across)">
                                      <p:cBhvr>
                                        <p:cTn id="116" dur="500"/>
                                        <p:tgtEl>
                                          <p:spTgt spid="30765"/>
                                        </p:tgtEl>
                                      </p:cBhvr>
                                    </p:animEffect>
                                  </p:childTnLst>
                                </p:cTn>
                              </p:par>
                              <p:par>
                                <p:cTn id="117" presetID="5" presetClass="entr" presetSubtype="10" fill="hold" grpId="0" nodeType="withEffect">
                                  <p:stCondLst>
                                    <p:cond delay="0"/>
                                  </p:stCondLst>
                                  <p:childTnLst>
                                    <p:set>
                                      <p:cBhvr>
                                        <p:cTn id="118" dur="1" fill="hold">
                                          <p:stCondLst>
                                            <p:cond delay="0"/>
                                          </p:stCondLst>
                                        </p:cTn>
                                        <p:tgtEl>
                                          <p:spTgt spid="30758"/>
                                        </p:tgtEl>
                                        <p:attrNameLst>
                                          <p:attrName>style.visibility</p:attrName>
                                        </p:attrNameLst>
                                      </p:cBhvr>
                                      <p:to>
                                        <p:strVal val="visible"/>
                                      </p:to>
                                    </p:set>
                                    <p:animEffect transition="in" filter="checkerboard(across)">
                                      <p:cBhvr>
                                        <p:cTn id="119" dur="500"/>
                                        <p:tgtEl>
                                          <p:spTgt spid="30758"/>
                                        </p:tgtEl>
                                      </p:cBhvr>
                                    </p:animEffec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5" presetClass="entr" presetSubtype="10" fill="hold" grpId="0" nodeType="clickEffect">
                                  <p:stCondLst>
                                    <p:cond delay="0"/>
                                  </p:stCondLst>
                                  <p:childTnLst>
                                    <p:set>
                                      <p:cBhvr>
                                        <p:cTn id="123" dur="1" fill="hold">
                                          <p:stCondLst>
                                            <p:cond delay="0"/>
                                          </p:stCondLst>
                                        </p:cTn>
                                        <p:tgtEl>
                                          <p:spTgt spid="30770"/>
                                        </p:tgtEl>
                                        <p:attrNameLst>
                                          <p:attrName>style.visibility</p:attrName>
                                        </p:attrNameLst>
                                      </p:cBhvr>
                                      <p:to>
                                        <p:strVal val="visible"/>
                                      </p:to>
                                    </p:set>
                                    <p:animEffect transition="in" filter="checkerboard(across)">
                                      <p:cBhvr>
                                        <p:cTn id="124" dur="500"/>
                                        <p:tgtEl>
                                          <p:spTgt spid="30770"/>
                                        </p:tgtEl>
                                      </p:cBhvr>
                                    </p:animEffect>
                                  </p:childTnLst>
                                </p:cTn>
                              </p:par>
                              <p:par>
                                <p:cTn id="125" presetID="5" presetClass="entr" presetSubtype="10" fill="hold" nodeType="withEffect">
                                  <p:stCondLst>
                                    <p:cond delay="0"/>
                                  </p:stCondLst>
                                  <p:childTnLst>
                                    <p:set>
                                      <p:cBhvr>
                                        <p:cTn id="126" dur="1" fill="hold">
                                          <p:stCondLst>
                                            <p:cond delay="0"/>
                                          </p:stCondLst>
                                        </p:cTn>
                                        <p:tgtEl>
                                          <p:spTgt spid="84"/>
                                        </p:tgtEl>
                                        <p:attrNameLst>
                                          <p:attrName>style.visibility</p:attrName>
                                        </p:attrNameLst>
                                      </p:cBhvr>
                                      <p:to>
                                        <p:strVal val="visible"/>
                                      </p:to>
                                    </p:set>
                                    <p:animEffect transition="in" filter="checkerboard(across)">
                                      <p:cBhvr>
                                        <p:cTn id="127" dur="500"/>
                                        <p:tgtEl>
                                          <p:spTgt spid="84"/>
                                        </p:tgtEl>
                                      </p:cBhvr>
                                    </p:animEffect>
                                  </p:childTnLst>
                                </p:cTn>
                              </p:par>
                              <p:par>
                                <p:cTn id="128" presetID="5" presetClass="entr" presetSubtype="10" fill="hold" grpId="0" nodeType="withEffect">
                                  <p:stCondLst>
                                    <p:cond delay="0"/>
                                  </p:stCondLst>
                                  <p:childTnLst>
                                    <p:set>
                                      <p:cBhvr>
                                        <p:cTn id="129" dur="1" fill="hold">
                                          <p:stCondLst>
                                            <p:cond delay="0"/>
                                          </p:stCondLst>
                                        </p:cTn>
                                        <p:tgtEl>
                                          <p:spTgt spid="30778"/>
                                        </p:tgtEl>
                                        <p:attrNameLst>
                                          <p:attrName>style.visibility</p:attrName>
                                        </p:attrNameLst>
                                      </p:cBhvr>
                                      <p:to>
                                        <p:strVal val="visible"/>
                                      </p:to>
                                    </p:set>
                                    <p:animEffect transition="in" filter="checkerboard(across)">
                                      <p:cBhvr>
                                        <p:cTn id="130" dur="500"/>
                                        <p:tgtEl>
                                          <p:spTgt spid="30778"/>
                                        </p:tgtEl>
                                      </p:cBhvr>
                                    </p:animEffect>
                                  </p:childTnLst>
                                </p:cTn>
                              </p:par>
                              <p:par>
                                <p:cTn id="131" presetID="5" presetClass="entr" presetSubtype="10" fill="hold" grpId="0" nodeType="withEffect">
                                  <p:stCondLst>
                                    <p:cond delay="0"/>
                                  </p:stCondLst>
                                  <p:childTnLst>
                                    <p:set>
                                      <p:cBhvr>
                                        <p:cTn id="132" dur="1" fill="hold">
                                          <p:stCondLst>
                                            <p:cond delay="0"/>
                                          </p:stCondLst>
                                        </p:cTn>
                                        <p:tgtEl>
                                          <p:spTgt spid="30780"/>
                                        </p:tgtEl>
                                        <p:attrNameLst>
                                          <p:attrName>style.visibility</p:attrName>
                                        </p:attrNameLst>
                                      </p:cBhvr>
                                      <p:to>
                                        <p:strVal val="visible"/>
                                      </p:to>
                                    </p:set>
                                    <p:animEffect transition="in" filter="checkerboard(across)">
                                      <p:cBhvr>
                                        <p:cTn id="133" dur="500"/>
                                        <p:tgtEl>
                                          <p:spTgt spid="30780"/>
                                        </p:tgtEl>
                                      </p:cBhvr>
                                    </p:animEffect>
                                  </p:childTnLst>
                                </p:cTn>
                              </p:par>
                              <p:par>
                                <p:cTn id="134" presetID="5" presetClass="entr" presetSubtype="10" fill="hold" grpId="0" nodeType="withEffect">
                                  <p:stCondLst>
                                    <p:cond delay="0"/>
                                  </p:stCondLst>
                                  <p:childTnLst>
                                    <p:set>
                                      <p:cBhvr>
                                        <p:cTn id="135" dur="1" fill="hold">
                                          <p:stCondLst>
                                            <p:cond delay="0"/>
                                          </p:stCondLst>
                                        </p:cTn>
                                        <p:tgtEl>
                                          <p:spTgt spid="30782"/>
                                        </p:tgtEl>
                                        <p:attrNameLst>
                                          <p:attrName>style.visibility</p:attrName>
                                        </p:attrNameLst>
                                      </p:cBhvr>
                                      <p:to>
                                        <p:strVal val="visible"/>
                                      </p:to>
                                    </p:set>
                                    <p:animEffect transition="in" filter="checkerboard(across)">
                                      <p:cBhvr>
                                        <p:cTn id="136" dur="500"/>
                                        <p:tgtEl>
                                          <p:spTgt spid="30782"/>
                                        </p:tgtEl>
                                      </p:cBhvr>
                                    </p:animEffect>
                                  </p:childTnLst>
                                </p:cTn>
                              </p:par>
                              <p:par>
                                <p:cTn id="137" presetID="5" presetClass="entr" presetSubtype="10" fill="hold" nodeType="withEffect">
                                  <p:stCondLst>
                                    <p:cond delay="0"/>
                                  </p:stCondLst>
                                  <p:childTnLst>
                                    <p:set>
                                      <p:cBhvr>
                                        <p:cTn id="138" dur="1" fill="hold">
                                          <p:stCondLst>
                                            <p:cond delay="0"/>
                                          </p:stCondLst>
                                        </p:cTn>
                                        <p:tgtEl>
                                          <p:spTgt spid="110"/>
                                        </p:tgtEl>
                                        <p:attrNameLst>
                                          <p:attrName>style.visibility</p:attrName>
                                        </p:attrNameLst>
                                      </p:cBhvr>
                                      <p:to>
                                        <p:strVal val="visible"/>
                                      </p:to>
                                    </p:set>
                                    <p:animEffect transition="in" filter="checkerboard(across)">
                                      <p:cBhvr>
                                        <p:cTn id="139" dur="500"/>
                                        <p:tgtEl>
                                          <p:spTgt spid="110"/>
                                        </p:tgtEl>
                                      </p:cBhvr>
                                    </p:animEffect>
                                  </p:childTnLst>
                                </p:cTn>
                              </p:par>
                              <p:par>
                                <p:cTn id="140" presetID="5" presetClass="entr" presetSubtype="10" fill="hold" grpId="0" nodeType="withEffect">
                                  <p:stCondLst>
                                    <p:cond delay="0"/>
                                  </p:stCondLst>
                                  <p:childTnLst>
                                    <p:set>
                                      <p:cBhvr>
                                        <p:cTn id="141" dur="1" fill="hold">
                                          <p:stCondLst>
                                            <p:cond delay="0"/>
                                          </p:stCondLst>
                                        </p:cTn>
                                        <p:tgtEl>
                                          <p:spTgt spid="30777"/>
                                        </p:tgtEl>
                                        <p:attrNameLst>
                                          <p:attrName>style.visibility</p:attrName>
                                        </p:attrNameLst>
                                      </p:cBhvr>
                                      <p:to>
                                        <p:strVal val="visible"/>
                                      </p:to>
                                    </p:set>
                                    <p:animEffect transition="in" filter="checkerboard(across)">
                                      <p:cBhvr>
                                        <p:cTn id="142" dur="500"/>
                                        <p:tgtEl>
                                          <p:spTgt spid="30777"/>
                                        </p:tgtEl>
                                      </p:cBhvr>
                                    </p:animEffect>
                                  </p:childTnLst>
                                </p:cTn>
                              </p:par>
                              <p:par>
                                <p:cTn id="143" presetID="5" presetClass="entr" presetSubtype="10" fill="hold" nodeType="withEffect">
                                  <p:stCondLst>
                                    <p:cond delay="0"/>
                                  </p:stCondLst>
                                  <p:childTnLst>
                                    <p:set>
                                      <p:cBhvr>
                                        <p:cTn id="144" dur="1" fill="hold">
                                          <p:stCondLst>
                                            <p:cond delay="0"/>
                                          </p:stCondLst>
                                        </p:cTn>
                                        <p:tgtEl>
                                          <p:spTgt spid="93"/>
                                        </p:tgtEl>
                                        <p:attrNameLst>
                                          <p:attrName>style.visibility</p:attrName>
                                        </p:attrNameLst>
                                      </p:cBhvr>
                                      <p:to>
                                        <p:strVal val="visible"/>
                                      </p:to>
                                    </p:set>
                                    <p:animEffect transition="in" filter="checkerboard(across)">
                                      <p:cBhvr>
                                        <p:cTn id="145" dur="500"/>
                                        <p:tgtEl>
                                          <p:spTgt spid="93"/>
                                        </p:tgtEl>
                                      </p:cBhvr>
                                    </p:animEffect>
                                  </p:childTnLst>
                                </p:cTn>
                              </p:par>
                              <p:par>
                                <p:cTn id="146" presetID="5" presetClass="entr" presetSubtype="10" fill="hold" grpId="0" nodeType="withEffect">
                                  <p:stCondLst>
                                    <p:cond delay="0"/>
                                  </p:stCondLst>
                                  <p:childTnLst>
                                    <p:set>
                                      <p:cBhvr>
                                        <p:cTn id="147" dur="1" fill="hold">
                                          <p:stCondLst>
                                            <p:cond delay="0"/>
                                          </p:stCondLst>
                                        </p:cTn>
                                        <p:tgtEl>
                                          <p:spTgt spid="30773"/>
                                        </p:tgtEl>
                                        <p:attrNameLst>
                                          <p:attrName>style.visibility</p:attrName>
                                        </p:attrNameLst>
                                      </p:cBhvr>
                                      <p:to>
                                        <p:strVal val="visible"/>
                                      </p:to>
                                    </p:set>
                                    <p:animEffect transition="in" filter="checkerboard(across)">
                                      <p:cBhvr>
                                        <p:cTn id="148" dur="500"/>
                                        <p:tgtEl>
                                          <p:spTgt spid="30773"/>
                                        </p:tgtEl>
                                      </p:cBhvr>
                                    </p:animEffect>
                                  </p:childTnLst>
                                </p:cTn>
                              </p:par>
                              <p:par>
                                <p:cTn id="149" presetID="5" presetClass="entr" presetSubtype="10" fill="hold" nodeType="withEffect">
                                  <p:stCondLst>
                                    <p:cond delay="0"/>
                                  </p:stCondLst>
                                  <p:childTnLst>
                                    <p:set>
                                      <p:cBhvr>
                                        <p:cTn id="150" dur="1" fill="hold">
                                          <p:stCondLst>
                                            <p:cond delay="0"/>
                                          </p:stCondLst>
                                        </p:cTn>
                                        <p:tgtEl>
                                          <p:spTgt spid="96"/>
                                        </p:tgtEl>
                                        <p:attrNameLst>
                                          <p:attrName>style.visibility</p:attrName>
                                        </p:attrNameLst>
                                      </p:cBhvr>
                                      <p:to>
                                        <p:strVal val="visible"/>
                                      </p:to>
                                    </p:set>
                                    <p:animEffect transition="in" filter="checkerboard(across)">
                                      <p:cBhvr>
                                        <p:cTn id="151" dur="500"/>
                                        <p:tgtEl>
                                          <p:spTgt spid="96"/>
                                        </p:tgtEl>
                                      </p:cBhvr>
                                    </p:animEffect>
                                  </p:childTnLst>
                                </p:cTn>
                              </p:par>
                              <p:par>
                                <p:cTn id="152" presetID="5" presetClass="entr" presetSubtype="10" fill="hold" nodeType="withEffect">
                                  <p:stCondLst>
                                    <p:cond delay="0"/>
                                  </p:stCondLst>
                                  <p:childTnLst>
                                    <p:set>
                                      <p:cBhvr>
                                        <p:cTn id="153" dur="1" fill="hold">
                                          <p:stCondLst>
                                            <p:cond delay="0"/>
                                          </p:stCondLst>
                                        </p:cTn>
                                        <p:tgtEl>
                                          <p:spTgt spid="88"/>
                                        </p:tgtEl>
                                        <p:attrNameLst>
                                          <p:attrName>style.visibility</p:attrName>
                                        </p:attrNameLst>
                                      </p:cBhvr>
                                      <p:to>
                                        <p:strVal val="visible"/>
                                      </p:to>
                                    </p:set>
                                    <p:animEffect transition="in" filter="checkerboard(across)">
                                      <p:cBhvr>
                                        <p:cTn id="154" dur="500"/>
                                        <p:tgtEl>
                                          <p:spTgt spid="88"/>
                                        </p:tgtEl>
                                      </p:cBhvr>
                                    </p:animEffect>
                                  </p:childTnLst>
                                </p:cTn>
                              </p:par>
                              <p:par>
                                <p:cTn id="155" presetID="5" presetClass="entr" presetSubtype="10" fill="hold" grpId="0" nodeType="withEffect">
                                  <p:stCondLst>
                                    <p:cond delay="0"/>
                                  </p:stCondLst>
                                  <p:childTnLst>
                                    <p:set>
                                      <p:cBhvr>
                                        <p:cTn id="156" dur="1" fill="hold">
                                          <p:stCondLst>
                                            <p:cond delay="0"/>
                                          </p:stCondLst>
                                        </p:cTn>
                                        <p:tgtEl>
                                          <p:spTgt spid="30776"/>
                                        </p:tgtEl>
                                        <p:attrNameLst>
                                          <p:attrName>style.visibility</p:attrName>
                                        </p:attrNameLst>
                                      </p:cBhvr>
                                      <p:to>
                                        <p:strVal val="visible"/>
                                      </p:to>
                                    </p:set>
                                    <p:animEffect transition="in" filter="checkerboard(across)">
                                      <p:cBhvr>
                                        <p:cTn id="157" dur="500"/>
                                        <p:tgtEl>
                                          <p:spTgt spid="30776"/>
                                        </p:tgtEl>
                                      </p:cBhvr>
                                    </p:animEffect>
                                  </p:childTnLst>
                                </p:cTn>
                              </p:par>
                              <p:par>
                                <p:cTn id="158" presetID="5" presetClass="entr" presetSubtype="10" fill="hold" grpId="0" nodeType="withEffect">
                                  <p:stCondLst>
                                    <p:cond delay="0"/>
                                  </p:stCondLst>
                                  <p:childTnLst>
                                    <p:set>
                                      <p:cBhvr>
                                        <p:cTn id="159" dur="1" fill="hold">
                                          <p:stCondLst>
                                            <p:cond delay="0"/>
                                          </p:stCondLst>
                                        </p:cTn>
                                        <p:tgtEl>
                                          <p:spTgt spid="30754"/>
                                        </p:tgtEl>
                                        <p:attrNameLst>
                                          <p:attrName>style.visibility</p:attrName>
                                        </p:attrNameLst>
                                      </p:cBhvr>
                                      <p:to>
                                        <p:strVal val="visible"/>
                                      </p:to>
                                    </p:set>
                                    <p:animEffect transition="in" filter="checkerboard(across)">
                                      <p:cBhvr>
                                        <p:cTn id="160" dur="500"/>
                                        <p:tgtEl>
                                          <p:spTgt spid="30754"/>
                                        </p:tgtEl>
                                      </p:cBhvr>
                                    </p:animEffect>
                                  </p:childTnLst>
                                </p:cTn>
                              </p:par>
                              <p:par>
                                <p:cTn id="161" presetID="5" presetClass="entr" presetSubtype="10" fill="hold" grpId="0" nodeType="withEffect">
                                  <p:stCondLst>
                                    <p:cond delay="0"/>
                                  </p:stCondLst>
                                  <p:childTnLst>
                                    <p:set>
                                      <p:cBhvr>
                                        <p:cTn id="162" dur="1" fill="hold">
                                          <p:stCondLst>
                                            <p:cond delay="0"/>
                                          </p:stCondLst>
                                        </p:cTn>
                                        <p:tgtEl>
                                          <p:spTgt spid="30779"/>
                                        </p:tgtEl>
                                        <p:attrNameLst>
                                          <p:attrName>style.visibility</p:attrName>
                                        </p:attrNameLst>
                                      </p:cBhvr>
                                      <p:to>
                                        <p:strVal val="visible"/>
                                      </p:to>
                                    </p:set>
                                    <p:animEffect transition="in" filter="checkerboard(across)">
                                      <p:cBhvr>
                                        <p:cTn id="163" dur="500"/>
                                        <p:tgtEl>
                                          <p:spTgt spid="30779"/>
                                        </p:tgtEl>
                                      </p:cBhvr>
                                    </p:animEffect>
                                  </p:childTnLst>
                                </p:cTn>
                              </p:par>
                              <p:par>
                                <p:cTn id="164" presetID="5" presetClass="entr" presetSubtype="10" fill="hold" nodeType="withEffect">
                                  <p:stCondLst>
                                    <p:cond delay="0"/>
                                  </p:stCondLst>
                                  <p:childTnLst>
                                    <p:set>
                                      <p:cBhvr>
                                        <p:cTn id="165" dur="1" fill="hold">
                                          <p:stCondLst>
                                            <p:cond delay="0"/>
                                          </p:stCondLst>
                                        </p:cTn>
                                        <p:tgtEl>
                                          <p:spTgt spid="105"/>
                                        </p:tgtEl>
                                        <p:attrNameLst>
                                          <p:attrName>style.visibility</p:attrName>
                                        </p:attrNameLst>
                                      </p:cBhvr>
                                      <p:to>
                                        <p:strVal val="visible"/>
                                      </p:to>
                                    </p:set>
                                    <p:animEffect transition="in" filter="checkerboard(across)">
                                      <p:cBhvr>
                                        <p:cTn id="166" dur="500"/>
                                        <p:tgtEl>
                                          <p:spTgt spid="105"/>
                                        </p:tgtEl>
                                      </p:cBhvr>
                                    </p:animEffect>
                                  </p:childTnLst>
                                </p:cTn>
                              </p:par>
                              <p:par>
                                <p:cTn id="167" presetID="5" presetClass="entr" presetSubtype="10" fill="hold" grpId="0" nodeType="withEffect">
                                  <p:stCondLst>
                                    <p:cond delay="0"/>
                                  </p:stCondLst>
                                  <p:childTnLst>
                                    <p:set>
                                      <p:cBhvr>
                                        <p:cTn id="168" dur="1" fill="hold">
                                          <p:stCondLst>
                                            <p:cond delay="0"/>
                                          </p:stCondLst>
                                        </p:cTn>
                                        <p:tgtEl>
                                          <p:spTgt spid="64"/>
                                        </p:tgtEl>
                                        <p:attrNameLst>
                                          <p:attrName>style.visibility</p:attrName>
                                        </p:attrNameLst>
                                      </p:cBhvr>
                                      <p:to>
                                        <p:strVal val="visible"/>
                                      </p:to>
                                    </p:set>
                                    <p:animEffect transition="in" filter="checkerboard(across)">
                                      <p:cBhvr>
                                        <p:cTn id="169" dur="500"/>
                                        <p:tgtEl>
                                          <p:spTgt spid="64"/>
                                        </p:tgtEl>
                                      </p:cBhvr>
                                    </p:animEffect>
                                  </p:childTnLst>
                                </p:cTn>
                              </p:par>
                              <p:par>
                                <p:cTn id="170" presetID="5" presetClass="entr" presetSubtype="10" fill="hold" nodeType="withEffect">
                                  <p:stCondLst>
                                    <p:cond delay="0"/>
                                  </p:stCondLst>
                                  <p:childTnLst>
                                    <p:set>
                                      <p:cBhvr>
                                        <p:cTn id="171" dur="1" fill="hold">
                                          <p:stCondLst>
                                            <p:cond delay="0"/>
                                          </p:stCondLst>
                                        </p:cTn>
                                        <p:tgtEl>
                                          <p:spTgt spid="65"/>
                                        </p:tgtEl>
                                        <p:attrNameLst>
                                          <p:attrName>style.visibility</p:attrName>
                                        </p:attrNameLst>
                                      </p:cBhvr>
                                      <p:to>
                                        <p:strVal val="visible"/>
                                      </p:to>
                                    </p:set>
                                    <p:animEffect transition="in" filter="checkerboard(across)">
                                      <p:cBhvr>
                                        <p:cTn id="172"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30" grpId="0" animBg="1"/>
      <p:bldP spid="30731" grpId="0" animBg="1"/>
      <p:bldP spid="30733" grpId="0" animBg="1"/>
      <p:bldP spid="30735" grpId="0" animBg="1"/>
      <p:bldP spid="30737" grpId="0" animBg="1"/>
      <p:bldP spid="30740" grpId="0" animBg="1"/>
      <p:bldP spid="30741" grpId="0" animBg="1"/>
      <p:bldP spid="30745" grpId="0" animBg="1"/>
      <p:bldP spid="30746" grpId="0" animBg="1"/>
      <p:bldP spid="30751" grpId="0" animBg="1"/>
      <p:bldP spid="30752" grpId="0" animBg="1"/>
      <p:bldP spid="30754" grpId="0" animBg="1"/>
      <p:bldP spid="30755" grpId="0" animBg="1"/>
      <p:bldP spid="30756" grpId="0" animBg="1"/>
      <p:bldP spid="30758" grpId="0" animBg="1"/>
      <p:bldP spid="30761" grpId="0" animBg="1"/>
      <p:bldP spid="30762" grpId="0" animBg="1"/>
      <p:bldP spid="30763" grpId="0" animBg="1"/>
      <p:bldP spid="30766" grpId="0"/>
      <p:bldP spid="30767" grpId="0"/>
      <p:bldP spid="30768" grpId="0"/>
      <p:bldP spid="30769" grpId="0"/>
      <p:bldP spid="30770" grpId="0" animBg="1"/>
      <p:bldP spid="30773" grpId="0" animBg="1"/>
      <p:bldP spid="30776" grpId="0"/>
      <p:bldP spid="30777" grpId="0"/>
      <p:bldP spid="30778" grpId="0"/>
      <p:bldP spid="30779" grpId="0"/>
      <p:bldP spid="30780" grpId="0" animBg="1"/>
      <p:bldP spid="30782" grpId="0" animBg="1"/>
      <p:bldP spid="6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Shape 73">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891" name="1 Başlık"/>
          <p:cNvSpPr>
            <a:spLocks noGrp="1"/>
          </p:cNvSpPr>
          <p:nvPr>
            <p:ph type="title"/>
          </p:nvPr>
        </p:nvSpPr>
        <p:spPr>
          <a:xfrm>
            <a:off x="686834" y="1153572"/>
            <a:ext cx="3200400" cy="4461163"/>
          </a:xfrm>
        </p:spPr>
        <p:txBody>
          <a:bodyPr>
            <a:normAutofit/>
          </a:bodyPr>
          <a:lstStyle/>
          <a:p>
            <a:pPr eaLnBrk="1" hangingPunct="1"/>
            <a:r>
              <a:rPr lang="tr-TR" altLang="tr-TR" b="1" dirty="0">
                <a:solidFill>
                  <a:srgbClr val="FFFFFF"/>
                </a:solidFill>
              </a:rPr>
              <a:t>İlişkisel Veri Modeli Gösterimi</a:t>
            </a:r>
          </a:p>
        </p:txBody>
      </p:sp>
      <p:sp>
        <p:nvSpPr>
          <p:cNvPr id="76" name="Arc 7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7890" name="2 İçerik Yer Tutucusu"/>
          <p:cNvSpPr>
            <a:spLocks noGrp="1"/>
          </p:cNvSpPr>
          <p:nvPr>
            <p:ph idx="1"/>
          </p:nvPr>
        </p:nvSpPr>
        <p:spPr>
          <a:xfrm>
            <a:off x="4447308" y="591344"/>
            <a:ext cx="6906491" cy="5585619"/>
          </a:xfrm>
        </p:spPr>
        <p:txBody>
          <a:bodyPr anchor="ctr">
            <a:normAutofit/>
          </a:bodyPr>
          <a:lstStyle/>
          <a:p>
            <a:pPr eaLnBrk="1" hangingPunct="1"/>
            <a:r>
              <a:rPr lang="tr-TR" altLang="tr-TR" sz="2600"/>
              <a:t>ÜRÜNLER(</a:t>
            </a:r>
            <a:r>
              <a:rPr lang="tr-TR" altLang="tr-TR" sz="2600" u="sng"/>
              <a:t>Ürün ID</a:t>
            </a:r>
            <a:r>
              <a:rPr lang="tr-TR" altLang="tr-TR" sz="2600"/>
              <a:t>, Ürün Adı, Alış Fiyatı, Satış 			Fiyatı, Kategori ID, Firma ID)</a:t>
            </a:r>
          </a:p>
          <a:p>
            <a:pPr eaLnBrk="1" hangingPunct="1"/>
            <a:r>
              <a:rPr lang="tr-TR" altLang="tr-TR" sz="2600"/>
              <a:t>KATEGORİLER(</a:t>
            </a:r>
            <a:r>
              <a:rPr lang="tr-TR" altLang="tr-TR" sz="2600" u="sng"/>
              <a:t>Kategori ID</a:t>
            </a:r>
            <a:r>
              <a:rPr lang="tr-TR" altLang="tr-TR" sz="2600"/>
              <a:t>, Kategori Adı, KDV 							Oranı)</a:t>
            </a:r>
          </a:p>
          <a:p>
            <a:pPr eaLnBrk="1" hangingPunct="1"/>
            <a:r>
              <a:rPr lang="tr-TR" altLang="tr-TR" sz="2600"/>
              <a:t>FİRMALAR(</a:t>
            </a:r>
            <a:r>
              <a:rPr lang="tr-TR" altLang="tr-TR" sz="2600" u="sng"/>
              <a:t>Firma ID</a:t>
            </a:r>
            <a:r>
              <a:rPr lang="tr-TR" altLang="tr-TR" sz="2600"/>
              <a:t>, Firma Adı, Telefon, Adres)</a:t>
            </a:r>
          </a:p>
          <a:p>
            <a:pPr eaLnBrk="1" hangingPunct="1"/>
            <a:r>
              <a:rPr lang="tr-TR" altLang="tr-TR" sz="2600"/>
              <a:t>MÜŞTERİLER(</a:t>
            </a:r>
            <a:r>
              <a:rPr lang="tr-TR" altLang="tr-TR" sz="2600" u="sng"/>
              <a:t>Müşteri ID</a:t>
            </a:r>
            <a:r>
              <a:rPr lang="tr-TR" altLang="tr-TR" sz="2600"/>
              <a:t>, Adı, Soyadı, Adresi, 							Telefonu)</a:t>
            </a:r>
          </a:p>
          <a:p>
            <a:pPr eaLnBrk="1" hangingPunct="1"/>
            <a:r>
              <a:rPr lang="tr-TR" altLang="tr-TR" sz="2600"/>
              <a:t>SİPARİŞLER(</a:t>
            </a:r>
            <a:r>
              <a:rPr lang="tr-TR" altLang="tr-TR" sz="2600" u="sng"/>
              <a:t>Sipariş ID</a:t>
            </a:r>
            <a:r>
              <a:rPr lang="tr-TR" altLang="tr-TR" sz="2600"/>
              <a:t>, Müşteri ID, Tarih)</a:t>
            </a:r>
          </a:p>
          <a:p>
            <a:pPr eaLnBrk="1" hangingPunct="1"/>
            <a:r>
              <a:rPr lang="tr-TR" altLang="tr-TR" sz="2600"/>
              <a:t>SİPARİŞ_DETAY(</a:t>
            </a:r>
            <a:r>
              <a:rPr lang="tr-TR" altLang="tr-TR" sz="2600" u="sng"/>
              <a:t>Sipariş ID</a:t>
            </a:r>
            <a:r>
              <a:rPr lang="tr-TR" altLang="tr-TR" sz="2600"/>
              <a:t>, </a:t>
            </a:r>
            <a:r>
              <a:rPr lang="tr-TR" altLang="tr-TR" sz="2600" u="sng"/>
              <a:t>Ürün ID</a:t>
            </a:r>
            <a:r>
              <a:rPr lang="tr-TR" altLang="tr-TR" sz="2600"/>
              <a:t>, Adet)</a:t>
            </a:r>
          </a:p>
        </p:txBody>
      </p:sp>
    </p:spTree>
    <p:extLst>
      <p:ext uri="{BB962C8B-B14F-4D97-AF65-F5344CB8AC3E}">
        <p14:creationId xmlns:p14="http://schemas.microsoft.com/office/powerpoint/2010/main" val="5624134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914" name="1 Başlık"/>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altLang="tr-TR" sz="3600" b="1" kern="1200" dirty="0" err="1">
                <a:solidFill>
                  <a:srgbClr val="FFFFFF"/>
                </a:solidFill>
                <a:latin typeface="+mj-lt"/>
                <a:ea typeface="+mj-ea"/>
                <a:cs typeface="+mj-cs"/>
              </a:rPr>
              <a:t>İlişkilerin</a:t>
            </a:r>
            <a:r>
              <a:rPr lang="en-US" altLang="tr-TR" sz="3600" b="1" kern="1200" dirty="0">
                <a:solidFill>
                  <a:srgbClr val="FFFFFF"/>
                </a:solidFill>
                <a:latin typeface="+mj-lt"/>
                <a:ea typeface="+mj-ea"/>
                <a:cs typeface="+mj-cs"/>
              </a:rPr>
              <a:t> </a:t>
            </a:r>
            <a:r>
              <a:rPr lang="en-US" altLang="tr-TR" sz="3600" b="1" kern="1200" dirty="0" err="1">
                <a:solidFill>
                  <a:srgbClr val="FFFFFF"/>
                </a:solidFill>
                <a:latin typeface="+mj-lt"/>
                <a:ea typeface="+mj-ea"/>
                <a:cs typeface="+mj-cs"/>
              </a:rPr>
              <a:t>Tablolar</a:t>
            </a:r>
            <a:r>
              <a:rPr lang="en-US" altLang="tr-TR" sz="3600" b="1" kern="1200" dirty="0">
                <a:solidFill>
                  <a:srgbClr val="FFFFFF"/>
                </a:solidFill>
                <a:latin typeface="+mj-lt"/>
                <a:ea typeface="+mj-ea"/>
                <a:cs typeface="+mj-cs"/>
              </a:rPr>
              <a:t> </a:t>
            </a:r>
            <a:r>
              <a:rPr lang="en-US" altLang="tr-TR" sz="3600" b="1" kern="1200" dirty="0" err="1">
                <a:solidFill>
                  <a:srgbClr val="FFFFFF"/>
                </a:solidFill>
                <a:latin typeface="+mj-lt"/>
                <a:ea typeface="+mj-ea"/>
                <a:cs typeface="+mj-cs"/>
              </a:rPr>
              <a:t>ile</a:t>
            </a:r>
            <a:r>
              <a:rPr lang="en-US" altLang="tr-TR" sz="3600" b="1" kern="1200" dirty="0">
                <a:solidFill>
                  <a:srgbClr val="FFFFFF"/>
                </a:solidFill>
                <a:latin typeface="+mj-lt"/>
                <a:ea typeface="+mj-ea"/>
                <a:cs typeface="+mj-cs"/>
              </a:rPr>
              <a:t> </a:t>
            </a:r>
            <a:r>
              <a:rPr lang="en-US" altLang="tr-TR" sz="3600" b="1" kern="1200" dirty="0" err="1">
                <a:solidFill>
                  <a:srgbClr val="FFFFFF"/>
                </a:solidFill>
                <a:latin typeface="+mj-lt"/>
                <a:ea typeface="+mj-ea"/>
                <a:cs typeface="+mj-cs"/>
              </a:rPr>
              <a:t>Gösterimi</a:t>
            </a:r>
            <a:endParaRPr lang="en-US" altLang="tr-TR" sz="3600" b="1" kern="1200" dirty="0">
              <a:solidFill>
                <a:srgbClr val="FFFFFF"/>
              </a:solidFill>
              <a:latin typeface="+mj-lt"/>
              <a:ea typeface="+mj-ea"/>
              <a:cs typeface="+mj-cs"/>
            </a:endParaRPr>
          </a:p>
        </p:txBody>
      </p:sp>
      <p:pic>
        <p:nvPicPr>
          <p:cNvPr id="38915"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77316" y="1846516"/>
            <a:ext cx="6780700" cy="316263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11807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0">
            <a:extLst>
              <a:ext uri="{FF2B5EF4-FFF2-40B4-BE49-F238E27FC236}">
                <a16:creationId xmlns:a16="http://schemas.microsoft.com/office/drawing/2014/main" id="{E497F4D3-75F8-47B3-BC2E-DCBD1B97C7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bwMode="white">
          <a:xfrm>
            <a:off x="761"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Başlık 1">
            <a:extLst>
              <a:ext uri="{FF2B5EF4-FFF2-40B4-BE49-F238E27FC236}">
                <a16:creationId xmlns:a16="http://schemas.microsoft.com/office/drawing/2014/main" id="{C6578991-43B0-4E06-9194-C606B11A068D}"/>
              </a:ext>
            </a:extLst>
          </p:cNvPr>
          <p:cNvSpPr>
            <a:spLocks noGrp="1"/>
          </p:cNvSpPr>
          <p:nvPr/>
        </p:nvSpPr>
        <p:spPr>
          <a:xfrm>
            <a:off x="640841" y="325369"/>
            <a:ext cx="4368602" cy="195684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5400"/>
              <a:t>İletişim Bilgilerim</a:t>
            </a:r>
          </a:p>
        </p:txBody>
      </p:sp>
      <p:sp>
        <p:nvSpPr>
          <p:cNvPr id="6" name="sketchy line">
            <a:extLst>
              <a:ext uri="{FF2B5EF4-FFF2-40B4-BE49-F238E27FC236}">
                <a16:creationId xmlns:a16="http://schemas.microsoft.com/office/drawing/2014/main" id="{85633DFE-EF63-4001-9DE5-3B1320580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a:off x="640841"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 name="İçerik Yer Tutucusu 2">
            <a:extLst>
              <a:ext uri="{FF2B5EF4-FFF2-40B4-BE49-F238E27FC236}">
                <a16:creationId xmlns:a16="http://schemas.microsoft.com/office/drawing/2014/main" id="{A4E3356B-10E0-406F-A34B-90703D441D25}"/>
              </a:ext>
            </a:extLst>
          </p:cNvPr>
          <p:cNvSpPr>
            <a:spLocks noGrp="1"/>
          </p:cNvSpPr>
          <p:nvPr/>
        </p:nvSpPr>
        <p:spPr>
          <a:xfrm>
            <a:off x="640841" y="2872899"/>
            <a:ext cx="4243589" cy="33206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sz="2200" dirty="0"/>
              <a:t>Mail Adresim: kerim.kilic.1751@gmail.com</a:t>
            </a:r>
          </a:p>
          <a:p>
            <a:r>
              <a:rPr lang="tr-TR" sz="2200" dirty="0" err="1"/>
              <a:t>Linkedin</a:t>
            </a:r>
            <a:r>
              <a:rPr lang="tr-TR" sz="2200" dirty="0"/>
              <a:t>: @MeKerimKilic</a:t>
            </a:r>
          </a:p>
          <a:p>
            <a:r>
              <a:rPr lang="tr-TR" sz="2200" dirty="0" err="1"/>
              <a:t>Github</a:t>
            </a:r>
            <a:r>
              <a:rPr lang="tr-TR" sz="2200" dirty="0"/>
              <a:t>: @MeKerimKilic</a:t>
            </a:r>
          </a:p>
          <a:p>
            <a:r>
              <a:rPr lang="tr-TR" sz="2200" dirty="0" err="1"/>
              <a:t>Twitch</a:t>
            </a:r>
            <a:r>
              <a:rPr lang="tr-TR" sz="2200" dirty="0"/>
              <a:t>: @MeKerimKilic</a:t>
            </a:r>
          </a:p>
          <a:p>
            <a:r>
              <a:rPr lang="tr-TR" sz="2200" dirty="0"/>
              <a:t>Instagram: @MeKerimKilic</a:t>
            </a:r>
          </a:p>
          <a:p>
            <a:endParaRPr lang="tr-TR" sz="2200" dirty="0"/>
          </a:p>
        </p:txBody>
      </p:sp>
      <p:pic>
        <p:nvPicPr>
          <p:cNvPr id="8" name="Picture 2">
            <a:extLst>
              <a:ext uri="{FF2B5EF4-FFF2-40B4-BE49-F238E27FC236}">
                <a16:creationId xmlns:a16="http://schemas.microsoft.com/office/drawing/2014/main" id="{30270D40-46BA-4533-A791-3F80354BD5E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334" r="1" b="1"/>
          <a:stretch/>
        </p:blipFill>
        <p:spPr bwMode="auto">
          <a:xfrm>
            <a:off x="5312463"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9263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08479F28-50C9-497E-801B-C695D92401D1}"/>
              </a:ext>
            </a:extLst>
          </p:cNvPr>
          <p:cNvSpPr>
            <a:spLocks noGrp="1"/>
          </p:cNvSpPr>
          <p:nvPr>
            <p:ph idx="1"/>
          </p:nvPr>
        </p:nvSpPr>
        <p:spPr/>
        <p:txBody>
          <a:bodyPr/>
          <a:lstStyle/>
          <a:p>
            <a:pPr algn="l" fontAlgn="base"/>
            <a:r>
              <a:rPr lang="tr-TR" b="0" i="0" dirty="0">
                <a:solidFill>
                  <a:srgbClr val="444444"/>
                </a:solidFill>
                <a:effectLst/>
                <a:latin typeface="Open Sans" panose="020B0606030504020204" pitchFamily="34" charset="0"/>
              </a:rPr>
              <a:t>Ticaret </a:t>
            </a:r>
            <a:r>
              <a:rPr lang="tr-TR" b="0" i="0" dirty="0" err="1">
                <a:solidFill>
                  <a:srgbClr val="444444"/>
                </a:solidFill>
                <a:effectLst/>
                <a:latin typeface="Open Sans" panose="020B0606030504020204" pitchFamily="34" charset="0"/>
              </a:rPr>
              <a:t>veritabanını</a:t>
            </a:r>
            <a:r>
              <a:rPr lang="tr-TR" b="0" i="0" dirty="0">
                <a:solidFill>
                  <a:srgbClr val="444444"/>
                </a:solidFill>
                <a:effectLst/>
                <a:latin typeface="Open Sans" panose="020B0606030504020204" pitchFamily="34" charset="0"/>
              </a:rPr>
              <a:t> seçiniz</a:t>
            </a:r>
          </a:p>
          <a:p>
            <a:endParaRPr lang="tr-TR" dirty="0"/>
          </a:p>
        </p:txBody>
      </p:sp>
      <p:graphicFrame>
        <p:nvGraphicFramePr>
          <p:cNvPr id="4" name="Tablo 3">
            <a:extLst>
              <a:ext uri="{FF2B5EF4-FFF2-40B4-BE49-F238E27FC236}">
                <a16:creationId xmlns:a16="http://schemas.microsoft.com/office/drawing/2014/main" id="{0755CF13-15E8-4AA4-8A3C-C997399F9155}"/>
              </a:ext>
            </a:extLst>
          </p:cNvPr>
          <p:cNvGraphicFramePr>
            <a:graphicFrameLocks noGrp="1"/>
          </p:cNvGraphicFramePr>
          <p:nvPr>
            <p:extLst>
              <p:ext uri="{D42A27DB-BD31-4B8C-83A1-F6EECF244321}">
                <p14:modId xmlns:p14="http://schemas.microsoft.com/office/powerpoint/2010/main" val="1448048430"/>
              </p:ext>
            </p:extLst>
          </p:nvPr>
        </p:nvGraphicFramePr>
        <p:xfrm>
          <a:off x="1024677" y="3108960"/>
          <a:ext cx="5906547" cy="640080"/>
        </p:xfrm>
        <a:graphic>
          <a:graphicData uri="http://schemas.openxmlformats.org/drawingml/2006/table">
            <a:tbl>
              <a:tblPr/>
              <a:tblGrid>
                <a:gridCol w="382047">
                  <a:extLst>
                    <a:ext uri="{9D8B030D-6E8A-4147-A177-3AD203B41FA5}">
                      <a16:colId xmlns:a16="http://schemas.microsoft.com/office/drawing/2014/main" val="1300676009"/>
                    </a:ext>
                  </a:extLst>
                </a:gridCol>
                <a:gridCol w="5524500">
                  <a:extLst>
                    <a:ext uri="{9D8B030D-6E8A-4147-A177-3AD203B41FA5}">
                      <a16:colId xmlns:a16="http://schemas.microsoft.com/office/drawing/2014/main" val="988799042"/>
                    </a:ext>
                  </a:extLst>
                </a:gridCol>
              </a:tblGrid>
              <a:tr h="0">
                <a:tc>
                  <a:txBody>
                    <a:bodyPr/>
                    <a:lstStyle/>
                    <a:p>
                      <a:pPr algn="ctr" fontAlgn="base"/>
                      <a:r>
                        <a:rPr lang="tr-TR" b="0">
                          <a:solidFill>
                            <a:srgbClr val="000000"/>
                          </a:solidFill>
                          <a:effectLst/>
                          <a:latin typeface="inherit"/>
                        </a:rPr>
                        <a:t>2</a:t>
                      </a:r>
                    </a:p>
                    <a:p>
                      <a:pPr algn="ctr" fontAlgn="base"/>
                      <a:r>
                        <a:rPr lang="tr-TR" b="0">
                          <a:solidFill>
                            <a:srgbClr val="000000"/>
                          </a:solidFill>
                          <a:effectLst/>
                          <a:latin typeface="inherit"/>
                        </a:rPr>
                        <a:t>3</a:t>
                      </a:r>
                    </a:p>
                  </a:txBody>
                  <a:tcPr>
                    <a:lnL>
                      <a:noFill/>
                    </a:lnL>
                    <a:lnR w="9525" cap="flat" cmpd="sng" algn="ctr">
                      <a:solidFill>
                        <a:srgbClr val="008000"/>
                      </a:solidFill>
                      <a:prstDash val="solid"/>
                      <a:round/>
                      <a:headEnd type="none" w="med" len="med"/>
                      <a:tailEnd type="none" w="med" len="med"/>
                    </a:lnR>
                    <a:lnT>
                      <a:noFill/>
                    </a:lnT>
                    <a:lnB>
                      <a:noFill/>
                    </a:lnB>
                    <a:solidFill>
                      <a:srgbClr val="EEEEEE"/>
                    </a:solidFill>
                  </a:tcPr>
                </a:tc>
                <a:tc>
                  <a:txBody>
                    <a:bodyPr/>
                    <a:lstStyle/>
                    <a:p>
                      <a:pPr algn="l" fontAlgn="base"/>
                      <a:r>
                        <a:rPr lang="tr-TR" b="0" dirty="0">
                          <a:solidFill>
                            <a:srgbClr val="000000"/>
                          </a:solidFill>
                          <a:effectLst/>
                          <a:latin typeface="inherit"/>
                        </a:rPr>
                        <a:t> </a:t>
                      </a:r>
                    </a:p>
                    <a:p>
                      <a:pPr algn="l" fontAlgn="base"/>
                      <a:r>
                        <a:rPr lang="tr-TR" b="1" dirty="0">
                          <a:solidFill>
                            <a:srgbClr val="800080"/>
                          </a:solidFill>
                          <a:effectLst/>
                          <a:latin typeface="inherit"/>
                        </a:rPr>
                        <a:t>USE</a:t>
                      </a:r>
                      <a:r>
                        <a:rPr lang="tr-TR" b="0" dirty="0">
                          <a:solidFill>
                            <a:srgbClr val="006FE0"/>
                          </a:solidFill>
                          <a:effectLst/>
                          <a:latin typeface="inherit"/>
                        </a:rPr>
                        <a:t> </a:t>
                      </a:r>
                      <a:r>
                        <a:rPr lang="tr-TR" b="0" dirty="0">
                          <a:solidFill>
                            <a:srgbClr val="000000"/>
                          </a:solidFill>
                          <a:effectLst/>
                          <a:latin typeface="inherit"/>
                        </a:rPr>
                        <a:t>Ticaret</a:t>
                      </a:r>
                    </a:p>
                  </a:txBody>
                  <a:tcPr>
                    <a:lnL w="9525" cap="flat" cmpd="sng" algn="ctr">
                      <a:solidFill>
                        <a:srgbClr val="008000"/>
                      </a:solidFill>
                      <a:prstDash val="solid"/>
                      <a:round/>
                      <a:headEnd type="none" w="med" len="med"/>
                      <a:tailEnd type="none" w="med" len="med"/>
                    </a:lnL>
                    <a:lnR>
                      <a:noFill/>
                    </a:lnR>
                    <a:lnT>
                      <a:noFill/>
                    </a:lnT>
                    <a:lnB>
                      <a:noFill/>
                    </a:lnB>
                    <a:solidFill>
                      <a:srgbClr val="FDFDFD"/>
                    </a:solidFill>
                  </a:tcPr>
                </a:tc>
                <a:extLst>
                  <a:ext uri="{0D108BD9-81ED-4DB2-BD59-A6C34878D82A}">
                    <a16:rowId xmlns:a16="http://schemas.microsoft.com/office/drawing/2014/main" val="2770149842"/>
                  </a:ext>
                </a:extLst>
              </a:tr>
            </a:tbl>
          </a:graphicData>
        </a:graphic>
      </p:graphicFrame>
      <p:sp>
        <p:nvSpPr>
          <p:cNvPr id="5" name="Metin kutusu 4">
            <a:extLst>
              <a:ext uri="{FF2B5EF4-FFF2-40B4-BE49-F238E27FC236}">
                <a16:creationId xmlns:a16="http://schemas.microsoft.com/office/drawing/2014/main" id="{BE7DD331-F720-4138-8925-5D866DA30D46}"/>
              </a:ext>
            </a:extLst>
          </p:cNvPr>
          <p:cNvSpPr txBox="1"/>
          <p:nvPr/>
        </p:nvSpPr>
        <p:spPr>
          <a:xfrm>
            <a:off x="1024677" y="1257300"/>
            <a:ext cx="2835135" cy="646331"/>
          </a:xfrm>
          <a:prstGeom prst="rect">
            <a:avLst/>
          </a:prstGeom>
          <a:noFill/>
        </p:spPr>
        <p:txBody>
          <a:bodyPr wrap="none" rtlCol="0">
            <a:spAutoFit/>
          </a:bodyPr>
          <a:lstStyle/>
          <a:p>
            <a:r>
              <a:rPr lang="tr-TR" b="1" i="0" dirty="0">
                <a:solidFill>
                  <a:srgbClr val="232323"/>
                </a:solidFill>
                <a:effectLst/>
                <a:latin typeface="Roboto Slab"/>
              </a:rPr>
              <a:t>SQL </a:t>
            </a:r>
            <a:r>
              <a:rPr lang="tr-TR" b="1" i="0" dirty="0" err="1">
                <a:solidFill>
                  <a:srgbClr val="232323"/>
                </a:solidFill>
                <a:effectLst/>
                <a:latin typeface="Roboto Slab"/>
              </a:rPr>
              <a:t>Veritabanını</a:t>
            </a:r>
            <a:r>
              <a:rPr lang="tr-TR" b="1" i="0" dirty="0">
                <a:solidFill>
                  <a:srgbClr val="232323"/>
                </a:solidFill>
                <a:effectLst/>
                <a:latin typeface="Roboto Slab"/>
              </a:rPr>
              <a:t> Seçme</a:t>
            </a:r>
          </a:p>
          <a:p>
            <a:endParaRPr lang="tr-TR" dirty="0"/>
          </a:p>
        </p:txBody>
      </p:sp>
    </p:spTree>
    <p:extLst>
      <p:ext uri="{BB962C8B-B14F-4D97-AF65-F5344CB8AC3E}">
        <p14:creationId xmlns:p14="http://schemas.microsoft.com/office/powerpoint/2010/main" val="2411305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CC8BB72D-9317-4A99-B93E-D21C5D6282A3}"/>
              </a:ext>
            </a:extLst>
          </p:cNvPr>
          <p:cNvSpPr>
            <a:spLocks noGrp="1"/>
          </p:cNvSpPr>
          <p:nvPr>
            <p:ph idx="1"/>
          </p:nvPr>
        </p:nvSpPr>
        <p:spPr>
          <a:xfrm>
            <a:off x="1008184" y="1459907"/>
            <a:ext cx="10175630" cy="767904"/>
          </a:xfrm>
        </p:spPr>
        <p:txBody>
          <a:bodyPr anchor="ctr">
            <a:normAutofit/>
          </a:bodyPr>
          <a:lstStyle/>
          <a:p>
            <a:pPr algn="ctr" fontAlgn="base"/>
            <a:r>
              <a:rPr lang="tr-TR" sz="2000" b="1" i="0">
                <a:effectLst/>
                <a:latin typeface="Roboto Slab"/>
              </a:rPr>
              <a:t>SQL Tablo Oluşturma</a:t>
            </a:r>
          </a:p>
          <a:p>
            <a:pPr algn="ctr" fontAlgn="base"/>
            <a:r>
              <a:rPr lang="tr-TR" sz="2000" b="0" i="0">
                <a:effectLst/>
                <a:latin typeface="Open Sans" panose="020B0606030504020204" pitchFamily="34" charset="0"/>
              </a:rPr>
              <a:t>–Müşteri adında tablo oluşturup, ad ve soyad alanlarını ekleyiniz.</a:t>
            </a:r>
          </a:p>
          <a:p>
            <a:pPr algn="ctr"/>
            <a:endParaRPr lang="tr-TR" sz="2000"/>
          </a:p>
        </p:txBody>
      </p:sp>
      <p:graphicFrame>
        <p:nvGraphicFramePr>
          <p:cNvPr id="4" name="Tablo 3">
            <a:extLst>
              <a:ext uri="{FF2B5EF4-FFF2-40B4-BE49-F238E27FC236}">
                <a16:creationId xmlns:a16="http://schemas.microsoft.com/office/drawing/2014/main" id="{9CDFF0F8-6909-4FBF-8B27-98AFC1B3EAC3}"/>
              </a:ext>
            </a:extLst>
          </p:cNvPr>
          <p:cNvGraphicFramePr>
            <a:graphicFrameLocks noGrp="1"/>
          </p:cNvGraphicFramePr>
          <p:nvPr>
            <p:extLst>
              <p:ext uri="{D42A27DB-BD31-4B8C-83A1-F6EECF244321}">
                <p14:modId xmlns:p14="http://schemas.microsoft.com/office/powerpoint/2010/main" val="3438932849"/>
              </p:ext>
            </p:extLst>
          </p:nvPr>
        </p:nvGraphicFramePr>
        <p:xfrm>
          <a:off x="1103038" y="2405149"/>
          <a:ext cx="9979828" cy="3899393"/>
        </p:xfrm>
        <a:graphic>
          <a:graphicData uri="http://schemas.openxmlformats.org/drawingml/2006/table">
            <a:tbl>
              <a:tblPr/>
              <a:tblGrid>
                <a:gridCol w="704697">
                  <a:extLst>
                    <a:ext uri="{9D8B030D-6E8A-4147-A177-3AD203B41FA5}">
                      <a16:colId xmlns:a16="http://schemas.microsoft.com/office/drawing/2014/main" val="68410893"/>
                    </a:ext>
                  </a:extLst>
                </a:gridCol>
                <a:gridCol w="9275131">
                  <a:extLst>
                    <a:ext uri="{9D8B030D-6E8A-4147-A177-3AD203B41FA5}">
                      <a16:colId xmlns:a16="http://schemas.microsoft.com/office/drawing/2014/main" val="3078462806"/>
                    </a:ext>
                  </a:extLst>
                </a:gridCol>
              </a:tblGrid>
              <a:tr h="3899393">
                <a:tc>
                  <a:txBody>
                    <a:bodyPr/>
                    <a:lstStyle/>
                    <a:p>
                      <a:pPr algn="ctr" fontAlgn="base"/>
                      <a:r>
                        <a:rPr lang="tr-TR" sz="3000" b="0">
                          <a:solidFill>
                            <a:srgbClr val="000000"/>
                          </a:solidFill>
                          <a:effectLst/>
                          <a:latin typeface="inherit"/>
                        </a:rPr>
                        <a:t>1</a:t>
                      </a:r>
                    </a:p>
                    <a:p>
                      <a:pPr algn="ctr" fontAlgn="base"/>
                      <a:r>
                        <a:rPr lang="tr-TR" sz="3000" b="0">
                          <a:solidFill>
                            <a:srgbClr val="000000"/>
                          </a:solidFill>
                          <a:effectLst/>
                          <a:latin typeface="inherit"/>
                        </a:rPr>
                        <a:t>2</a:t>
                      </a:r>
                    </a:p>
                    <a:p>
                      <a:pPr algn="ctr" fontAlgn="base"/>
                      <a:r>
                        <a:rPr lang="tr-TR" sz="3000" b="0">
                          <a:solidFill>
                            <a:srgbClr val="000000"/>
                          </a:solidFill>
                          <a:effectLst/>
                          <a:latin typeface="inherit"/>
                        </a:rPr>
                        <a:t>3</a:t>
                      </a:r>
                    </a:p>
                    <a:p>
                      <a:pPr algn="ctr" fontAlgn="base"/>
                      <a:r>
                        <a:rPr lang="tr-TR" sz="3000" b="0">
                          <a:solidFill>
                            <a:srgbClr val="000000"/>
                          </a:solidFill>
                          <a:effectLst/>
                          <a:latin typeface="inherit"/>
                        </a:rPr>
                        <a:t>4</a:t>
                      </a:r>
                    </a:p>
                    <a:p>
                      <a:pPr algn="ctr" fontAlgn="base"/>
                      <a:r>
                        <a:rPr lang="tr-TR" sz="3000" b="0">
                          <a:solidFill>
                            <a:srgbClr val="000000"/>
                          </a:solidFill>
                          <a:effectLst/>
                          <a:latin typeface="inherit"/>
                        </a:rPr>
                        <a:t>5</a:t>
                      </a:r>
                    </a:p>
                    <a:p>
                      <a:pPr algn="ctr" fontAlgn="base"/>
                      <a:r>
                        <a:rPr lang="tr-TR" sz="3000" b="0">
                          <a:solidFill>
                            <a:srgbClr val="000000"/>
                          </a:solidFill>
                          <a:effectLst/>
                          <a:latin typeface="inherit"/>
                        </a:rPr>
                        <a:t>6</a:t>
                      </a:r>
                    </a:p>
                    <a:p>
                      <a:pPr algn="ctr" fontAlgn="base"/>
                      <a:r>
                        <a:rPr lang="tr-TR" sz="3000" b="0">
                          <a:solidFill>
                            <a:srgbClr val="000000"/>
                          </a:solidFill>
                          <a:effectLst/>
                          <a:latin typeface="inherit"/>
                        </a:rPr>
                        <a:t>7</a:t>
                      </a:r>
                    </a:p>
                    <a:p>
                      <a:pPr algn="ctr" fontAlgn="base"/>
                      <a:r>
                        <a:rPr lang="tr-TR" sz="3000" b="0">
                          <a:solidFill>
                            <a:srgbClr val="000000"/>
                          </a:solidFill>
                          <a:effectLst/>
                          <a:latin typeface="inherit"/>
                        </a:rPr>
                        <a:t>8</a:t>
                      </a:r>
                    </a:p>
                  </a:txBody>
                  <a:tcPr marL="153519" marR="153519" marT="76760" marB="76760">
                    <a:lnL>
                      <a:noFill/>
                    </a:lnL>
                    <a:lnR w="9525" cap="flat" cmpd="sng" algn="ctr">
                      <a:solidFill>
                        <a:srgbClr val="008000"/>
                      </a:solidFill>
                      <a:prstDash val="solid"/>
                      <a:round/>
                      <a:headEnd type="none" w="med" len="med"/>
                      <a:tailEnd type="none" w="med" len="med"/>
                    </a:lnR>
                    <a:lnT>
                      <a:noFill/>
                    </a:lnT>
                    <a:lnB>
                      <a:noFill/>
                    </a:lnB>
                    <a:solidFill>
                      <a:srgbClr val="EEEEEE"/>
                    </a:solidFill>
                  </a:tcPr>
                </a:tc>
                <a:tc>
                  <a:txBody>
                    <a:bodyPr/>
                    <a:lstStyle/>
                    <a:p>
                      <a:pPr algn="l" fontAlgn="base"/>
                      <a:r>
                        <a:rPr lang="en-US" sz="3000" b="0" dirty="0">
                          <a:solidFill>
                            <a:srgbClr val="000000"/>
                          </a:solidFill>
                          <a:effectLst/>
                          <a:latin typeface="inherit"/>
                        </a:rPr>
                        <a:t> </a:t>
                      </a:r>
                    </a:p>
                    <a:p>
                      <a:pPr algn="l" fontAlgn="base"/>
                      <a:r>
                        <a:rPr lang="en-US" sz="3000" b="1" dirty="0">
                          <a:solidFill>
                            <a:srgbClr val="800080"/>
                          </a:solidFill>
                          <a:effectLst/>
                          <a:latin typeface="inherit"/>
                        </a:rPr>
                        <a:t>CREATE</a:t>
                      </a:r>
                      <a:r>
                        <a:rPr lang="en-US" sz="3000" b="0" dirty="0">
                          <a:solidFill>
                            <a:srgbClr val="006FE0"/>
                          </a:solidFill>
                          <a:effectLst/>
                          <a:latin typeface="inherit"/>
                        </a:rPr>
                        <a:t> </a:t>
                      </a:r>
                      <a:r>
                        <a:rPr lang="en-US" sz="3000" b="1" dirty="0">
                          <a:solidFill>
                            <a:srgbClr val="800080"/>
                          </a:solidFill>
                          <a:effectLst/>
                          <a:latin typeface="inherit"/>
                        </a:rPr>
                        <a:t>TABLE</a:t>
                      </a:r>
                      <a:r>
                        <a:rPr lang="en-US" sz="3000" b="0" dirty="0">
                          <a:solidFill>
                            <a:srgbClr val="006FE0"/>
                          </a:solidFill>
                          <a:effectLst/>
                          <a:latin typeface="inherit"/>
                        </a:rPr>
                        <a:t> </a:t>
                      </a:r>
                      <a:r>
                        <a:rPr lang="en-US" sz="3000" b="0" dirty="0" err="1">
                          <a:solidFill>
                            <a:srgbClr val="000000"/>
                          </a:solidFill>
                          <a:effectLst/>
                          <a:latin typeface="inherit"/>
                        </a:rPr>
                        <a:t>Musteri</a:t>
                      </a:r>
                      <a:endParaRPr lang="en-US" sz="3000" b="0" dirty="0">
                        <a:solidFill>
                          <a:srgbClr val="000000"/>
                        </a:solidFill>
                        <a:effectLst/>
                        <a:latin typeface="inherit"/>
                      </a:endParaRPr>
                    </a:p>
                    <a:p>
                      <a:pPr algn="l" fontAlgn="base"/>
                      <a:r>
                        <a:rPr lang="en-US" sz="3000" b="0" dirty="0">
                          <a:solidFill>
                            <a:srgbClr val="000000"/>
                          </a:solidFill>
                          <a:effectLst/>
                          <a:latin typeface="inherit"/>
                        </a:rPr>
                        <a:t>(</a:t>
                      </a:r>
                    </a:p>
                    <a:p>
                      <a:pPr algn="l" fontAlgn="base"/>
                      <a:r>
                        <a:rPr lang="en-US" sz="3000" b="0" dirty="0" err="1">
                          <a:solidFill>
                            <a:srgbClr val="000000"/>
                          </a:solidFill>
                          <a:effectLst/>
                          <a:latin typeface="inherit"/>
                        </a:rPr>
                        <a:t>Musteri_id</a:t>
                      </a:r>
                      <a:r>
                        <a:rPr lang="en-US" sz="3000" b="0" dirty="0">
                          <a:solidFill>
                            <a:srgbClr val="006FE0"/>
                          </a:solidFill>
                          <a:effectLst/>
                          <a:latin typeface="inherit"/>
                        </a:rPr>
                        <a:t> </a:t>
                      </a:r>
                      <a:r>
                        <a:rPr lang="en-US" sz="3000" b="1" dirty="0">
                          <a:solidFill>
                            <a:srgbClr val="800080"/>
                          </a:solidFill>
                          <a:effectLst/>
                          <a:latin typeface="inherit"/>
                        </a:rPr>
                        <a:t>int</a:t>
                      </a:r>
                      <a:r>
                        <a:rPr lang="en-US" sz="3000" b="0" dirty="0">
                          <a:solidFill>
                            <a:srgbClr val="006FE0"/>
                          </a:solidFill>
                          <a:effectLst/>
                          <a:latin typeface="inherit"/>
                        </a:rPr>
                        <a:t> </a:t>
                      </a:r>
                      <a:r>
                        <a:rPr lang="en-US" sz="3000" b="1" dirty="0">
                          <a:solidFill>
                            <a:srgbClr val="800080"/>
                          </a:solidFill>
                          <a:effectLst/>
                          <a:latin typeface="inherit"/>
                        </a:rPr>
                        <a:t>not null</a:t>
                      </a:r>
                      <a:r>
                        <a:rPr lang="en-US" sz="3000" b="0" dirty="0">
                          <a:solidFill>
                            <a:srgbClr val="006FE0"/>
                          </a:solidFill>
                          <a:effectLst/>
                          <a:latin typeface="inherit"/>
                        </a:rPr>
                        <a:t> </a:t>
                      </a:r>
                      <a:r>
                        <a:rPr lang="en-US" sz="3000" b="1" dirty="0">
                          <a:solidFill>
                            <a:srgbClr val="800080"/>
                          </a:solidFill>
                          <a:effectLst/>
                          <a:latin typeface="inherit"/>
                        </a:rPr>
                        <a:t>primary key</a:t>
                      </a:r>
                      <a:r>
                        <a:rPr lang="en-US" sz="3000" b="0" dirty="0">
                          <a:solidFill>
                            <a:srgbClr val="000000"/>
                          </a:solidFill>
                          <a:effectLst/>
                          <a:latin typeface="inherit"/>
                        </a:rPr>
                        <a:t>,</a:t>
                      </a:r>
                    </a:p>
                    <a:p>
                      <a:pPr algn="l" fontAlgn="base"/>
                      <a:r>
                        <a:rPr lang="en-US" sz="3000" b="0" dirty="0">
                          <a:solidFill>
                            <a:srgbClr val="000000"/>
                          </a:solidFill>
                          <a:effectLst/>
                          <a:latin typeface="inherit"/>
                        </a:rPr>
                        <a:t>Ad</a:t>
                      </a:r>
                      <a:r>
                        <a:rPr lang="en-US" sz="3000" b="0" dirty="0">
                          <a:solidFill>
                            <a:srgbClr val="006FE0"/>
                          </a:solidFill>
                          <a:effectLst/>
                          <a:latin typeface="inherit"/>
                        </a:rPr>
                        <a:t> </a:t>
                      </a:r>
                      <a:r>
                        <a:rPr lang="en-US" sz="3000" b="1" dirty="0">
                          <a:solidFill>
                            <a:srgbClr val="800080"/>
                          </a:solidFill>
                          <a:effectLst/>
                          <a:latin typeface="inherit"/>
                        </a:rPr>
                        <a:t>varchar</a:t>
                      </a:r>
                      <a:r>
                        <a:rPr lang="en-US" sz="3000" b="0" dirty="0">
                          <a:solidFill>
                            <a:srgbClr val="000000"/>
                          </a:solidFill>
                          <a:effectLst/>
                          <a:latin typeface="inherit"/>
                        </a:rPr>
                        <a:t>(50),</a:t>
                      </a:r>
                    </a:p>
                    <a:p>
                      <a:pPr algn="l" fontAlgn="base"/>
                      <a:r>
                        <a:rPr lang="en-US" sz="3000" b="0" dirty="0" err="1">
                          <a:solidFill>
                            <a:srgbClr val="000000"/>
                          </a:solidFill>
                          <a:effectLst/>
                          <a:latin typeface="inherit"/>
                        </a:rPr>
                        <a:t>Soyad</a:t>
                      </a:r>
                      <a:r>
                        <a:rPr lang="en-US" sz="3000" b="0" dirty="0">
                          <a:solidFill>
                            <a:srgbClr val="006FE0"/>
                          </a:solidFill>
                          <a:effectLst/>
                          <a:latin typeface="inherit"/>
                        </a:rPr>
                        <a:t> </a:t>
                      </a:r>
                      <a:r>
                        <a:rPr lang="en-US" sz="3000" b="1" dirty="0">
                          <a:solidFill>
                            <a:srgbClr val="800080"/>
                          </a:solidFill>
                          <a:effectLst/>
                          <a:latin typeface="inherit"/>
                        </a:rPr>
                        <a:t>varchar</a:t>
                      </a:r>
                      <a:r>
                        <a:rPr lang="en-US" sz="3000" b="0" dirty="0">
                          <a:solidFill>
                            <a:srgbClr val="000000"/>
                          </a:solidFill>
                          <a:effectLst/>
                          <a:latin typeface="inherit"/>
                        </a:rPr>
                        <a:t>(50)</a:t>
                      </a:r>
                    </a:p>
                    <a:p>
                      <a:pPr algn="l" fontAlgn="base"/>
                      <a:r>
                        <a:rPr lang="en-US" sz="3000" b="0" dirty="0">
                          <a:solidFill>
                            <a:srgbClr val="000000"/>
                          </a:solidFill>
                          <a:effectLst/>
                          <a:latin typeface="inherit"/>
                        </a:rPr>
                        <a:t>)</a:t>
                      </a:r>
                    </a:p>
                    <a:p>
                      <a:pPr algn="l" fontAlgn="base"/>
                      <a:r>
                        <a:rPr lang="en-US" sz="3000" b="0" dirty="0">
                          <a:solidFill>
                            <a:srgbClr val="000000"/>
                          </a:solidFill>
                          <a:effectLst/>
                          <a:latin typeface="inherit"/>
                        </a:rPr>
                        <a:t> </a:t>
                      </a:r>
                    </a:p>
                  </a:txBody>
                  <a:tcPr marL="153519" marR="153519" marT="76760" marB="76760">
                    <a:lnL w="9525" cap="flat" cmpd="sng" algn="ctr">
                      <a:solidFill>
                        <a:srgbClr val="008000"/>
                      </a:solidFill>
                      <a:prstDash val="solid"/>
                      <a:round/>
                      <a:headEnd type="none" w="med" len="med"/>
                      <a:tailEnd type="none" w="med" len="med"/>
                    </a:lnL>
                    <a:lnR>
                      <a:noFill/>
                    </a:lnR>
                    <a:lnT>
                      <a:noFill/>
                    </a:lnT>
                    <a:lnB>
                      <a:noFill/>
                    </a:lnB>
                    <a:solidFill>
                      <a:srgbClr val="FDFDFD"/>
                    </a:solidFill>
                  </a:tcPr>
                </a:tc>
                <a:extLst>
                  <a:ext uri="{0D108BD9-81ED-4DB2-BD59-A6C34878D82A}">
                    <a16:rowId xmlns:a16="http://schemas.microsoft.com/office/drawing/2014/main" val="2784528054"/>
                  </a:ext>
                </a:extLst>
              </a:tr>
            </a:tbl>
          </a:graphicData>
        </a:graphic>
      </p:graphicFrame>
    </p:spTree>
    <p:extLst>
      <p:ext uri="{BB962C8B-B14F-4D97-AF65-F5344CB8AC3E}">
        <p14:creationId xmlns:p14="http://schemas.microsoft.com/office/powerpoint/2010/main" val="3349115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3">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94E2D5FE-BDA7-465B-9DF4-4E0BC94A7886}"/>
              </a:ext>
            </a:extLst>
          </p:cNvPr>
          <p:cNvSpPr>
            <a:spLocks noGrp="1"/>
          </p:cNvSpPr>
          <p:nvPr>
            <p:ph idx="1"/>
          </p:nvPr>
        </p:nvSpPr>
        <p:spPr>
          <a:xfrm>
            <a:off x="1008184" y="1459907"/>
            <a:ext cx="10175630" cy="767904"/>
          </a:xfrm>
        </p:spPr>
        <p:txBody>
          <a:bodyPr anchor="ctr">
            <a:normAutofit/>
          </a:bodyPr>
          <a:lstStyle/>
          <a:p>
            <a:pPr algn="ctr"/>
            <a:r>
              <a:rPr lang="tr-TR" sz="2000" b="1" i="0">
                <a:effectLst/>
                <a:latin typeface="Roboto Slab"/>
              </a:rPr>
              <a:t>SQL Tabloya Alan Ekleme</a:t>
            </a:r>
          </a:p>
          <a:p>
            <a:pPr algn="ctr"/>
            <a:endParaRPr lang="tr-TR" sz="2000" b="1"/>
          </a:p>
        </p:txBody>
      </p:sp>
      <p:graphicFrame>
        <p:nvGraphicFramePr>
          <p:cNvPr id="4" name="Tablo 3">
            <a:extLst>
              <a:ext uri="{FF2B5EF4-FFF2-40B4-BE49-F238E27FC236}">
                <a16:creationId xmlns:a16="http://schemas.microsoft.com/office/drawing/2014/main" id="{62C6C2C9-E0F6-4FFC-9582-ED99554C2CC2}"/>
              </a:ext>
            </a:extLst>
          </p:cNvPr>
          <p:cNvGraphicFramePr>
            <a:graphicFrameLocks noGrp="1"/>
          </p:cNvGraphicFramePr>
          <p:nvPr>
            <p:extLst>
              <p:ext uri="{D42A27DB-BD31-4B8C-83A1-F6EECF244321}">
                <p14:modId xmlns:p14="http://schemas.microsoft.com/office/powerpoint/2010/main" val="2949835496"/>
              </p:ext>
            </p:extLst>
          </p:nvPr>
        </p:nvGraphicFramePr>
        <p:xfrm>
          <a:off x="1274886" y="2743977"/>
          <a:ext cx="10260622" cy="3221736"/>
        </p:xfrm>
        <a:graphic>
          <a:graphicData uri="http://schemas.openxmlformats.org/drawingml/2006/table">
            <a:tbl>
              <a:tblPr/>
              <a:tblGrid>
                <a:gridCol w="1786187">
                  <a:extLst>
                    <a:ext uri="{9D8B030D-6E8A-4147-A177-3AD203B41FA5}">
                      <a16:colId xmlns:a16="http://schemas.microsoft.com/office/drawing/2014/main" val="2774511574"/>
                    </a:ext>
                  </a:extLst>
                </a:gridCol>
                <a:gridCol w="8474435">
                  <a:extLst>
                    <a:ext uri="{9D8B030D-6E8A-4147-A177-3AD203B41FA5}">
                      <a16:colId xmlns:a16="http://schemas.microsoft.com/office/drawing/2014/main" val="1646375842"/>
                    </a:ext>
                  </a:extLst>
                </a:gridCol>
              </a:tblGrid>
              <a:tr h="3221736">
                <a:tc>
                  <a:txBody>
                    <a:bodyPr/>
                    <a:lstStyle/>
                    <a:p>
                      <a:pPr algn="ctr" fontAlgn="base"/>
                      <a:r>
                        <a:rPr lang="tr-TR" sz="3300" b="0" dirty="0">
                          <a:solidFill>
                            <a:srgbClr val="000000"/>
                          </a:solidFill>
                          <a:effectLst/>
                          <a:latin typeface="inherit"/>
                        </a:rPr>
                        <a:t>1</a:t>
                      </a:r>
                    </a:p>
                    <a:p>
                      <a:pPr algn="ctr" fontAlgn="base"/>
                      <a:r>
                        <a:rPr lang="tr-TR" sz="3300" b="0" dirty="0">
                          <a:solidFill>
                            <a:srgbClr val="000000"/>
                          </a:solidFill>
                          <a:effectLst/>
                          <a:latin typeface="inherit"/>
                        </a:rPr>
                        <a:t>2</a:t>
                      </a:r>
                    </a:p>
                    <a:p>
                      <a:pPr algn="ctr" fontAlgn="base"/>
                      <a:r>
                        <a:rPr lang="tr-TR" sz="3300" b="0" dirty="0">
                          <a:solidFill>
                            <a:srgbClr val="000000"/>
                          </a:solidFill>
                          <a:effectLst/>
                          <a:latin typeface="inherit"/>
                        </a:rPr>
                        <a:t>3</a:t>
                      </a:r>
                    </a:p>
                    <a:p>
                      <a:pPr algn="ctr" fontAlgn="base"/>
                      <a:r>
                        <a:rPr lang="tr-TR" sz="3300" b="0" dirty="0">
                          <a:solidFill>
                            <a:srgbClr val="000000"/>
                          </a:solidFill>
                          <a:effectLst/>
                          <a:latin typeface="inherit"/>
                        </a:rPr>
                        <a:t>4</a:t>
                      </a:r>
                    </a:p>
                  </a:txBody>
                  <a:tcPr marL="167640" marR="167640" marT="83820" marB="83820">
                    <a:lnL>
                      <a:noFill/>
                    </a:lnL>
                    <a:lnR w="9525" cap="flat" cmpd="sng" algn="ctr">
                      <a:solidFill>
                        <a:srgbClr val="008000"/>
                      </a:solidFill>
                      <a:prstDash val="solid"/>
                      <a:round/>
                      <a:headEnd type="none" w="med" len="med"/>
                      <a:tailEnd type="none" w="med" len="med"/>
                    </a:lnR>
                    <a:lnT>
                      <a:noFill/>
                    </a:lnT>
                    <a:lnB>
                      <a:noFill/>
                    </a:lnB>
                    <a:solidFill>
                      <a:srgbClr val="EEEEEE"/>
                    </a:solidFill>
                  </a:tcPr>
                </a:tc>
                <a:tc>
                  <a:txBody>
                    <a:bodyPr/>
                    <a:lstStyle/>
                    <a:p>
                      <a:pPr algn="l" fontAlgn="base"/>
                      <a:r>
                        <a:rPr lang="en-US" sz="3300" b="0" dirty="0">
                          <a:solidFill>
                            <a:srgbClr val="000000"/>
                          </a:solidFill>
                          <a:effectLst/>
                          <a:latin typeface="inherit"/>
                        </a:rPr>
                        <a:t> </a:t>
                      </a:r>
                    </a:p>
                    <a:p>
                      <a:pPr algn="l" fontAlgn="base"/>
                      <a:r>
                        <a:rPr lang="en-US" sz="3300" b="1" dirty="0">
                          <a:solidFill>
                            <a:srgbClr val="800080"/>
                          </a:solidFill>
                          <a:effectLst/>
                          <a:latin typeface="inherit"/>
                        </a:rPr>
                        <a:t>ALTER</a:t>
                      </a:r>
                      <a:r>
                        <a:rPr lang="en-US" sz="3300" b="0" dirty="0">
                          <a:solidFill>
                            <a:srgbClr val="006FE0"/>
                          </a:solidFill>
                          <a:effectLst/>
                          <a:latin typeface="inherit"/>
                        </a:rPr>
                        <a:t> </a:t>
                      </a:r>
                      <a:r>
                        <a:rPr lang="en-US" sz="3300" b="1" dirty="0">
                          <a:solidFill>
                            <a:srgbClr val="800080"/>
                          </a:solidFill>
                          <a:effectLst/>
                          <a:latin typeface="inherit"/>
                        </a:rPr>
                        <a:t>TABLE</a:t>
                      </a:r>
                      <a:r>
                        <a:rPr lang="en-US" sz="3300" b="0" dirty="0">
                          <a:solidFill>
                            <a:srgbClr val="006FE0"/>
                          </a:solidFill>
                          <a:effectLst/>
                          <a:latin typeface="inherit"/>
                        </a:rPr>
                        <a:t> </a:t>
                      </a:r>
                      <a:r>
                        <a:rPr lang="en-US" sz="3300" b="0" dirty="0" err="1">
                          <a:solidFill>
                            <a:srgbClr val="000000"/>
                          </a:solidFill>
                          <a:effectLst/>
                          <a:latin typeface="inherit"/>
                        </a:rPr>
                        <a:t>Musteri</a:t>
                      </a:r>
                      <a:r>
                        <a:rPr lang="tr-TR" sz="3300" b="0" dirty="0">
                          <a:solidFill>
                            <a:srgbClr val="000000"/>
                          </a:solidFill>
                          <a:effectLst/>
                          <a:latin typeface="inherit"/>
                        </a:rPr>
                        <a:t> </a:t>
                      </a:r>
                      <a:r>
                        <a:rPr lang="en-US" sz="3300" b="1" dirty="0">
                          <a:solidFill>
                            <a:srgbClr val="800080"/>
                          </a:solidFill>
                          <a:effectLst/>
                          <a:latin typeface="inherit"/>
                        </a:rPr>
                        <a:t>ADD</a:t>
                      </a:r>
                      <a:r>
                        <a:rPr lang="en-US" sz="3300" b="0" dirty="0">
                          <a:solidFill>
                            <a:srgbClr val="006FE0"/>
                          </a:solidFill>
                          <a:effectLst/>
                          <a:latin typeface="inherit"/>
                        </a:rPr>
                        <a:t> </a:t>
                      </a:r>
                      <a:r>
                        <a:rPr lang="en-US" sz="3300" b="0" dirty="0" err="1">
                          <a:solidFill>
                            <a:srgbClr val="000000"/>
                          </a:solidFill>
                          <a:effectLst/>
                          <a:latin typeface="inherit"/>
                        </a:rPr>
                        <a:t>Yas</a:t>
                      </a:r>
                      <a:r>
                        <a:rPr lang="en-US" sz="3300" b="0" dirty="0">
                          <a:solidFill>
                            <a:srgbClr val="006FE0"/>
                          </a:solidFill>
                          <a:effectLst/>
                          <a:latin typeface="inherit"/>
                        </a:rPr>
                        <a:t> </a:t>
                      </a:r>
                      <a:r>
                        <a:rPr lang="en-US" sz="3300" b="1" dirty="0">
                          <a:solidFill>
                            <a:srgbClr val="800080"/>
                          </a:solidFill>
                          <a:effectLst/>
                          <a:latin typeface="inherit"/>
                        </a:rPr>
                        <a:t>int</a:t>
                      </a:r>
                      <a:r>
                        <a:rPr lang="en-US" sz="3300" b="0" dirty="0">
                          <a:solidFill>
                            <a:srgbClr val="006FE0"/>
                          </a:solidFill>
                          <a:effectLst/>
                          <a:latin typeface="inherit"/>
                        </a:rPr>
                        <a:t> </a:t>
                      </a:r>
                      <a:r>
                        <a:rPr lang="en-US" sz="3300" b="1" dirty="0">
                          <a:solidFill>
                            <a:srgbClr val="800080"/>
                          </a:solidFill>
                          <a:effectLst/>
                          <a:latin typeface="inherit"/>
                        </a:rPr>
                        <a:t>NOT NULL</a:t>
                      </a:r>
                      <a:endParaRPr lang="en-US" sz="3300" b="0" dirty="0">
                        <a:solidFill>
                          <a:srgbClr val="000000"/>
                        </a:solidFill>
                        <a:effectLst/>
                        <a:latin typeface="inherit"/>
                      </a:endParaRPr>
                    </a:p>
                    <a:p>
                      <a:pPr algn="l" fontAlgn="base"/>
                      <a:r>
                        <a:rPr lang="en-US" sz="3300" b="0" dirty="0">
                          <a:solidFill>
                            <a:srgbClr val="000000"/>
                          </a:solidFill>
                          <a:effectLst/>
                          <a:latin typeface="inherit"/>
                        </a:rPr>
                        <a:t> </a:t>
                      </a:r>
                    </a:p>
                  </a:txBody>
                  <a:tcPr marL="167640" marR="167640" marT="83820" marB="83820">
                    <a:lnL w="9525" cap="flat" cmpd="sng" algn="ctr">
                      <a:solidFill>
                        <a:srgbClr val="008000"/>
                      </a:solidFill>
                      <a:prstDash val="solid"/>
                      <a:round/>
                      <a:headEnd type="none" w="med" len="med"/>
                      <a:tailEnd type="none" w="med" len="med"/>
                    </a:lnL>
                    <a:lnR>
                      <a:noFill/>
                    </a:lnR>
                    <a:lnT>
                      <a:noFill/>
                    </a:lnT>
                    <a:lnB>
                      <a:noFill/>
                    </a:lnB>
                    <a:solidFill>
                      <a:srgbClr val="FDFDFD"/>
                    </a:solidFill>
                  </a:tcPr>
                </a:tc>
                <a:extLst>
                  <a:ext uri="{0D108BD9-81ED-4DB2-BD59-A6C34878D82A}">
                    <a16:rowId xmlns:a16="http://schemas.microsoft.com/office/drawing/2014/main" val="133411759"/>
                  </a:ext>
                </a:extLst>
              </a:tr>
            </a:tbl>
          </a:graphicData>
        </a:graphic>
      </p:graphicFrame>
    </p:spTree>
    <p:extLst>
      <p:ext uri="{BB962C8B-B14F-4D97-AF65-F5344CB8AC3E}">
        <p14:creationId xmlns:p14="http://schemas.microsoft.com/office/powerpoint/2010/main" val="816433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749EB986-4E35-49D2-BAC9-474FAD348DD2}"/>
              </a:ext>
            </a:extLst>
          </p:cNvPr>
          <p:cNvSpPr>
            <a:spLocks noGrp="1"/>
          </p:cNvSpPr>
          <p:nvPr>
            <p:ph idx="1"/>
          </p:nvPr>
        </p:nvSpPr>
        <p:spPr>
          <a:xfrm>
            <a:off x="899746" y="1377217"/>
            <a:ext cx="10515600" cy="4351338"/>
          </a:xfrm>
        </p:spPr>
        <p:txBody>
          <a:bodyPr/>
          <a:lstStyle/>
          <a:p>
            <a:pPr algn="l" fontAlgn="base"/>
            <a:r>
              <a:rPr lang="tr-TR" b="1" i="0" dirty="0">
                <a:solidFill>
                  <a:srgbClr val="232323"/>
                </a:solidFill>
                <a:effectLst/>
                <a:latin typeface="Roboto Slab"/>
              </a:rPr>
              <a:t>SQL Tablodaki Sütunu Güncelleme</a:t>
            </a:r>
          </a:p>
          <a:p>
            <a:pPr algn="l" fontAlgn="base"/>
            <a:r>
              <a:rPr lang="tr-TR" b="0" i="0" dirty="0">
                <a:solidFill>
                  <a:srgbClr val="444444"/>
                </a:solidFill>
                <a:effectLst/>
                <a:latin typeface="Open Sans" panose="020B0606030504020204" pitchFamily="34" charset="0"/>
              </a:rPr>
              <a:t>–Müşteri tablosundaki Ad </a:t>
            </a:r>
            <a:r>
              <a:rPr lang="tr-TR" b="0" i="0" dirty="0" err="1">
                <a:solidFill>
                  <a:srgbClr val="444444"/>
                </a:solidFill>
                <a:effectLst/>
                <a:latin typeface="Open Sans" panose="020B0606030504020204" pitchFamily="34" charset="0"/>
              </a:rPr>
              <a:t>sütununundaki</a:t>
            </a:r>
            <a:r>
              <a:rPr lang="tr-TR" b="0" i="0" dirty="0">
                <a:solidFill>
                  <a:srgbClr val="444444"/>
                </a:solidFill>
                <a:effectLst/>
                <a:latin typeface="Open Sans" panose="020B0606030504020204" pitchFamily="34" charset="0"/>
              </a:rPr>
              <a:t> karakter sayısını 25 karaktere ve boş olmayacak şekilde değiştirin</a:t>
            </a:r>
          </a:p>
          <a:p>
            <a:pPr algn="l" fontAlgn="base"/>
            <a:endParaRPr lang="tr-TR" b="1" i="0" dirty="0">
              <a:solidFill>
                <a:srgbClr val="800080"/>
              </a:solidFill>
              <a:effectLst/>
              <a:latin typeface="inherit"/>
            </a:endParaRPr>
          </a:p>
          <a:p>
            <a:pPr algn="l" fontAlgn="base"/>
            <a:r>
              <a:rPr lang="en-US" b="1" i="0" dirty="0">
                <a:solidFill>
                  <a:srgbClr val="800080"/>
                </a:solidFill>
                <a:effectLst/>
                <a:latin typeface="inherit"/>
              </a:rPr>
              <a:t>ALTER</a:t>
            </a:r>
            <a:r>
              <a:rPr lang="en-US" b="0" i="0" dirty="0">
                <a:solidFill>
                  <a:srgbClr val="006FE0"/>
                </a:solidFill>
                <a:effectLst/>
                <a:latin typeface="inherit"/>
              </a:rPr>
              <a:t> </a:t>
            </a:r>
            <a:r>
              <a:rPr lang="en-US" b="1" i="0" dirty="0">
                <a:solidFill>
                  <a:srgbClr val="800080"/>
                </a:solidFill>
                <a:effectLst/>
                <a:latin typeface="inherit"/>
              </a:rPr>
              <a:t>TABLE</a:t>
            </a:r>
            <a:r>
              <a:rPr lang="en-US" b="0" i="0" dirty="0">
                <a:solidFill>
                  <a:srgbClr val="006FE0"/>
                </a:solidFill>
                <a:effectLst/>
                <a:latin typeface="inherit"/>
              </a:rPr>
              <a:t> </a:t>
            </a:r>
            <a:r>
              <a:rPr lang="en-US" b="0" i="0" dirty="0" err="1">
                <a:solidFill>
                  <a:srgbClr val="000000"/>
                </a:solidFill>
                <a:effectLst/>
                <a:latin typeface="Monaco"/>
              </a:rPr>
              <a:t>Musteri</a:t>
            </a:r>
            <a:endParaRPr lang="en-US" b="0" i="0" dirty="0">
              <a:solidFill>
                <a:srgbClr val="000000"/>
              </a:solidFill>
              <a:effectLst/>
              <a:latin typeface="Monaco"/>
            </a:endParaRPr>
          </a:p>
          <a:p>
            <a:pPr algn="l" fontAlgn="base"/>
            <a:r>
              <a:rPr lang="en-US" b="1" i="0" dirty="0">
                <a:solidFill>
                  <a:srgbClr val="800080"/>
                </a:solidFill>
                <a:effectLst/>
                <a:latin typeface="inherit"/>
              </a:rPr>
              <a:t>ALTER</a:t>
            </a:r>
            <a:r>
              <a:rPr lang="en-US" b="0" i="0" dirty="0">
                <a:solidFill>
                  <a:srgbClr val="006FE0"/>
                </a:solidFill>
                <a:effectLst/>
                <a:latin typeface="inherit"/>
              </a:rPr>
              <a:t> </a:t>
            </a:r>
            <a:r>
              <a:rPr lang="en-US" b="1" i="0" dirty="0">
                <a:solidFill>
                  <a:srgbClr val="800080"/>
                </a:solidFill>
                <a:effectLst/>
                <a:latin typeface="inherit"/>
              </a:rPr>
              <a:t>COLUMN</a:t>
            </a:r>
            <a:r>
              <a:rPr lang="en-US" b="0" i="0" dirty="0">
                <a:solidFill>
                  <a:srgbClr val="006FE0"/>
                </a:solidFill>
                <a:effectLst/>
                <a:latin typeface="inherit"/>
              </a:rPr>
              <a:t> </a:t>
            </a:r>
            <a:r>
              <a:rPr lang="en-US" b="0" i="0" dirty="0">
                <a:solidFill>
                  <a:srgbClr val="000000"/>
                </a:solidFill>
                <a:effectLst/>
                <a:latin typeface="Monaco"/>
              </a:rPr>
              <a:t>Ad</a:t>
            </a:r>
            <a:r>
              <a:rPr lang="en-US" b="0" i="0" dirty="0">
                <a:solidFill>
                  <a:srgbClr val="006FE0"/>
                </a:solidFill>
                <a:effectLst/>
                <a:latin typeface="inherit"/>
              </a:rPr>
              <a:t> </a:t>
            </a:r>
            <a:r>
              <a:rPr lang="en-US" b="1" i="0" dirty="0">
                <a:solidFill>
                  <a:srgbClr val="800080"/>
                </a:solidFill>
                <a:effectLst/>
                <a:latin typeface="inherit"/>
              </a:rPr>
              <a:t>varchar</a:t>
            </a:r>
            <a:r>
              <a:rPr lang="en-US" b="0" i="0" dirty="0">
                <a:solidFill>
                  <a:srgbClr val="000000"/>
                </a:solidFill>
                <a:effectLst/>
                <a:latin typeface="Monaco"/>
              </a:rPr>
              <a:t>(25)</a:t>
            </a:r>
            <a:r>
              <a:rPr lang="en-US" b="0" i="0" dirty="0">
                <a:solidFill>
                  <a:srgbClr val="006FE0"/>
                </a:solidFill>
                <a:effectLst/>
                <a:latin typeface="inherit"/>
              </a:rPr>
              <a:t> </a:t>
            </a:r>
            <a:r>
              <a:rPr lang="en-US" b="1" i="0" dirty="0">
                <a:solidFill>
                  <a:srgbClr val="800080"/>
                </a:solidFill>
                <a:effectLst/>
                <a:latin typeface="inherit"/>
              </a:rPr>
              <a:t>NOT NULL</a:t>
            </a:r>
            <a:endParaRPr lang="tr-TR" b="1" i="0" dirty="0">
              <a:solidFill>
                <a:srgbClr val="800080"/>
              </a:solidFill>
              <a:effectLst/>
              <a:latin typeface="inherit"/>
            </a:endParaRPr>
          </a:p>
          <a:p>
            <a:pPr marL="0" indent="0" algn="l" fontAlgn="base">
              <a:buNone/>
            </a:pPr>
            <a:endParaRPr lang="tr-TR" b="1" dirty="0">
              <a:latin typeface="inherit"/>
            </a:endParaRPr>
          </a:p>
          <a:p>
            <a:pPr marL="0" indent="0" algn="l" fontAlgn="base">
              <a:buNone/>
            </a:pPr>
            <a:r>
              <a:rPr lang="tr-TR" b="1" dirty="0">
                <a:latin typeface="inherit"/>
              </a:rPr>
              <a:t>(MYSQL)</a:t>
            </a:r>
          </a:p>
          <a:p>
            <a:pPr algn="l" fontAlgn="base"/>
            <a:endParaRPr lang="en-US" b="0" i="0" dirty="0">
              <a:solidFill>
                <a:srgbClr val="000000"/>
              </a:solidFill>
              <a:effectLst/>
              <a:latin typeface="Monaco"/>
            </a:endParaRPr>
          </a:p>
        </p:txBody>
      </p:sp>
      <p:graphicFrame>
        <p:nvGraphicFramePr>
          <p:cNvPr id="7" name="Tablo 6">
            <a:extLst>
              <a:ext uri="{FF2B5EF4-FFF2-40B4-BE49-F238E27FC236}">
                <a16:creationId xmlns:a16="http://schemas.microsoft.com/office/drawing/2014/main" id="{5406797C-E533-4CF3-9F43-7136228F1E58}"/>
              </a:ext>
            </a:extLst>
          </p:cNvPr>
          <p:cNvGraphicFramePr>
            <a:graphicFrameLocks noGrp="1"/>
          </p:cNvGraphicFramePr>
          <p:nvPr>
            <p:extLst>
              <p:ext uri="{D42A27DB-BD31-4B8C-83A1-F6EECF244321}">
                <p14:modId xmlns:p14="http://schemas.microsoft.com/office/powerpoint/2010/main" val="395249810"/>
              </p:ext>
            </p:extLst>
          </p:nvPr>
        </p:nvGraphicFramePr>
        <p:xfrm>
          <a:off x="899746" y="5266776"/>
          <a:ext cx="9835662" cy="1188720"/>
        </p:xfrm>
        <a:graphic>
          <a:graphicData uri="http://schemas.openxmlformats.org/drawingml/2006/table">
            <a:tbl>
              <a:tblPr/>
              <a:tblGrid>
                <a:gridCol w="636190">
                  <a:extLst>
                    <a:ext uri="{9D8B030D-6E8A-4147-A177-3AD203B41FA5}">
                      <a16:colId xmlns:a16="http://schemas.microsoft.com/office/drawing/2014/main" val="3807514008"/>
                    </a:ext>
                  </a:extLst>
                </a:gridCol>
                <a:gridCol w="9199472">
                  <a:extLst>
                    <a:ext uri="{9D8B030D-6E8A-4147-A177-3AD203B41FA5}">
                      <a16:colId xmlns:a16="http://schemas.microsoft.com/office/drawing/2014/main" val="1546246094"/>
                    </a:ext>
                  </a:extLst>
                </a:gridCol>
              </a:tblGrid>
              <a:tr h="0">
                <a:tc>
                  <a:txBody>
                    <a:bodyPr/>
                    <a:lstStyle/>
                    <a:p>
                      <a:pPr algn="ctr" fontAlgn="base"/>
                      <a:r>
                        <a:rPr lang="tr-TR" b="0">
                          <a:solidFill>
                            <a:srgbClr val="000000"/>
                          </a:solidFill>
                          <a:effectLst/>
                          <a:latin typeface="inherit"/>
                        </a:rPr>
                        <a:t>1</a:t>
                      </a:r>
                    </a:p>
                    <a:p>
                      <a:pPr algn="ctr" fontAlgn="base"/>
                      <a:r>
                        <a:rPr lang="tr-TR" b="0">
                          <a:solidFill>
                            <a:srgbClr val="000000"/>
                          </a:solidFill>
                          <a:effectLst/>
                          <a:latin typeface="inherit"/>
                        </a:rPr>
                        <a:t>2</a:t>
                      </a:r>
                    </a:p>
                    <a:p>
                      <a:pPr algn="ctr" fontAlgn="base"/>
                      <a:r>
                        <a:rPr lang="tr-TR" b="0">
                          <a:solidFill>
                            <a:srgbClr val="000000"/>
                          </a:solidFill>
                          <a:effectLst/>
                          <a:latin typeface="inherit"/>
                        </a:rPr>
                        <a:t>3</a:t>
                      </a:r>
                    </a:p>
                    <a:p>
                      <a:pPr algn="ctr" fontAlgn="base"/>
                      <a:r>
                        <a:rPr lang="tr-TR" b="0">
                          <a:solidFill>
                            <a:srgbClr val="000000"/>
                          </a:solidFill>
                          <a:effectLst/>
                          <a:latin typeface="inherit"/>
                        </a:rPr>
                        <a:t>4</a:t>
                      </a:r>
                    </a:p>
                  </a:txBody>
                  <a:tcPr>
                    <a:lnL>
                      <a:noFill/>
                    </a:lnL>
                    <a:lnR w="9525" cap="flat" cmpd="sng" algn="ctr">
                      <a:solidFill>
                        <a:srgbClr val="008000"/>
                      </a:solidFill>
                      <a:prstDash val="solid"/>
                      <a:round/>
                      <a:headEnd type="none" w="med" len="med"/>
                      <a:tailEnd type="none" w="med" len="med"/>
                    </a:lnR>
                    <a:lnT>
                      <a:noFill/>
                    </a:lnT>
                    <a:lnB>
                      <a:noFill/>
                    </a:lnB>
                    <a:solidFill>
                      <a:srgbClr val="EEEEEE"/>
                    </a:solidFill>
                  </a:tcPr>
                </a:tc>
                <a:tc>
                  <a:txBody>
                    <a:bodyPr/>
                    <a:lstStyle/>
                    <a:p>
                      <a:pPr algn="l" fontAlgn="base"/>
                      <a:r>
                        <a:rPr lang="en-US" b="0" dirty="0">
                          <a:solidFill>
                            <a:srgbClr val="000000"/>
                          </a:solidFill>
                          <a:effectLst/>
                          <a:latin typeface="inherit"/>
                        </a:rPr>
                        <a:t> </a:t>
                      </a:r>
                    </a:p>
                    <a:p>
                      <a:pPr algn="l" fontAlgn="base"/>
                      <a:r>
                        <a:rPr lang="en-US" b="1" dirty="0">
                          <a:solidFill>
                            <a:srgbClr val="800080"/>
                          </a:solidFill>
                          <a:effectLst/>
                          <a:latin typeface="inherit"/>
                        </a:rPr>
                        <a:t>ALTER</a:t>
                      </a:r>
                      <a:r>
                        <a:rPr lang="en-US" b="0" dirty="0">
                          <a:solidFill>
                            <a:srgbClr val="006FE0"/>
                          </a:solidFill>
                          <a:effectLst/>
                          <a:latin typeface="inherit"/>
                        </a:rPr>
                        <a:t> </a:t>
                      </a:r>
                      <a:r>
                        <a:rPr lang="en-US" b="1" dirty="0">
                          <a:solidFill>
                            <a:srgbClr val="800080"/>
                          </a:solidFill>
                          <a:effectLst/>
                          <a:latin typeface="inherit"/>
                        </a:rPr>
                        <a:t>TABLE</a:t>
                      </a:r>
                      <a:r>
                        <a:rPr lang="en-US" b="0" dirty="0">
                          <a:solidFill>
                            <a:srgbClr val="006FE0"/>
                          </a:solidFill>
                          <a:effectLst/>
                          <a:latin typeface="inherit"/>
                        </a:rPr>
                        <a:t> </a:t>
                      </a:r>
                      <a:r>
                        <a:rPr lang="en-US" b="0" dirty="0" err="1">
                          <a:solidFill>
                            <a:srgbClr val="000000"/>
                          </a:solidFill>
                          <a:effectLst/>
                          <a:latin typeface="inherit"/>
                        </a:rPr>
                        <a:t>Musteri</a:t>
                      </a:r>
                      <a:endParaRPr lang="en-US" b="0" dirty="0">
                        <a:solidFill>
                          <a:srgbClr val="000000"/>
                        </a:solidFill>
                        <a:effectLst/>
                        <a:latin typeface="inherit"/>
                      </a:endParaRPr>
                    </a:p>
                    <a:p>
                      <a:pPr algn="l" fontAlgn="base"/>
                      <a:r>
                        <a:rPr lang="en-US" b="1" dirty="0">
                          <a:solidFill>
                            <a:srgbClr val="800080"/>
                          </a:solidFill>
                          <a:effectLst/>
                          <a:latin typeface="inherit"/>
                        </a:rPr>
                        <a:t>MODIFY</a:t>
                      </a:r>
                      <a:r>
                        <a:rPr lang="en-US" b="0" dirty="0">
                          <a:solidFill>
                            <a:srgbClr val="006FE0"/>
                          </a:solidFill>
                          <a:effectLst/>
                          <a:latin typeface="inherit"/>
                        </a:rPr>
                        <a:t> </a:t>
                      </a:r>
                      <a:r>
                        <a:rPr lang="en-US" b="1" dirty="0">
                          <a:solidFill>
                            <a:srgbClr val="800080"/>
                          </a:solidFill>
                          <a:effectLst/>
                          <a:latin typeface="inherit"/>
                        </a:rPr>
                        <a:t>COLUMN</a:t>
                      </a:r>
                      <a:r>
                        <a:rPr lang="en-US" b="0" dirty="0">
                          <a:solidFill>
                            <a:srgbClr val="006FE0"/>
                          </a:solidFill>
                          <a:effectLst/>
                          <a:latin typeface="inherit"/>
                        </a:rPr>
                        <a:t> </a:t>
                      </a:r>
                      <a:r>
                        <a:rPr lang="en-US" b="0" dirty="0">
                          <a:solidFill>
                            <a:srgbClr val="000000"/>
                          </a:solidFill>
                          <a:effectLst/>
                          <a:latin typeface="inherit"/>
                        </a:rPr>
                        <a:t>Ad</a:t>
                      </a:r>
                      <a:r>
                        <a:rPr lang="en-US" b="0" dirty="0">
                          <a:solidFill>
                            <a:srgbClr val="006FE0"/>
                          </a:solidFill>
                          <a:effectLst/>
                          <a:latin typeface="inherit"/>
                        </a:rPr>
                        <a:t> </a:t>
                      </a:r>
                      <a:r>
                        <a:rPr lang="en-US" b="1" dirty="0">
                          <a:solidFill>
                            <a:srgbClr val="800080"/>
                          </a:solidFill>
                          <a:effectLst/>
                          <a:latin typeface="inherit"/>
                        </a:rPr>
                        <a:t>varchar</a:t>
                      </a:r>
                      <a:r>
                        <a:rPr lang="en-US" b="0" dirty="0">
                          <a:solidFill>
                            <a:srgbClr val="000000"/>
                          </a:solidFill>
                          <a:effectLst/>
                          <a:latin typeface="inherit"/>
                        </a:rPr>
                        <a:t>(25)</a:t>
                      </a:r>
                      <a:r>
                        <a:rPr lang="en-US" b="0" dirty="0">
                          <a:solidFill>
                            <a:srgbClr val="006FE0"/>
                          </a:solidFill>
                          <a:effectLst/>
                          <a:latin typeface="inherit"/>
                        </a:rPr>
                        <a:t> </a:t>
                      </a:r>
                      <a:r>
                        <a:rPr lang="en-US" b="1" dirty="0">
                          <a:solidFill>
                            <a:srgbClr val="800080"/>
                          </a:solidFill>
                          <a:effectLst/>
                          <a:latin typeface="inherit"/>
                        </a:rPr>
                        <a:t>NOT NULL</a:t>
                      </a:r>
                      <a:endParaRPr lang="en-US" b="0" dirty="0">
                        <a:solidFill>
                          <a:srgbClr val="000000"/>
                        </a:solidFill>
                        <a:effectLst/>
                        <a:latin typeface="inherit"/>
                      </a:endParaRPr>
                    </a:p>
                  </a:txBody>
                  <a:tcPr>
                    <a:lnL w="9525" cap="flat" cmpd="sng" algn="ctr">
                      <a:solidFill>
                        <a:srgbClr val="008000"/>
                      </a:solidFill>
                      <a:prstDash val="solid"/>
                      <a:round/>
                      <a:headEnd type="none" w="med" len="med"/>
                      <a:tailEnd type="none" w="med" len="med"/>
                    </a:lnL>
                    <a:lnR>
                      <a:noFill/>
                    </a:lnR>
                    <a:lnT>
                      <a:noFill/>
                    </a:lnT>
                    <a:lnB>
                      <a:noFill/>
                    </a:lnB>
                    <a:solidFill>
                      <a:srgbClr val="FDFDFD"/>
                    </a:solidFill>
                  </a:tcPr>
                </a:tc>
                <a:extLst>
                  <a:ext uri="{0D108BD9-81ED-4DB2-BD59-A6C34878D82A}">
                    <a16:rowId xmlns:a16="http://schemas.microsoft.com/office/drawing/2014/main" val="2160738542"/>
                  </a:ext>
                </a:extLst>
              </a:tr>
            </a:tbl>
          </a:graphicData>
        </a:graphic>
      </p:graphicFrame>
    </p:spTree>
    <p:extLst>
      <p:ext uri="{BB962C8B-B14F-4D97-AF65-F5344CB8AC3E}">
        <p14:creationId xmlns:p14="http://schemas.microsoft.com/office/powerpoint/2010/main" val="1712996839"/>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702</TotalTime>
  <Words>1840</Words>
  <Application>Microsoft Office PowerPoint</Application>
  <PresentationFormat>Geniş ekran</PresentationFormat>
  <Paragraphs>307</Paragraphs>
  <Slides>53</Slides>
  <Notes>0</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53</vt:i4>
      </vt:variant>
    </vt:vector>
  </HeadingPairs>
  <TitlesOfParts>
    <vt:vector size="61" baseType="lpstr">
      <vt:lpstr>Arial</vt:lpstr>
      <vt:lpstr>Calibri</vt:lpstr>
      <vt:lpstr>Calibri Light</vt:lpstr>
      <vt:lpstr>inherit</vt:lpstr>
      <vt:lpstr>Monaco</vt:lpstr>
      <vt:lpstr>Open Sans</vt:lpstr>
      <vt:lpstr>Roboto Slab</vt:lpstr>
      <vt:lpstr>Office Teması</vt:lpstr>
      <vt:lpstr>T-SQL DERSLERİ - 2</vt:lpstr>
      <vt:lpstr>Veritabanı Oluşturma</vt:lpstr>
      <vt:lpstr>PowerPoint Sunusu</vt:lpstr>
      <vt:lpstr>PowerPoint Sunusu</vt:lpstr>
      <vt:lpstr>PowerPoint Sunusu</vt:lpstr>
      <vt:lpstr>PowerPoint Sunusu</vt:lpstr>
      <vt:lpstr>PowerPoint Sunusu</vt:lpstr>
      <vt:lpstr>PowerPoint Sunusu</vt:lpstr>
      <vt:lpstr>PowerPoint Sunusu</vt:lpstr>
      <vt:lpstr>PowerPoint Sunusu</vt:lpstr>
      <vt:lpstr>Değişkenler</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İlişki Türleri</vt:lpstr>
      <vt:lpstr>Bire-Bir (1-1) İlişki</vt:lpstr>
      <vt:lpstr>Bire-Çok (1-n) İlişki</vt:lpstr>
      <vt:lpstr>Çoğa-Çok(n-m) İlişki</vt:lpstr>
      <vt:lpstr> Veritabanı Tasarımı </vt:lpstr>
      <vt:lpstr> İlişkisel Veritabanı Kavramsal Tasarım </vt:lpstr>
      <vt:lpstr> Varlık-İlişki Modeli </vt:lpstr>
      <vt:lpstr> Varlık-İlişki Modeli- Varlık </vt:lpstr>
      <vt:lpstr> Varlık-İlişki Modeli - Nitelik </vt:lpstr>
      <vt:lpstr> Varlık-İlişki Modeli -Nitelik </vt:lpstr>
      <vt:lpstr> Varlık-İlişki Modeli -İlişki </vt:lpstr>
      <vt:lpstr> Varlık-İlişki Modeli –İlişki (Devam) </vt:lpstr>
      <vt:lpstr> Varlık-İlişki Modeli –İlişki (Devam) </vt:lpstr>
      <vt:lpstr> Varlık-İlişki Modeli –İlişki (Devam) </vt:lpstr>
      <vt:lpstr>PowerPoint Sunusu</vt:lpstr>
      <vt:lpstr> Varlık-İlişki Modeli –İlişki (Devam) </vt:lpstr>
      <vt:lpstr>Varlık-İlişki Modeli –İlişki (Devam) </vt:lpstr>
      <vt:lpstr>PowerPoint Sunusu</vt:lpstr>
      <vt:lpstr> Varlık-İlişki Modeli- (Zayıf Varlık Kümeleri) </vt:lpstr>
      <vt:lpstr> Kullanılan Semboller </vt:lpstr>
      <vt:lpstr> Bire-bir ilişkilerin tabloya dönüşümü </vt:lpstr>
      <vt:lpstr> Bire-bir ilişkilerin tabloya dönüşümü </vt:lpstr>
      <vt:lpstr> Bire-çok ilişkilerin tabloya dönüşümü </vt:lpstr>
      <vt:lpstr> Bire-çok ilişkilerin tabloya dönüşümü </vt:lpstr>
      <vt:lpstr> Çoğa-çok ilişkilerin tabloya dönüşümü </vt:lpstr>
      <vt:lpstr> Çoğa-çok ilişkilerin tabloya dönüşümü </vt:lpstr>
      <vt:lpstr> Çok değerli niteliklerin tabloya dönüşümü </vt:lpstr>
      <vt:lpstr> Çok değerli niteliklerin tabloya dönüşümü (devam) </vt:lpstr>
      <vt:lpstr>ÖRNEK</vt:lpstr>
      <vt:lpstr>Sorunun Cevabı</vt:lpstr>
      <vt:lpstr>İlişkisel Veri Modeli Gösterimi</vt:lpstr>
      <vt:lpstr>İlişkilerin Tablolar ile Gösterimi</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T-SQL DERSLERİ - 2</dc:title>
  <dc:creator>kerim kılıç</dc:creator>
  <cp:lastModifiedBy>kerim kılıç</cp:lastModifiedBy>
  <cp:revision>19</cp:revision>
  <dcterms:created xsi:type="dcterms:W3CDTF">2021-05-23T08:27:21Z</dcterms:created>
  <dcterms:modified xsi:type="dcterms:W3CDTF">2021-05-24T11:11:06Z</dcterms:modified>
</cp:coreProperties>
</file>