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476ABC-EC98-4C1A-805A-079175FF29D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6B7A6D0-7D15-4B53-8A14-514F5218A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9688DC4-A5FB-411C-8523-57D4A5D6C22C}"/>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9BADDB67-924D-4B19-BEAF-A0123A3A45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394488-E6F0-4AD9-BECB-E86C6DBABA07}"/>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367527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80A480-9953-4B0F-8E30-F7FFEB02A92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FA7FD86-CFBB-4978-A571-DD092E50EF6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200F99-E0CC-488A-909D-49BF75651A01}"/>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7646FE5E-42EA-415C-9AD4-56243DEBD1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ECA02D-B610-46A7-BDB7-C72C0EA2B177}"/>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263344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4657CDD-083D-46CF-9D0F-D992D3F5AA5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AEF9D9E-6848-4629-9D4D-3B154F13CBB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BE7276-A1F6-4F8E-B17D-3878924328D8}"/>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A4F09F76-8BC2-4C22-9C9C-26CB7B4DCA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958D9BD-6B6D-47C9-A419-F4508EE0DB88}"/>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35033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70CA51-1668-42F6-9147-92DAD8DAE7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D7B7192-A927-4B89-BA61-DF1995E1DE0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042FEAF-E042-47F6-8033-89E4F8F6E8E1}"/>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4E0DF55F-0712-4C1B-8E0A-7619715C9B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F91FB2E-0A6E-4317-A273-2307115533AA}"/>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155151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A86D65-2B6C-47D7-83D0-A33AAF2CB86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D95EE42-BA33-4135-AE56-F00EC89D2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66E9771-0BA7-4007-B86A-5C26431DDA27}"/>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084CE235-F035-4A7F-99E7-4AA256B1DE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7BC9508-BF63-44E9-AAAE-1931F7FC6BAD}"/>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343191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13256E-18B6-4190-8C37-3F852AA9BE0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1EE84F0-1823-48C7-ABF6-7796316DFC4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E13ADED-528C-4E95-93F0-2559476F84C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36B86C7-4AF5-4B06-8987-3397AFD4A73D}"/>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6" name="Alt Bilgi Yer Tutucusu 5">
            <a:extLst>
              <a:ext uri="{FF2B5EF4-FFF2-40B4-BE49-F238E27FC236}">
                <a16:creationId xmlns:a16="http://schemas.microsoft.com/office/drawing/2014/main" id="{CB6D5DCF-D87E-46BA-8510-47931DD4DB7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1DA76A0-BB57-4423-91C2-AC5BF12B423C}"/>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342974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1F3464-0E77-4A28-8EB6-A198772B7B5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CF61138-8484-4D48-8365-9FA575810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460DE68-9CA6-4840-AC2C-F4ED9D833E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58C0A15-736C-4D83-8425-CC545BDFA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7ADC2EB-22D0-473B-8EAF-C6ED0DEC4F9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9AC0333-696A-453B-903C-AC9CCAAA3C61}"/>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8" name="Alt Bilgi Yer Tutucusu 7">
            <a:extLst>
              <a:ext uri="{FF2B5EF4-FFF2-40B4-BE49-F238E27FC236}">
                <a16:creationId xmlns:a16="http://schemas.microsoft.com/office/drawing/2014/main" id="{BEACD655-4D97-46A5-9F3B-97360919933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3C50857-220F-463B-88E1-D86A34780F88}"/>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98020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2F1C68-AEEC-408B-944A-D93658A3786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E289940-991D-429A-9650-F1DB0129DEDA}"/>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4" name="Alt Bilgi Yer Tutucusu 3">
            <a:extLst>
              <a:ext uri="{FF2B5EF4-FFF2-40B4-BE49-F238E27FC236}">
                <a16:creationId xmlns:a16="http://schemas.microsoft.com/office/drawing/2014/main" id="{DB11F14A-CFA6-4C3C-B324-BA95267BF0C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FC7C988-C9B6-47C1-B873-30B50CE0D8F5}"/>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168324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7D212D6-DE27-4F52-BBD3-72C9D148C45A}"/>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3" name="Alt Bilgi Yer Tutucusu 2">
            <a:extLst>
              <a:ext uri="{FF2B5EF4-FFF2-40B4-BE49-F238E27FC236}">
                <a16:creationId xmlns:a16="http://schemas.microsoft.com/office/drawing/2014/main" id="{0FC0C424-74A2-4B83-8E66-818BEF7E99C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5BE34FC-CBF2-4004-8979-34A6B3E62657}"/>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427574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4407E2-E53D-45AF-AD35-4737B48D6AB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33EDA12-3D22-40BA-A960-8EBD6C7FF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DB25A08-1490-40B2-90AE-714D572A0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91E827E-7CF3-4926-84A1-DB5E266EDED7}"/>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6" name="Alt Bilgi Yer Tutucusu 5">
            <a:extLst>
              <a:ext uri="{FF2B5EF4-FFF2-40B4-BE49-F238E27FC236}">
                <a16:creationId xmlns:a16="http://schemas.microsoft.com/office/drawing/2014/main" id="{161023AE-AE1A-4048-B6EA-9DB899EB194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DF8A26C-267A-400B-BDA8-8A0ADECE598F}"/>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126384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6905BD-EA7E-4CFF-8C8B-20E3CFA664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277B339-FD65-4BD3-8F3B-09044A519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6D726A7-470A-43A5-BE71-6759F5E40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B72137-5215-47DD-BC79-8525828B90F1}"/>
              </a:ext>
            </a:extLst>
          </p:cNvPr>
          <p:cNvSpPr>
            <a:spLocks noGrp="1"/>
          </p:cNvSpPr>
          <p:nvPr>
            <p:ph type="dt" sz="half" idx="10"/>
          </p:nvPr>
        </p:nvSpPr>
        <p:spPr/>
        <p:txBody>
          <a:bodyPr/>
          <a:lstStyle/>
          <a:p>
            <a:fld id="{AA023425-3ADB-4CDC-A748-5EC2B375D70C}" type="datetimeFigureOut">
              <a:rPr lang="tr-TR" smtClean="0"/>
              <a:t>22.05.2021</a:t>
            </a:fld>
            <a:endParaRPr lang="tr-TR"/>
          </a:p>
        </p:txBody>
      </p:sp>
      <p:sp>
        <p:nvSpPr>
          <p:cNvPr id="6" name="Alt Bilgi Yer Tutucusu 5">
            <a:extLst>
              <a:ext uri="{FF2B5EF4-FFF2-40B4-BE49-F238E27FC236}">
                <a16:creationId xmlns:a16="http://schemas.microsoft.com/office/drawing/2014/main" id="{5F23D05E-C605-4E58-8F4A-4C3DCBA7838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242D6B-552D-4FA1-AD59-B24B6F6D1DCB}"/>
              </a:ext>
            </a:extLst>
          </p:cNvPr>
          <p:cNvSpPr>
            <a:spLocks noGrp="1"/>
          </p:cNvSpPr>
          <p:nvPr>
            <p:ph type="sldNum" sz="quarter" idx="12"/>
          </p:nvPr>
        </p:nvSpPr>
        <p:spPr/>
        <p:txBody>
          <a:bodyPr/>
          <a:lstStyle/>
          <a:p>
            <a:fld id="{5F6EC8F0-EC6E-4C82-9DD9-CF32F5F3221D}" type="slidenum">
              <a:rPr lang="tr-TR" smtClean="0"/>
              <a:t>‹#›</a:t>
            </a:fld>
            <a:endParaRPr lang="tr-TR"/>
          </a:p>
        </p:txBody>
      </p:sp>
    </p:spTree>
    <p:extLst>
      <p:ext uri="{BB962C8B-B14F-4D97-AF65-F5344CB8AC3E}">
        <p14:creationId xmlns:p14="http://schemas.microsoft.com/office/powerpoint/2010/main" val="8583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AA7A744-F963-4AB7-BF28-01C87EEAF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181A617-6635-4A20-AA35-2D6A31947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8E23DB-6EA7-48E0-8C4E-1E4D7601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23425-3ADB-4CDC-A748-5EC2B375D70C}" type="datetimeFigureOut">
              <a:rPr lang="tr-TR" smtClean="0"/>
              <a:t>22.05.2021</a:t>
            </a:fld>
            <a:endParaRPr lang="tr-TR"/>
          </a:p>
        </p:txBody>
      </p:sp>
      <p:sp>
        <p:nvSpPr>
          <p:cNvPr id="5" name="Alt Bilgi Yer Tutucusu 4">
            <a:extLst>
              <a:ext uri="{FF2B5EF4-FFF2-40B4-BE49-F238E27FC236}">
                <a16:creationId xmlns:a16="http://schemas.microsoft.com/office/drawing/2014/main" id="{006E5569-4BA1-4535-86F7-0BC327223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7F3B8D3-D703-4775-92E8-8DEF5E692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EC8F0-EC6E-4C82-9DD9-CF32F5F3221D}" type="slidenum">
              <a:rPr lang="tr-TR" smtClean="0"/>
              <a:t>‹#›</a:t>
            </a:fld>
            <a:endParaRPr lang="tr-TR"/>
          </a:p>
        </p:txBody>
      </p:sp>
    </p:spTree>
    <p:extLst>
      <p:ext uri="{BB962C8B-B14F-4D97-AF65-F5344CB8AC3E}">
        <p14:creationId xmlns:p14="http://schemas.microsoft.com/office/powerpoint/2010/main" val="310017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tr-tr/sql-server/sql-server-downloads"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descr="metin, balta içeren bir resim&#10;&#10;Açıklama otomatik olarak oluşturuldu">
            <a:extLst>
              <a:ext uri="{FF2B5EF4-FFF2-40B4-BE49-F238E27FC236}">
                <a16:creationId xmlns:a16="http://schemas.microsoft.com/office/drawing/2014/main" id="{8E533743-B9C1-4423-A024-86C494ED267A}"/>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Başlık 1">
            <a:extLst>
              <a:ext uri="{FF2B5EF4-FFF2-40B4-BE49-F238E27FC236}">
                <a16:creationId xmlns:a16="http://schemas.microsoft.com/office/drawing/2014/main" id="{3A16676C-2B7E-4C2F-9E66-FCA39B6C1D9A}"/>
              </a:ext>
            </a:extLst>
          </p:cNvPr>
          <p:cNvSpPr>
            <a:spLocks noGrp="1"/>
          </p:cNvSpPr>
          <p:nvPr>
            <p:ph type="ctrTitle"/>
          </p:nvPr>
        </p:nvSpPr>
        <p:spPr>
          <a:xfrm>
            <a:off x="599818" y="5234320"/>
            <a:ext cx="6931319" cy="752217"/>
          </a:xfrm>
        </p:spPr>
        <p:txBody>
          <a:bodyPr anchor="b">
            <a:normAutofit/>
          </a:bodyPr>
          <a:lstStyle/>
          <a:p>
            <a:pPr algn="l"/>
            <a:r>
              <a:rPr lang="tr-TR" sz="3600" b="1">
                <a:solidFill>
                  <a:schemeClr val="tx1">
                    <a:lumMod val="85000"/>
                    <a:lumOff val="15000"/>
                  </a:schemeClr>
                </a:solidFill>
              </a:rPr>
              <a:t>T-SQL DERSLERİ - 1</a:t>
            </a:r>
          </a:p>
        </p:txBody>
      </p:sp>
      <p:sp>
        <p:nvSpPr>
          <p:cNvPr id="7" name="AutoShape 4">
            <a:extLst>
              <a:ext uri="{FF2B5EF4-FFF2-40B4-BE49-F238E27FC236}">
                <a16:creationId xmlns:a16="http://schemas.microsoft.com/office/drawing/2014/main" id="{53C95EE1-D8C2-452D-9E32-05C4B9F409EA}"/>
              </a:ext>
            </a:extLst>
          </p:cNvPr>
          <p:cNvSpPr>
            <a:spLocks noChangeAspect="1" noChangeArrowheads="1"/>
          </p:cNvSpPr>
          <p:nvPr/>
        </p:nvSpPr>
        <p:spPr bwMode="auto">
          <a:xfrm>
            <a:off x="5943599" y="3276599"/>
            <a:ext cx="3525715" cy="35257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81823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593E6B-4A29-4E17-AE5D-A50A2B4DCF4B}"/>
              </a:ext>
            </a:extLst>
          </p:cNvPr>
          <p:cNvSpPr>
            <a:spLocks noGrp="1"/>
          </p:cNvSpPr>
          <p:nvPr>
            <p:ph type="title"/>
          </p:nvPr>
        </p:nvSpPr>
        <p:spPr/>
        <p:txBody>
          <a:bodyPr/>
          <a:lstStyle/>
          <a:p>
            <a:r>
              <a:rPr lang="it-IT" b="1" i="1" dirty="0">
                <a:solidFill>
                  <a:srgbClr val="000000"/>
                </a:solidFill>
                <a:effectLst/>
                <a:latin typeface="Arial" panose="020B0604020202020204" pitchFamily="34" charset="0"/>
              </a:rPr>
              <a:t>SQL Veri Tanımlama Dili (Data Definition Language – DDL)</a:t>
            </a:r>
            <a:endParaRPr lang="tr-TR" dirty="0"/>
          </a:p>
        </p:txBody>
      </p:sp>
      <p:sp>
        <p:nvSpPr>
          <p:cNvPr id="3" name="İçerik Yer Tutucusu 2">
            <a:extLst>
              <a:ext uri="{FF2B5EF4-FFF2-40B4-BE49-F238E27FC236}">
                <a16:creationId xmlns:a16="http://schemas.microsoft.com/office/drawing/2014/main" id="{2A17009E-284C-48EB-AC54-58E19EE51B37}"/>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SQL Veri tanımlama dili verilerin tutulduğu nesneler olan tabloların yaratılmasını, silinmesini ve bazı temel özelliklerinin düzenlenmesini sağlar. En sık kullanılan bazı DDL komutları ve kullanım amaçları aşağıdaki gibidir:</a:t>
            </a:r>
          </a:p>
          <a:p>
            <a:pPr algn="l"/>
            <a:r>
              <a:rPr lang="tr-TR" b="0" i="0" dirty="0">
                <a:solidFill>
                  <a:srgbClr val="000000"/>
                </a:solidFill>
                <a:effectLst/>
                <a:latin typeface="Arial" panose="020B0604020202020204" pitchFamily="34" charset="0"/>
              </a:rPr>
              <a:t>CREATE </a:t>
            </a:r>
            <a:r>
              <a:rPr lang="tr-TR" b="0" i="0" dirty="0" err="1">
                <a:solidFill>
                  <a:srgbClr val="000000"/>
                </a:solidFill>
                <a:effectLst/>
                <a:latin typeface="Arial" panose="020B0604020202020204" pitchFamily="34" charset="0"/>
              </a:rPr>
              <a:t>TABLE:Yeni</a:t>
            </a:r>
            <a:r>
              <a:rPr lang="tr-TR" b="0" i="0" dirty="0">
                <a:solidFill>
                  <a:srgbClr val="000000"/>
                </a:solidFill>
                <a:effectLst/>
                <a:latin typeface="Arial" panose="020B0604020202020204" pitchFamily="34" charset="0"/>
              </a:rPr>
              <a:t> bir tablo yaratmak</a:t>
            </a:r>
          </a:p>
          <a:p>
            <a:pPr algn="l"/>
            <a:r>
              <a:rPr lang="tr-TR" b="0" i="0" dirty="0">
                <a:solidFill>
                  <a:srgbClr val="000000"/>
                </a:solidFill>
                <a:effectLst/>
                <a:latin typeface="Arial" panose="020B0604020202020204" pitchFamily="34" charset="0"/>
              </a:rPr>
              <a:t>ALTER </a:t>
            </a:r>
            <a:r>
              <a:rPr lang="tr-TR" b="0" i="0" dirty="0" err="1">
                <a:solidFill>
                  <a:srgbClr val="000000"/>
                </a:solidFill>
                <a:effectLst/>
                <a:latin typeface="Arial" panose="020B0604020202020204" pitchFamily="34" charset="0"/>
              </a:rPr>
              <a:t>TABLE:Tabloda</a:t>
            </a:r>
            <a:r>
              <a:rPr lang="tr-TR" b="0" i="0" dirty="0">
                <a:solidFill>
                  <a:srgbClr val="000000"/>
                </a:solidFill>
                <a:effectLst/>
                <a:latin typeface="Arial" panose="020B0604020202020204" pitchFamily="34" charset="0"/>
              </a:rPr>
              <a:t> değişiklik yapmak</a:t>
            </a:r>
          </a:p>
          <a:p>
            <a:pPr algn="l"/>
            <a:r>
              <a:rPr lang="tr-TR" b="0" i="0" dirty="0">
                <a:solidFill>
                  <a:srgbClr val="000000"/>
                </a:solidFill>
                <a:effectLst/>
                <a:latin typeface="Arial" panose="020B0604020202020204" pitchFamily="34" charset="0"/>
              </a:rPr>
              <a:t>DROP </a:t>
            </a:r>
            <a:r>
              <a:rPr lang="tr-TR" b="0" i="0" dirty="0" err="1">
                <a:solidFill>
                  <a:srgbClr val="000000"/>
                </a:solidFill>
                <a:effectLst/>
                <a:latin typeface="Arial" panose="020B0604020202020204" pitchFamily="34" charset="0"/>
              </a:rPr>
              <a:t>TABLE:Tabloyu</a:t>
            </a:r>
            <a:r>
              <a:rPr lang="tr-TR" b="0" i="0" dirty="0">
                <a:solidFill>
                  <a:srgbClr val="000000"/>
                </a:solidFill>
                <a:effectLst/>
                <a:latin typeface="Arial" panose="020B0604020202020204" pitchFamily="34" charset="0"/>
              </a:rPr>
              <a:t> silmek</a:t>
            </a:r>
          </a:p>
          <a:p>
            <a:pPr algn="l"/>
            <a:r>
              <a:rPr lang="tr-TR" b="0" i="0" dirty="0">
                <a:solidFill>
                  <a:srgbClr val="000000"/>
                </a:solidFill>
                <a:effectLst/>
                <a:latin typeface="Arial" panose="020B0604020202020204" pitchFamily="34" charset="0"/>
              </a:rPr>
              <a:t>CREATE </a:t>
            </a:r>
            <a:r>
              <a:rPr lang="tr-TR" b="0" i="0" dirty="0" err="1">
                <a:solidFill>
                  <a:srgbClr val="000000"/>
                </a:solidFill>
                <a:effectLst/>
                <a:latin typeface="Arial" panose="020B0604020202020204" pitchFamily="34" charset="0"/>
              </a:rPr>
              <a:t>INDEX:Tabloda</a:t>
            </a:r>
            <a:r>
              <a:rPr lang="tr-TR" b="0" i="0" dirty="0">
                <a:solidFill>
                  <a:srgbClr val="000000"/>
                </a:solidFill>
                <a:effectLst/>
                <a:latin typeface="Arial" panose="020B0604020202020204" pitchFamily="34" charset="0"/>
              </a:rPr>
              <a:t> dizin oluşturmak</a:t>
            </a:r>
          </a:p>
          <a:p>
            <a:endParaRPr lang="tr-TR" dirty="0"/>
          </a:p>
        </p:txBody>
      </p:sp>
    </p:spTree>
    <p:extLst>
      <p:ext uri="{BB962C8B-B14F-4D97-AF65-F5344CB8AC3E}">
        <p14:creationId xmlns:p14="http://schemas.microsoft.com/office/powerpoint/2010/main" val="356204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F0063-F25A-4591-93FD-A86A13D10AEE}"/>
              </a:ext>
            </a:extLst>
          </p:cNvPr>
          <p:cNvSpPr>
            <a:spLocks noGrp="1"/>
          </p:cNvSpPr>
          <p:nvPr>
            <p:ph type="title"/>
          </p:nvPr>
        </p:nvSpPr>
        <p:spPr/>
        <p:txBody>
          <a:bodyPr/>
          <a:lstStyle/>
          <a:p>
            <a:r>
              <a:rPr lang="it-IT" b="1" i="1" dirty="0">
                <a:solidFill>
                  <a:srgbClr val="000000"/>
                </a:solidFill>
                <a:effectLst/>
                <a:latin typeface="Arial" panose="020B0604020202020204" pitchFamily="34" charset="0"/>
              </a:rPr>
              <a:t>SQL Veri Kontrol Dili (Data Control Language – DCL)</a:t>
            </a:r>
            <a:endParaRPr lang="tr-TR" dirty="0"/>
          </a:p>
        </p:txBody>
      </p:sp>
      <p:sp>
        <p:nvSpPr>
          <p:cNvPr id="3" name="İçerik Yer Tutucusu 2">
            <a:extLst>
              <a:ext uri="{FF2B5EF4-FFF2-40B4-BE49-F238E27FC236}">
                <a16:creationId xmlns:a16="http://schemas.microsoft.com/office/drawing/2014/main" id="{59D035CA-AD32-4851-8A8A-A4D97E589C89}"/>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SQL veri kontrol dili bir veri tabanı </a:t>
            </a:r>
            <a:r>
              <a:rPr lang="tr-TR" b="0" i="0" dirty="0" err="1">
                <a:solidFill>
                  <a:srgbClr val="000000"/>
                </a:solidFill>
                <a:effectLst/>
                <a:latin typeface="Arial" panose="020B0604020202020204" pitchFamily="34" charset="0"/>
              </a:rPr>
              <a:t>kulalnıcısı</a:t>
            </a:r>
            <a:r>
              <a:rPr lang="tr-TR" b="0" i="0" dirty="0">
                <a:solidFill>
                  <a:srgbClr val="000000"/>
                </a:solidFill>
                <a:effectLst/>
                <a:latin typeface="Arial" panose="020B0604020202020204" pitchFamily="34" charset="0"/>
              </a:rPr>
              <a:t> veya rolü ile ilgili izinlerin düzenlenmesini sağlar. DCL </a:t>
            </a:r>
            <a:r>
              <a:rPr lang="tr-TR" b="0" i="0" dirty="0" err="1">
                <a:solidFill>
                  <a:srgbClr val="000000"/>
                </a:solidFill>
                <a:effectLst/>
                <a:latin typeface="Arial" panose="020B0604020202020204" pitchFamily="34" charset="0"/>
              </a:rPr>
              <a:t>komuları</a:t>
            </a:r>
            <a:r>
              <a:rPr lang="tr-TR" b="0" i="0" dirty="0">
                <a:solidFill>
                  <a:srgbClr val="000000"/>
                </a:solidFill>
                <a:effectLst/>
                <a:latin typeface="Arial" panose="020B0604020202020204" pitchFamily="34" charset="0"/>
              </a:rPr>
              <a:t> ve fonksiyonları şöyledir:</a:t>
            </a:r>
          </a:p>
          <a:p>
            <a:pPr algn="l"/>
            <a:r>
              <a:rPr lang="tr-TR" b="0" i="0" dirty="0" err="1">
                <a:solidFill>
                  <a:srgbClr val="000000"/>
                </a:solidFill>
                <a:effectLst/>
                <a:latin typeface="Arial" panose="020B0604020202020204" pitchFamily="34" charset="0"/>
              </a:rPr>
              <a:t>GRANT:Kullanıcıya</a:t>
            </a:r>
            <a:r>
              <a:rPr lang="tr-TR" b="0" i="0" dirty="0">
                <a:solidFill>
                  <a:srgbClr val="000000"/>
                </a:solidFill>
                <a:effectLst/>
                <a:latin typeface="Arial" panose="020B0604020202020204" pitchFamily="34" charset="0"/>
              </a:rPr>
              <a:t> yetki verir.</a:t>
            </a:r>
          </a:p>
          <a:p>
            <a:pPr algn="l"/>
            <a:r>
              <a:rPr lang="tr-TR" b="0" i="0" dirty="0" err="1">
                <a:solidFill>
                  <a:srgbClr val="000000"/>
                </a:solidFill>
                <a:effectLst/>
                <a:latin typeface="Arial" panose="020B0604020202020204" pitchFamily="34" charset="0"/>
              </a:rPr>
              <a:t>DENY:Kullanıcı</a:t>
            </a:r>
            <a:r>
              <a:rPr lang="tr-TR" b="0" i="0" dirty="0">
                <a:solidFill>
                  <a:srgbClr val="000000"/>
                </a:solidFill>
                <a:effectLst/>
                <a:latin typeface="Arial" panose="020B0604020202020204" pitchFamily="34" charset="0"/>
              </a:rPr>
              <a:t>, grup veya rolü herhangi bir eylem için </a:t>
            </a:r>
            <a:r>
              <a:rPr lang="tr-TR" b="0" i="0" dirty="0" err="1">
                <a:solidFill>
                  <a:srgbClr val="000000"/>
                </a:solidFill>
                <a:effectLst/>
                <a:latin typeface="Arial" panose="020B0604020202020204" pitchFamily="34" charset="0"/>
              </a:rPr>
              <a:t>eneller</a:t>
            </a:r>
            <a:r>
              <a:rPr lang="tr-TR" b="0" i="0" dirty="0">
                <a:solidFill>
                  <a:srgbClr val="000000"/>
                </a:solidFill>
                <a:effectLst/>
                <a:latin typeface="Arial" panose="020B0604020202020204" pitchFamily="34" charset="0"/>
              </a:rPr>
              <a:t>.</a:t>
            </a:r>
          </a:p>
          <a:p>
            <a:pPr algn="l"/>
            <a:r>
              <a:rPr lang="tr-TR" b="0" i="0" dirty="0" err="1">
                <a:solidFill>
                  <a:srgbClr val="000000"/>
                </a:solidFill>
                <a:effectLst/>
                <a:latin typeface="Arial" panose="020B0604020202020204" pitchFamily="34" charset="0"/>
              </a:rPr>
              <a:t>REVOKE:Daha</a:t>
            </a:r>
            <a:r>
              <a:rPr lang="tr-TR" b="0" i="0" dirty="0">
                <a:solidFill>
                  <a:srgbClr val="000000"/>
                </a:solidFill>
                <a:effectLst/>
                <a:latin typeface="Arial" panose="020B0604020202020204" pitchFamily="34" charset="0"/>
              </a:rPr>
              <a:t> önce atanmış olan yetki veya engeli kaldırır.</a:t>
            </a:r>
          </a:p>
        </p:txBody>
      </p:sp>
    </p:spTree>
    <p:extLst>
      <p:ext uri="{BB962C8B-B14F-4D97-AF65-F5344CB8AC3E}">
        <p14:creationId xmlns:p14="http://schemas.microsoft.com/office/powerpoint/2010/main" val="182197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AB4AEF-2139-48EF-9948-394ADD4A1811}"/>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SELECT İfadesi</a:t>
            </a:r>
            <a:endParaRPr lang="tr-TR" dirty="0"/>
          </a:p>
        </p:txBody>
      </p:sp>
      <p:sp>
        <p:nvSpPr>
          <p:cNvPr id="3" name="İçerik Yer Tutucusu 2">
            <a:extLst>
              <a:ext uri="{FF2B5EF4-FFF2-40B4-BE49-F238E27FC236}">
                <a16:creationId xmlns:a16="http://schemas.microsoft.com/office/drawing/2014/main" id="{EAA49D30-8D0D-437B-9ABE-EA2596BF1A8D}"/>
              </a:ext>
            </a:extLst>
          </p:cNvPr>
          <p:cNvSpPr>
            <a:spLocks noGrp="1"/>
          </p:cNvSpPr>
          <p:nvPr>
            <p:ph idx="1"/>
          </p:nvPr>
        </p:nvSpPr>
        <p:spPr>
          <a:xfrm>
            <a:off x="838200" y="1825625"/>
            <a:ext cx="10515600" cy="2816713"/>
          </a:xfrm>
        </p:spPr>
        <p:txBody>
          <a:bodyPr/>
          <a:lstStyle/>
          <a:p>
            <a:r>
              <a:rPr lang="tr-TR" b="0" i="0" dirty="0">
                <a:solidFill>
                  <a:srgbClr val="000000"/>
                </a:solidFill>
                <a:effectLst/>
                <a:latin typeface="Arial" panose="020B0604020202020204" pitchFamily="34" charset="0"/>
              </a:rPr>
              <a:t>Select ifadesi bir tablodan verileri seçmek için kullanılır. Elde edilen veriler </a:t>
            </a:r>
            <a:r>
              <a:rPr lang="tr-TR" sz="1800" b="1" i="1" dirty="0">
                <a:solidFill>
                  <a:srgbClr val="000000"/>
                </a:solidFill>
                <a:effectLst/>
                <a:latin typeface="Arial" panose="020B0604020202020204" pitchFamily="34" charset="0"/>
              </a:rPr>
              <a:t>sonuç kümesi </a:t>
            </a:r>
            <a:r>
              <a:rPr lang="tr-TR" b="0" i="0" dirty="0">
                <a:solidFill>
                  <a:srgbClr val="000000"/>
                </a:solidFill>
                <a:effectLst/>
                <a:latin typeface="Arial" panose="020B0604020202020204" pitchFamily="34" charset="0"/>
              </a:rPr>
              <a:t>olarak adlandırılır ve yine bir tablo görüntüsü şeklinde görüntülenir.</a:t>
            </a:r>
          </a:p>
          <a:p>
            <a:pPr marL="0" indent="0" algn="l">
              <a:buNone/>
            </a:pPr>
            <a:endParaRPr lang="tr-TR" sz="1800" b="1" dirty="0">
              <a:solidFill>
                <a:srgbClr val="000000"/>
              </a:solidFill>
              <a:latin typeface="Arial" panose="020B0604020202020204" pitchFamily="34" charset="0"/>
            </a:endParaRPr>
          </a:p>
          <a:p>
            <a:pPr marL="0" indent="0" algn="l">
              <a:buNone/>
            </a:pPr>
            <a:r>
              <a:rPr lang="tr-TR" sz="1800" b="1" i="0" dirty="0">
                <a:solidFill>
                  <a:srgbClr val="000000"/>
                </a:solidFill>
                <a:effectLst/>
                <a:latin typeface="Arial" panose="020B0604020202020204" pitchFamily="34" charset="0"/>
              </a:rPr>
              <a:t>Söz dizimi:</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&lt;sütun adı&gt; FROM &lt;tablo adı&gt;</a:t>
            </a:r>
          </a:p>
          <a:p>
            <a:endParaRPr lang="tr-TR" dirty="0"/>
          </a:p>
        </p:txBody>
      </p:sp>
    </p:spTree>
    <p:extLst>
      <p:ext uri="{BB962C8B-B14F-4D97-AF65-F5344CB8AC3E}">
        <p14:creationId xmlns:p14="http://schemas.microsoft.com/office/powerpoint/2010/main" val="240656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66764-9B23-453E-A737-5642E8D84FBD}"/>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WHERE Yancümlesi</a:t>
            </a:r>
            <a:endParaRPr lang="tr-TR" dirty="0"/>
          </a:p>
        </p:txBody>
      </p:sp>
      <p:sp>
        <p:nvSpPr>
          <p:cNvPr id="3" name="İçerik Yer Tutucusu 2">
            <a:extLst>
              <a:ext uri="{FF2B5EF4-FFF2-40B4-BE49-F238E27FC236}">
                <a16:creationId xmlns:a16="http://schemas.microsoft.com/office/drawing/2014/main" id="{0647737B-32D9-4FE3-9DB5-BDA5D3FE5D48}"/>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WHERE yancümlesi görüntülenmek istenen verilerin belirli bir kritere göre seçilmesini sağlar. Örneğin günlük satış bilgilerinin tutulduğu, </a:t>
            </a:r>
            <a:r>
              <a:rPr lang="tr-TR" b="0" i="0" dirty="0" err="1">
                <a:solidFill>
                  <a:srgbClr val="000000"/>
                </a:solidFill>
                <a:effectLst/>
                <a:latin typeface="Arial" panose="020B0604020202020204" pitchFamily="34" charset="0"/>
              </a:rPr>
              <a:t>yüzbin</a:t>
            </a:r>
            <a:r>
              <a:rPr lang="tr-TR" b="0" i="0" dirty="0">
                <a:solidFill>
                  <a:srgbClr val="000000"/>
                </a:solidFill>
                <a:effectLst/>
                <a:latin typeface="Arial" panose="020B0604020202020204" pitchFamily="34" charset="0"/>
              </a:rPr>
              <a:t> kayıttan oluşan satışlar tablosundaki sadece son 3 gün içindeki satışların görüntülenmesini sağlar.</a:t>
            </a:r>
          </a:p>
          <a:p>
            <a:pPr algn="l"/>
            <a:r>
              <a:rPr lang="tr-TR" b="0" i="0" dirty="0">
                <a:solidFill>
                  <a:srgbClr val="000000"/>
                </a:solidFill>
                <a:effectLst/>
                <a:latin typeface="Arial" panose="020B0604020202020204" pitchFamily="34" charset="0"/>
              </a:rPr>
              <a:t>WHERE yancümlesinin kullanımı zorunlu değildir. Fakat bir koşula bağlı verileri seçmek istediğimizde FROM yancümlesinden sonra eklenebilir.</a:t>
            </a:r>
          </a:p>
          <a:p>
            <a:pPr marL="0" indent="0" algn="l">
              <a:buNone/>
            </a:pPr>
            <a:endParaRPr lang="tr-TR" b="0" i="0" dirty="0">
              <a:solidFill>
                <a:srgbClr val="000000"/>
              </a:solidFill>
              <a:effectLst/>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SELECT &lt;</a:t>
            </a:r>
            <a:r>
              <a:rPr lang="en-US" b="0" i="0" dirty="0" err="1">
                <a:solidFill>
                  <a:srgbClr val="000000"/>
                </a:solidFill>
                <a:effectLst/>
                <a:latin typeface="Arial" panose="020B0604020202020204" pitchFamily="34" charset="0"/>
              </a:rPr>
              <a:t>sütun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adı</a:t>
            </a:r>
            <a:r>
              <a:rPr lang="en-US" b="0" i="0" dirty="0">
                <a:solidFill>
                  <a:srgbClr val="000000"/>
                </a:solidFill>
                <a:effectLst/>
                <a:latin typeface="Arial" panose="020B0604020202020204" pitchFamily="34" charset="0"/>
              </a:rPr>
              <a:t>&gt; FROM &lt;</a:t>
            </a:r>
            <a:r>
              <a:rPr lang="en-US" b="0" i="0" dirty="0" err="1">
                <a:solidFill>
                  <a:srgbClr val="000000"/>
                </a:solidFill>
                <a:effectLst/>
                <a:latin typeface="Arial" panose="020B0604020202020204" pitchFamily="34" charset="0"/>
              </a:rPr>
              <a:t>tablo</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adı</a:t>
            </a:r>
            <a:r>
              <a:rPr lang="en-US" b="0" i="0" dirty="0">
                <a:solidFill>
                  <a:srgbClr val="000000"/>
                </a:solidFill>
                <a:effectLst/>
                <a:latin typeface="Arial" panose="020B0604020202020204" pitchFamily="34" charset="0"/>
              </a:rPr>
              <a:t>&gt; WHERE &lt;</a:t>
            </a:r>
            <a:r>
              <a:rPr lang="en-US" b="0" i="0" dirty="0" err="1">
                <a:solidFill>
                  <a:srgbClr val="000000"/>
                </a:solidFill>
                <a:effectLst/>
                <a:latin typeface="Arial" panose="020B0604020202020204" pitchFamily="34" charset="0"/>
              </a:rPr>
              <a:t>koşul</a:t>
            </a:r>
            <a:r>
              <a:rPr lang="en-US" b="0" i="0" dirty="0">
                <a:solidFill>
                  <a:srgbClr val="000000"/>
                </a:solidFill>
                <a:effectLst/>
                <a:latin typeface="Arial" panose="020B0604020202020204" pitchFamily="34" charset="0"/>
              </a:rPr>
              <a:t>(lar)&gt;</a:t>
            </a:r>
            <a:endParaRPr lang="tr-TR" dirty="0"/>
          </a:p>
        </p:txBody>
      </p:sp>
    </p:spTree>
    <p:extLst>
      <p:ext uri="{BB962C8B-B14F-4D97-AF65-F5344CB8AC3E}">
        <p14:creationId xmlns:p14="http://schemas.microsoft.com/office/powerpoint/2010/main" val="38689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93A8267-A4E6-404C-AF98-0057D6E3375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a:solidFill>
                  <a:schemeClr val="tx1"/>
                </a:solidFill>
                <a:latin typeface="+mj-lt"/>
                <a:ea typeface="+mj-ea"/>
                <a:cs typeface="+mj-cs"/>
              </a:rPr>
              <a:t>Operatörler</a:t>
            </a:r>
          </a:p>
        </p:txBody>
      </p:sp>
      <p:pic>
        <p:nvPicPr>
          <p:cNvPr id="5" name="Resim 4">
            <a:extLst>
              <a:ext uri="{FF2B5EF4-FFF2-40B4-BE49-F238E27FC236}">
                <a16:creationId xmlns:a16="http://schemas.microsoft.com/office/drawing/2014/main" id="{6012216A-7A56-40AC-AAD5-8C2BA208C960}"/>
              </a:ext>
            </a:extLst>
          </p:cNvPr>
          <p:cNvPicPr>
            <a:picLocks noChangeAspect="1"/>
          </p:cNvPicPr>
          <p:nvPr/>
        </p:nvPicPr>
        <p:blipFill>
          <a:blip r:embed="rId2"/>
          <a:stretch>
            <a:fillRect/>
          </a:stretch>
        </p:blipFill>
        <p:spPr>
          <a:xfrm>
            <a:off x="723900" y="2567119"/>
            <a:ext cx="10744200" cy="3522325"/>
          </a:xfrm>
          <a:prstGeom prst="rect">
            <a:avLst/>
          </a:prstGeom>
        </p:spPr>
      </p:pic>
    </p:spTree>
    <p:extLst>
      <p:ext uri="{BB962C8B-B14F-4D97-AF65-F5344CB8AC3E}">
        <p14:creationId xmlns:p14="http://schemas.microsoft.com/office/powerpoint/2010/main" val="3269480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4EFB983-F5F3-40E7-B103-BA319D501811}"/>
              </a:ext>
            </a:extLst>
          </p:cNvPr>
          <p:cNvSpPr txBox="1"/>
          <p:nvPr/>
        </p:nvSpPr>
        <p:spPr>
          <a:xfrm>
            <a:off x="838200" y="1835799"/>
            <a:ext cx="9530173" cy="4770537"/>
          </a:xfrm>
          <a:prstGeom prst="rect">
            <a:avLst/>
          </a:prstGeom>
          <a:noFill/>
        </p:spPr>
        <p:txBody>
          <a:bodyPr wrap="none" rtlCol="0">
            <a:spAutoFit/>
          </a:bodyPr>
          <a:lstStyle/>
          <a:p>
            <a:pPr algn="l"/>
            <a:r>
              <a:rPr lang="tr-TR" sz="1600" b="1" i="0" dirty="0">
                <a:solidFill>
                  <a:srgbClr val="000000"/>
                </a:solidFill>
                <a:effectLst/>
                <a:latin typeface="Arial" panose="020B0604020202020204" pitchFamily="34" charset="0"/>
              </a:rPr>
              <a:t>Örnek: </a:t>
            </a:r>
          </a:p>
          <a:p>
            <a:pPr algn="l"/>
            <a:r>
              <a:rPr lang="tr-TR" sz="1600" b="0" i="0" dirty="0" err="1">
                <a:solidFill>
                  <a:srgbClr val="000000"/>
                </a:solidFill>
                <a:effectLst/>
                <a:latin typeface="Arial" panose="020B0604020202020204" pitchFamily="34" charset="0"/>
              </a:rPr>
              <a:t>Northwind</a:t>
            </a:r>
            <a:r>
              <a:rPr lang="tr-TR" sz="1600" b="0" i="0" dirty="0">
                <a:solidFill>
                  <a:srgbClr val="000000"/>
                </a:solidFill>
                <a:effectLst/>
                <a:latin typeface="Arial" panose="020B0604020202020204" pitchFamily="34" charset="0"/>
              </a:rPr>
              <a:t> veri tabanında </a:t>
            </a:r>
            <a:r>
              <a:rPr lang="tr-TR" sz="1600" b="0" i="0" dirty="0" err="1">
                <a:solidFill>
                  <a:srgbClr val="000000"/>
                </a:solidFill>
                <a:effectLst/>
                <a:latin typeface="Arial" panose="020B0604020202020204" pitchFamily="34" charset="0"/>
              </a:rPr>
              <a:t>Customers</a:t>
            </a:r>
            <a:r>
              <a:rPr lang="tr-TR" sz="1600" b="0" i="0" dirty="0">
                <a:solidFill>
                  <a:srgbClr val="000000"/>
                </a:solidFill>
                <a:effectLst/>
                <a:latin typeface="Arial" panose="020B0604020202020204" pitchFamily="34" charset="0"/>
              </a:rPr>
              <a:t> tablosundan, Kanada’daki müşterileri görüntülemek istediğimizde </a:t>
            </a:r>
          </a:p>
          <a:p>
            <a:pPr algn="l"/>
            <a:r>
              <a:rPr lang="tr-TR" sz="1600" b="0" i="0" dirty="0">
                <a:solidFill>
                  <a:srgbClr val="000000"/>
                </a:solidFill>
                <a:effectLst/>
                <a:latin typeface="Arial" panose="020B0604020202020204" pitchFamily="34" charset="0"/>
              </a:rPr>
              <a:t>Country alanında bir koşul belirtmemiz gerekir.</a:t>
            </a:r>
          </a:p>
          <a:p>
            <a:pPr algn="l"/>
            <a:r>
              <a:rPr lang="tr-TR" sz="1600" b="1" i="0" dirty="0">
                <a:solidFill>
                  <a:srgbClr val="000000"/>
                </a:solidFill>
                <a:effectLst/>
                <a:latin typeface="Arial" panose="020B0604020202020204" pitchFamily="34" charset="0"/>
              </a:rPr>
              <a:t>Sorgu:</a:t>
            </a:r>
          </a:p>
          <a:p>
            <a:pPr algn="l"/>
            <a:r>
              <a:rPr lang="tr-TR" sz="1600" b="0" i="0" dirty="0">
                <a:solidFill>
                  <a:srgbClr val="000000"/>
                </a:solidFill>
                <a:effectLst/>
                <a:latin typeface="Arial" panose="020B0604020202020204" pitchFamily="34" charset="0"/>
              </a:rPr>
              <a:t>USE </a:t>
            </a:r>
            <a:r>
              <a:rPr lang="tr-TR" sz="1600" b="0" i="0" dirty="0" err="1">
                <a:solidFill>
                  <a:srgbClr val="000000"/>
                </a:solidFill>
                <a:effectLst/>
                <a:latin typeface="Arial" panose="020B0604020202020204" pitchFamily="34" charset="0"/>
              </a:rPr>
              <a:t>northwind</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SELECT </a:t>
            </a:r>
            <a:r>
              <a:rPr lang="tr-TR" sz="1600" b="0" i="0" dirty="0" err="1">
                <a:solidFill>
                  <a:srgbClr val="000000"/>
                </a:solidFill>
                <a:effectLst/>
                <a:latin typeface="Arial" panose="020B0604020202020204" pitchFamily="34" charset="0"/>
              </a:rPr>
              <a:t>CustomerID</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CompanyName</a:t>
            </a:r>
            <a:r>
              <a:rPr lang="tr-TR" sz="1600" b="0" i="0" dirty="0">
                <a:solidFill>
                  <a:srgbClr val="000000"/>
                </a:solidFill>
                <a:effectLst/>
                <a:latin typeface="Arial" panose="020B0604020202020204" pitchFamily="34" charset="0"/>
              </a:rPr>
              <a:t>, Country</a:t>
            </a:r>
          </a:p>
          <a:p>
            <a:pPr algn="l"/>
            <a:r>
              <a:rPr lang="tr-TR" sz="1600" b="0" i="0" dirty="0">
                <a:solidFill>
                  <a:srgbClr val="000000"/>
                </a:solidFill>
                <a:effectLst/>
                <a:latin typeface="Arial" panose="020B0604020202020204" pitchFamily="34" charset="0"/>
              </a:rPr>
              <a:t>FROM </a:t>
            </a:r>
            <a:r>
              <a:rPr lang="tr-TR" sz="1600" b="0" i="0" dirty="0" err="1">
                <a:solidFill>
                  <a:srgbClr val="000000"/>
                </a:solidFill>
                <a:effectLst/>
                <a:latin typeface="Arial" panose="020B0604020202020204" pitchFamily="34" charset="0"/>
              </a:rPr>
              <a:t>customers</a:t>
            </a:r>
            <a:r>
              <a:rPr lang="tr-TR" sz="1600" b="0" i="0" dirty="0">
                <a:solidFill>
                  <a:srgbClr val="000000"/>
                </a:solidFill>
                <a:effectLst/>
                <a:latin typeface="Arial" panose="020B0604020202020204" pitchFamily="34" charset="0"/>
              </a:rPr>
              <a:t> WHERE Country=’</a:t>
            </a:r>
            <a:r>
              <a:rPr lang="tr-TR" sz="1600" b="0" i="0" dirty="0" err="1">
                <a:solidFill>
                  <a:srgbClr val="000000"/>
                </a:solidFill>
                <a:effectLst/>
                <a:latin typeface="Arial" panose="020B0604020202020204" pitchFamily="34" charset="0"/>
              </a:rPr>
              <a:t>Canada</a:t>
            </a:r>
            <a:r>
              <a:rPr lang="tr-TR" sz="1600" b="0" i="0" dirty="0">
                <a:solidFill>
                  <a:srgbClr val="000000"/>
                </a:solidFill>
                <a:effectLst/>
                <a:latin typeface="Arial" panose="020B0604020202020204" pitchFamily="34" charset="0"/>
              </a:rPr>
              <a:t>’</a:t>
            </a:r>
          </a:p>
          <a:p>
            <a:pPr algn="l"/>
            <a:endParaRPr lang="tr-TR" sz="1600" dirty="0">
              <a:solidFill>
                <a:srgbClr val="000000"/>
              </a:solidFill>
              <a:latin typeface="Arial" panose="020B0604020202020204" pitchFamily="34" charset="0"/>
            </a:endParaRPr>
          </a:p>
          <a:p>
            <a:pPr algn="l"/>
            <a:r>
              <a:rPr lang="tr-TR" sz="1600" b="1" i="0" dirty="0">
                <a:solidFill>
                  <a:srgbClr val="000000"/>
                </a:solidFill>
                <a:effectLst/>
                <a:latin typeface="Arial" panose="020B0604020202020204" pitchFamily="34" charset="0"/>
              </a:rPr>
              <a:t>Örnek: </a:t>
            </a:r>
          </a:p>
          <a:p>
            <a:pPr algn="l"/>
            <a:r>
              <a:rPr lang="tr-TR" sz="1600" b="0" i="0" dirty="0">
                <a:solidFill>
                  <a:srgbClr val="000000"/>
                </a:solidFill>
                <a:effectLst/>
                <a:latin typeface="Arial" panose="020B0604020202020204" pitchFamily="34" charset="0"/>
              </a:rPr>
              <a:t>Birim fiyatı 20$’dan büyük olan ürünleri listelemek için </a:t>
            </a:r>
            <a:r>
              <a:rPr lang="tr-TR" sz="1600" b="0" i="0" dirty="0" err="1">
                <a:solidFill>
                  <a:srgbClr val="000000"/>
                </a:solidFill>
                <a:effectLst/>
                <a:latin typeface="Arial" panose="020B0604020202020204" pitchFamily="34" charset="0"/>
              </a:rPr>
              <a:t>Products</a:t>
            </a:r>
            <a:r>
              <a:rPr lang="tr-TR" sz="1600" b="0" i="0" dirty="0">
                <a:solidFill>
                  <a:srgbClr val="000000"/>
                </a:solidFill>
                <a:effectLst/>
                <a:latin typeface="Arial" panose="020B0604020202020204" pitchFamily="34" charset="0"/>
              </a:rPr>
              <a:t> tablosunda </a:t>
            </a:r>
          </a:p>
          <a:p>
            <a:pPr algn="l"/>
            <a:r>
              <a:rPr lang="tr-TR" sz="1600" b="0" i="0" dirty="0" err="1">
                <a:solidFill>
                  <a:srgbClr val="000000"/>
                </a:solidFill>
                <a:effectLst/>
                <a:latin typeface="Arial" panose="020B0604020202020204" pitchFamily="34" charset="0"/>
              </a:rPr>
              <a:t>UnitPrice</a:t>
            </a:r>
            <a:r>
              <a:rPr lang="tr-TR" sz="1600" b="0" i="0" dirty="0">
                <a:solidFill>
                  <a:srgbClr val="000000"/>
                </a:solidFill>
                <a:effectLst/>
                <a:latin typeface="Arial" panose="020B0604020202020204" pitchFamily="34" charset="0"/>
              </a:rPr>
              <a:t> alanı için bir koşul belirtmemiz gerekir.</a:t>
            </a:r>
          </a:p>
          <a:p>
            <a:pPr algn="l"/>
            <a:r>
              <a:rPr lang="tr-TR" sz="1600" b="0" i="0" dirty="0">
                <a:solidFill>
                  <a:srgbClr val="000000"/>
                </a:solidFill>
                <a:effectLst/>
                <a:latin typeface="Arial" panose="020B0604020202020204" pitchFamily="34" charset="0"/>
              </a:rPr>
              <a:t> </a:t>
            </a:r>
          </a:p>
          <a:p>
            <a:pPr algn="l"/>
            <a:r>
              <a:rPr lang="tr-TR" sz="1600" b="1" i="0" dirty="0">
                <a:solidFill>
                  <a:srgbClr val="000000"/>
                </a:solidFill>
                <a:effectLst/>
                <a:latin typeface="Arial" panose="020B0604020202020204" pitchFamily="34" charset="0"/>
              </a:rPr>
              <a:t>Sorgu:</a:t>
            </a:r>
          </a:p>
          <a:p>
            <a:pPr algn="l"/>
            <a:r>
              <a:rPr lang="tr-TR" sz="1600" b="0" i="0" dirty="0">
                <a:solidFill>
                  <a:srgbClr val="000000"/>
                </a:solidFill>
                <a:effectLst/>
                <a:latin typeface="Arial" panose="020B0604020202020204" pitchFamily="34" charset="0"/>
              </a:rPr>
              <a:t>USE </a:t>
            </a:r>
            <a:r>
              <a:rPr lang="tr-TR" sz="1600" b="0" i="0" dirty="0" err="1">
                <a:solidFill>
                  <a:srgbClr val="000000"/>
                </a:solidFill>
                <a:effectLst/>
                <a:latin typeface="Arial" panose="020B0604020202020204" pitchFamily="34" charset="0"/>
              </a:rPr>
              <a:t>Northwind</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SELECT </a:t>
            </a:r>
            <a:r>
              <a:rPr lang="tr-TR" sz="1600" b="0" i="0" dirty="0" err="1">
                <a:solidFill>
                  <a:srgbClr val="000000"/>
                </a:solidFill>
                <a:effectLst/>
                <a:latin typeface="Arial" panose="020B0604020202020204" pitchFamily="34" charset="0"/>
              </a:rPr>
              <a:t>ProductID</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ProductName</a:t>
            </a:r>
            <a:r>
              <a:rPr lang="tr-TR" sz="1600" b="0" i="0" dirty="0">
                <a:solidFill>
                  <a:srgbClr val="000000"/>
                </a:solidFill>
                <a:effectLst/>
                <a:latin typeface="Arial" panose="020B0604020202020204" pitchFamily="34" charset="0"/>
              </a:rPr>
              <a:t>, </a:t>
            </a:r>
            <a:r>
              <a:rPr lang="tr-TR" sz="1600" b="0" i="0" dirty="0" err="1">
                <a:solidFill>
                  <a:srgbClr val="000000"/>
                </a:solidFill>
                <a:effectLst/>
                <a:latin typeface="Arial" panose="020B0604020202020204" pitchFamily="34" charset="0"/>
              </a:rPr>
              <a:t>UnitPrice</a:t>
            </a:r>
            <a:endParaRPr lang="tr-TR" sz="1600" b="0" i="0" dirty="0">
              <a:solidFill>
                <a:srgbClr val="000000"/>
              </a:solidFill>
              <a:effectLst/>
              <a:latin typeface="Arial" panose="020B0604020202020204" pitchFamily="34" charset="0"/>
            </a:endParaRPr>
          </a:p>
          <a:p>
            <a:pPr algn="l"/>
            <a:r>
              <a:rPr lang="tr-TR" sz="1600" b="0" i="0" dirty="0">
                <a:solidFill>
                  <a:srgbClr val="000000"/>
                </a:solidFill>
                <a:effectLst/>
                <a:latin typeface="Arial" panose="020B0604020202020204" pitchFamily="34" charset="0"/>
              </a:rPr>
              <a:t>FROM </a:t>
            </a:r>
            <a:r>
              <a:rPr lang="tr-TR" sz="1600" b="0" i="0" dirty="0" err="1">
                <a:solidFill>
                  <a:srgbClr val="000000"/>
                </a:solidFill>
                <a:effectLst/>
                <a:latin typeface="Arial" panose="020B0604020202020204" pitchFamily="34" charset="0"/>
              </a:rPr>
              <a:t>products</a:t>
            </a:r>
            <a:r>
              <a:rPr lang="tr-TR" sz="1600" b="0" i="0" dirty="0">
                <a:solidFill>
                  <a:srgbClr val="000000"/>
                </a:solidFill>
                <a:effectLst/>
                <a:latin typeface="Arial" panose="020B0604020202020204" pitchFamily="34" charset="0"/>
              </a:rPr>
              <a:t> WHERE </a:t>
            </a:r>
            <a:r>
              <a:rPr lang="tr-TR" sz="1600" b="0" i="0" dirty="0" err="1">
                <a:solidFill>
                  <a:srgbClr val="000000"/>
                </a:solidFill>
                <a:effectLst/>
                <a:latin typeface="Arial" panose="020B0604020202020204" pitchFamily="34" charset="0"/>
              </a:rPr>
              <a:t>UnitPrice</a:t>
            </a:r>
            <a:r>
              <a:rPr lang="tr-TR" sz="1600" b="0" i="0" dirty="0">
                <a:solidFill>
                  <a:srgbClr val="000000"/>
                </a:solidFill>
                <a:effectLst/>
                <a:latin typeface="Arial" panose="020B0604020202020204" pitchFamily="34" charset="0"/>
              </a:rPr>
              <a:t>&gt;20</a:t>
            </a:r>
          </a:p>
          <a:p>
            <a:pPr algn="l"/>
            <a:r>
              <a:rPr lang="tr-TR" sz="1600" b="0" i="0" dirty="0">
                <a:solidFill>
                  <a:srgbClr val="000000"/>
                </a:solidFill>
                <a:effectLst/>
                <a:latin typeface="Arial" panose="020B0604020202020204" pitchFamily="34" charset="0"/>
              </a:rPr>
              <a:t> </a:t>
            </a:r>
          </a:p>
          <a:p>
            <a:pPr algn="l"/>
            <a:endParaRPr lang="tr-TR" sz="1600" b="0" i="0" dirty="0">
              <a:solidFill>
                <a:srgbClr val="000000"/>
              </a:solidFill>
              <a:effectLst/>
              <a:latin typeface="Arial" panose="020B0604020202020204" pitchFamily="34" charset="0"/>
            </a:endParaRPr>
          </a:p>
          <a:p>
            <a:endParaRPr lang="tr-TR" sz="1600" dirty="0"/>
          </a:p>
        </p:txBody>
      </p:sp>
    </p:spTree>
    <p:extLst>
      <p:ext uri="{BB962C8B-B14F-4D97-AF65-F5344CB8AC3E}">
        <p14:creationId xmlns:p14="http://schemas.microsoft.com/office/powerpoint/2010/main" val="200635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FF9A25-DEF2-4C04-A7E7-8806DCB2EC8E}"/>
              </a:ext>
            </a:extLst>
          </p:cNvPr>
          <p:cNvSpPr>
            <a:spLocks noGrp="1"/>
          </p:cNvSpPr>
          <p:nvPr>
            <p:ph type="title"/>
          </p:nvPr>
        </p:nvSpPr>
        <p:spPr/>
        <p:txBody>
          <a:bodyPr>
            <a:normAutofit/>
          </a:bodyPr>
          <a:lstStyle/>
          <a:p>
            <a:r>
              <a:rPr lang="tr-TR" b="1" i="1" dirty="0">
                <a:solidFill>
                  <a:srgbClr val="000000"/>
                </a:solidFill>
                <a:effectLst/>
                <a:latin typeface="Arial" panose="020B0604020202020204" pitchFamily="34" charset="0"/>
              </a:rPr>
              <a:t>SQL AND, OR, NOT Mantıksal Operatörleri</a:t>
            </a:r>
            <a:endParaRPr lang="tr-TR" dirty="0"/>
          </a:p>
        </p:txBody>
      </p:sp>
      <p:sp>
        <p:nvSpPr>
          <p:cNvPr id="3" name="İçerik Yer Tutucusu 2">
            <a:extLst>
              <a:ext uri="{FF2B5EF4-FFF2-40B4-BE49-F238E27FC236}">
                <a16:creationId xmlns:a16="http://schemas.microsoft.com/office/drawing/2014/main" id="{B42004AF-8C2A-4C73-871D-2844773AAABE}"/>
              </a:ext>
            </a:extLst>
          </p:cNvPr>
          <p:cNvSpPr>
            <a:spLocks noGrp="1"/>
          </p:cNvSpPr>
          <p:nvPr>
            <p:ph idx="1"/>
          </p:nvPr>
        </p:nvSpPr>
        <p:spPr/>
        <p:txBody>
          <a:bodyPr>
            <a:normAutofit fontScale="85000" lnSpcReduction="20000"/>
          </a:bodyPr>
          <a:lstStyle/>
          <a:p>
            <a:pPr algn="l"/>
            <a:r>
              <a:rPr lang="tr-TR" b="0" i="0" dirty="0">
                <a:solidFill>
                  <a:srgbClr val="000000"/>
                </a:solidFill>
                <a:effectLst/>
                <a:latin typeface="Arial" panose="020B0604020202020204" pitchFamily="34" charset="0"/>
              </a:rPr>
              <a:t>AND ve OR mantıksal operatörlerini birden fazla koşulu birleştirmek için kullanırız. AND operatörü kullanılarak, </a:t>
            </a:r>
            <a:r>
              <a:rPr lang="tr-TR" b="0" i="0" dirty="0" err="1">
                <a:solidFill>
                  <a:srgbClr val="000000"/>
                </a:solidFill>
                <a:effectLst/>
                <a:latin typeface="Arial" panose="020B0604020202020204" pitchFamily="34" charset="0"/>
              </a:rPr>
              <a:t>birleştirişen</a:t>
            </a:r>
            <a:r>
              <a:rPr lang="tr-TR" b="0" i="0" dirty="0">
                <a:solidFill>
                  <a:srgbClr val="000000"/>
                </a:solidFill>
                <a:effectLst/>
                <a:latin typeface="Arial" panose="020B0604020202020204" pitchFamily="34" charset="0"/>
              </a:rPr>
              <a:t> koşulların tümüne uyan satırlar listelenir. OR operatörü kullanılarak, birleştirilen koşullardan en az birine uyan satırlar listelenir. NOT operatörü kendisinden sonra gelen koşulu sağlamayan kayıtları listeler.</a:t>
            </a:r>
          </a:p>
          <a:p>
            <a:pPr algn="l"/>
            <a:r>
              <a:rPr lang="tr-TR" b="0" i="0" dirty="0">
                <a:solidFill>
                  <a:srgbClr val="000000"/>
                </a:solidFill>
                <a:effectLst/>
                <a:latin typeface="Arial" panose="020B0604020202020204" pitchFamily="34" charset="0"/>
              </a:rPr>
              <a:t> </a:t>
            </a:r>
          </a:p>
          <a:p>
            <a:pPr algn="l"/>
            <a:r>
              <a:rPr lang="tr-TR" b="0" i="0" dirty="0">
                <a:solidFill>
                  <a:srgbClr val="000000"/>
                </a:solidFill>
                <a:effectLst/>
                <a:latin typeface="Arial" panose="020B0604020202020204" pitchFamily="34" charset="0"/>
              </a:rPr>
              <a:t>Parantez kullanımı ikiden fazla koşul olması durumunda koşulların öncelik sırasını belirler. Parantez kullanılmaması durumunda SQL önce NOT, sonra AND ve en sonra da OR mantıksal operatörünü işler.</a:t>
            </a:r>
          </a:p>
          <a:p>
            <a:endParaRPr lang="tr-TR" dirty="0"/>
          </a:p>
          <a:p>
            <a:pPr algn="l"/>
            <a:r>
              <a:rPr lang="tr-TR" b="0" i="0" dirty="0">
                <a:solidFill>
                  <a:srgbClr val="000000"/>
                </a:solidFill>
                <a:effectLst/>
                <a:latin typeface="Arial" panose="020B0604020202020204" pitchFamily="34" charset="0"/>
              </a:rPr>
              <a:t>SELECT &lt;sütun adı&gt; FROM &lt;tablo adı&gt; WHERE &lt;koşul&gt; AND &lt;koşul&gt;[AND &lt;koşul&gt;...]</a:t>
            </a:r>
          </a:p>
          <a:p>
            <a:pPr algn="l"/>
            <a:r>
              <a:rPr lang="tr-TR" b="0" i="0" dirty="0">
                <a:solidFill>
                  <a:srgbClr val="000000"/>
                </a:solidFill>
                <a:effectLst/>
                <a:latin typeface="Arial" panose="020B0604020202020204" pitchFamily="34" charset="0"/>
              </a:rPr>
              <a:t>SELECT &lt;sütun adı&gt; FROM &lt;tablo adı&gt; WHERE &lt;koşul&gt; OR &lt;koşul&gt;[OR &lt;koşul&gt;...]</a:t>
            </a:r>
          </a:p>
          <a:p>
            <a:endParaRPr lang="tr-TR" dirty="0"/>
          </a:p>
        </p:txBody>
      </p:sp>
    </p:spTree>
    <p:extLst>
      <p:ext uri="{BB962C8B-B14F-4D97-AF65-F5344CB8AC3E}">
        <p14:creationId xmlns:p14="http://schemas.microsoft.com/office/powerpoint/2010/main" val="348586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69C99A-420D-4685-B036-7491CDBB2B21}"/>
              </a:ext>
            </a:extLst>
          </p:cNvPr>
          <p:cNvSpPr>
            <a:spLocks noGrp="1"/>
          </p:cNvSpPr>
          <p:nvPr>
            <p:ph idx="1"/>
          </p:nvPr>
        </p:nvSpPr>
        <p:spPr>
          <a:xfrm>
            <a:off x="715107" y="506779"/>
            <a:ext cx="10515600" cy="5806098"/>
          </a:xfrm>
        </p:spPr>
        <p:txBody>
          <a:bodyPr>
            <a:normAutofit fontScale="55000" lnSpcReduction="20000"/>
          </a:bodyPr>
          <a:lstStyle/>
          <a:p>
            <a:pPr marL="0" indent="0" algn="l">
              <a:buNone/>
            </a:pPr>
            <a:r>
              <a:rPr lang="tr-TR" sz="2800" b="1" i="0" dirty="0">
                <a:solidFill>
                  <a:srgbClr val="000000"/>
                </a:solidFill>
                <a:effectLst/>
                <a:latin typeface="Arial" panose="020B0604020202020204" pitchFamily="34" charset="0"/>
              </a:rPr>
              <a:t>Örnek: </a:t>
            </a:r>
          </a:p>
          <a:p>
            <a:pPr marL="0" indent="0" algn="l">
              <a:buNone/>
            </a:pPr>
            <a:r>
              <a:rPr lang="tr-TR" sz="2800" b="0" i="0" dirty="0">
                <a:solidFill>
                  <a:srgbClr val="000000"/>
                </a:solidFill>
                <a:effectLst/>
                <a:latin typeface="Arial" panose="020B0604020202020204" pitchFamily="34" charset="0"/>
              </a:rPr>
              <a:t>01.01.1998 tarihinden itibaren verilmiş olan siparişleri görüntüleyin.</a:t>
            </a:r>
          </a:p>
          <a:p>
            <a:pPr marL="0" indent="0" algn="l">
              <a:buNone/>
            </a:pPr>
            <a:r>
              <a:rPr lang="tr-TR" sz="2800" b="1" i="0" dirty="0">
                <a:solidFill>
                  <a:srgbClr val="000000"/>
                </a:solidFill>
                <a:effectLst/>
                <a:latin typeface="Arial" panose="020B0604020202020204" pitchFamily="34" charset="0"/>
              </a:rPr>
              <a:t>Sorgu:</a:t>
            </a:r>
          </a:p>
          <a:p>
            <a:pPr marL="0" indent="0" algn="l">
              <a:buNone/>
            </a:pPr>
            <a:r>
              <a:rPr lang="tr-TR" sz="2800" b="0" i="0" dirty="0">
                <a:solidFill>
                  <a:srgbClr val="000000"/>
                </a:solidFill>
                <a:effectLst/>
                <a:latin typeface="Arial" panose="020B0604020202020204" pitchFamily="34" charset="0"/>
              </a:rPr>
              <a:t>USE </a:t>
            </a:r>
            <a:r>
              <a:rPr lang="tr-TR" sz="2800" b="0" i="0" dirty="0" err="1">
                <a:solidFill>
                  <a:srgbClr val="000000"/>
                </a:solidFill>
                <a:effectLst/>
                <a:latin typeface="Arial" panose="020B0604020202020204" pitchFamily="34" charset="0"/>
              </a:rPr>
              <a:t>Northwind</a:t>
            </a:r>
            <a:endParaRPr lang="tr-TR" sz="2800" b="0" i="0" dirty="0">
              <a:solidFill>
                <a:srgbClr val="000000"/>
              </a:solidFill>
              <a:effectLst/>
              <a:latin typeface="Arial" panose="020B0604020202020204" pitchFamily="34" charset="0"/>
            </a:endParaRPr>
          </a:p>
          <a:p>
            <a:pPr marL="0" indent="0" algn="l">
              <a:buNone/>
            </a:pPr>
            <a:r>
              <a:rPr lang="tr-TR" sz="2800" b="0" i="0" dirty="0">
                <a:solidFill>
                  <a:srgbClr val="000000"/>
                </a:solidFill>
                <a:effectLst/>
                <a:latin typeface="Arial" panose="020B0604020202020204" pitchFamily="34" charset="0"/>
              </a:rPr>
              <a:t>SELECT </a:t>
            </a:r>
            <a:r>
              <a:rPr lang="tr-TR" sz="2800" b="0" i="0" dirty="0" err="1">
                <a:solidFill>
                  <a:srgbClr val="000000"/>
                </a:solidFill>
                <a:effectLst/>
                <a:latin typeface="Arial" panose="020B0604020202020204" pitchFamily="34" charset="0"/>
              </a:rPr>
              <a:t>OrderID</a:t>
            </a:r>
            <a:r>
              <a:rPr lang="tr-TR" sz="2800" b="0" i="0" dirty="0">
                <a:solidFill>
                  <a:srgbClr val="000000"/>
                </a:solidFill>
                <a:effectLst/>
                <a:latin typeface="Arial" panose="020B0604020202020204" pitchFamily="34" charset="0"/>
              </a:rPr>
              <a:t>, </a:t>
            </a:r>
            <a:r>
              <a:rPr lang="tr-TR" sz="2800" b="0" i="0" dirty="0" err="1">
                <a:solidFill>
                  <a:srgbClr val="000000"/>
                </a:solidFill>
                <a:effectLst/>
                <a:latin typeface="Arial" panose="020B0604020202020204" pitchFamily="34" charset="0"/>
              </a:rPr>
              <a:t>CustomerID</a:t>
            </a:r>
            <a:r>
              <a:rPr lang="tr-TR" sz="2800" b="0" i="0" dirty="0">
                <a:solidFill>
                  <a:srgbClr val="000000"/>
                </a:solidFill>
                <a:effectLst/>
                <a:latin typeface="Arial" panose="020B0604020202020204" pitchFamily="34" charset="0"/>
              </a:rPr>
              <a:t>, </a:t>
            </a:r>
            <a:r>
              <a:rPr lang="tr-TR" sz="2800" b="0" i="0" dirty="0" err="1">
                <a:solidFill>
                  <a:srgbClr val="000000"/>
                </a:solidFill>
                <a:effectLst/>
                <a:latin typeface="Arial" panose="020B0604020202020204" pitchFamily="34" charset="0"/>
              </a:rPr>
              <a:t>OrderData</a:t>
            </a:r>
            <a:r>
              <a:rPr lang="tr-TR" sz="2800" b="0" i="0" dirty="0">
                <a:solidFill>
                  <a:srgbClr val="000000"/>
                </a:solidFill>
                <a:effectLst/>
                <a:latin typeface="Arial" panose="020B0604020202020204" pitchFamily="34" charset="0"/>
              </a:rPr>
              <a:t> FROM </a:t>
            </a:r>
            <a:r>
              <a:rPr lang="tr-TR" sz="2800" b="0" i="0" dirty="0" err="1">
                <a:solidFill>
                  <a:srgbClr val="000000"/>
                </a:solidFill>
                <a:effectLst/>
                <a:latin typeface="Arial" panose="020B0604020202020204" pitchFamily="34" charset="0"/>
              </a:rPr>
              <a:t>Orders</a:t>
            </a:r>
            <a:r>
              <a:rPr lang="tr-TR" sz="2800" b="0" i="0" dirty="0">
                <a:solidFill>
                  <a:srgbClr val="000000"/>
                </a:solidFill>
                <a:effectLst/>
                <a:latin typeface="Arial" panose="020B0604020202020204" pitchFamily="34" charset="0"/>
              </a:rPr>
              <a:t> WHERE </a:t>
            </a:r>
            <a:r>
              <a:rPr lang="tr-TR" sz="2800" b="0" i="0" dirty="0" err="1">
                <a:solidFill>
                  <a:srgbClr val="000000"/>
                </a:solidFill>
                <a:effectLst/>
                <a:latin typeface="Arial" panose="020B0604020202020204" pitchFamily="34" charset="0"/>
              </a:rPr>
              <a:t>OrderDate</a:t>
            </a:r>
            <a:r>
              <a:rPr lang="tr-TR" sz="2800" b="0" i="0" dirty="0">
                <a:solidFill>
                  <a:srgbClr val="000000"/>
                </a:solidFill>
                <a:effectLst/>
                <a:latin typeface="Arial" panose="020B0604020202020204" pitchFamily="34" charset="0"/>
              </a:rPr>
              <a:t>&gt;’1/1/1998’</a:t>
            </a:r>
          </a:p>
          <a:p>
            <a:pPr marL="0" indent="0" algn="l">
              <a:buNone/>
            </a:pPr>
            <a:endParaRPr lang="tr-TR" sz="2800" b="0" i="0" dirty="0">
              <a:solidFill>
                <a:srgbClr val="000000"/>
              </a:solidFill>
              <a:effectLst/>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Örnek: </a:t>
            </a:r>
          </a:p>
          <a:p>
            <a:pPr marL="0" indent="0" algn="l">
              <a:buNone/>
            </a:pPr>
            <a:r>
              <a:rPr lang="tr-TR" b="0" i="0" dirty="0">
                <a:solidFill>
                  <a:srgbClr val="000000"/>
                </a:solidFill>
                <a:effectLst/>
                <a:latin typeface="Arial" panose="020B0604020202020204" pitchFamily="34" charset="0"/>
              </a:rPr>
              <a:t>Personel numarası 5 olan çalışanın 1997 yılından sonra aldığı siparişleri listelemek için kontrol edilmesi gereken iki koşul vardır.</a:t>
            </a:r>
          </a:p>
          <a:p>
            <a:pPr marL="0" indent="0" algn="l">
              <a:buNone/>
            </a:pPr>
            <a:r>
              <a:rPr lang="tr-TR" sz="26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EmployeeID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CustomerID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OrderID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OrderDate</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FROM </a:t>
            </a:r>
            <a:r>
              <a:rPr lang="tr-TR" b="0" i="0" dirty="0" err="1">
                <a:solidFill>
                  <a:srgbClr val="000000"/>
                </a:solidFill>
                <a:effectLst/>
                <a:latin typeface="Arial" panose="020B0604020202020204" pitchFamily="34" charset="0"/>
              </a:rPr>
              <a:t>Orders</a:t>
            </a:r>
            <a:r>
              <a:rPr lang="tr-TR" b="0" i="0" dirty="0">
                <a:solidFill>
                  <a:srgbClr val="000000"/>
                </a:solidFill>
                <a:effectLst/>
                <a:latin typeface="Arial" panose="020B0604020202020204" pitchFamily="34" charset="0"/>
              </a:rPr>
              <a:t> WHERE </a:t>
            </a:r>
            <a:r>
              <a:rPr lang="tr-TR" b="0" i="0" dirty="0" err="1">
                <a:solidFill>
                  <a:srgbClr val="000000"/>
                </a:solidFill>
                <a:effectLst/>
                <a:latin typeface="Arial" panose="020B0604020202020204" pitchFamily="34" charset="0"/>
              </a:rPr>
              <a:t>EmployeeID</a:t>
            </a:r>
            <a:r>
              <a:rPr lang="tr-TR" b="0" i="0" dirty="0">
                <a:solidFill>
                  <a:srgbClr val="000000"/>
                </a:solidFill>
                <a:effectLst/>
                <a:latin typeface="Arial" panose="020B0604020202020204" pitchFamily="34" charset="0"/>
              </a:rPr>
              <a:t>=5 AND </a:t>
            </a:r>
            <a:r>
              <a:rPr lang="tr-TR" b="0" i="0" dirty="0" err="1">
                <a:solidFill>
                  <a:srgbClr val="000000"/>
                </a:solidFill>
                <a:effectLst/>
                <a:latin typeface="Arial" panose="020B0604020202020204" pitchFamily="34" charset="0"/>
              </a:rPr>
              <a:t>OrderDate</a:t>
            </a:r>
            <a:r>
              <a:rPr lang="tr-TR" b="0" i="0" dirty="0">
                <a:solidFill>
                  <a:srgbClr val="000000"/>
                </a:solidFill>
                <a:effectLst/>
                <a:latin typeface="Arial" panose="020B0604020202020204" pitchFamily="34" charset="0"/>
              </a:rPr>
              <a:t>&gt;’1/1/1997’</a:t>
            </a:r>
          </a:p>
          <a:p>
            <a:pPr marL="0" indent="0" algn="l">
              <a:buNone/>
            </a:pPr>
            <a:endParaRPr lang="tr-TR" b="0" i="0" dirty="0">
              <a:solidFill>
                <a:srgbClr val="000000"/>
              </a:solidFill>
              <a:effectLst/>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Örnek: </a:t>
            </a:r>
          </a:p>
          <a:p>
            <a:pPr marL="0" indent="0" algn="l">
              <a:buNone/>
            </a:pPr>
            <a:r>
              <a:rPr lang="tr-TR" b="0" i="0" dirty="0">
                <a:solidFill>
                  <a:srgbClr val="000000"/>
                </a:solidFill>
                <a:effectLst/>
                <a:latin typeface="Arial" panose="020B0604020202020204" pitchFamily="34" charset="0"/>
              </a:rPr>
              <a:t>Berlin’deki veya Amerika’daki üreticileri seçelim.</a:t>
            </a:r>
            <a:endParaRPr lang="tr-TR" dirty="0">
              <a:solidFill>
                <a:srgbClr val="000000"/>
              </a:solidFill>
              <a:latin typeface="Arial" panose="020B0604020202020204" pitchFamily="34" charset="0"/>
            </a:endParaRPr>
          </a:p>
          <a:p>
            <a:pPr marL="0" indent="0" algn="l">
              <a:buNone/>
            </a:pPr>
            <a:r>
              <a:rPr lang="tr-TR" sz="26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SupplierID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CompanyName</a:t>
            </a:r>
            <a:r>
              <a:rPr lang="tr-TR" b="0" i="0" dirty="0">
                <a:solidFill>
                  <a:srgbClr val="000000"/>
                </a:solidFill>
                <a:effectLst/>
                <a:latin typeface="Arial" panose="020B0604020202020204" pitchFamily="34" charset="0"/>
              </a:rPr>
              <a:t>, City, Country FROM </a:t>
            </a:r>
            <a:r>
              <a:rPr lang="tr-TR" b="0" i="0" dirty="0" err="1">
                <a:solidFill>
                  <a:srgbClr val="000000"/>
                </a:solidFill>
                <a:effectLst/>
                <a:latin typeface="Arial" panose="020B0604020202020204" pitchFamily="34" charset="0"/>
              </a:rPr>
              <a:t>suppliers</a:t>
            </a:r>
            <a:r>
              <a:rPr lang="tr-TR" b="0" i="0" dirty="0">
                <a:solidFill>
                  <a:srgbClr val="000000"/>
                </a:solidFill>
                <a:effectLst/>
                <a:latin typeface="Arial" panose="020B0604020202020204" pitchFamily="34" charset="0"/>
              </a:rPr>
              <a:t> WHERE Country=’USA’ OR </a:t>
            </a:r>
            <a:r>
              <a:rPr lang="tr-TR" b="0" i="0" dirty="0" err="1">
                <a:solidFill>
                  <a:srgbClr val="000000"/>
                </a:solidFill>
                <a:effectLst/>
                <a:latin typeface="Arial" panose="020B0604020202020204" pitchFamily="34" charset="0"/>
              </a:rPr>
              <a:t>city</a:t>
            </a:r>
            <a:r>
              <a:rPr lang="tr-TR" b="0" i="0" dirty="0">
                <a:solidFill>
                  <a:srgbClr val="000000"/>
                </a:solidFill>
                <a:effectLst/>
                <a:latin typeface="Arial" panose="020B0604020202020204" pitchFamily="34" charset="0"/>
              </a:rPr>
              <a:t>=’Berlin’ ORDER BY </a:t>
            </a:r>
            <a:r>
              <a:rPr lang="tr-TR" b="0" i="0" dirty="0" err="1">
                <a:solidFill>
                  <a:srgbClr val="000000"/>
                </a:solidFill>
                <a:effectLst/>
                <a:latin typeface="Arial" panose="020B0604020202020204" pitchFamily="34" charset="0"/>
              </a:rPr>
              <a:t>city</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country</a:t>
            </a:r>
            <a:endParaRPr lang="tr-TR" b="0" i="0" dirty="0">
              <a:solidFill>
                <a:srgbClr val="000000"/>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21976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FDA94-5D1B-4FCD-AF4E-520005BA6945}"/>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SQL BETWEEN ... AND</a:t>
            </a:r>
            <a:endParaRPr lang="tr-TR" dirty="0"/>
          </a:p>
        </p:txBody>
      </p:sp>
      <p:sp>
        <p:nvSpPr>
          <p:cNvPr id="3" name="İçerik Yer Tutucusu 2">
            <a:extLst>
              <a:ext uri="{FF2B5EF4-FFF2-40B4-BE49-F238E27FC236}">
                <a16:creationId xmlns:a16="http://schemas.microsoft.com/office/drawing/2014/main" id="{32EDF0E2-7614-4673-BD02-F7CB5CD6C22C}"/>
              </a:ext>
            </a:extLst>
          </p:cNvPr>
          <p:cNvSpPr>
            <a:spLocks noGrp="1"/>
          </p:cNvSpPr>
          <p:nvPr>
            <p:ph idx="1"/>
          </p:nvPr>
        </p:nvSpPr>
        <p:spPr/>
        <p:txBody>
          <a:bodyPr/>
          <a:lstStyle/>
          <a:p>
            <a:r>
              <a:rPr lang="tr-TR" b="0" i="0" dirty="0">
                <a:solidFill>
                  <a:srgbClr val="000000"/>
                </a:solidFill>
                <a:effectLst/>
                <a:latin typeface="Arial" panose="020B0604020202020204" pitchFamily="34" charset="0"/>
              </a:rPr>
              <a:t>BETWEEN ... AND operatörü 2 değer ile belirtilen aralığı sınar. Bu değerler sayı, metin veya tarih olabilir.</a:t>
            </a:r>
          </a:p>
          <a:p>
            <a:endParaRPr lang="tr-TR" dirty="0">
              <a:solidFill>
                <a:srgbClr val="000000"/>
              </a:solidFill>
              <a:latin typeface="Arial" panose="020B0604020202020204" pitchFamily="34" charset="0"/>
            </a:endParaRPr>
          </a:p>
          <a:p>
            <a:pPr algn="l"/>
            <a:r>
              <a:rPr lang="tr-TR" b="0" i="0" dirty="0">
                <a:solidFill>
                  <a:srgbClr val="000000"/>
                </a:solidFill>
                <a:effectLst/>
                <a:latin typeface="Arial" panose="020B0604020202020204" pitchFamily="34" charset="0"/>
              </a:rPr>
              <a:t>SELECT &lt;sütun adı&gt; FROM &lt;tablo adı&gt;</a:t>
            </a:r>
          </a:p>
          <a:p>
            <a:pPr algn="l"/>
            <a:r>
              <a:rPr lang="tr-TR" b="0" i="0" dirty="0">
                <a:solidFill>
                  <a:srgbClr val="000000"/>
                </a:solidFill>
                <a:effectLst/>
                <a:latin typeface="Arial" panose="020B0604020202020204" pitchFamily="34" charset="0"/>
              </a:rPr>
              <a:t>WHERE &lt;sütun adı&gt; BETWEEN &lt;değer 1&gt; AND &lt;değer 2&gt;</a:t>
            </a:r>
          </a:p>
          <a:p>
            <a:endParaRPr lang="tr-TR" dirty="0"/>
          </a:p>
        </p:txBody>
      </p:sp>
    </p:spTree>
    <p:extLst>
      <p:ext uri="{BB962C8B-B14F-4D97-AF65-F5344CB8AC3E}">
        <p14:creationId xmlns:p14="http://schemas.microsoft.com/office/powerpoint/2010/main" val="389345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A580EB-88E6-43C8-A41A-8A505BA42B0D}"/>
              </a:ext>
            </a:extLst>
          </p:cNvPr>
          <p:cNvSpPr>
            <a:spLocks noGrp="1"/>
          </p:cNvSpPr>
          <p:nvPr>
            <p:ph idx="1"/>
          </p:nvPr>
        </p:nvSpPr>
        <p:spPr>
          <a:xfrm>
            <a:off x="600808" y="656248"/>
            <a:ext cx="10515600" cy="4351338"/>
          </a:xfrm>
        </p:spPr>
        <p:txBody>
          <a:bodyPr>
            <a:noAutofit/>
          </a:bodyPr>
          <a:lstStyle/>
          <a:p>
            <a:pPr marL="0" indent="0" algn="l">
              <a:buNone/>
            </a:pPr>
            <a:r>
              <a:rPr lang="tr-TR" sz="2000" b="0"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Alfabetik olarak müşteri kodu CACTU ve DUMON arasında yer alan tüm müşterileri görüntülemek için;</a:t>
            </a:r>
          </a:p>
          <a:p>
            <a:pPr marL="0" indent="0" algn="l">
              <a:buNone/>
            </a:pPr>
            <a:r>
              <a:rPr lang="tr-TR" sz="2000" b="0"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 FROM </a:t>
            </a:r>
            <a:r>
              <a:rPr lang="tr-TR" sz="2000" b="0" i="0" dirty="0" err="1">
                <a:solidFill>
                  <a:srgbClr val="000000"/>
                </a:solidFill>
                <a:effectLst/>
                <a:latin typeface="Arial" panose="020B0604020202020204" pitchFamily="34" charset="0"/>
              </a:rPr>
              <a:t>Customers</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BETWEEN ‘CACTU’ AND ‘DUMON’</a:t>
            </a:r>
          </a:p>
          <a:p>
            <a:pPr algn="l"/>
            <a:endParaRPr lang="tr-TR" sz="2000" b="0" i="0" dirty="0">
              <a:solidFill>
                <a:srgbClr val="000000"/>
              </a:solidFill>
              <a:effectLst/>
              <a:latin typeface="Arial" panose="020B0604020202020204" pitchFamily="34" charset="0"/>
            </a:endParaRPr>
          </a:p>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Sadece 1996 yılı içerisinde, ilk harfi ‘V’ olan müşterilerin verdiği siparişleri görmek için;</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OrderID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Freight</a:t>
            </a:r>
            <a:r>
              <a:rPr lang="tr-TR" sz="2000" b="0" i="0" dirty="0">
                <a:solidFill>
                  <a:srgbClr val="000000"/>
                </a:solidFill>
                <a:effectLst/>
                <a:latin typeface="Arial" panose="020B0604020202020204" pitchFamily="34" charset="0"/>
              </a:rPr>
              <a:t> FROM </a:t>
            </a:r>
            <a:r>
              <a:rPr lang="tr-TR" sz="2000" b="0" i="0" dirty="0" err="1">
                <a:solidFill>
                  <a:srgbClr val="000000"/>
                </a:solidFill>
                <a:effectLst/>
                <a:latin typeface="Arial" panose="020B0604020202020204" pitchFamily="34" charset="0"/>
              </a:rPr>
              <a:t>Orders</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OrderDate</a:t>
            </a:r>
            <a:r>
              <a:rPr lang="tr-TR" sz="2000" b="0" i="0" dirty="0">
                <a:solidFill>
                  <a:srgbClr val="000000"/>
                </a:solidFill>
                <a:effectLst/>
                <a:latin typeface="Arial" panose="020B0604020202020204" pitchFamily="34" charset="0"/>
              </a:rPr>
              <a:t> BETWEEN ‘01/01/1996’ AND ‘31/12/1996’</a:t>
            </a:r>
          </a:p>
          <a:p>
            <a:pPr marL="0" indent="0" algn="l">
              <a:buNone/>
            </a:pPr>
            <a:r>
              <a:rPr lang="tr-TR" sz="2000" b="0" i="0" dirty="0">
                <a:solidFill>
                  <a:srgbClr val="000000"/>
                </a:solidFill>
                <a:effectLst/>
                <a:latin typeface="Arial" panose="020B0604020202020204" pitchFamily="34" charset="0"/>
              </a:rPr>
              <a:t>AND </a:t>
            </a:r>
            <a:r>
              <a:rPr lang="tr-TR" sz="2000" b="0" i="0" dirty="0" err="1">
                <a:solidFill>
                  <a:srgbClr val="000000"/>
                </a:solidFill>
                <a:effectLst/>
                <a:latin typeface="Arial" panose="020B0604020202020204" pitchFamily="34" charset="0"/>
              </a:rPr>
              <a:t>CustomerID</a:t>
            </a:r>
            <a:r>
              <a:rPr lang="tr-TR" sz="2000" b="0" i="0" dirty="0">
                <a:solidFill>
                  <a:srgbClr val="000000"/>
                </a:solidFill>
                <a:effectLst/>
                <a:latin typeface="Arial" panose="020B0604020202020204" pitchFamily="34" charset="0"/>
              </a:rPr>
              <a:t> LIKE ‘v%’</a:t>
            </a:r>
          </a:p>
          <a:p>
            <a:pPr marL="0" indent="0">
              <a:buNone/>
            </a:pPr>
            <a:endParaRPr lang="tr-TR" sz="2000" dirty="0"/>
          </a:p>
        </p:txBody>
      </p:sp>
    </p:spTree>
    <p:extLst>
      <p:ext uri="{BB962C8B-B14F-4D97-AF65-F5344CB8AC3E}">
        <p14:creationId xmlns:p14="http://schemas.microsoft.com/office/powerpoint/2010/main" val="397039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9E24A5AD-1E63-40DA-92C3-5BE5281DC99E}"/>
              </a:ext>
            </a:extLst>
          </p:cNvPr>
          <p:cNvSpPr>
            <a:spLocks noGrp="1"/>
          </p:cNvSpPr>
          <p:nvPr/>
        </p:nvSpPr>
        <p:spPr>
          <a:xfrm>
            <a:off x="725464" y="1983581"/>
            <a:ext cx="4565073"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tr-TR" b="1" dirty="0"/>
              <a:t>Yaklaşık 6 senedir yazılım piyasasında çeşitli projeler ile kendimi geliştirmekteyim.</a:t>
            </a:r>
          </a:p>
          <a:p>
            <a:pPr>
              <a:lnSpc>
                <a:spcPct val="120000"/>
              </a:lnSpc>
            </a:pPr>
            <a:r>
              <a:rPr lang="tr-TR" b="1" dirty="0" err="1"/>
              <a:t>Başakşehir</a:t>
            </a:r>
            <a:r>
              <a:rPr lang="tr-TR" b="1" dirty="0"/>
              <a:t> </a:t>
            </a:r>
            <a:r>
              <a:rPr lang="tr-TR" b="1" dirty="0" err="1"/>
              <a:t>Living</a:t>
            </a:r>
            <a:r>
              <a:rPr lang="tr-TR" b="1" dirty="0"/>
              <a:t> </a:t>
            </a:r>
            <a:r>
              <a:rPr lang="tr-TR" b="1" dirty="0" err="1"/>
              <a:t>Lab’de</a:t>
            </a:r>
            <a:r>
              <a:rPr lang="tr-TR" b="1" dirty="0"/>
              <a:t> Kemal </a:t>
            </a:r>
            <a:r>
              <a:rPr lang="tr-TR" b="1" dirty="0" err="1"/>
              <a:t>Karaçuha</a:t>
            </a:r>
            <a:r>
              <a:rPr lang="tr-TR" b="1" dirty="0"/>
              <a:t> </a:t>
            </a:r>
            <a:r>
              <a:rPr lang="tr-TR" b="1" dirty="0" err="1"/>
              <a:t>Mentorlüğünde</a:t>
            </a:r>
            <a:r>
              <a:rPr lang="tr-TR" b="1" dirty="0"/>
              <a:t> çeşitli eğitimlere katıldım. Bu sayede daha hızlı bir şekilde yol aldım.</a:t>
            </a:r>
          </a:p>
          <a:p>
            <a:pPr>
              <a:lnSpc>
                <a:spcPct val="120000"/>
              </a:lnSpc>
            </a:pPr>
            <a:r>
              <a:rPr lang="tr-TR" b="1" dirty="0"/>
              <a:t>2017 yılında küçük çaplı projeler geliştirdim, bu süre zarfı boyunca da Freelancer çalışarak gelir elde ettim.</a:t>
            </a:r>
          </a:p>
          <a:p>
            <a:pPr>
              <a:lnSpc>
                <a:spcPct val="120000"/>
              </a:lnSpc>
            </a:pPr>
            <a:r>
              <a:rPr lang="tr-TR" b="1" dirty="0"/>
              <a:t>2019-2020 yılları arasında Bartın Üniversitesi BUYINOVA kulübünde Başkan Yardımcılığı yaptım.</a:t>
            </a:r>
          </a:p>
          <a:p>
            <a:pPr>
              <a:lnSpc>
                <a:spcPct val="120000"/>
              </a:lnSpc>
            </a:pPr>
            <a:r>
              <a:rPr lang="tr-TR" b="1" dirty="0"/>
              <a:t>Bartın Üniversitesi BILTEK kulübüne ait olan Elektrikli Aracın Yazılım Takım Kaptanıyım.</a:t>
            </a:r>
          </a:p>
          <a:p>
            <a:pPr>
              <a:lnSpc>
                <a:spcPct val="120000"/>
              </a:lnSpc>
            </a:pPr>
            <a:r>
              <a:rPr lang="tr-TR" b="1" dirty="0"/>
              <a:t>Son iki aydır da Web Şehrin yazılım firmasın da Full </a:t>
            </a:r>
            <a:r>
              <a:rPr lang="tr-TR" b="1" dirty="0" err="1"/>
              <a:t>Stack</a:t>
            </a:r>
            <a:r>
              <a:rPr lang="tr-TR" b="1" dirty="0"/>
              <a:t> Developer görevinde çalışmaktayım.</a:t>
            </a:r>
          </a:p>
          <a:p>
            <a:pPr>
              <a:lnSpc>
                <a:spcPct val="120000"/>
              </a:lnSpc>
            </a:pPr>
            <a:r>
              <a:rPr lang="tr-TR" b="1" dirty="0" err="1"/>
              <a:t>Tubitak</a:t>
            </a:r>
            <a:r>
              <a:rPr lang="tr-TR" b="1" dirty="0"/>
              <a:t> 2209-A ‘da başvurduğum projemde proje yürütücülüğü yapmaktayım.</a:t>
            </a:r>
          </a:p>
          <a:p>
            <a:pPr>
              <a:lnSpc>
                <a:spcPct val="120000"/>
              </a:lnSpc>
            </a:pPr>
            <a:r>
              <a:rPr lang="tr-TR" b="1" dirty="0"/>
              <a:t>Şuanda </a:t>
            </a:r>
            <a:r>
              <a:rPr lang="tr-TR" b="1" dirty="0" err="1"/>
              <a:t>Php</a:t>
            </a:r>
            <a:r>
              <a:rPr lang="tr-TR" b="1" dirty="0"/>
              <a:t>, </a:t>
            </a:r>
            <a:r>
              <a:rPr lang="tr-TR" b="1" dirty="0" err="1"/>
              <a:t>Python</a:t>
            </a:r>
            <a:r>
              <a:rPr lang="tr-TR" b="1" dirty="0"/>
              <a:t>, Arduino, </a:t>
            </a:r>
            <a:r>
              <a:rPr lang="tr-TR" b="1" dirty="0" err="1"/>
              <a:t>JavaScript</a:t>
            </a:r>
            <a:r>
              <a:rPr lang="tr-TR" b="1" dirty="0"/>
              <a:t> ve T-</a:t>
            </a:r>
            <a:r>
              <a:rPr lang="tr-TR" b="1" dirty="0" err="1"/>
              <a:t>Sql</a:t>
            </a:r>
            <a:r>
              <a:rPr lang="tr-TR" b="1" dirty="0"/>
              <a:t> dillerinde geliştirmelerde bulunuyorum.</a:t>
            </a:r>
          </a:p>
        </p:txBody>
      </p:sp>
      <p:sp>
        <p:nvSpPr>
          <p:cNvPr id="5" name="Metin kutusu 3">
            <a:extLst>
              <a:ext uri="{FF2B5EF4-FFF2-40B4-BE49-F238E27FC236}">
                <a16:creationId xmlns:a16="http://schemas.microsoft.com/office/drawing/2014/main" id="{46EDF381-A75C-4E64-A8CA-ECCAF20CDC07}"/>
              </a:ext>
            </a:extLst>
          </p:cNvPr>
          <p:cNvSpPr txBox="1"/>
          <p:nvPr/>
        </p:nvSpPr>
        <p:spPr>
          <a:xfrm>
            <a:off x="6163018" y="2155795"/>
            <a:ext cx="5627467" cy="1200329"/>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a:t>Bartın Üniversitesi – Bilgisayar Mühendisliği</a:t>
            </a:r>
          </a:p>
          <a:p>
            <a:r>
              <a:rPr lang="tr-TR" sz="1800" b="1" dirty="0"/>
              <a:t>E-Mail Adresim</a:t>
            </a:r>
            <a:r>
              <a:rPr lang="tr-TR" sz="1800" dirty="0"/>
              <a:t>: </a:t>
            </a:r>
            <a:r>
              <a:rPr lang="tr-TR" dirty="0"/>
              <a:t>kerim.kilic.1751@gmail.com</a:t>
            </a:r>
            <a:endParaRPr lang="tr-TR" sz="1800" dirty="0"/>
          </a:p>
          <a:p>
            <a:r>
              <a:rPr lang="tr-TR" sz="1800" b="1" dirty="0" err="1"/>
              <a:t>Linkedin</a:t>
            </a:r>
            <a:r>
              <a:rPr lang="tr-TR" sz="1800" b="1" dirty="0"/>
              <a:t> - </a:t>
            </a:r>
            <a:r>
              <a:rPr lang="tr-TR" b="1" dirty="0"/>
              <a:t>Instagram - </a:t>
            </a:r>
            <a:r>
              <a:rPr lang="tr-TR" sz="1800" b="1" dirty="0" err="1"/>
              <a:t>Github</a:t>
            </a:r>
            <a:r>
              <a:rPr lang="tr-TR" sz="1800" b="1" dirty="0"/>
              <a:t> -</a:t>
            </a:r>
            <a:r>
              <a:rPr lang="tr-TR" b="1" dirty="0"/>
              <a:t> </a:t>
            </a:r>
            <a:r>
              <a:rPr lang="tr-TR" b="1" dirty="0" err="1"/>
              <a:t>Twitch</a:t>
            </a:r>
            <a:r>
              <a:rPr lang="tr-TR" b="1" dirty="0"/>
              <a:t> </a:t>
            </a:r>
            <a:r>
              <a:rPr lang="tr-TR" sz="1800" b="1" dirty="0"/>
              <a:t>: </a:t>
            </a:r>
            <a:r>
              <a:rPr lang="tr-TR" sz="1800" dirty="0"/>
              <a:t>@</a:t>
            </a:r>
            <a:r>
              <a:rPr lang="tr-TR" sz="1800" b="1" dirty="0"/>
              <a:t>MeKerimKilic</a:t>
            </a:r>
          </a:p>
          <a:p>
            <a:endParaRPr lang="tr-TR" dirty="0"/>
          </a:p>
        </p:txBody>
      </p:sp>
      <p:sp>
        <p:nvSpPr>
          <p:cNvPr id="6" name="Başlık 5">
            <a:extLst>
              <a:ext uri="{FF2B5EF4-FFF2-40B4-BE49-F238E27FC236}">
                <a16:creationId xmlns:a16="http://schemas.microsoft.com/office/drawing/2014/main" id="{E76ED920-D4A2-420C-BC3D-14658CABF6B4}"/>
              </a:ext>
            </a:extLst>
          </p:cNvPr>
          <p:cNvSpPr>
            <a:spLocks noGrp="1"/>
          </p:cNvSpPr>
          <p:nvPr/>
        </p:nvSpPr>
        <p:spPr>
          <a:xfrm>
            <a:off x="725464"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a:t>Ben Kimim?</a:t>
            </a:r>
          </a:p>
        </p:txBody>
      </p:sp>
    </p:spTree>
    <p:extLst>
      <p:ext uri="{BB962C8B-B14F-4D97-AF65-F5344CB8AC3E}">
        <p14:creationId xmlns:p14="http://schemas.microsoft.com/office/powerpoint/2010/main" val="334245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38B20-71C8-4BFB-85FE-809E0421B1F9}"/>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Bir Listedeki Elemanların Aranması – IN</a:t>
            </a:r>
            <a:endParaRPr lang="tr-TR" dirty="0"/>
          </a:p>
        </p:txBody>
      </p:sp>
      <p:sp>
        <p:nvSpPr>
          <p:cNvPr id="3" name="İçerik Yer Tutucusu 2">
            <a:extLst>
              <a:ext uri="{FF2B5EF4-FFF2-40B4-BE49-F238E27FC236}">
                <a16:creationId xmlns:a16="http://schemas.microsoft.com/office/drawing/2014/main" id="{8B02A3C6-2ACD-4665-865D-743205C7B8D1}"/>
              </a:ext>
            </a:extLst>
          </p:cNvPr>
          <p:cNvSpPr>
            <a:spLocks noGrp="1"/>
          </p:cNvSpPr>
          <p:nvPr>
            <p:ph idx="1"/>
          </p:nvPr>
        </p:nvSpPr>
        <p:spPr/>
        <p:txBody>
          <a:bodyPr/>
          <a:lstStyle/>
          <a:p>
            <a:pPr indent="449580" algn="l"/>
            <a:r>
              <a:rPr lang="tr-TR" b="0" i="0" dirty="0">
                <a:solidFill>
                  <a:srgbClr val="000000"/>
                </a:solidFill>
                <a:effectLst/>
                <a:latin typeface="Arial" panose="020B0604020202020204" pitchFamily="34" charset="0"/>
              </a:rPr>
              <a:t>IN anahtar sözcüğü, bir listedeki elemanlardan herhangi biriyle eşleşen satırları görüntülemek için kullanırız.</a:t>
            </a:r>
          </a:p>
          <a:p>
            <a:pPr indent="449580" algn="l"/>
            <a:r>
              <a:rPr lang="tr-TR" b="0" i="0" dirty="0">
                <a:solidFill>
                  <a:srgbClr val="000000"/>
                </a:solidFill>
                <a:effectLst/>
                <a:latin typeface="Arial" panose="020B0604020202020204" pitchFamily="34" charset="0"/>
              </a:rPr>
              <a:t>NOT IN arama kriterini ise listede olmayan değerleri aramak için kullanırız.</a:t>
            </a:r>
          </a:p>
          <a:p>
            <a:pPr indent="449580" algn="l"/>
            <a:r>
              <a:rPr lang="tr-TR" b="0" i="0" dirty="0">
                <a:solidFill>
                  <a:srgbClr val="000000"/>
                </a:solidFill>
                <a:effectLst/>
                <a:latin typeface="Arial" panose="020B0604020202020204" pitchFamily="34" charset="0"/>
              </a:rPr>
              <a:t>NOT koşul bildirimi diğer arama koşullarına göre biraz daha yavaş çalışır. Performans açısından çok sık kullanılması tavsiye edilmez.</a:t>
            </a:r>
          </a:p>
          <a:p>
            <a:pPr indent="449580" algn="l"/>
            <a:r>
              <a:rPr lang="tr-TR" b="0" i="0" dirty="0">
                <a:solidFill>
                  <a:srgbClr val="000000"/>
                </a:solidFill>
                <a:effectLst/>
                <a:latin typeface="Arial" panose="020B0604020202020204" pitchFamily="34" charset="0"/>
              </a:rPr>
              <a:t>IN ile elde ettiğimiz sonuçları OR kullanarak da elde edebiliriz.</a:t>
            </a:r>
          </a:p>
          <a:p>
            <a:endParaRPr lang="tr-TR" dirty="0"/>
          </a:p>
        </p:txBody>
      </p:sp>
    </p:spTree>
    <p:extLst>
      <p:ext uri="{BB962C8B-B14F-4D97-AF65-F5344CB8AC3E}">
        <p14:creationId xmlns:p14="http://schemas.microsoft.com/office/powerpoint/2010/main" val="1625345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31623-DF66-4094-B462-D7DC0CD27B54}"/>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Bir Listedeki Elemanların Aranması – IN- ÖRNEKLER</a:t>
            </a:r>
            <a:endParaRPr lang="tr-TR" dirty="0"/>
          </a:p>
        </p:txBody>
      </p:sp>
      <p:sp>
        <p:nvSpPr>
          <p:cNvPr id="3" name="İçerik Yer Tutucusu 2">
            <a:extLst>
              <a:ext uri="{FF2B5EF4-FFF2-40B4-BE49-F238E27FC236}">
                <a16:creationId xmlns:a16="http://schemas.microsoft.com/office/drawing/2014/main" id="{C44729CE-12D1-454B-A0AF-1472F87558DF}"/>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Japonya ve İtalya’daki üreticileri görmek istediğimizde;</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companyname</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country</a:t>
            </a:r>
            <a:r>
              <a:rPr lang="tr-TR" sz="2000" b="0" i="0" dirty="0">
                <a:solidFill>
                  <a:srgbClr val="000000"/>
                </a:solidFill>
                <a:effectLst/>
                <a:latin typeface="Arial" panose="020B0604020202020204" pitchFamily="34" charset="0"/>
              </a:rPr>
              <a:t> FROM Suppliers</a:t>
            </a:r>
          </a:p>
          <a:p>
            <a:pPr marL="0" indent="0" algn="l">
              <a:buNone/>
            </a:pPr>
            <a:r>
              <a:rPr lang="tr-TR" sz="2000" b="0" i="0" dirty="0">
                <a:solidFill>
                  <a:srgbClr val="000000"/>
                </a:solidFill>
                <a:effectLst/>
                <a:latin typeface="Arial" panose="020B0604020202020204" pitchFamily="34" charset="0"/>
              </a:rPr>
              <a:t>WHERE </a:t>
            </a:r>
            <a:r>
              <a:rPr lang="tr-TR" sz="2000" b="0" i="0" dirty="0" err="1">
                <a:solidFill>
                  <a:srgbClr val="000000"/>
                </a:solidFill>
                <a:effectLst/>
                <a:latin typeface="Arial" panose="020B0604020202020204" pitchFamily="34" charset="0"/>
              </a:rPr>
              <a:t>counrty</a:t>
            </a:r>
            <a:r>
              <a:rPr lang="tr-TR" sz="2000" b="0" i="0" dirty="0">
                <a:solidFill>
                  <a:srgbClr val="000000"/>
                </a:solidFill>
                <a:effectLst/>
                <a:latin typeface="Arial" panose="020B0604020202020204" pitchFamily="34" charset="0"/>
              </a:rPr>
              <a:t> IN (‘Japan’, ‘</a:t>
            </a:r>
            <a:r>
              <a:rPr lang="tr-TR" sz="2000" b="0" i="0" dirty="0" err="1">
                <a:solidFill>
                  <a:srgbClr val="000000"/>
                </a:solidFill>
                <a:effectLst/>
                <a:latin typeface="Arial" panose="020B0604020202020204" pitchFamily="34" charset="0"/>
              </a:rPr>
              <a:t>Italy</a:t>
            </a:r>
            <a:r>
              <a:rPr lang="tr-TR" sz="2000" b="0" i="0" dirty="0">
                <a:solidFill>
                  <a:srgbClr val="000000"/>
                </a:solidFill>
                <a:effectLst/>
                <a:latin typeface="Arial" panose="020B0604020202020204" pitchFamily="34" charset="0"/>
              </a:rPr>
              <a:t>’)</a:t>
            </a:r>
          </a:p>
          <a:p>
            <a:endParaRPr lang="tr-TR" sz="2000" dirty="0"/>
          </a:p>
        </p:txBody>
      </p:sp>
    </p:spTree>
    <p:extLst>
      <p:ext uri="{BB962C8B-B14F-4D97-AF65-F5344CB8AC3E}">
        <p14:creationId xmlns:p14="http://schemas.microsoft.com/office/powerpoint/2010/main" val="318187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9F0578-9ACD-401B-9260-F33942C30BEC}"/>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Boş Değerlerin Görüntülenmesi – NULL Değerler</a:t>
            </a:r>
            <a:endParaRPr lang="tr-TR" dirty="0"/>
          </a:p>
        </p:txBody>
      </p:sp>
      <p:sp>
        <p:nvSpPr>
          <p:cNvPr id="3" name="İçerik Yer Tutucusu 2">
            <a:extLst>
              <a:ext uri="{FF2B5EF4-FFF2-40B4-BE49-F238E27FC236}">
                <a16:creationId xmlns:a16="http://schemas.microsoft.com/office/drawing/2014/main" id="{79043A02-024F-4DC7-AE14-CBFB455E38CD}"/>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Veri girişi sırasında alana herhangi bir değer girilmezse ve alan için herhangi bir varsayılan değer atanmamışsa, alanda boş(</a:t>
            </a:r>
            <a:r>
              <a:rPr lang="tr-TR" b="0" i="0" dirty="0" err="1">
                <a:solidFill>
                  <a:srgbClr val="000000"/>
                </a:solidFill>
                <a:effectLst/>
                <a:latin typeface="Arial" panose="020B0604020202020204" pitchFamily="34" charset="0"/>
              </a:rPr>
              <a:t>null</a:t>
            </a:r>
            <a:r>
              <a:rPr lang="tr-TR" b="0" i="0" dirty="0">
                <a:solidFill>
                  <a:srgbClr val="000000"/>
                </a:solidFill>
                <a:effectLst/>
                <a:latin typeface="Arial" panose="020B0604020202020204" pitchFamily="34" charset="0"/>
              </a:rPr>
              <a:t>) değer saklanır. NULL değeri boşluk (‘ ‘) veya sıfır (0) değerinden farklıdır. Belirli bir alanına hiçbir değer girilmemiş kayıtları listelemek için IS NULL arama kriteri kullanılır.</a:t>
            </a:r>
          </a:p>
          <a:p>
            <a:pPr algn="l"/>
            <a:r>
              <a:rPr lang="tr-TR" b="0" i="0" dirty="0">
                <a:solidFill>
                  <a:srgbClr val="000000"/>
                </a:solidFill>
                <a:effectLst/>
                <a:latin typeface="Arial" panose="020B0604020202020204" pitchFamily="34" charset="0"/>
              </a:rPr>
              <a:t>Bir tablodaki hangi alanların varsayılan değerleri olacağına veya alanın NULL değere izin verip vermediğine, tablo tasarımı sırasında karar verilir.</a:t>
            </a:r>
          </a:p>
          <a:p>
            <a:pPr algn="l"/>
            <a:r>
              <a:rPr lang="tr-TR" b="0" i="0" dirty="0">
                <a:solidFill>
                  <a:srgbClr val="000000"/>
                </a:solidFill>
                <a:effectLst/>
                <a:latin typeface="Arial" panose="020B0604020202020204" pitchFamily="34" charset="0"/>
              </a:rPr>
              <a:t>Boş olmayan satırları listelemek gerektiğinde IS NOT NULL arama kriteri kullanılır.</a:t>
            </a:r>
          </a:p>
          <a:p>
            <a:endParaRPr lang="tr-TR" dirty="0"/>
          </a:p>
        </p:txBody>
      </p:sp>
    </p:spTree>
    <p:extLst>
      <p:ext uri="{BB962C8B-B14F-4D97-AF65-F5344CB8AC3E}">
        <p14:creationId xmlns:p14="http://schemas.microsoft.com/office/powerpoint/2010/main" val="267152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8A92A0-A88A-43F9-A3B9-E71D54DCE056}"/>
              </a:ext>
            </a:extLst>
          </p:cNvPr>
          <p:cNvSpPr>
            <a:spLocks noGrp="1"/>
          </p:cNvSpPr>
          <p:nvPr>
            <p:ph type="title"/>
          </p:nvPr>
        </p:nvSpPr>
        <p:spPr/>
        <p:txBody>
          <a:bodyPr/>
          <a:lstStyle/>
          <a:p>
            <a:r>
              <a:rPr lang="tr-TR" b="1" i="1" dirty="0">
                <a:solidFill>
                  <a:srgbClr val="000000"/>
                </a:solidFill>
                <a:effectLst/>
                <a:latin typeface="Arial" panose="020B0604020202020204" pitchFamily="34" charset="0"/>
              </a:rPr>
              <a:t>Boş Değerlerin Görüntülenmesi – NULL Değerler - ÖRNEKLER</a:t>
            </a:r>
            <a:endParaRPr lang="tr-TR" dirty="0"/>
          </a:p>
        </p:txBody>
      </p:sp>
      <p:sp>
        <p:nvSpPr>
          <p:cNvPr id="3" name="İçerik Yer Tutucusu 2">
            <a:extLst>
              <a:ext uri="{FF2B5EF4-FFF2-40B4-BE49-F238E27FC236}">
                <a16:creationId xmlns:a16="http://schemas.microsoft.com/office/drawing/2014/main" id="{22785643-6C67-455E-819D-0C24B402D0A2}"/>
              </a:ext>
            </a:extLst>
          </p:cNvPr>
          <p:cNvSpPr>
            <a:spLocks noGrp="1"/>
          </p:cNvSpPr>
          <p:nvPr>
            <p:ph idx="1"/>
          </p:nvPr>
        </p:nvSpPr>
        <p:spPr/>
        <p:txBody>
          <a:bodyPr>
            <a:normAutofit fontScale="62500" lnSpcReduction="20000"/>
          </a:bodyPr>
          <a:lstStyle/>
          <a:p>
            <a:pPr marL="0" indent="0" algn="l">
              <a:buNone/>
            </a:pPr>
            <a:r>
              <a:rPr lang="tr-TR" sz="2900" b="1" i="0" dirty="0">
                <a:solidFill>
                  <a:srgbClr val="000000"/>
                </a:solidFill>
                <a:effectLst/>
                <a:latin typeface="Arial" panose="020B0604020202020204" pitchFamily="34" charset="0"/>
              </a:rPr>
              <a:t>Örnek: </a:t>
            </a:r>
          </a:p>
          <a:p>
            <a:pPr marL="0" indent="0" algn="l">
              <a:buNone/>
            </a:pP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numarası girilmemiş firmaları listele.</a:t>
            </a:r>
          </a:p>
          <a:p>
            <a:pPr marL="0" indent="0" algn="l">
              <a:buNone/>
            </a:pPr>
            <a:r>
              <a:rPr lang="tr-TR" sz="29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companyname</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FROM </a:t>
            </a:r>
            <a:r>
              <a:rPr lang="tr-TR" b="0" i="0" dirty="0" err="1">
                <a:solidFill>
                  <a:srgbClr val="000000"/>
                </a:solidFill>
                <a:effectLst/>
                <a:latin typeface="Arial" panose="020B0604020202020204" pitchFamily="34" charset="0"/>
              </a:rPr>
              <a:t>suppliers</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WHERE </a:t>
            </a:r>
            <a:r>
              <a:rPr lang="tr-TR" b="0" i="0" dirty="0" err="1">
                <a:solidFill>
                  <a:srgbClr val="000000"/>
                </a:solidFill>
                <a:effectLst/>
                <a:latin typeface="Arial" panose="020B0604020202020204" pitchFamily="34" charset="0"/>
              </a:rPr>
              <a:t>fax</a:t>
            </a:r>
            <a:r>
              <a:rPr lang="tr-TR" b="0" i="0" dirty="0">
                <a:solidFill>
                  <a:srgbClr val="000000"/>
                </a:solidFill>
                <a:effectLst/>
                <a:latin typeface="Arial" panose="020B0604020202020204" pitchFamily="34" charset="0"/>
              </a:rPr>
              <a:t> IS NULL</a:t>
            </a:r>
          </a:p>
          <a:p>
            <a:pPr marL="0" indent="0" algn="l">
              <a:buNone/>
            </a:pPr>
            <a:r>
              <a:rPr lang="tr-TR" b="0" i="0" dirty="0">
                <a:solidFill>
                  <a:srgbClr val="000000"/>
                </a:solidFill>
                <a:effectLst/>
                <a:latin typeface="Arial" panose="020B0604020202020204" pitchFamily="34" charset="0"/>
              </a:rPr>
              <a:t> </a:t>
            </a:r>
          </a:p>
          <a:p>
            <a:pPr marL="0" indent="0" algn="l">
              <a:buNone/>
            </a:pPr>
            <a:r>
              <a:rPr lang="tr-TR" sz="2900" b="1" i="0" dirty="0">
                <a:solidFill>
                  <a:srgbClr val="000000"/>
                </a:solidFill>
                <a:effectLst/>
                <a:latin typeface="Arial" panose="020B0604020202020204" pitchFamily="34" charset="0"/>
              </a:rPr>
              <a:t>Örnek: </a:t>
            </a:r>
          </a:p>
          <a:p>
            <a:pPr marL="0" indent="0" algn="l">
              <a:buNone/>
            </a:pPr>
            <a:r>
              <a:rPr lang="tr-TR" b="0" i="0" dirty="0" err="1">
                <a:solidFill>
                  <a:srgbClr val="000000"/>
                </a:solidFill>
                <a:effectLst/>
                <a:latin typeface="Arial" panose="020B0604020202020204" pitchFamily="34" charset="0"/>
              </a:rPr>
              <a:t>ShipRegion</a:t>
            </a:r>
            <a:r>
              <a:rPr lang="tr-TR" b="0" i="0" dirty="0">
                <a:solidFill>
                  <a:srgbClr val="000000"/>
                </a:solidFill>
                <a:effectLst/>
                <a:latin typeface="Arial" panose="020B0604020202020204" pitchFamily="34" charset="0"/>
              </a:rPr>
              <a:t> bilgisi girilmemiş olan kayıtlar.</a:t>
            </a:r>
          </a:p>
          <a:p>
            <a:pPr marL="0" indent="0" algn="l">
              <a:buNone/>
            </a:pPr>
            <a:r>
              <a:rPr lang="tr-TR" sz="2900" b="1" i="0" dirty="0">
                <a:solidFill>
                  <a:srgbClr val="000000"/>
                </a:solidFill>
                <a:effectLst/>
                <a:latin typeface="Arial" panose="020B0604020202020204" pitchFamily="34" charset="0"/>
              </a:rPr>
              <a:t>Sorgu:</a:t>
            </a:r>
          </a:p>
          <a:p>
            <a:pPr marL="0" indent="0" algn="l">
              <a:buNone/>
            </a:pPr>
            <a:r>
              <a:rPr lang="tr-TR" b="0" i="0" dirty="0">
                <a:solidFill>
                  <a:srgbClr val="000000"/>
                </a:solidFill>
                <a:effectLst/>
                <a:latin typeface="Arial" panose="020B0604020202020204" pitchFamily="34" charset="0"/>
              </a:rPr>
              <a:t>USE </a:t>
            </a:r>
            <a:r>
              <a:rPr lang="tr-TR" b="0" i="0" dirty="0" err="1">
                <a:solidFill>
                  <a:srgbClr val="000000"/>
                </a:solidFill>
                <a:effectLst/>
                <a:latin typeface="Arial" panose="020B0604020202020204" pitchFamily="34" charset="0"/>
              </a:rPr>
              <a:t>Northwind</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a:t>
            </a:r>
            <a:r>
              <a:rPr lang="tr-TR" b="0" i="0" dirty="0" err="1">
                <a:solidFill>
                  <a:srgbClr val="000000"/>
                </a:solidFill>
                <a:effectLst/>
                <a:latin typeface="Arial" panose="020B0604020202020204" pitchFamily="34" charset="0"/>
              </a:rPr>
              <a:t>OrderID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CustomerID</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Freight</a:t>
            </a:r>
            <a:r>
              <a:rPr lang="tr-TR" b="0" i="0" dirty="0">
                <a:solidFill>
                  <a:srgbClr val="000000"/>
                </a:solidFill>
                <a:effectLst/>
                <a:latin typeface="Arial" panose="020B0604020202020204" pitchFamily="34" charset="0"/>
              </a:rPr>
              <a:t>, </a:t>
            </a:r>
            <a:r>
              <a:rPr lang="tr-TR" b="0" i="0" dirty="0" err="1">
                <a:solidFill>
                  <a:srgbClr val="000000"/>
                </a:solidFill>
                <a:effectLst/>
                <a:latin typeface="Arial" panose="020B0604020202020204" pitchFamily="34" charset="0"/>
              </a:rPr>
              <a:t>ShipRegion</a:t>
            </a: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FROM </a:t>
            </a:r>
            <a:r>
              <a:rPr lang="tr-TR" b="0" i="0" dirty="0" err="1">
                <a:solidFill>
                  <a:srgbClr val="000000"/>
                </a:solidFill>
                <a:effectLst/>
                <a:latin typeface="Arial" panose="020B0604020202020204" pitchFamily="34" charset="0"/>
              </a:rPr>
              <a:t>Orders</a:t>
            </a:r>
            <a:r>
              <a:rPr lang="tr-TR" b="0" i="0" dirty="0">
                <a:solidFill>
                  <a:srgbClr val="000000"/>
                </a:solidFill>
                <a:effectLst/>
                <a:latin typeface="Arial" panose="020B0604020202020204" pitchFamily="34" charset="0"/>
              </a:rPr>
              <a:t> WHERE </a:t>
            </a:r>
            <a:r>
              <a:rPr lang="tr-TR" b="0" i="0" dirty="0" err="1">
                <a:solidFill>
                  <a:srgbClr val="000000"/>
                </a:solidFill>
                <a:effectLst/>
                <a:latin typeface="Arial" panose="020B0604020202020204" pitchFamily="34" charset="0"/>
              </a:rPr>
              <a:t>ShipRegion</a:t>
            </a:r>
            <a:r>
              <a:rPr lang="tr-TR" b="0" i="0" dirty="0">
                <a:solidFill>
                  <a:srgbClr val="000000"/>
                </a:solidFill>
                <a:effectLst/>
                <a:latin typeface="Arial" panose="020B0604020202020204" pitchFamily="34" charset="0"/>
              </a:rPr>
              <a:t> IS NOT NULL</a:t>
            </a:r>
          </a:p>
          <a:p>
            <a:endParaRPr lang="tr-TR" dirty="0"/>
          </a:p>
        </p:txBody>
      </p:sp>
    </p:spTree>
    <p:extLst>
      <p:ext uri="{BB962C8B-B14F-4D97-AF65-F5344CB8AC3E}">
        <p14:creationId xmlns:p14="http://schemas.microsoft.com/office/powerpoint/2010/main" val="63283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F63A7-1C45-4B64-84AE-F6858ADD6D35}"/>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SQL Select </a:t>
            </a:r>
            <a:r>
              <a:rPr lang="tr-TR" b="1" i="0" dirty="0" err="1">
                <a:solidFill>
                  <a:srgbClr val="000000"/>
                </a:solidFill>
                <a:effectLst/>
                <a:latin typeface="Arial" panose="020B0604020202020204" pitchFamily="34" charset="0"/>
              </a:rPr>
              <a:t>Distinct</a:t>
            </a:r>
            <a:endParaRPr lang="tr-TR" dirty="0"/>
          </a:p>
        </p:txBody>
      </p:sp>
      <p:sp>
        <p:nvSpPr>
          <p:cNvPr id="3" name="İçerik Yer Tutucusu 2">
            <a:extLst>
              <a:ext uri="{FF2B5EF4-FFF2-40B4-BE49-F238E27FC236}">
                <a16:creationId xmlns:a16="http://schemas.microsoft.com/office/drawing/2014/main" id="{B8525752-4EFC-483E-9516-19F510A7ED93}"/>
              </a:ext>
            </a:extLst>
          </p:cNvPr>
          <p:cNvSpPr>
            <a:spLocks noGrp="1"/>
          </p:cNvSpPr>
          <p:nvPr>
            <p:ph idx="1"/>
          </p:nvPr>
        </p:nvSpPr>
        <p:spPr/>
        <p:txBody>
          <a:bodyPr/>
          <a:lstStyle/>
          <a:p>
            <a:r>
              <a:rPr lang="tr-TR" b="0" i="0" dirty="0">
                <a:solidFill>
                  <a:srgbClr val="000000"/>
                </a:solidFill>
                <a:effectLst/>
                <a:latin typeface="Arial" panose="020B0604020202020204" pitchFamily="34" charset="0"/>
              </a:rPr>
              <a:t>DISTINCT anahtar sözcüğü bir sütundaki benzersiz kayıtları listeler. Bir sütunda belirli bir kelime iki veya daha fazla sayıda tekrarlanıyor olabilir. </a:t>
            </a:r>
            <a:r>
              <a:rPr lang="tr-TR" b="0" i="0" dirty="0" err="1">
                <a:solidFill>
                  <a:srgbClr val="000000"/>
                </a:solidFill>
                <a:effectLst/>
                <a:latin typeface="Arial" panose="020B0604020202020204" pitchFamily="34" charset="0"/>
              </a:rPr>
              <a:t>Distinct</a:t>
            </a:r>
            <a:r>
              <a:rPr lang="tr-TR" b="0" i="0" dirty="0">
                <a:solidFill>
                  <a:srgbClr val="000000"/>
                </a:solidFill>
                <a:effectLst/>
                <a:latin typeface="Arial" panose="020B0604020202020204" pitchFamily="34" charset="0"/>
              </a:rPr>
              <a:t> ile her tekrarlanan kelime sadece bir kez listelenir.</a:t>
            </a:r>
          </a:p>
          <a:p>
            <a:endParaRPr lang="tr-TR" dirty="0">
              <a:solidFill>
                <a:srgbClr val="000000"/>
              </a:solidFill>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DISTINCT &lt;sütun adı&gt; FROM &lt;tablo adı&gt; [WHERE &lt;koşul&gt;]</a:t>
            </a:r>
          </a:p>
          <a:p>
            <a:pPr marL="0" indent="0">
              <a:buNone/>
            </a:pPr>
            <a:endParaRPr lang="tr-TR" dirty="0"/>
          </a:p>
        </p:txBody>
      </p:sp>
    </p:spTree>
    <p:extLst>
      <p:ext uri="{BB962C8B-B14F-4D97-AF65-F5344CB8AC3E}">
        <p14:creationId xmlns:p14="http://schemas.microsoft.com/office/powerpoint/2010/main" val="334615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292E40-F003-471B-B987-C59D4C62B405}"/>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Hangi ülkelerdeki üreticilerle çalıştığımızı görmek için,</a:t>
            </a: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DISTINCT </a:t>
            </a:r>
            <a:r>
              <a:rPr lang="tr-TR" sz="2000" b="0" i="0" dirty="0" err="1">
                <a:solidFill>
                  <a:srgbClr val="000000"/>
                </a:solidFill>
                <a:effectLst/>
                <a:latin typeface="Arial" panose="020B0604020202020204" pitchFamily="34" charset="0"/>
              </a:rPr>
              <a:t>country</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FROM </a:t>
            </a:r>
            <a:r>
              <a:rPr lang="tr-TR" sz="2000" b="0" i="0" dirty="0" err="1">
                <a:solidFill>
                  <a:srgbClr val="000000"/>
                </a:solidFill>
                <a:effectLst/>
                <a:latin typeface="Arial" panose="020B0604020202020204" pitchFamily="34" charset="0"/>
              </a:rPr>
              <a:t>suppliers</a:t>
            </a:r>
            <a:r>
              <a:rPr lang="tr-TR" sz="2000" b="0" i="0" dirty="0">
                <a:solidFill>
                  <a:srgbClr val="000000"/>
                </a:solidFill>
                <a:effectLst/>
                <a:latin typeface="Arial" panose="020B0604020202020204" pitchFamily="34" charset="0"/>
              </a:rPr>
              <a:t> ORDER BY </a:t>
            </a:r>
            <a:r>
              <a:rPr lang="tr-TR" sz="2000" b="0" i="0" dirty="0" err="1">
                <a:solidFill>
                  <a:srgbClr val="000000"/>
                </a:solidFill>
                <a:effectLst/>
                <a:latin typeface="Arial" panose="020B0604020202020204" pitchFamily="34" charset="0"/>
              </a:rPr>
              <a:t>country</a:t>
            </a:r>
            <a:endParaRPr lang="tr-TR" sz="2000" b="0" i="0" dirty="0">
              <a:solidFill>
                <a:srgbClr val="000000"/>
              </a:solidFill>
              <a:effectLst/>
              <a:latin typeface="Arial" panose="020B0604020202020204" pitchFamily="34" charset="0"/>
            </a:endParaRPr>
          </a:p>
          <a:p>
            <a:endParaRPr lang="tr-TR" sz="2000" dirty="0"/>
          </a:p>
        </p:txBody>
      </p:sp>
    </p:spTree>
    <p:extLst>
      <p:ext uri="{BB962C8B-B14F-4D97-AF65-F5344CB8AC3E}">
        <p14:creationId xmlns:p14="http://schemas.microsoft.com/office/powerpoint/2010/main" val="373336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475BFB-51C8-456B-8DC8-A8A5FEDEE664}"/>
              </a:ext>
            </a:extLst>
          </p:cNvPr>
          <p:cNvSpPr>
            <a:spLocks noGrp="1"/>
          </p:cNvSpPr>
          <p:nvPr>
            <p:ph type="title"/>
          </p:nvPr>
        </p:nvSpPr>
        <p:spPr/>
        <p:txBody>
          <a:bodyPr/>
          <a:lstStyle/>
          <a:p>
            <a:r>
              <a:rPr lang="tr-TR" b="1" i="0" dirty="0">
                <a:solidFill>
                  <a:srgbClr val="000000"/>
                </a:solidFill>
                <a:effectLst/>
                <a:latin typeface="Arial" panose="020B0604020202020204" pitchFamily="34" charset="0"/>
              </a:rPr>
              <a:t>SQL </a:t>
            </a:r>
            <a:r>
              <a:rPr lang="tr-TR" b="1" i="0" dirty="0" err="1">
                <a:solidFill>
                  <a:srgbClr val="000000"/>
                </a:solidFill>
                <a:effectLst/>
                <a:latin typeface="Arial" panose="020B0604020202020204" pitchFamily="34" charset="0"/>
              </a:rPr>
              <a:t>Order</a:t>
            </a:r>
            <a:r>
              <a:rPr lang="tr-TR" b="1" i="0" dirty="0">
                <a:solidFill>
                  <a:srgbClr val="000000"/>
                </a:solidFill>
                <a:effectLst/>
                <a:latin typeface="Arial" panose="020B0604020202020204" pitchFamily="34" charset="0"/>
              </a:rPr>
              <a:t> BY</a:t>
            </a:r>
            <a:endParaRPr lang="tr-TR" dirty="0"/>
          </a:p>
        </p:txBody>
      </p:sp>
      <p:sp>
        <p:nvSpPr>
          <p:cNvPr id="3" name="İçerik Yer Tutucusu 2">
            <a:extLst>
              <a:ext uri="{FF2B5EF4-FFF2-40B4-BE49-F238E27FC236}">
                <a16:creationId xmlns:a16="http://schemas.microsoft.com/office/drawing/2014/main" id="{23D66EE3-E9E5-45C9-8F04-40DB8627DA5A}"/>
              </a:ext>
            </a:extLst>
          </p:cNvPr>
          <p:cNvSpPr>
            <a:spLocks noGrp="1"/>
          </p:cNvSpPr>
          <p:nvPr>
            <p:ph idx="1"/>
          </p:nvPr>
        </p:nvSpPr>
        <p:spPr/>
        <p:txBody>
          <a:bodyPr>
            <a:normAutofit lnSpcReduction="10000"/>
          </a:bodyPr>
          <a:lstStyle/>
          <a:p>
            <a:pPr algn="l"/>
            <a:r>
              <a:rPr lang="tr-TR" b="0" i="0" dirty="0">
                <a:solidFill>
                  <a:srgbClr val="000000"/>
                </a:solidFill>
                <a:effectLst/>
                <a:latin typeface="Arial" panose="020B0604020202020204" pitchFamily="34" charset="0"/>
              </a:rPr>
              <a:t>ORDER BY yancümlesi, satırları belirtilen sütun(</a:t>
            </a:r>
            <a:r>
              <a:rPr lang="tr-TR" b="0" i="0" dirty="0" err="1">
                <a:solidFill>
                  <a:srgbClr val="000000"/>
                </a:solidFill>
                <a:effectLst/>
                <a:latin typeface="Arial" panose="020B0604020202020204" pitchFamily="34" charset="0"/>
              </a:rPr>
              <a:t>lar</a:t>
            </a:r>
            <a:r>
              <a:rPr lang="tr-TR" b="0" i="0" dirty="0">
                <a:solidFill>
                  <a:srgbClr val="000000"/>
                </a:solidFill>
                <a:effectLst/>
                <a:latin typeface="Arial" panose="020B0604020202020204" pitchFamily="34" charset="0"/>
              </a:rPr>
              <a:t>)a göre sıralamak için kullanılır.</a:t>
            </a:r>
          </a:p>
          <a:p>
            <a:pPr algn="l"/>
            <a:r>
              <a:rPr lang="tr-TR" b="0" i="0" dirty="0">
                <a:solidFill>
                  <a:srgbClr val="000000"/>
                </a:solidFill>
                <a:effectLst/>
                <a:latin typeface="Arial" panose="020B0604020202020204" pitchFamily="34" charset="0"/>
              </a:rPr>
              <a:t>ORDER BY ile hangi sütuna göre sıralayacağımızı ve sıralamanın artan veya azalan şekilde yapılacağını </a:t>
            </a:r>
            <a:r>
              <a:rPr lang="tr-TR" b="0" i="0" dirty="0" err="1">
                <a:solidFill>
                  <a:srgbClr val="000000"/>
                </a:solidFill>
                <a:effectLst/>
                <a:latin typeface="Arial" panose="020B0604020202020204" pitchFamily="34" charset="0"/>
              </a:rPr>
              <a:t>belirleri</a:t>
            </a:r>
            <a:r>
              <a:rPr lang="tr-TR" b="0" i="0" dirty="0">
                <a:solidFill>
                  <a:srgbClr val="000000"/>
                </a:solidFill>
                <a:effectLst/>
                <a:latin typeface="Arial" panose="020B0604020202020204" pitchFamily="34" charset="0"/>
              </a:rPr>
              <a:t>. Sıralama yönü belirtilmez ise SQL veriyi artan şekilde sıralar.</a:t>
            </a:r>
          </a:p>
          <a:p>
            <a:pPr algn="l"/>
            <a:r>
              <a:rPr lang="tr-TR" b="0" i="0" dirty="0">
                <a:solidFill>
                  <a:srgbClr val="000000"/>
                </a:solidFill>
                <a:effectLst/>
                <a:latin typeface="Arial" panose="020B0604020202020204" pitchFamily="34" charset="0"/>
              </a:rPr>
              <a:t>Sıralama yapılacak alanlar SELECT ifadesinde yer almak zorunda değildir.</a:t>
            </a:r>
          </a:p>
          <a:p>
            <a:pPr marL="0" indent="0" algn="l">
              <a:buNone/>
            </a:pPr>
            <a:endParaRPr lang="tr-TR" b="0" i="0" dirty="0">
              <a:solidFill>
                <a:srgbClr val="000000"/>
              </a:solidFill>
              <a:effectLst/>
              <a:latin typeface="Arial" panose="020B0604020202020204" pitchFamily="34" charset="0"/>
            </a:endParaRPr>
          </a:p>
          <a:p>
            <a:pPr marL="0" indent="0" algn="l">
              <a:buNone/>
            </a:pPr>
            <a:r>
              <a:rPr lang="tr-TR" b="0" i="0" dirty="0">
                <a:solidFill>
                  <a:srgbClr val="000000"/>
                </a:solidFill>
                <a:effectLst/>
                <a:latin typeface="Arial" panose="020B0604020202020204" pitchFamily="34" charset="0"/>
              </a:rPr>
              <a:t>SELECT &lt;sütun ad(</a:t>
            </a:r>
            <a:r>
              <a:rPr lang="tr-TR" b="0" i="0" dirty="0" err="1">
                <a:solidFill>
                  <a:srgbClr val="000000"/>
                </a:solidFill>
                <a:effectLst/>
                <a:latin typeface="Arial" panose="020B0604020202020204" pitchFamily="34" charset="0"/>
              </a:rPr>
              <a:t>lar</a:t>
            </a:r>
            <a:r>
              <a:rPr lang="tr-TR" b="0" i="0" dirty="0">
                <a:solidFill>
                  <a:srgbClr val="000000"/>
                </a:solidFill>
                <a:effectLst/>
                <a:latin typeface="Arial" panose="020B0604020202020204" pitchFamily="34" charset="0"/>
              </a:rPr>
              <a:t>)ı&gt; FROM &lt;tablo adı&gt;ORDER BY &lt;sütun adı&gt;&lt;sıralama yönü&gt;,&lt;sütun adı&gt;&lt;sıralama yönü&gt;, ...</a:t>
            </a:r>
          </a:p>
          <a:p>
            <a:pPr algn="l"/>
            <a:endParaRPr lang="tr-TR" b="0" i="0" dirty="0">
              <a:solidFill>
                <a:srgbClr val="000000"/>
              </a:solidFill>
              <a:effectLst/>
              <a:latin typeface="Arial" panose="020B0604020202020204" pitchFamily="34" charset="0"/>
            </a:endParaRPr>
          </a:p>
          <a:p>
            <a:pPr algn="l"/>
            <a:endParaRPr lang="tr-TR" b="0" i="0" dirty="0">
              <a:solidFill>
                <a:srgbClr val="000000"/>
              </a:solidFill>
              <a:effectLst/>
              <a:latin typeface="Arial" panose="020B0604020202020204" pitchFamily="34" charset="0"/>
            </a:endParaRPr>
          </a:p>
          <a:p>
            <a:pPr marL="0" indent="0" algn="l">
              <a:buNone/>
            </a:pPr>
            <a:endParaRPr lang="tr-TR"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9097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188F0B-BFF4-495B-A4FF-94409299AEC4}"/>
              </a:ext>
            </a:extLst>
          </p:cNvPr>
          <p:cNvSpPr>
            <a:spLocks noGrp="1"/>
          </p:cNvSpPr>
          <p:nvPr>
            <p:ph idx="1"/>
          </p:nvPr>
        </p:nvSpPr>
        <p:spPr/>
        <p:txBody>
          <a:bodyPr>
            <a:normAutofit/>
          </a:bodyPr>
          <a:lstStyle/>
          <a:p>
            <a:pPr marL="0" indent="0" algn="l">
              <a:buNone/>
            </a:pPr>
            <a:r>
              <a:rPr lang="tr-TR" sz="2000" b="1" i="0" dirty="0">
                <a:solidFill>
                  <a:srgbClr val="000000"/>
                </a:solidFill>
                <a:effectLst/>
                <a:latin typeface="Arial" panose="020B0604020202020204" pitchFamily="34" charset="0"/>
              </a:rPr>
              <a:t>Örnek: </a:t>
            </a:r>
          </a:p>
          <a:p>
            <a:pPr marL="0" indent="0" algn="l">
              <a:buNone/>
            </a:pPr>
            <a:r>
              <a:rPr lang="tr-TR" sz="2000" b="0" i="0" dirty="0">
                <a:solidFill>
                  <a:srgbClr val="000000"/>
                </a:solidFill>
                <a:effectLst/>
                <a:latin typeface="Arial" panose="020B0604020202020204" pitchFamily="34" charset="0"/>
              </a:rPr>
              <a:t>Aşağıdaki sorguda Sonuç kümesi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alanına göre azalan, aynı kategorideki ürünleri ise </a:t>
            </a:r>
            <a:r>
              <a:rPr lang="tr-TR" sz="2000" b="0" i="0" dirty="0" err="1">
                <a:solidFill>
                  <a:srgbClr val="000000"/>
                </a:solidFill>
                <a:effectLst/>
                <a:latin typeface="Arial" panose="020B0604020202020204" pitchFamily="34" charset="0"/>
              </a:rPr>
              <a:t>UnitPrice</a:t>
            </a:r>
            <a:r>
              <a:rPr lang="tr-TR" sz="2000" b="0" i="0" dirty="0">
                <a:solidFill>
                  <a:srgbClr val="000000"/>
                </a:solidFill>
                <a:effectLst/>
                <a:latin typeface="Arial" panose="020B0604020202020204" pitchFamily="34" charset="0"/>
              </a:rPr>
              <a:t> alanına göre artan şekilde sıralandı.</a:t>
            </a:r>
          </a:p>
          <a:p>
            <a:pPr algn="l"/>
            <a:endParaRPr lang="tr-TR" sz="2000" b="0" i="0" dirty="0">
              <a:solidFill>
                <a:srgbClr val="000000"/>
              </a:solidFill>
              <a:effectLst/>
              <a:latin typeface="Arial" panose="020B0604020202020204" pitchFamily="34" charset="0"/>
            </a:endParaRPr>
          </a:p>
          <a:p>
            <a:pPr marL="0" indent="0" algn="l">
              <a:buNone/>
            </a:pPr>
            <a:r>
              <a:rPr lang="tr-TR" sz="2000" b="1" i="0" dirty="0">
                <a:solidFill>
                  <a:srgbClr val="000000"/>
                </a:solidFill>
                <a:effectLst/>
                <a:latin typeface="Arial" panose="020B0604020202020204" pitchFamily="34" charset="0"/>
              </a:rPr>
              <a:t>Sorgu:</a:t>
            </a:r>
          </a:p>
          <a:p>
            <a:pPr marL="0" indent="0" algn="l">
              <a:buNone/>
            </a:pPr>
            <a:r>
              <a:rPr lang="tr-TR" sz="2000" b="0" i="0" dirty="0">
                <a:solidFill>
                  <a:srgbClr val="000000"/>
                </a:solidFill>
                <a:effectLst/>
                <a:latin typeface="Arial" panose="020B0604020202020204" pitchFamily="34" charset="0"/>
              </a:rPr>
              <a:t>USE </a:t>
            </a:r>
            <a:r>
              <a:rPr lang="tr-TR" sz="2000" b="0" i="0" dirty="0" err="1">
                <a:solidFill>
                  <a:srgbClr val="000000"/>
                </a:solidFill>
                <a:effectLst/>
                <a:latin typeface="Arial" panose="020B0604020202020204" pitchFamily="34" charset="0"/>
              </a:rPr>
              <a:t>northwind</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SELECT </a:t>
            </a:r>
            <a:r>
              <a:rPr lang="tr-TR" sz="2000" b="0" i="0" dirty="0" err="1">
                <a:solidFill>
                  <a:srgbClr val="000000"/>
                </a:solidFill>
                <a:effectLst/>
                <a:latin typeface="Arial" panose="020B0604020202020204" pitchFamily="34" charset="0"/>
              </a:rPr>
              <a:t>productid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productname</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a:t>
            </a:r>
            <a:r>
              <a:rPr lang="tr-TR" sz="2000" b="0" i="0" dirty="0" err="1">
                <a:solidFill>
                  <a:srgbClr val="000000"/>
                </a:solidFill>
                <a:effectLst/>
                <a:latin typeface="Arial" panose="020B0604020202020204" pitchFamily="34" charset="0"/>
              </a:rPr>
              <a:t>unitprice</a:t>
            </a:r>
            <a:endParaRPr lang="tr-TR" sz="2000" b="0" i="0" dirty="0">
              <a:solidFill>
                <a:srgbClr val="000000"/>
              </a:solidFill>
              <a:effectLst/>
              <a:latin typeface="Arial" panose="020B0604020202020204" pitchFamily="34" charset="0"/>
            </a:endParaRPr>
          </a:p>
          <a:p>
            <a:pPr marL="0" indent="0" algn="l">
              <a:buNone/>
            </a:pPr>
            <a:r>
              <a:rPr lang="tr-TR" sz="2000" b="0" i="0" dirty="0">
                <a:solidFill>
                  <a:srgbClr val="000000"/>
                </a:solidFill>
                <a:effectLst/>
                <a:latin typeface="Arial" panose="020B0604020202020204" pitchFamily="34" charset="0"/>
              </a:rPr>
              <a:t>FROM </a:t>
            </a:r>
            <a:r>
              <a:rPr lang="tr-TR" sz="2000" b="0" i="0" dirty="0" err="1">
                <a:solidFill>
                  <a:srgbClr val="000000"/>
                </a:solidFill>
                <a:effectLst/>
                <a:latin typeface="Arial" panose="020B0604020202020204" pitchFamily="34" charset="0"/>
              </a:rPr>
              <a:t>products</a:t>
            </a:r>
            <a:r>
              <a:rPr lang="tr-TR" sz="2000" b="0" i="0" dirty="0">
                <a:solidFill>
                  <a:srgbClr val="000000"/>
                </a:solidFill>
                <a:effectLst/>
                <a:latin typeface="Arial" panose="020B0604020202020204" pitchFamily="34" charset="0"/>
              </a:rPr>
              <a:t> ORDER BY </a:t>
            </a:r>
            <a:r>
              <a:rPr lang="tr-TR" sz="2000" b="0" i="0" dirty="0" err="1">
                <a:solidFill>
                  <a:srgbClr val="000000"/>
                </a:solidFill>
                <a:effectLst/>
                <a:latin typeface="Arial" panose="020B0604020202020204" pitchFamily="34" charset="0"/>
              </a:rPr>
              <a:t>categoryid</a:t>
            </a:r>
            <a:r>
              <a:rPr lang="tr-TR" sz="2000" b="0" i="0" dirty="0">
                <a:solidFill>
                  <a:srgbClr val="000000"/>
                </a:solidFill>
                <a:effectLst/>
                <a:latin typeface="Arial" panose="020B0604020202020204" pitchFamily="34" charset="0"/>
              </a:rPr>
              <a:t> DESC, </a:t>
            </a:r>
            <a:r>
              <a:rPr lang="tr-TR" sz="2000" b="0" i="0" dirty="0" err="1">
                <a:solidFill>
                  <a:srgbClr val="000000"/>
                </a:solidFill>
                <a:effectLst/>
                <a:latin typeface="Arial" panose="020B0604020202020204" pitchFamily="34" charset="0"/>
              </a:rPr>
              <a:t>unitprice</a:t>
            </a:r>
            <a:r>
              <a:rPr lang="tr-TR" sz="2000" b="0" i="0" dirty="0">
                <a:solidFill>
                  <a:srgbClr val="000000"/>
                </a:solidFill>
                <a:effectLst/>
                <a:latin typeface="Arial" panose="020B0604020202020204" pitchFamily="34" charset="0"/>
              </a:rPr>
              <a:t> ASC</a:t>
            </a:r>
          </a:p>
          <a:p>
            <a:pPr algn="l"/>
            <a:endParaRPr lang="tr-TR" sz="2000" b="0" i="0" dirty="0">
              <a:solidFill>
                <a:srgbClr val="000000"/>
              </a:solidFill>
              <a:effectLst/>
              <a:latin typeface="Arial" panose="020B0604020202020204" pitchFamily="34" charset="0"/>
            </a:endParaRPr>
          </a:p>
          <a:p>
            <a:endParaRPr lang="tr-TR" sz="2000" dirty="0"/>
          </a:p>
        </p:txBody>
      </p:sp>
    </p:spTree>
    <p:extLst>
      <p:ext uri="{BB962C8B-B14F-4D97-AF65-F5344CB8AC3E}">
        <p14:creationId xmlns:p14="http://schemas.microsoft.com/office/powerpoint/2010/main" val="37345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D372EB8F-9B4C-4767-9D4B-C531C22F7325}"/>
              </a:ext>
            </a:extLst>
          </p:cNvPr>
          <p:cNvSpPr>
            <a:spLocks noGrp="1"/>
          </p:cNvSpPr>
          <p:nvPr/>
        </p:nvSpPr>
        <p:spPr>
          <a:xfrm>
            <a:off x="640841"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a:t>İletişim Bilgilerim</a:t>
            </a:r>
          </a:p>
        </p:txBody>
      </p:sp>
      <p:sp>
        <p:nvSpPr>
          <p:cNvPr id="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İçerik Yer Tutucusu 2">
            <a:extLst>
              <a:ext uri="{FF2B5EF4-FFF2-40B4-BE49-F238E27FC236}">
                <a16:creationId xmlns:a16="http://schemas.microsoft.com/office/drawing/2014/main" id="{1906BE3F-FA36-47B8-A970-941CA8552BE0}"/>
              </a:ext>
            </a:extLst>
          </p:cNvPr>
          <p:cNvSpPr>
            <a:spLocks noGrp="1"/>
          </p:cNvSpPr>
          <p:nvPr/>
        </p:nvSpPr>
        <p:spPr>
          <a:xfrm>
            <a:off x="640841" y="2872899"/>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t>Mail Adresim: kerim.kilic.1751@gmail.com</a:t>
            </a:r>
          </a:p>
          <a:p>
            <a:r>
              <a:rPr lang="tr-TR" sz="2200" dirty="0" err="1"/>
              <a:t>Linkedin</a:t>
            </a:r>
            <a:r>
              <a:rPr lang="tr-TR" sz="2200" dirty="0"/>
              <a:t>: @MeKerimKilic</a:t>
            </a:r>
          </a:p>
          <a:p>
            <a:r>
              <a:rPr lang="tr-TR" sz="2200" dirty="0" err="1"/>
              <a:t>Github</a:t>
            </a:r>
            <a:r>
              <a:rPr lang="tr-TR" sz="2200" dirty="0"/>
              <a:t>: @MeKerimKilic</a:t>
            </a:r>
          </a:p>
          <a:p>
            <a:r>
              <a:rPr lang="tr-TR" sz="2200" dirty="0" err="1"/>
              <a:t>Twitch</a:t>
            </a:r>
            <a:r>
              <a:rPr lang="tr-TR" sz="2200" dirty="0"/>
              <a:t>: @MeKerimKilic</a:t>
            </a:r>
          </a:p>
          <a:p>
            <a:r>
              <a:rPr lang="tr-TR" sz="2200" dirty="0"/>
              <a:t>Instagram: @MeKerimKilic</a:t>
            </a:r>
          </a:p>
          <a:p>
            <a:endParaRPr lang="tr-TR" sz="2200" dirty="0"/>
          </a:p>
        </p:txBody>
      </p:sp>
      <p:pic>
        <p:nvPicPr>
          <p:cNvPr id="8" name="Picture 2">
            <a:extLst>
              <a:ext uri="{FF2B5EF4-FFF2-40B4-BE49-F238E27FC236}">
                <a16:creationId xmlns:a16="http://schemas.microsoft.com/office/drawing/2014/main" id="{9B711F88-02FC-4942-AF86-B9D32ED734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34" r="1" b="1"/>
          <a:stretch/>
        </p:blipFill>
        <p:spPr bwMode="auto">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21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0057DE7-DC9C-4893-A244-9DAEFD6F9B04}"/>
              </a:ext>
            </a:extLst>
          </p:cNvPr>
          <p:cNvSpPr>
            <a:spLocks noGrp="1"/>
          </p:cNvSpPr>
          <p:nvPr>
            <p:ph type="title"/>
          </p:nvPr>
        </p:nvSpPr>
        <p:spPr>
          <a:xfrm>
            <a:off x="643467" y="321734"/>
            <a:ext cx="10905066" cy="1135737"/>
          </a:xfrm>
        </p:spPr>
        <p:txBody>
          <a:bodyPr>
            <a:normAutofit/>
          </a:bodyPr>
          <a:lstStyle/>
          <a:p>
            <a:r>
              <a:rPr lang="tr-TR" sz="3600" b="1"/>
              <a:t>SQL Nedir?</a:t>
            </a:r>
          </a:p>
        </p:txBody>
      </p:sp>
      <p:sp>
        <p:nvSpPr>
          <p:cNvPr id="3" name="İçerik Yer Tutucusu 2">
            <a:extLst>
              <a:ext uri="{FF2B5EF4-FFF2-40B4-BE49-F238E27FC236}">
                <a16:creationId xmlns:a16="http://schemas.microsoft.com/office/drawing/2014/main" id="{A957077F-9387-4AD4-BB73-06F79C382BA7}"/>
              </a:ext>
            </a:extLst>
          </p:cNvPr>
          <p:cNvSpPr>
            <a:spLocks noGrp="1"/>
          </p:cNvSpPr>
          <p:nvPr>
            <p:ph idx="1"/>
          </p:nvPr>
        </p:nvSpPr>
        <p:spPr>
          <a:xfrm>
            <a:off x="643469" y="1782981"/>
            <a:ext cx="4008384" cy="4393982"/>
          </a:xfrm>
        </p:spPr>
        <p:txBody>
          <a:bodyPr>
            <a:normAutofit/>
          </a:bodyPr>
          <a:lstStyle/>
          <a:p>
            <a:r>
              <a:rPr lang="tr-TR" sz="1400" b="0" i="0" dirty="0">
                <a:effectLst/>
                <a:latin typeface="charter"/>
              </a:rPr>
              <a:t>Açılımı </a:t>
            </a:r>
            <a:r>
              <a:rPr lang="tr-TR" sz="1400" b="1" i="0" dirty="0" err="1">
                <a:effectLst/>
                <a:latin typeface="charter"/>
              </a:rPr>
              <a:t>Structured</a:t>
            </a:r>
            <a:r>
              <a:rPr lang="tr-TR" sz="1400" b="1" i="0" dirty="0">
                <a:effectLst/>
                <a:latin typeface="charter"/>
              </a:rPr>
              <a:t> Query Language</a:t>
            </a:r>
            <a:r>
              <a:rPr lang="tr-TR" sz="1400" b="0" i="0" dirty="0">
                <a:effectLst/>
                <a:latin typeface="charter"/>
              </a:rPr>
              <a:t> (Yapısal Sorgu Dili) olan SQL; </a:t>
            </a:r>
            <a:r>
              <a:rPr lang="tr-TR" sz="1400" b="0" i="0" dirty="0" err="1">
                <a:effectLst/>
                <a:latin typeface="charter"/>
              </a:rPr>
              <a:t>Veritabanımızda</a:t>
            </a:r>
            <a:r>
              <a:rPr lang="tr-TR" sz="1400" b="0" i="0" dirty="0">
                <a:effectLst/>
                <a:latin typeface="charter"/>
              </a:rPr>
              <a:t> bulunan tablolardaki verileri çekip görüntülemek için kullanılır. Bunun yanı sıra tablo yaratmak veya </a:t>
            </a:r>
            <a:r>
              <a:rPr lang="tr-TR" sz="1400" b="0" i="0" dirty="0" err="1">
                <a:effectLst/>
                <a:latin typeface="charter"/>
              </a:rPr>
              <a:t>varolan</a:t>
            </a:r>
            <a:r>
              <a:rPr lang="tr-TR" sz="1400" b="0" i="0" dirty="0">
                <a:effectLst/>
                <a:latin typeface="charter"/>
              </a:rPr>
              <a:t> tablolar üzerinde </a:t>
            </a:r>
            <a:r>
              <a:rPr lang="tr-TR" sz="1400" b="0" i="0" dirty="0" err="1">
                <a:effectLst/>
                <a:latin typeface="charter"/>
              </a:rPr>
              <a:t>modifiye</a:t>
            </a:r>
            <a:r>
              <a:rPr lang="tr-TR" sz="1400" b="0" i="0" dirty="0">
                <a:effectLst/>
                <a:latin typeface="charter"/>
              </a:rPr>
              <a:t> etmek </a:t>
            </a:r>
            <a:r>
              <a:rPr lang="tr-TR" sz="1400" b="0" i="0" dirty="0" err="1">
                <a:effectLst/>
                <a:latin typeface="charter"/>
              </a:rPr>
              <a:t>amacıylada</a:t>
            </a:r>
            <a:r>
              <a:rPr lang="tr-TR" sz="1400" b="0" i="0" dirty="0">
                <a:effectLst/>
                <a:latin typeface="charter"/>
              </a:rPr>
              <a:t> kullanılır.</a:t>
            </a:r>
          </a:p>
          <a:p>
            <a:r>
              <a:rPr lang="tr-TR" sz="1400" b="0" i="0" dirty="0" err="1">
                <a:effectLst/>
                <a:latin typeface="charter"/>
              </a:rPr>
              <a:t>Veritabanında</a:t>
            </a:r>
            <a:r>
              <a:rPr lang="tr-TR" sz="1400" b="0" i="0" dirty="0">
                <a:effectLst/>
                <a:latin typeface="charter"/>
              </a:rPr>
              <a:t> var olan bilgileri kullanarak analiz &amp; raporlama yapmak isteyenler , SQL sorguları sayesinde kolayca yapabilirler. </a:t>
            </a:r>
          </a:p>
          <a:p>
            <a:r>
              <a:rPr lang="tr-TR" sz="1400" b="0" i="0" dirty="0">
                <a:effectLst/>
                <a:latin typeface="charter"/>
              </a:rPr>
              <a:t>Bir diğer güzel yanı ise </a:t>
            </a:r>
            <a:r>
              <a:rPr lang="tr-TR" sz="1400" b="0" i="0" dirty="0" err="1">
                <a:effectLst/>
                <a:latin typeface="charter"/>
              </a:rPr>
              <a:t>veritabanı</a:t>
            </a:r>
            <a:r>
              <a:rPr lang="tr-TR" sz="1400" b="0" i="0" dirty="0">
                <a:effectLst/>
                <a:latin typeface="charter"/>
              </a:rPr>
              <a:t> destekli uygulamalar geliştiren yazılımcılar, SQL dilini doğru kullandıkları takdirde, karışık algoritmalardan kurtularak işin zor tarafını SQL’e bırakabilirler.</a:t>
            </a:r>
          </a:p>
          <a:p>
            <a:r>
              <a:rPr lang="tr-TR" sz="1400" b="0" i="0" dirty="0">
                <a:effectLst/>
                <a:latin typeface="charter"/>
              </a:rPr>
              <a:t>SQL dünya çapında kabul edilmiş ve bir çok firma tarafından, bütün </a:t>
            </a:r>
            <a:r>
              <a:rPr lang="tr-TR" sz="1400" b="0" i="0" dirty="0" err="1">
                <a:effectLst/>
                <a:latin typeface="charter"/>
              </a:rPr>
              <a:t>veritabanları</a:t>
            </a:r>
            <a:r>
              <a:rPr lang="tr-TR" sz="1400" b="0" i="0" dirty="0">
                <a:effectLst/>
                <a:latin typeface="charter"/>
              </a:rPr>
              <a:t> tarafından %100 desteklenen bir dildir. Bir programlama dili demek yanlış olur. Dilin tamamı İngilizce temelli olduğu için İngilizce bilgisine sahipseniz öğrenmeniz daha kolay olur.</a:t>
            </a:r>
          </a:p>
          <a:p>
            <a:endParaRPr lang="tr-TR" sz="14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SQL nedir, Temel SQL Komutları nelerdir?, SQL Server Kategorisi">
            <a:extLst>
              <a:ext uri="{FF2B5EF4-FFF2-40B4-BE49-F238E27FC236}">
                <a16:creationId xmlns:a16="http://schemas.microsoft.com/office/drawing/2014/main" id="{27E1EC35-BBF1-4D52-99C5-55AD594E37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228661"/>
            <a:ext cx="6253212" cy="347053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438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999F9F-E11E-444F-8F23-2053463B6942}"/>
              </a:ext>
            </a:extLst>
          </p:cNvPr>
          <p:cNvSpPr>
            <a:spLocks noGrp="1"/>
          </p:cNvSpPr>
          <p:nvPr>
            <p:ph type="title"/>
          </p:nvPr>
        </p:nvSpPr>
        <p:spPr>
          <a:xfrm>
            <a:off x="481013" y="3752849"/>
            <a:ext cx="3290887" cy="2452687"/>
          </a:xfrm>
        </p:spPr>
        <p:txBody>
          <a:bodyPr anchor="ctr">
            <a:normAutofit/>
          </a:bodyPr>
          <a:lstStyle/>
          <a:p>
            <a:r>
              <a:rPr lang="tr-TR" sz="3600" b="1"/>
              <a:t>T-SQL Nedir?</a:t>
            </a:r>
          </a:p>
        </p:txBody>
      </p:sp>
      <p:pic>
        <p:nvPicPr>
          <p:cNvPr id="5122" name="Picture 2" descr="T-SQL Tutorial">
            <a:extLst>
              <a:ext uri="{FF2B5EF4-FFF2-40B4-BE49-F238E27FC236}">
                <a16:creationId xmlns:a16="http://schemas.microsoft.com/office/drawing/2014/main" id="{6E84D7C6-EF8A-4ECD-BD25-BB19B9C7FA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4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8EB05547-73B7-4F0F-BD13-308D67516853}"/>
              </a:ext>
            </a:extLst>
          </p:cNvPr>
          <p:cNvSpPr>
            <a:spLocks noGrp="1"/>
          </p:cNvSpPr>
          <p:nvPr>
            <p:ph idx="1"/>
          </p:nvPr>
        </p:nvSpPr>
        <p:spPr>
          <a:xfrm>
            <a:off x="4223982" y="3752850"/>
            <a:ext cx="7485413" cy="2452687"/>
          </a:xfrm>
        </p:spPr>
        <p:txBody>
          <a:bodyPr anchor="ctr">
            <a:normAutofit/>
          </a:bodyPr>
          <a:lstStyle/>
          <a:p>
            <a:r>
              <a:rPr lang="tr-TR" sz="1800" b="0" i="0" dirty="0" err="1">
                <a:effectLst/>
                <a:latin typeface="charter"/>
              </a:rPr>
              <a:t>Transact</a:t>
            </a:r>
            <a:r>
              <a:rPr lang="tr-TR" sz="1800" b="0" i="0" dirty="0">
                <a:effectLst/>
                <a:latin typeface="charter"/>
              </a:rPr>
              <a:t>-SQL yani T-SQL Microsoft SQL Server </a:t>
            </a:r>
            <a:r>
              <a:rPr lang="tr-TR" sz="1800" b="0" i="0" dirty="0" err="1">
                <a:effectLst/>
                <a:latin typeface="charter"/>
              </a:rPr>
              <a:t>veritabanı</a:t>
            </a:r>
            <a:r>
              <a:rPr lang="tr-TR" sz="1800" b="0" i="0" dirty="0">
                <a:effectLst/>
                <a:latin typeface="charter"/>
              </a:rPr>
              <a:t> için kullanılan sorgulama diline verilen isimdir. </a:t>
            </a:r>
            <a:r>
              <a:rPr lang="tr-TR" sz="1800" b="0" i="0" dirty="0" err="1">
                <a:effectLst/>
                <a:latin typeface="charter"/>
              </a:rPr>
              <a:t>Oracle</a:t>
            </a:r>
            <a:r>
              <a:rPr lang="tr-TR" sz="1800" b="0" i="0" dirty="0">
                <a:effectLst/>
                <a:latin typeface="charter"/>
              </a:rPr>
              <a:t> </a:t>
            </a:r>
            <a:r>
              <a:rPr lang="tr-TR" sz="1800" b="0" i="0" dirty="0" err="1">
                <a:effectLst/>
                <a:latin typeface="charter"/>
              </a:rPr>
              <a:t>veritabanında</a:t>
            </a:r>
            <a:r>
              <a:rPr lang="tr-TR" sz="1800" b="0" i="0" dirty="0">
                <a:effectLst/>
                <a:latin typeface="charter"/>
              </a:rPr>
              <a:t> kullanılan SQL ile arasında komut farkları bulunmaktadır. </a:t>
            </a:r>
          </a:p>
          <a:p>
            <a:r>
              <a:rPr lang="tr-TR" sz="1800" b="0" i="0" dirty="0">
                <a:effectLst/>
                <a:latin typeface="charter"/>
              </a:rPr>
              <a:t>T-SQL ile sorguları çalıştırmak için Management </a:t>
            </a:r>
            <a:r>
              <a:rPr lang="tr-TR" sz="1800" b="0" i="0" dirty="0" err="1">
                <a:effectLst/>
                <a:latin typeface="charter"/>
              </a:rPr>
              <a:t>Studio</a:t>
            </a:r>
            <a:r>
              <a:rPr lang="tr-TR" sz="1800" b="0" i="0" dirty="0">
                <a:effectLst/>
                <a:latin typeface="charter"/>
              </a:rPr>
              <a:t> ile SQL </a:t>
            </a:r>
            <a:r>
              <a:rPr lang="tr-TR" sz="1800" b="0" i="0" dirty="0" err="1">
                <a:effectLst/>
                <a:latin typeface="charter"/>
              </a:rPr>
              <a:t>Server’a</a:t>
            </a:r>
            <a:r>
              <a:rPr lang="tr-TR" sz="1800" b="0" i="0" dirty="0">
                <a:effectLst/>
                <a:latin typeface="charter"/>
              </a:rPr>
              <a:t> erişmeniz gerekmektedir. T-SQL kodlarını yazmak için Microsoft SQL </a:t>
            </a:r>
            <a:r>
              <a:rPr lang="tr-TR" sz="1800" b="0" i="0" dirty="0" err="1">
                <a:effectLst/>
                <a:latin typeface="charter"/>
              </a:rPr>
              <a:t>Server’ı</a:t>
            </a:r>
            <a:r>
              <a:rPr lang="tr-TR" sz="1800" b="0" i="0" dirty="0">
                <a:effectLst/>
                <a:latin typeface="charter"/>
              </a:rPr>
              <a:t> </a:t>
            </a:r>
            <a:r>
              <a:rPr lang="tr-TR" sz="1800" b="0" i="0" u="sng" dirty="0">
                <a:effectLst/>
                <a:latin typeface="charter"/>
                <a:hlinkClick r:id="rId3"/>
              </a:rPr>
              <a:t>buradan</a:t>
            </a:r>
            <a:r>
              <a:rPr lang="tr-TR" sz="1800" b="0" i="0" dirty="0">
                <a:effectLst/>
                <a:latin typeface="charter"/>
              </a:rPr>
              <a:t> indirebilirsiniz. </a:t>
            </a:r>
          </a:p>
          <a:p>
            <a:r>
              <a:rPr lang="tr-TR" sz="1800" b="0" i="0" dirty="0">
                <a:effectLst/>
                <a:latin typeface="charter"/>
              </a:rPr>
              <a:t>Kurulumunun nasıl yapıldığını içeren videolara Youtube üzerinden erişebilirsiniz.</a:t>
            </a:r>
            <a:endParaRPr lang="tr-TR" sz="1800" dirty="0"/>
          </a:p>
        </p:txBody>
      </p:sp>
    </p:spTree>
    <p:extLst>
      <p:ext uri="{BB962C8B-B14F-4D97-AF65-F5344CB8AC3E}">
        <p14:creationId xmlns:p14="http://schemas.microsoft.com/office/powerpoint/2010/main" val="259314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Mysql Versiyonu Öğrenme | Veriloji Kurumsal Hosting - Domain - Teknoloji  Blog">
            <a:extLst>
              <a:ext uri="{FF2B5EF4-FFF2-40B4-BE49-F238E27FC236}">
                <a16:creationId xmlns:a16="http://schemas.microsoft.com/office/drawing/2014/main" id="{B9E041B5-65B5-412E-8B42-D042274B8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676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349388-3BFD-42CE-9838-4CA168F11A1A}"/>
              </a:ext>
            </a:extLst>
          </p:cNvPr>
          <p:cNvSpPr>
            <a:spLocks noGrp="1"/>
          </p:cNvSpPr>
          <p:nvPr>
            <p:ph type="title"/>
          </p:nvPr>
        </p:nvSpPr>
        <p:spPr>
          <a:xfrm>
            <a:off x="594804" y="640263"/>
            <a:ext cx="6619811" cy="1344975"/>
          </a:xfrm>
        </p:spPr>
        <p:txBody>
          <a:bodyPr>
            <a:normAutofit/>
          </a:bodyPr>
          <a:lstStyle/>
          <a:p>
            <a:r>
              <a:rPr lang="tr-TR" sz="4000" b="1" i="0">
                <a:effectLst/>
                <a:latin typeface="Poppins"/>
              </a:rPr>
              <a:t>MySQL Nedir?</a:t>
            </a:r>
            <a:endParaRPr lang="tr-TR" sz="4000" b="1"/>
          </a:p>
        </p:txBody>
      </p:sp>
      <p:sp>
        <p:nvSpPr>
          <p:cNvPr id="3" name="İçerik Yer Tutucusu 2">
            <a:extLst>
              <a:ext uri="{FF2B5EF4-FFF2-40B4-BE49-F238E27FC236}">
                <a16:creationId xmlns:a16="http://schemas.microsoft.com/office/drawing/2014/main" id="{BAB2AF54-9AEB-40ED-9624-6840B1F42C90}"/>
              </a:ext>
            </a:extLst>
          </p:cNvPr>
          <p:cNvSpPr>
            <a:spLocks noGrp="1"/>
          </p:cNvSpPr>
          <p:nvPr>
            <p:ph idx="1"/>
          </p:nvPr>
        </p:nvSpPr>
        <p:spPr>
          <a:xfrm>
            <a:off x="594109" y="2121763"/>
            <a:ext cx="6620505" cy="3773010"/>
          </a:xfrm>
        </p:spPr>
        <p:txBody>
          <a:bodyPr>
            <a:normAutofit/>
          </a:bodyPr>
          <a:lstStyle/>
          <a:p>
            <a:r>
              <a:rPr lang="tr-TR" sz="1500" b="0" i="0" dirty="0" err="1">
                <a:effectLst/>
                <a:latin typeface="Poppins"/>
              </a:rPr>
              <a:t>MySQL</a:t>
            </a:r>
            <a:r>
              <a:rPr lang="tr-TR" sz="1500" b="0" i="0" dirty="0">
                <a:effectLst/>
                <a:latin typeface="Poppins"/>
              </a:rPr>
              <a:t> bir ilişkisel veri tabanı olarak, 1995 yılında kullanıma sürülen en popüler açık kaynaklı ilişkisel veri tabanı yönetim sisteminden biridir. SQL, </a:t>
            </a:r>
            <a:r>
              <a:rPr lang="tr-TR" sz="1500" b="0" i="0" dirty="0" err="1">
                <a:effectLst/>
                <a:latin typeface="Poppins"/>
              </a:rPr>
              <a:t>MySQL'in</a:t>
            </a:r>
            <a:r>
              <a:rPr lang="tr-TR" sz="1500" b="0" i="0" dirty="0">
                <a:effectLst/>
                <a:latin typeface="Poppins"/>
              </a:rPr>
              <a:t> çekirdeğini oluşturur. İsmini 'SQL' ile Michael </a:t>
            </a:r>
            <a:r>
              <a:rPr lang="tr-TR" sz="1500" b="0" i="0" dirty="0" err="1">
                <a:effectLst/>
                <a:latin typeface="Poppins"/>
              </a:rPr>
              <a:t>Widenius'un</a:t>
            </a:r>
            <a:r>
              <a:rPr lang="tr-TR" sz="1500" b="0" i="0" dirty="0">
                <a:effectLst/>
                <a:latin typeface="Poppins"/>
              </a:rPr>
              <a:t> kızının adının (My) birleşiminden alır.</a:t>
            </a:r>
            <a:br>
              <a:rPr lang="tr-TR" sz="1500" b="0" i="0" dirty="0">
                <a:effectLst/>
                <a:latin typeface="Poppins"/>
              </a:rPr>
            </a:br>
            <a:endParaRPr lang="tr-TR" sz="1500" b="0" i="0" dirty="0">
              <a:effectLst/>
              <a:latin typeface="Poppins"/>
            </a:endParaRPr>
          </a:p>
          <a:p>
            <a:r>
              <a:rPr lang="tr-TR" sz="1500" b="0" i="0" dirty="0" err="1">
                <a:effectLst/>
                <a:latin typeface="Poppins"/>
              </a:rPr>
              <a:t>MySQL</a:t>
            </a:r>
            <a:r>
              <a:rPr lang="tr-TR" sz="1500" b="0" i="0" dirty="0">
                <a:effectLst/>
                <a:latin typeface="Poppins"/>
              </a:rPr>
              <a:t> serbestçe kullanılabilen bir veri tabanı sistemidir. Ancak, gelişmiş işlevleri kullanabileceğiniz birkaç ücretli sürüm de bulunmaktadır. </a:t>
            </a:r>
            <a:r>
              <a:rPr lang="tr-TR" sz="1500" b="0" i="0" dirty="0" err="1">
                <a:effectLst/>
                <a:latin typeface="Poppins"/>
              </a:rPr>
              <a:t>MySQL</a:t>
            </a:r>
            <a:r>
              <a:rPr lang="tr-TR" sz="1500" b="0" i="0" dirty="0">
                <a:effectLst/>
                <a:latin typeface="Poppins"/>
              </a:rPr>
              <a:t>, Microsoft SQL Server ve </a:t>
            </a:r>
            <a:r>
              <a:rPr lang="tr-TR" sz="1500" b="0" i="0" dirty="0" err="1">
                <a:effectLst/>
                <a:latin typeface="Poppins"/>
              </a:rPr>
              <a:t>Oracle</a:t>
            </a:r>
            <a:r>
              <a:rPr lang="tr-TR" sz="1500" b="0" i="0" dirty="0">
                <a:effectLst/>
                <a:latin typeface="Poppins"/>
              </a:rPr>
              <a:t> veri tabanı vb. diğer veri tabanı yazılımlarına kıyasla kullanımı kolaydır. </a:t>
            </a:r>
          </a:p>
          <a:p>
            <a:r>
              <a:rPr lang="tr-TR" sz="1500" b="0" i="0" dirty="0">
                <a:effectLst/>
                <a:latin typeface="Poppins"/>
              </a:rPr>
              <a:t>Herhangi bir programlama diliyle kullanılabilir.</a:t>
            </a:r>
            <a:br>
              <a:rPr lang="tr-TR" sz="1500" b="0" i="0" dirty="0">
                <a:effectLst/>
                <a:latin typeface="Poppins"/>
              </a:rPr>
            </a:br>
            <a:r>
              <a:rPr lang="tr-TR" sz="1500" b="0" i="0" dirty="0" err="1">
                <a:effectLst/>
                <a:latin typeface="Poppins"/>
              </a:rPr>
              <a:t>MySQL</a:t>
            </a:r>
            <a:r>
              <a:rPr lang="tr-TR" sz="1500" b="0" i="0" dirty="0">
                <a:effectLst/>
                <a:latin typeface="Poppins"/>
              </a:rPr>
              <a:t>, meta verilerinizi tanımlamak ve yönetmek için Linux, Windows, Unix ve bir bilgi şeması gibi birden fazla platformda çalışabilir. </a:t>
            </a:r>
          </a:p>
          <a:p>
            <a:r>
              <a:rPr lang="tr-TR" sz="1500" b="0" i="0" dirty="0">
                <a:effectLst/>
                <a:latin typeface="Poppins"/>
              </a:rPr>
              <a:t>Yerel sisteminize hatta sunucuya bile yükleyebilirsiniz. Gerçekten esnek, ölçeklenebilir, hızlı ve güvenilir bir çözümdür.</a:t>
            </a:r>
          </a:p>
          <a:p>
            <a:endParaRPr lang="tr-TR" sz="1500" dirty="0"/>
          </a:p>
        </p:txBody>
      </p:sp>
    </p:spTree>
    <p:extLst>
      <p:ext uri="{BB962C8B-B14F-4D97-AF65-F5344CB8AC3E}">
        <p14:creationId xmlns:p14="http://schemas.microsoft.com/office/powerpoint/2010/main" val="40821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ADE8FFE-8109-48E6-A5C9-0EB20F9A2EF0}"/>
              </a:ext>
            </a:extLst>
          </p:cNvPr>
          <p:cNvSpPr>
            <a:spLocks noGrp="1"/>
          </p:cNvSpPr>
          <p:nvPr>
            <p:ph type="title"/>
          </p:nvPr>
        </p:nvSpPr>
        <p:spPr>
          <a:xfrm>
            <a:off x="1137034" y="609597"/>
            <a:ext cx="9392421" cy="1330841"/>
          </a:xfrm>
        </p:spPr>
        <p:txBody>
          <a:bodyPr>
            <a:normAutofit/>
          </a:bodyPr>
          <a:lstStyle/>
          <a:p>
            <a:r>
              <a:rPr lang="tr-TR" b="1" i="0">
                <a:effectLst/>
                <a:latin typeface="ProximaNova-Regular"/>
              </a:rPr>
              <a:t>Microsoft SQL Server Nedir?</a:t>
            </a:r>
            <a:endParaRPr lang="tr-TR" b="1" dirty="0"/>
          </a:p>
        </p:txBody>
      </p:sp>
      <p:sp>
        <p:nvSpPr>
          <p:cNvPr id="3" name="İçerik Yer Tutucusu 2">
            <a:extLst>
              <a:ext uri="{FF2B5EF4-FFF2-40B4-BE49-F238E27FC236}">
                <a16:creationId xmlns:a16="http://schemas.microsoft.com/office/drawing/2014/main" id="{8F124C6D-6099-49DF-8E16-6F8A3C551C5D}"/>
              </a:ext>
            </a:extLst>
          </p:cNvPr>
          <p:cNvSpPr>
            <a:spLocks noGrp="1"/>
          </p:cNvSpPr>
          <p:nvPr>
            <p:ph idx="1"/>
          </p:nvPr>
        </p:nvSpPr>
        <p:spPr>
          <a:xfrm>
            <a:off x="1137034" y="2198362"/>
            <a:ext cx="4958966" cy="3917773"/>
          </a:xfrm>
        </p:spPr>
        <p:txBody>
          <a:bodyPr>
            <a:normAutofit/>
          </a:bodyPr>
          <a:lstStyle/>
          <a:p>
            <a:r>
              <a:rPr lang="tr-TR" sz="1300" b="0" i="0" dirty="0">
                <a:effectLst/>
                <a:latin typeface="Open Sans" panose="020B0604020202020204" pitchFamily="34" charset="0"/>
              </a:rPr>
              <a:t>Microsoft SQL Server™, verilerin güvenle ve bütünlük içerisinde depolanmasını ve aynı anda birden fazla kullanıcı tarafından erişilmesini sağlayan kurumsal çaplı bir ilişkisel veri tabanı yönetim sistemidir(RDBMS). </a:t>
            </a:r>
          </a:p>
          <a:p>
            <a:r>
              <a:rPr lang="tr-TR" sz="1300" b="0" i="0" dirty="0">
                <a:effectLst/>
                <a:latin typeface="Open Sans" panose="020B0604020202020204" pitchFamily="34" charset="0"/>
              </a:rPr>
              <a:t>Birbiriyle ilişkili verilerin sistematik bir şekilde kaydedilmesini ve bu verilerden beslenen uygulamalar tarafından ihtiyaç anında kullanılmasına olanak sağlayarak işletmelerin BT altyapılarındaki veri aktarımını sorunsuz bir şekilde yönetmelerini sağlar.</a:t>
            </a:r>
          </a:p>
          <a:p>
            <a:r>
              <a:rPr lang="tr-TR" sz="1300" b="0" i="0" dirty="0">
                <a:effectLst/>
                <a:latin typeface="Open Sans" panose="020B0604020202020204" pitchFamily="34" charset="0"/>
              </a:rPr>
              <a:t>SQL Server, işletmeler için kritik önem taşıyan verileri şifreleme, verilere erişim sağlayan kişileri gözlemleme ve erişim kısıtlamaları tanımlama gibi güvenlik özellikleri sayesinde kullanıcılara kapsamlı bir denetim kapasitesi sunar. Yüksek Kullanılabilirlik (High </a:t>
            </a:r>
            <a:r>
              <a:rPr lang="tr-TR" sz="1300" b="0" i="0" dirty="0" err="1">
                <a:effectLst/>
                <a:latin typeface="Open Sans" panose="020B0604020202020204" pitchFamily="34" charset="0"/>
              </a:rPr>
              <a:t>Availability</a:t>
            </a:r>
            <a:r>
              <a:rPr lang="tr-TR" sz="1300" b="0" i="0" dirty="0">
                <a:effectLst/>
                <a:latin typeface="Open Sans" panose="020B0604020202020204" pitchFamily="34" charset="0"/>
              </a:rPr>
              <a:t>) ve olağanüstü durum kurtarma özelliklerini tek bir çözümde birleştiren SQL Server, hızlı yük devretme ve yük dengeleme desteği ile aksaklık süresini en aza indirir ve güvenli veri akışının optimize edilmesini sağlar.</a:t>
            </a:r>
          </a:p>
        </p:txBody>
      </p:sp>
      <p:pic>
        <p:nvPicPr>
          <p:cNvPr id="4098" name="Picture 2" descr="MSSQL Nedir?">
            <a:extLst>
              <a:ext uri="{FF2B5EF4-FFF2-40B4-BE49-F238E27FC236}">
                <a16:creationId xmlns:a16="http://schemas.microsoft.com/office/drawing/2014/main" id="{D4A2FD7F-3132-49CE-9D8D-9A88EC51C7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182984"/>
            <a:ext cx="4788505" cy="1759774"/>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677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A3EE1-4E8E-46A6-B577-69AB5FB037DD}"/>
              </a:ext>
            </a:extLst>
          </p:cNvPr>
          <p:cNvSpPr>
            <a:spLocks noGrp="1"/>
          </p:cNvSpPr>
          <p:nvPr>
            <p:ph type="title"/>
          </p:nvPr>
        </p:nvSpPr>
        <p:spPr>
          <a:xfrm>
            <a:off x="481013" y="3752849"/>
            <a:ext cx="3290887" cy="2452687"/>
          </a:xfrm>
        </p:spPr>
        <p:txBody>
          <a:bodyPr anchor="ctr">
            <a:normAutofit/>
          </a:bodyPr>
          <a:lstStyle/>
          <a:p>
            <a:r>
              <a:rPr lang="nl-NL" sz="3600" b="1" i="0" u="none" strike="noStrike" dirty="0">
                <a:effectLst/>
                <a:latin typeface="Poppins"/>
              </a:rPr>
              <a:t>SQL Server Management Studio Nedir?</a:t>
            </a:r>
            <a:endParaRPr lang="tr-TR" sz="3600" dirty="0"/>
          </a:p>
        </p:txBody>
      </p:sp>
      <p:pic>
        <p:nvPicPr>
          <p:cNvPr id="6146" name="Picture 2">
            <a:extLst>
              <a:ext uri="{FF2B5EF4-FFF2-40B4-BE49-F238E27FC236}">
                <a16:creationId xmlns:a16="http://schemas.microsoft.com/office/drawing/2014/main" id="{49A63D62-5EAA-4F22-AB46-47CD12BF0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69" b="331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E6DD2645-7937-4D56-B2FE-29F8920AA51B}"/>
              </a:ext>
            </a:extLst>
          </p:cNvPr>
          <p:cNvSpPr>
            <a:spLocks noGrp="1"/>
          </p:cNvSpPr>
          <p:nvPr>
            <p:ph idx="1"/>
          </p:nvPr>
        </p:nvSpPr>
        <p:spPr>
          <a:xfrm>
            <a:off x="4223982" y="3752850"/>
            <a:ext cx="7485413" cy="2452687"/>
          </a:xfrm>
        </p:spPr>
        <p:txBody>
          <a:bodyPr anchor="ctr">
            <a:normAutofit/>
          </a:bodyPr>
          <a:lstStyle/>
          <a:p>
            <a:r>
              <a:rPr lang="tr-TR" sz="1800" b="0" i="0" u="none" strike="noStrike" dirty="0" err="1">
                <a:effectLst/>
                <a:latin typeface="Poppins"/>
              </a:rPr>
              <a:t>Sql</a:t>
            </a:r>
            <a:r>
              <a:rPr lang="tr-TR" sz="1800" b="0" i="0" u="none" strike="noStrike" dirty="0">
                <a:effectLst/>
                <a:latin typeface="Poppins"/>
              </a:rPr>
              <a:t> server </a:t>
            </a:r>
            <a:r>
              <a:rPr lang="tr-TR" sz="1800" b="0" i="0" u="none" strike="noStrike" dirty="0" err="1">
                <a:effectLst/>
                <a:latin typeface="Poppins"/>
              </a:rPr>
              <a:t>management</a:t>
            </a:r>
            <a:r>
              <a:rPr lang="tr-TR" sz="1800" b="0" i="0" u="none" strike="noStrike" dirty="0">
                <a:effectLst/>
                <a:latin typeface="Poppins"/>
              </a:rPr>
              <a:t> ise Microsoft geliştirdiği bir </a:t>
            </a:r>
            <a:r>
              <a:rPr lang="tr-TR" sz="1800" b="0" i="0" u="none" strike="noStrike" dirty="0" err="1">
                <a:effectLst/>
                <a:latin typeface="Poppins"/>
              </a:rPr>
              <a:t>database</a:t>
            </a:r>
            <a:r>
              <a:rPr lang="tr-TR" sz="1800" b="0" i="0" u="none" strike="noStrike" dirty="0">
                <a:effectLst/>
                <a:latin typeface="Poppins"/>
              </a:rPr>
              <a:t> editörüdür. Bu editör yardımıyla T-SQL komutlarını kullanarak datalarımız üzerinde birçok farklı (data düzenleme, raporlama ve analiz gibi.) işlemler yapabiliriz.</a:t>
            </a:r>
          </a:p>
          <a:p>
            <a:r>
              <a:rPr lang="tr-TR" sz="1800" b="0" i="0" u="none" strike="noStrike" dirty="0">
                <a:effectLst/>
                <a:latin typeface="Poppins"/>
              </a:rPr>
              <a:t> </a:t>
            </a:r>
          </a:p>
          <a:p>
            <a:r>
              <a:rPr lang="tr-TR" sz="1800" b="0" i="0" u="none" strike="noStrike" dirty="0">
                <a:effectLst/>
                <a:latin typeface="Poppins"/>
              </a:rPr>
              <a:t>Bu programlar aracılığı ile MSSQL tipinde bir </a:t>
            </a:r>
            <a:r>
              <a:rPr lang="tr-TR" sz="1800" b="0" i="0" u="none" strike="noStrike" dirty="0" err="1">
                <a:effectLst/>
                <a:latin typeface="Poppins"/>
              </a:rPr>
              <a:t>veritabanı</a:t>
            </a:r>
            <a:r>
              <a:rPr lang="tr-TR" sz="1800" b="0" i="0" u="none" strike="noStrike" dirty="0">
                <a:effectLst/>
                <a:latin typeface="Poppins"/>
              </a:rPr>
              <a:t> oluşturur, </a:t>
            </a:r>
            <a:r>
              <a:rPr lang="tr-TR" sz="1800" b="0" i="0" u="none" strike="noStrike" dirty="0" err="1">
                <a:effectLst/>
                <a:latin typeface="Poppins"/>
              </a:rPr>
              <a:t>veritabanını</a:t>
            </a:r>
            <a:r>
              <a:rPr lang="tr-TR" sz="1800" b="0" i="0" u="none" strike="noStrike" dirty="0">
                <a:effectLst/>
                <a:latin typeface="Poppins"/>
              </a:rPr>
              <a:t> tasarlar, gerekli ayarları yaparsınız. Yani kısacası </a:t>
            </a:r>
            <a:r>
              <a:rPr lang="tr-TR" sz="1800" b="0" i="0" u="none" strike="noStrike" dirty="0" err="1">
                <a:effectLst/>
                <a:latin typeface="Poppins"/>
              </a:rPr>
              <a:t>veritabanı</a:t>
            </a:r>
            <a:r>
              <a:rPr lang="tr-TR" sz="1800" b="0" i="0" u="none" strike="noStrike" dirty="0">
                <a:effectLst/>
                <a:latin typeface="Poppins"/>
              </a:rPr>
              <a:t> tasarımı yaparsınız.</a:t>
            </a:r>
          </a:p>
          <a:p>
            <a:endParaRPr lang="tr-TR" sz="1800" dirty="0"/>
          </a:p>
        </p:txBody>
      </p:sp>
    </p:spTree>
    <p:extLst>
      <p:ext uri="{BB962C8B-B14F-4D97-AF65-F5344CB8AC3E}">
        <p14:creationId xmlns:p14="http://schemas.microsoft.com/office/powerpoint/2010/main" val="243066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8A156C-7743-4976-99FA-75FB947D2A38}"/>
              </a:ext>
            </a:extLst>
          </p:cNvPr>
          <p:cNvSpPr>
            <a:spLocks noGrp="1"/>
          </p:cNvSpPr>
          <p:nvPr>
            <p:ph type="title"/>
          </p:nvPr>
        </p:nvSpPr>
        <p:spPr/>
        <p:txBody>
          <a:bodyPr/>
          <a:lstStyle/>
          <a:p>
            <a:r>
              <a:rPr lang="tr-TR" b="1" dirty="0"/>
              <a:t>Microsoft </a:t>
            </a:r>
            <a:r>
              <a:rPr lang="tr-TR" b="1" dirty="0" err="1"/>
              <a:t>Sql</a:t>
            </a:r>
            <a:r>
              <a:rPr lang="tr-TR" b="1" dirty="0"/>
              <a:t> Server ve </a:t>
            </a:r>
            <a:r>
              <a:rPr lang="nl-NL" sz="4400" b="1" i="0" u="none" strike="noStrike" dirty="0">
                <a:effectLst/>
              </a:rPr>
              <a:t>Management Studio</a:t>
            </a:r>
            <a:r>
              <a:rPr lang="tr-TR" b="1" dirty="0"/>
              <a:t> Kurulumu</a:t>
            </a:r>
          </a:p>
        </p:txBody>
      </p:sp>
      <p:sp>
        <p:nvSpPr>
          <p:cNvPr id="3" name="İçerik Yer Tutucusu 2">
            <a:extLst>
              <a:ext uri="{FF2B5EF4-FFF2-40B4-BE49-F238E27FC236}">
                <a16:creationId xmlns:a16="http://schemas.microsoft.com/office/drawing/2014/main" id="{BDE645D8-EFA7-4F5C-AACA-78E1AECE5F15}"/>
              </a:ext>
            </a:extLst>
          </p:cNvPr>
          <p:cNvSpPr>
            <a:spLocks noGrp="1"/>
          </p:cNvSpPr>
          <p:nvPr>
            <p:ph idx="1"/>
          </p:nvPr>
        </p:nvSpPr>
        <p:spPr>
          <a:xfrm>
            <a:off x="838200" y="1825624"/>
            <a:ext cx="10515600" cy="1603376"/>
          </a:xfrm>
        </p:spPr>
        <p:txBody>
          <a:bodyPr/>
          <a:lstStyle/>
          <a:p>
            <a:r>
              <a:rPr lang="tr-TR" b="0" i="0" dirty="0">
                <a:solidFill>
                  <a:srgbClr val="504C89"/>
                </a:solidFill>
                <a:effectLst/>
                <a:latin typeface="Josefin Sans"/>
              </a:rPr>
              <a:t>https://www.youtube.com/watch?v=hhUvUIf9y6I</a:t>
            </a:r>
            <a:endParaRPr lang="tr-TR" dirty="0"/>
          </a:p>
        </p:txBody>
      </p:sp>
    </p:spTree>
    <p:extLst>
      <p:ext uri="{BB962C8B-B14F-4D97-AF65-F5344CB8AC3E}">
        <p14:creationId xmlns:p14="http://schemas.microsoft.com/office/powerpoint/2010/main" val="351588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2D5806-7D05-4A4E-A1D8-19AA7BBD3706}"/>
              </a:ext>
            </a:extLst>
          </p:cNvPr>
          <p:cNvSpPr>
            <a:spLocks noGrp="1"/>
          </p:cNvSpPr>
          <p:nvPr>
            <p:ph type="title"/>
          </p:nvPr>
        </p:nvSpPr>
        <p:spPr/>
        <p:txBody>
          <a:bodyPr/>
          <a:lstStyle/>
          <a:p>
            <a:pPr algn="l">
              <a:spcBef>
                <a:spcPts val="1200"/>
              </a:spcBef>
              <a:spcAft>
                <a:spcPts val="300"/>
              </a:spcAft>
            </a:pPr>
            <a:r>
              <a:rPr lang="tr-TR" b="1" i="1" dirty="0">
                <a:solidFill>
                  <a:srgbClr val="000000"/>
                </a:solidFill>
                <a:effectLst/>
                <a:latin typeface="Arial" panose="020B0604020202020204" pitchFamily="34" charset="0"/>
              </a:rPr>
              <a:t>SQL Veri İşleme Dili (Data </a:t>
            </a:r>
            <a:r>
              <a:rPr lang="tr-TR" b="1" i="1" dirty="0" err="1">
                <a:solidFill>
                  <a:srgbClr val="000000"/>
                </a:solidFill>
                <a:effectLst/>
                <a:latin typeface="Arial" panose="020B0604020202020204" pitchFamily="34" charset="0"/>
              </a:rPr>
              <a:t>Manipulation</a:t>
            </a:r>
            <a:r>
              <a:rPr lang="tr-TR" b="1" i="1" dirty="0">
                <a:solidFill>
                  <a:srgbClr val="000000"/>
                </a:solidFill>
                <a:effectLst/>
                <a:latin typeface="Arial" panose="020B0604020202020204" pitchFamily="34" charset="0"/>
              </a:rPr>
              <a:t> Language – DML)</a:t>
            </a:r>
            <a:endParaRPr lang="tr-TR" b="0" i="0" dirty="0">
              <a:solidFill>
                <a:srgbClr val="000000"/>
              </a:solidFill>
              <a:effectLst/>
              <a:latin typeface="Arial" panose="020B0604020202020204" pitchFamily="34" charset="0"/>
            </a:endParaRPr>
          </a:p>
        </p:txBody>
      </p:sp>
      <p:sp>
        <p:nvSpPr>
          <p:cNvPr id="3" name="İçerik Yer Tutucusu 2">
            <a:extLst>
              <a:ext uri="{FF2B5EF4-FFF2-40B4-BE49-F238E27FC236}">
                <a16:creationId xmlns:a16="http://schemas.microsoft.com/office/drawing/2014/main" id="{50F4887D-A6B3-4803-8A58-1604EC44699B}"/>
              </a:ext>
            </a:extLst>
          </p:cNvPr>
          <p:cNvSpPr>
            <a:spLocks noGrp="1"/>
          </p:cNvSpPr>
          <p:nvPr>
            <p:ph idx="1"/>
          </p:nvPr>
        </p:nvSpPr>
        <p:spPr/>
        <p:txBody>
          <a:bodyPr/>
          <a:lstStyle/>
          <a:p>
            <a:pPr algn="l"/>
            <a:r>
              <a:rPr lang="tr-TR" b="0" i="0" dirty="0">
                <a:solidFill>
                  <a:srgbClr val="000000"/>
                </a:solidFill>
                <a:effectLst/>
                <a:latin typeface="Arial" panose="020B0604020202020204" pitchFamily="34" charset="0"/>
              </a:rPr>
              <a:t>SQL veri işleme dili veri girmek, değiştirmek, silmek ve verileri almak için kullanılan DML komutlarının tümüdür. En sık kullanılan DML komutları ve kullanım amaçları aşağıdaki gibidir:</a:t>
            </a:r>
          </a:p>
          <a:p>
            <a:pPr algn="l"/>
            <a:r>
              <a:rPr lang="tr-TR" b="0" i="0" dirty="0" err="1">
                <a:solidFill>
                  <a:srgbClr val="000000"/>
                </a:solidFill>
                <a:effectLst/>
                <a:latin typeface="Arial" panose="020B0604020202020204" pitchFamily="34" charset="0"/>
              </a:rPr>
              <a:t>SELECT:Veri</a:t>
            </a:r>
            <a:r>
              <a:rPr lang="tr-TR" b="0" i="0" dirty="0">
                <a:solidFill>
                  <a:srgbClr val="000000"/>
                </a:solidFill>
                <a:effectLst/>
                <a:latin typeface="Arial" panose="020B0604020202020204" pitchFamily="34" charset="0"/>
              </a:rPr>
              <a:t> seçmek</a:t>
            </a:r>
          </a:p>
          <a:p>
            <a:pPr algn="l"/>
            <a:r>
              <a:rPr lang="tr-TR" b="0" i="0" dirty="0" err="1">
                <a:solidFill>
                  <a:srgbClr val="000000"/>
                </a:solidFill>
                <a:effectLst/>
                <a:latin typeface="Arial" panose="020B0604020202020204" pitchFamily="34" charset="0"/>
              </a:rPr>
              <a:t>DELETE:Veri</a:t>
            </a:r>
            <a:r>
              <a:rPr lang="tr-TR" b="0" i="0" dirty="0">
                <a:solidFill>
                  <a:srgbClr val="000000"/>
                </a:solidFill>
                <a:effectLst/>
                <a:latin typeface="Arial" panose="020B0604020202020204" pitchFamily="34" charset="0"/>
              </a:rPr>
              <a:t> silmek</a:t>
            </a:r>
          </a:p>
          <a:p>
            <a:pPr algn="l"/>
            <a:r>
              <a:rPr lang="tr-TR" b="0" i="0" dirty="0" err="1">
                <a:solidFill>
                  <a:srgbClr val="000000"/>
                </a:solidFill>
                <a:effectLst/>
                <a:latin typeface="Arial" panose="020B0604020202020204" pitchFamily="34" charset="0"/>
              </a:rPr>
              <a:t>UPDATE:Veri</a:t>
            </a:r>
            <a:r>
              <a:rPr lang="tr-TR" b="0" i="0" dirty="0">
                <a:solidFill>
                  <a:srgbClr val="000000"/>
                </a:solidFill>
                <a:effectLst/>
                <a:latin typeface="Arial" panose="020B0604020202020204" pitchFamily="34" charset="0"/>
              </a:rPr>
              <a:t> güncellemek</a:t>
            </a:r>
          </a:p>
          <a:p>
            <a:pPr algn="l"/>
            <a:r>
              <a:rPr lang="tr-TR" b="0" i="0" dirty="0" err="1">
                <a:solidFill>
                  <a:srgbClr val="000000"/>
                </a:solidFill>
                <a:effectLst/>
                <a:latin typeface="Arial" panose="020B0604020202020204" pitchFamily="34" charset="0"/>
              </a:rPr>
              <a:t>INSERT:Veri</a:t>
            </a:r>
            <a:r>
              <a:rPr lang="tr-TR" b="0" i="0" dirty="0">
                <a:solidFill>
                  <a:srgbClr val="000000"/>
                </a:solidFill>
                <a:effectLst/>
                <a:latin typeface="Arial" panose="020B0604020202020204" pitchFamily="34" charset="0"/>
              </a:rPr>
              <a:t> girmek</a:t>
            </a:r>
          </a:p>
          <a:p>
            <a:endParaRPr lang="tr-TR" dirty="0"/>
          </a:p>
        </p:txBody>
      </p:sp>
    </p:spTree>
    <p:extLst>
      <p:ext uri="{BB962C8B-B14F-4D97-AF65-F5344CB8AC3E}">
        <p14:creationId xmlns:p14="http://schemas.microsoft.com/office/powerpoint/2010/main" val="316251612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1891</Words>
  <Application>Microsoft Office PowerPoint</Application>
  <PresentationFormat>Geniş ekran</PresentationFormat>
  <Paragraphs>186</Paragraphs>
  <Slides>28</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28</vt:i4>
      </vt:variant>
    </vt:vector>
  </HeadingPairs>
  <TitlesOfParts>
    <vt:vector size="37" baseType="lpstr">
      <vt:lpstr>Arial</vt:lpstr>
      <vt:lpstr>Calibri</vt:lpstr>
      <vt:lpstr>Calibri Light</vt:lpstr>
      <vt:lpstr>charter</vt:lpstr>
      <vt:lpstr>Josefin Sans</vt:lpstr>
      <vt:lpstr>Open Sans</vt:lpstr>
      <vt:lpstr>Poppins</vt:lpstr>
      <vt:lpstr>ProximaNova-Regular</vt:lpstr>
      <vt:lpstr>Office Teması</vt:lpstr>
      <vt:lpstr>T-SQL DERSLERİ - 1</vt:lpstr>
      <vt:lpstr>PowerPoint Sunusu</vt:lpstr>
      <vt:lpstr>SQL Nedir?</vt:lpstr>
      <vt:lpstr>T-SQL Nedir?</vt:lpstr>
      <vt:lpstr>MySQL Nedir?</vt:lpstr>
      <vt:lpstr>Microsoft SQL Server Nedir?</vt:lpstr>
      <vt:lpstr>SQL Server Management Studio Nedir?</vt:lpstr>
      <vt:lpstr>Microsoft Sql Server ve Management Studio Kurulumu</vt:lpstr>
      <vt:lpstr>SQL Veri İşleme Dili (Data Manipulation Language – DML)</vt:lpstr>
      <vt:lpstr>SQL Veri Tanımlama Dili (Data Definition Language – DDL)</vt:lpstr>
      <vt:lpstr>SQL Veri Kontrol Dili (Data Control Language – DCL)</vt:lpstr>
      <vt:lpstr>SELECT İfadesi</vt:lpstr>
      <vt:lpstr>WHERE Yancümlesi</vt:lpstr>
      <vt:lpstr>Operatörler</vt:lpstr>
      <vt:lpstr>PowerPoint Sunusu</vt:lpstr>
      <vt:lpstr>SQL AND, OR, NOT Mantıksal Operatörleri</vt:lpstr>
      <vt:lpstr>PowerPoint Sunusu</vt:lpstr>
      <vt:lpstr>SQL BETWEEN ... AND</vt:lpstr>
      <vt:lpstr>PowerPoint Sunusu</vt:lpstr>
      <vt:lpstr>Bir Listedeki Elemanların Aranması – IN</vt:lpstr>
      <vt:lpstr>Bir Listedeki Elemanların Aranması – IN- ÖRNEKLER</vt:lpstr>
      <vt:lpstr>Boş Değerlerin Görüntülenmesi – NULL Değerler</vt:lpstr>
      <vt:lpstr>Boş Değerlerin Görüntülenmesi – NULL Değerler - ÖRNEKLER</vt:lpstr>
      <vt:lpstr>SQL Select Distinct</vt:lpstr>
      <vt:lpstr>PowerPoint Sunusu</vt:lpstr>
      <vt:lpstr>SQL Order BY</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DERSLERİ</dc:title>
  <dc:creator>kerim kılıç</dc:creator>
  <cp:lastModifiedBy>kerim kılıç</cp:lastModifiedBy>
  <cp:revision>16</cp:revision>
  <dcterms:created xsi:type="dcterms:W3CDTF">2021-05-22T07:53:06Z</dcterms:created>
  <dcterms:modified xsi:type="dcterms:W3CDTF">2021-05-22T14:35:01Z</dcterms:modified>
</cp:coreProperties>
</file>