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E2D"/>
    <a:srgbClr val="022625"/>
    <a:srgbClr val="21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B794B-44AC-1D17-FB2B-9A0A50AD298E}" v="322" dt="2024-12-17T20:21:02.301"/>
    <p1510:client id="{4B22F193-CB48-E2DD-47B9-57453F4DDF73}" v="451" dt="2024-12-17T21:10:0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5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7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864" y="729487"/>
            <a:ext cx="3991727" cy="1861014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Century Gothic"/>
                <a:ea typeface="Gulim"/>
              </a:rPr>
              <a:t>New </a:t>
            </a:r>
            <a:br>
              <a:rPr lang="ru-RU" sz="4800" dirty="0">
                <a:latin typeface="Century Gothic"/>
              </a:rPr>
            </a:br>
            <a:r>
              <a:rPr lang="ru-RU" sz="4800" dirty="0" err="1">
                <a:latin typeface="Century Gothic"/>
                <a:ea typeface="Gulim"/>
              </a:rPr>
              <a:t>Shepard</a:t>
            </a:r>
            <a:r>
              <a:rPr lang="ru-RU" sz="4800" dirty="0">
                <a:latin typeface="Century Gothic"/>
                <a:ea typeface="Gulim"/>
              </a:rPr>
              <a:t>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63" y="2697228"/>
            <a:ext cx="3752796" cy="1499181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20000"/>
              </a:lnSpc>
            </a:pPr>
            <a:endParaRPr lang="ru-RU" sz="2000" dirty="0">
              <a:solidFill>
                <a:schemeClr val="tx1">
                  <a:alpha val="60000"/>
                </a:schemeClr>
              </a:solidFill>
              <a:latin typeface="Century Gothic"/>
              <a:ea typeface="Dotum"/>
            </a:endParaRPr>
          </a:p>
          <a:p>
            <a:pPr algn="just"/>
            <a:endParaRPr lang="ru-RU" sz="1400" dirty="0">
              <a:solidFill>
                <a:schemeClr val="tx1">
                  <a:alpha val="60000"/>
                </a:schemeClr>
              </a:solidFill>
              <a:latin typeface="Century Gothic"/>
              <a:ea typeface="Gulim"/>
              <a:cs typeface="Times New Roman"/>
            </a:endParaRPr>
          </a:p>
          <a:p>
            <a:endParaRPr lang="ru-RU" sz="1400" dirty="0">
              <a:solidFill>
                <a:schemeClr val="tx1">
                  <a:alpha val="60000"/>
                </a:schemeClr>
              </a:solidFill>
              <a:latin typeface="Century Gothic"/>
              <a:ea typeface="Gulim"/>
              <a:cs typeface="Times New Roman"/>
            </a:endParaRPr>
          </a:p>
          <a:p>
            <a:endParaRPr lang="ru-RU" sz="2000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100+] Minimalist Space Wallpapers | Wallpapers.com">
            <a:extLst>
              <a:ext uri="{FF2B5EF4-FFF2-40B4-BE49-F238E27FC236}">
                <a16:creationId xmlns:a16="http://schemas.microsoft.com/office/drawing/2014/main" id="{DCE6A2FE-ECCD-B1A6-F33A-9FEFD121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" r="32611" b="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0ED68-5B93-04A4-C9CE-5A0D029DEB19}"/>
              </a:ext>
            </a:extLst>
          </p:cNvPr>
          <p:cNvSpPr txBox="1"/>
          <p:nvPr/>
        </p:nvSpPr>
        <p:spPr>
          <a:xfrm>
            <a:off x="450501" y="2901584"/>
            <a:ext cx="3003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Group: М8О-БВ116-24</a:t>
            </a:r>
            <a:endParaRPr lang="ru-RU" dirty="0">
              <a:solidFill>
                <a:schemeClr val="tx1">
                  <a:lumMod val="76000"/>
                </a:schemeClr>
              </a:solidFill>
              <a:latin typeface="Century Gothic"/>
              <a:ea typeface="Dot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DEDB3-27B7-1736-9374-229EFD1BE3E6}"/>
              </a:ext>
            </a:extLst>
          </p:cNvPr>
          <p:cNvSpPr txBox="1"/>
          <p:nvPr/>
        </p:nvSpPr>
        <p:spPr>
          <a:xfrm>
            <a:off x="437134" y="3359927"/>
            <a:ext cx="302087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err="1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Students</a:t>
            </a:r>
            <a:r>
              <a:rPr lang="ru-RU" sz="2800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: ​</a:t>
            </a:r>
          </a:p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Шитов Артём Сергеевич​</a:t>
            </a:r>
          </a:p>
          <a:p>
            <a:r>
              <a:rPr lang="ru-RU" err="1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Показеев</a:t>
            </a:r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 Даниил Денисович​</a:t>
            </a:r>
          </a:p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Сорокина Анна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Графика, Шрифт, символ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CDEEA42-FAC6-5FBD-C9F8-6C0DDE82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70" y="4009780"/>
            <a:ext cx="1782401" cy="174365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606B3E3-0605-CDF9-C9DB-2FC8F6C2A6E6}"/>
              </a:ext>
            </a:extLst>
          </p:cNvPr>
          <p:cNvGrpSpPr/>
          <p:nvPr/>
        </p:nvGrpSpPr>
        <p:grpSpPr>
          <a:xfrm>
            <a:off x="6390393" y="1573883"/>
            <a:ext cx="5119628" cy="1853796"/>
            <a:chOff x="552699" y="1715950"/>
            <a:chExt cx="3292121" cy="1438648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00300491-8451-BAC9-7661-53646B8D99C0}"/>
                </a:ext>
              </a:extLst>
            </p:cNvPr>
            <p:cNvSpPr/>
            <p:nvPr/>
          </p:nvSpPr>
          <p:spPr>
            <a:xfrm>
              <a:off x="552699" y="1715950"/>
              <a:ext cx="3292121" cy="14386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5F460A-E9D6-A05C-30C4-5E61748AA7FA}"/>
                </a:ext>
              </a:extLst>
            </p:cNvPr>
            <p:cNvSpPr txBox="1"/>
            <p:nvPr/>
          </p:nvSpPr>
          <p:spPr>
            <a:xfrm>
              <a:off x="687387" y="1830928"/>
              <a:ext cx="3090247" cy="11326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400" dirty="0">
                  <a:latin typeface="Century Gothic"/>
                  <a:ea typeface="Times New Roman, serif"/>
                  <a:cs typeface="Times New Roman, serif"/>
                </a:rPr>
                <a:t>Шитов Артём Сергеевич</a:t>
              </a:r>
            </a:p>
            <a:p>
              <a:r>
                <a:rPr lang="ru-RU" dirty="0">
                  <a:solidFill>
                    <a:schemeClr val="tx1">
                      <a:lumMod val="85000"/>
                    </a:schemeClr>
                  </a:solidFill>
                  <a:latin typeface="Century Gothic"/>
                  <a:ea typeface="Times New Roman, serif"/>
                  <a:cs typeface="Times New Roman, serif"/>
                </a:rPr>
                <a:t>создатель физической и математической моделей, составитель отчёта о проделанной работе</a:t>
              </a:r>
              <a:endParaRPr lang="ru-RU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E6AB89E-2BC4-E4A5-AFC7-F87E328986C8}"/>
              </a:ext>
            </a:extLst>
          </p:cNvPr>
          <p:cNvGrpSpPr/>
          <p:nvPr/>
        </p:nvGrpSpPr>
        <p:grpSpPr>
          <a:xfrm>
            <a:off x="656941" y="1575500"/>
            <a:ext cx="4733080" cy="1856254"/>
            <a:chOff x="4344246" y="1588415"/>
            <a:chExt cx="3667572" cy="1933745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E98F0E2B-9F27-4287-3589-5B56BAB3E9EB}"/>
                </a:ext>
              </a:extLst>
            </p:cNvPr>
            <p:cNvSpPr/>
            <p:nvPr/>
          </p:nvSpPr>
          <p:spPr>
            <a:xfrm>
              <a:off x="4344246" y="1588415"/>
              <a:ext cx="3667572" cy="193374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C7F03D-06A4-FBE1-03E8-C8DB34137C80}"/>
                </a:ext>
              </a:extLst>
            </p:cNvPr>
            <p:cNvSpPr txBox="1"/>
            <p:nvPr/>
          </p:nvSpPr>
          <p:spPr>
            <a:xfrm>
              <a:off x="4526844" y="1711678"/>
              <a:ext cx="3286836" cy="13255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err="1">
                  <a:latin typeface="Century Gothic"/>
                </a:rPr>
                <a:t>Показеев</a:t>
              </a:r>
              <a:r>
                <a:rPr lang="en-US" sz="2400" dirty="0">
                  <a:latin typeface="Century Gothic"/>
                </a:rPr>
                <a:t> </a:t>
              </a:r>
              <a:r>
                <a:rPr lang="en-US" sz="2400" err="1">
                  <a:latin typeface="Century Gothic"/>
                </a:rPr>
                <a:t>Даниил</a:t>
              </a:r>
              <a:r>
                <a:rPr lang="en-US" sz="2400" dirty="0">
                  <a:latin typeface="Century Gothic"/>
                </a:rPr>
                <a:t> </a:t>
              </a:r>
              <a:r>
                <a:rPr lang="en-US" sz="2400" err="1">
                  <a:latin typeface="Century Gothic"/>
                </a:rPr>
                <a:t>Денисович</a:t>
              </a:r>
              <a:endParaRPr lang="ru-RU" sz="2400">
                <a:latin typeface="Century Gothic"/>
              </a:endParaRPr>
            </a:p>
            <a:p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тимлид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организатор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работы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коллектива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конструктор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ракеты-носителя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в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Kerbal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Space Program</a:t>
              </a:r>
              <a:endParaRPr lang="ru-RU" dirty="0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B163F-2159-EF51-9C68-58120E4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3" y="597998"/>
            <a:ext cx="3080630" cy="770189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b">
            <a:normAutofit/>
          </a:bodyPr>
          <a:lstStyle/>
          <a:p>
            <a:r>
              <a:rPr lang="ru-RU" err="1">
                <a:latin typeface="Century Gothic"/>
              </a:rPr>
              <a:t>Our</a:t>
            </a:r>
            <a:r>
              <a:rPr lang="ru-RU">
                <a:latin typeface="Century Gothic"/>
              </a:rPr>
              <a:t> Team</a:t>
            </a:r>
            <a:endParaRPr lang="ru-RU" dirty="0">
              <a:latin typeface="Century Gothic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100365-F64D-2466-7DCE-99A817C2371B}"/>
              </a:ext>
            </a:extLst>
          </p:cNvPr>
          <p:cNvGrpSpPr/>
          <p:nvPr/>
        </p:nvGrpSpPr>
        <p:grpSpPr>
          <a:xfrm>
            <a:off x="6390393" y="4008408"/>
            <a:ext cx="4990476" cy="2026054"/>
            <a:chOff x="552699" y="1715950"/>
            <a:chExt cx="3317951" cy="1567467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A6D89419-9A42-CE15-3CB9-4E95566C18D6}"/>
                </a:ext>
              </a:extLst>
            </p:cNvPr>
            <p:cNvSpPr/>
            <p:nvPr/>
          </p:nvSpPr>
          <p:spPr>
            <a:xfrm>
              <a:off x="552699" y="1715950"/>
              <a:ext cx="3317951" cy="14317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9B2D59-05FC-826B-081A-9F67ADCB9420}"/>
                </a:ext>
              </a:extLst>
            </p:cNvPr>
            <p:cNvSpPr txBox="1"/>
            <p:nvPr/>
          </p:nvSpPr>
          <p:spPr>
            <a:xfrm>
              <a:off x="657568" y="1830928"/>
              <a:ext cx="3057959" cy="1452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400" dirty="0">
                  <a:solidFill>
                    <a:srgbClr val="FFFFFF"/>
                  </a:solidFill>
                  <a:latin typeface="Century Gothic"/>
                  <a:cs typeface="Times New Roman"/>
                </a:rPr>
                <a:t>Сорокина Анна Сергеевна</a:t>
              </a:r>
              <a:endParaRPr lang="ru-RU" sz="2400"/>
            </a:p>
            <a:p>
              <a:r>
                <a:rPr lang="ru-RU" dirty="0">
                  <a:solidFill>
                    <a:schemeClr val="tx1">
                      <a:lumMod val="85000"/>
                    </a:schemeClr>
                  </a:solidFill>
                  <a:latin typeface="Century Gothic"/>
                  <a:cs typeface="Times New Roman"/>
                </a:rPr>
                <a:t>создатель программной составляющей проекта, составитель графиков, создатель визуального сопровождения проекта</a:t>
              </a:r>
              <a:endParaRPr lang="ru-RU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  <a:p>
              <a:endParaRPr lang="ru-RU" sz="20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6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078D1-3FC9-1781-673D-67F2D18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496" y="797360"/>
            <a:ext cx="4105451" cy="984885"/>
          </a:xfrm>
        </p:spPr>
        <p:txBody>
          <a:bodyPr/>
          <a:lstStyle/>
          <a:p>
            <a:r>
              <a:rPr lang="ru-RU" sz="4000" err="1">
                <a:latin typeface="Century Gothic"/>
              </a:rPr>
              <a:t>Goal</a:t>
            </a:r>
            <a:r>
              <a:rPr lang="ru-RU" sz="4000" dirty="0">
                <a:latin typeface="Century Gothic"/>
              </a:rPr>
              <a:t> </a:t>
            </a:r>
            <a:r>
              <a:rPr lang="ru-RU" sz="4000" err="1">
                <a:latin typeface="Century Gothic"/>
              </a:rPr>
              <a:t>and</a:t>
            </a:r>
            <a:r>
              <a:rPr lang="ru-RU" sz="4000" dirty="0">
                <a:latin typeface="Century Gothic"/>
              </a:rPr>
              <a:t> </a:t>
            </a:r>
            <a:r>
              <a:rPr lang="ru-RU" sz="4000" err="1">
                <a:latin typeface="Century Gothic"/>
              </a:rPr>
              <a:t>Tasks</a:t>
            </a:r>
            <a:endParaRPr lang="ru-RU" sz="4000">
              <a:latin typeface="Century Gothic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A7C36B-9594-48CF-549B-3E2CCBD36B59}"/>
              </a:ext>
            </a:extLst>
          </p:cNvPr>
          <p:cNvGrpSpPr/>
          <p:nvPr/>
        </p:nvGrpSpPr>
        <p:grpSpPr>
          <a:xfrm>
            <a:off x="832816" y="479409"/>
            <a:ext cx="4279897" cy="3278114"/>
            <a:chOff x="2864816" y="430020"/>
            <a:chExt cx="3397953" cy="2212621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8D7DBD37-C970-DA5F-7F77-156995E76D7E}"/>
                </a:ext>
              </a:extLst>
            </p:cNvPr>
            <p:cNvSpPr/>
            <p:nvPr/>
          </p:nvSpPr>
          <p:spPr>
            <a:xfrm>
              <a:off x="2864816" y="430020"/>
              <a:ext cx="3397953" cy="221262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D7FF56-F18C-19DC-CB27-3DA24415FF39}"/>
                </a:ext>
              </a:extLst>
            </p:cNvPr>
            <p:cNvSpPr txBox="1"/>
            <p:nvPr/>
          </p:nvSpPr>
          <p:spPr>
            <a:xfrm>
              <a:off x="3051225" y="584153"/>
              <a:ext cx="2726633" cy="3531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800" dirty="0">
                  <a:latin typeface="Century Gothic"/>
                </a:rPr>
                <a:t>The Ultimate </a:t>
              </a:r>
              <a:r>
                <a:rPr lang="ru-RU" sz="2800" err="1">
                  <a:latin typeface="Century Gothic"/>
                </a:rPr>
                <a:t>Goal</a:t>
              </a:r>
              <a:endParaRPr lang="ru-RU" sz="2800" err="1">
                <a:latin typeface="Times New Roman"/>
                <a:cs typeface="Times New Roman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A30A0C-B4E9-0562-7271-D645FBE47B16}"/>
                </a:ext>
              </a:extLst>
            </p:cNvPr>
            <p:cNvSpPr txBox="1"/>
            <p:nvPr/>
          </p:nvSpPr>
          <p:spPr>
            <a:xfrm>
              <a:off x="3053007" y="929102"/>
              <a:ext cx="2966089" cy="15164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Изучить и смоделировать полёт многоразовой космической системы для суборбитальных полётов «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New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Shepard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4», в частности миссию «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Blue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Origin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NS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-16».</a:t>
              </a:r>
              <a:endParaRPr lang="ru-RU" sz="2000" dirty="0">
                <a:solidFill>
                  <a:schemeClr val="tx1">
                    <a:lumMod val="76000"/>
                  </a:schemeClr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91E6A7F-480C-25B2-61EB-8043B133EAA6}"/>
              </a:ext>
            </a:extLst>
          </p:cNvPr>
          <p:cNvGrpSpPr/>
          <p:nvPr/>
        </p:nvGrpSpPr>
        <p:grpSpPr>
          <a:xfrm>
            <a:off x="5627041" y="1788129"/>
            <a:ext cx="6022622" cy="4252326"/>
            <a:chOff x="5584707" y="2330684"/>
            <a:chExt cx="5317067" cy="4634047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70693C1A-92CE-2213-7225-675122B2E95A}"/>
                </a:ext>
              </a:extLst>
            </p:cNvPr>
            <p:cNvSpPr/>
            <p:nvPr/>
          </p:nvSpPr>
          <p:spPr>
            <a:xfrm>
              <a:off x="5584707" y="2330684"/>
              <a:ext cx="5317067" cy="45304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396A0E-B876-F0CE-A6D8-06D7CC4590A3}"/>
                </a:ext>
              </a:extLst>
            </p:cNvPr>
            <p:cNvSpPr txBox="1"/>
            <p:nvPr/>
          </p:nvSpPr>
          <p:spPr>
            <a:xfrm>
              <a:off x="5933768" y="2576284"/>
              <a:ext cx="144344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000" dirty="0">
                  <a:latin typeface="Century Gothic"/>
                </a:rPr>
                <a:t>The </a:t>
              </a:r>
              <a:r>
                <a:rPr lang="ru-RU" sz="2000" err="1">
                  <a:latin typeface="Century Gothic"/>
                </a:rPr>
                <a:t>Tasks</a:t>
              </a:r>
              <a:endParaRPr lang="ru-RU" sz="2000">
                <a:latin typeface="Century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C249D7-A209-01E6-6681-FFF7BB1ADFB3}"/>
                </a:ext>
              </a:extLst>
            </p:cNvPr>
            <p:cNvSpPr txBox="1"/>
            <p:nvPr/>
          </p:nvSpPr>
          <p:spPr>
            <a:xfrm>
              <a:off x="5933737" y="2778970"/>
              <a:ext cx="4443713" cy="41857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endParaRPr lang="ru-RU" sz="1400" b="1" dirty="0">
                <a:latin typeface="Times New Roman"/>
                <a:cs typeface="Times New Roman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Изучить информацию о строении ракетной системы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New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Shepard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4» и совершённом полёте в рамках миссии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Blue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Origin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NS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-16».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Используя определённый ряд физических законов, создать физическую модель полёта.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По результатам построения физической модели построить математическую модель совершённого полёта.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Смоделировать совершённый полёт в </a:t>
              </a:r>
              <a:r>
                <a:rPr lang="en-US" sz="1400" err="1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Kerbal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Space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Program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Сравнить данные, полученные с помощью моделирования полёта в </a:t>
              </a:r>
              <a:r>
                <a:rPr lang="en-US" sz="1400" err="1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Kerbal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Space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Program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, с составленной математической моделью.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Подвести итоги выполненной работы и составить отчёт о проделанной работе.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algn="l"/>
              <a:endParaRPr lang="ru-RU" sz="1400" dirty="0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pic>
        <p:nvPicPr>
          <p:cNvPr id="19" name="Рисунок 18" descr="Изображение выглядит как Графика, Шрифт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58A78AEE-477C-6815-0D14-B4AEFE83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7" y="477808"/>
            <a:ext cx="946857" cy="975079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21BDAD4-F674-8692-01C8-52859F2F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23" y="4029148"/>
            <a:ext cx="2008519" cy="20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487521"/>
            <a:ext cx="3173546" cy="5813683"/>
            <a:chOff x="10490969" y="-3398400"/>
            <a:chExt cx="3173546" cy="5813683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2962818" y="-3179569"/>
              <a:ext cx="920528" cy="48286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DAEE30-7735-9C21-CBAF-0D302D7C1407}"/>
              </a:ext>
            </a:extLst>
          </p:cNvPr>
          <p:cNvSpPr txBox="1"/>
          <p:nvPr/>
        </p:nvSpPr>
        <p:spPr>
          <a:xfrm>
            <a:off x="479829" y="2613823"/>
            <a:ext cx="3565525" cy="34144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20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июля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2021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09:12,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космическая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«New Shepard 4»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успешно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стартовала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космодрома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Launch Site One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около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Ван-Хорн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пустыне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западе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Техас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(USA).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отправились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: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Джефф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Безос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Марк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Безос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Уолли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Фанк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Оливер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Дэмен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Для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каждого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них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являлся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первым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Также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можно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отметить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что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борту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одновременно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находились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молодой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(18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лет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(82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пассажиры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космического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судна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момент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​</a:t>
            </a:r>
            <a:endParaRPr lang="ru-RU">
              <a:solidFill>
                <a:schemeClr val="tx1">
                  <a:lumMod val="76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Ускоритель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ракеты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совершил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посадку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площадку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городе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Ван-Хорн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приземлилась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там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же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один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экологичных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среди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всех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полётов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экологичный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среди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запусков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организованных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«Blue Origin».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86D15A-778B-64D5-B02C-9E14C26A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0" r="1297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9" name="Rectangle 8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Заголовок 26">
            <a:extLst>
              <a:ext uri="{FF2B5EF4-FFF2-40B4-BE49-F238E27FC236}">
                <a16:creationId xmlns:a16="http://schemas.microsoft.com/office/drawing/2014/main" id="{378CE01F-904E-A1EF-EA48-397F2CF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71" y="1911404"/>
            <a:ext cx="3567140" cy="629285"/>
          </a:xfrm>
        </p:spPr>
        <p:txBody>
          <a:bodyPr/>
          <a:lstStyle/>
          <a:p>
            <a:r>
              <a:rPr lang="ru-RU" dirty="0"/>
              <a:t>General </a:t>
            </a:r>
            <a:r>
              <a:rPr lang="ru-RU" dirty="0" err="1"/>
              <a:t>Overview</a:t>
            </a:r>
            <a:endParaRPr lang="ru-RU"/>
          </a:p>
        </p:txBody>
      </p:sp>
      <p:pic>
        <p:nvPicPr>
          <p:cNvPr id="5" name="Рисунок 4" descr="Изображение выглядит как Графика, Шрифт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E45D8D-2D2C-694B-F138-57666170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" y="715433"/>
            <a:ext cx="996245" cy="9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1B8E-FF06-2CDC-7D2E-05F1E94D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Space Module Description</a:t>
            </a:r>
          </a:p>
        </p:txBody>
      </p:sp>
      <p:pic>
        <p:nvPicPr>
          <p:cNvPr id="14" name="Рисунок 13" descr="Exploded view of the New Shepard spacecraft  | New Shepard | STIRworld">
            <a:extLst>
              <a:ext uri="{FF2B5EF4-FFF2-40B4-BE49-F238E27FC236}">
                <a16:creationId xmlns:a16="http://schemas.microsoft.com/office/drawing/2014/main" id="{A6551BBE-170D-B2B5-0263-10FF3016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5" y="549275"/>
            <a:ext cx="4837938" cy="5759450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9FD0378-477B-6434-34E2-655DB36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1410" y="2677306"/>
            <a:ext cx="5437187" cy="341551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«New Shepard 4» –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многоразовая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стартовая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высотой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15,9 м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макс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диаметром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3,9 м.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состоит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двух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компонентов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а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именно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ракеты-носителя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модуль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капсулы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модуль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(«Booster 4»)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представляет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собой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одноступенчатую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многоразовую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оснащённую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ЖРД BE-3PM,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работающем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водороде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горючее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кислороде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окислитель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двигатель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способен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развить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тягу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около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490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уровень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моря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), 769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вакуум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Ракета-носитель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совершает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управляемый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спуск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помощью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использования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двигателя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время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спуска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тяга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приблизительно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равна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90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приземляется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специальную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площадку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использованием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четырёх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посадочных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опор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взлёте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они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убираются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корпус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оснащена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современными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управления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навигации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что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позволяет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ей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точно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выполнять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запуски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(«RSS First Step»)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имеет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закруглённую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коническую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форму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объёмом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15 м</a:t>
            </a:r>
            <a:r>
              <a:rPr lang="en-US" sz="1100" baseline="300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3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предназначена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пассажиров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/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научных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установок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способна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вместить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себя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6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человек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Оснащается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аварийного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спасения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парашютной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состоящей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трёх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парашютов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5" name="Рисунок 14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9F4DB51-D93E-8870-000A-5BEF2A04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39" y="551481"/>
            <a:ext cx="789123" cy="8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C4966-4E22-2252-C2FD-12A8CA6F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err="1">
                <a:latin typeface="Century Gothic"/>
              </a:rPr>
              <a:t>Physical</a:t>
            </a:r>
            <a:r>
              <a:rPr lang="ru-RU" sz="4000" dirty="0">
                <a:latin typeface="Century Gothic"/>
              </a:rPr>
              <a:t> Model </a:t>
            </a:r>
          </a:p>
        </p:txBody>
      </p:sp>
      <p:pic>
        <p:nvPicPr>
          <p:cNvPr id="12" name="Рисунок 11" descr="Изображение выглядит как Графика, искусство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F6463D6-CAC3-1BC3-FE6D-202E96FE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614" y="514888"/>
            <a:ext cx="798690" cy="805746"/>
          </a:xfrm>
          <a:prstGeom prst="rect">
            <a:avLst/>
          </a:prstGeom>
        </p:spPr>
      </p:pic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BF7F25E2-0B66-FA07-A5BB-64F6DD78B0BE}"/>
              </a:ext>
            </a:extLst>
          </p:cNvPr>
          <p:cNvGrpSpPr/>
          <p:nvPr/>
        </p:nvGrpSpPr>
        <p:grpSpPr>
          <a:xfrm>
            <a:off x="550228" y="1564863"/>
            <a:ext cx="3695037" cy="2365778"/>
            <a:chOff x="1013025" y="1526117"/>
            <a:chExt cx="3695037" cy="236577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A05DB1B6-2D6C-489F-7704-790FFB28CAEC}"/>
                </a:ext>
              </a:extLst>
            </p:cNvPr>
            <p:cNvGrpSpPr/>
            <p:nvPr/>
          </p:nvGrpSpPr>
          <p:grpSpPr>
            <a:xfrm>
              <a:off x="1013025" y="2832188"/>
              <a:ext cx="3695037" cy="1059707"/>
              <a:chOff x="4477301" y="2288910"/>
              <a:chExt cx="3597120" cy="1045596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8619CADA-048C-6E9B-51A7-BD241E8ED2EA}"/>
                  </a:ext>
                </a:extLst>
              </p:cNvPr>
              <p:cNvSpPr/>
              <p:nvPr/>
            </p:nvSpPr>
            <p:spPr>
              <a:xfrm>
                <a:off x="4477301" y="2288910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456A5-AB0D-CD97-8FDD-2A49F983B90B}"/>
                  </a:ext>
                </a:extLst>
              </p:cNvPr>
              <p:cNvSpPr txBox="1"/>
              <p:nvPr/>
            </p:nvSpPr>
            <p:spPr>
              <a:xfrm>
                <a:off x="4566018" y="2393015"/>
                <a:ext cx="3396044" cy="8199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1600" dirty="0">
                    <a:solidFill>
                      <a:schemeClr val="tx1">
                        <a:lumMod val="85000"/>
                      </a:schemeClr>
                    </a:solidFill>
                    <a:latin typeface="Century Gothic"/>
                    <a:cs typeface="Times New Roman"/>
                  </a:rPr>
                  <a:t>Основное уравнение динамики поступательного движения материальной точки</a:t>
                </a:r>
                <a:endParaRPr lang="ru-RU" sz="1600" dirty="0">
                  <a:solidFill>
                    <a:schemeClr val="tx1">
                      <a:lumMod val="85000"/>
                    </a:schemeClr>
                  </a:solidFill>
                  <a:latin typeface="Century Gothic"/>
                </a:endParaRPr>
              </a:p>
            </p:txBody>
          </p:sp>
        </p:grpSp>
        <p:pic>
          <p:nvPicPr>
            <p:cNvPr id="10" name="Рисунок 9" descr="Изображение выглядит как Шрифт, текст, Графика, 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16EA5921-0D54-DCC6-189B-9F0D1C64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766" y="1526117"/>
              <a:ext cx="3579637" cy="1174045"/>
            </a:xfrm>
            <a:prstGeom prst="rect">
              <a:avLst/>
            </a:prstGeom>
          </p:spPr>
        </p:pic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F62DD5D0-5ED5-F4FA-FF68-214AF6483880}"/>
              </a:ext>
            </a:extLst>
          </p:cNvPr>
          <p:cNvGrpSpPr/>
          <p:nvPr/>
        </p:nvGrpSpPr>
        <p:grpSpPr>
          <a:xfrm>
            <a:off x="7046001" y="3429060"/>
            <a:ext cx="3695037" cy="1929793"/>
            <a:chOff x="6921514" y="4116917"/>
            <a:chExt cx="3695037" cy="1929793"/>
          </a:xfrm>
        </p:grpSpPr>
        <p:pic>
          <p:nvPicPr>
            <p:cNvPr id="39" name="Рисунок 38" descr="Изображение выглядит как Шрифт, текст, число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3FBA4D38-4AB7-6035-2AF1-0A23927A5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014" y="4116917"/>
              <a:ext cx="3614914" cy="966612"/>
            </a:xfrm>
            <a:prstGeom prst="rect">
              <a:avLst/>
            </a:prstGeom>
          </p:spPr>
        </p:pic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7B806667-60F6-6A1C-31DD-40215D51E77F}"/>
                </a:ext>
              </a:extLst>
            </p:cNvPr>
            <p:cNvGrpSpPr/>
            <p:nvPr/>
          </p:nvGrpSpPr>
          <p:grpSpPr>
            <a:xfrm>
              <a:off x="6921514" y="5241002"/>
              <a:ext cx="3695037" cy="805708"/>
              <a:chOff x="4445868" y="2347572"/>
              <a:chExt cx="3597120" cy="1045596"/>
            </a:xfrm>
          </p:grpSpPr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87F9840D-2432-67F1-E8DA-182DA804BE7D}"/>
                  </a:ext>
                </a:extLst>
              </p:cNvPr>
              <p:cNvSpPr/>
              <p:nvPr/>
            </p:nvSpPr>
            <p:spPr>
              <a:xfrm>
                <a:off x="4445868" y="2347572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CA0A9-9C7A-C117-1E6A-4C10DFB5BB86}"/>
                  </a:ext>
                </a:extLst>
              </p:cNvPr>
              <p:cNvSpPr txBox="1"/>
              <p:nvPr/>
            </p:nvSpPr>
            <p:spPr>
              <a:xfrm>
                <a:off x="4597450" y="2451676"/>
                <a:ext cx="3416318" cy="83876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>
                    <a:solidFill>
                      <a:schemeClr val="tx1">
                        <a:lumMod val="76000"/>
                      </a:schemeClr>
                    </a:solidFill>
                    <a:latin typeface="Century Gothic"/>
                    <a:cs typeface="Times New Roman"/>
                  </a:rPr>
                  <a:t>Функция зависимости силы тяжести от времени</a:t>
                </a:r>
                <a:endParaRPr lang="ru-RU">
                  <a:solidFill>
                    <a:schemeClr val="tx1">
                      <a:lumMod val="76000"/>
                    </a:schemeClr>
                  </a:solidFill>
                </a:endParaRPr>
              </a:p>
            </p:txBody>
          </p:sp>
        </p:grp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D90769E-2072-6552-29C4-3114C0210B3C}"/>
              </a:ext>
            </a:extLst>
          </p:cNvPr>
          <p:cNvGrpSpPr/>
          <p:nvPr/>
        </p:nvGrpSpPr>
        <p:grpSpPr>
          <a:xfrm>
            <a:off x="5565221" y="2390486"/>
            <a:ext cx="4592648" cy="510809"/>
            <a:chOff x="5565221" y="2241961"/>
            <a:chExt cx="4592648" cy="510809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FBC9B673-0C26-3060-573B-B5A7CAEECC06}"/>
                </a:ext>
              </a:extLst>
            </p:cNvPr>
            <p:cNvSpPr/>
            <p:nvPr/>
          </p:nvSpPr>
          <p:spPr>
            <a:xfrm>
              <a:off x="5565221" y="2241961"/>
              <a:ext cx="4592648" cy="5108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05ECD-6D86-0C57-252A-4B71F0EA764C}"/>
                </a:ext>
              </a:extLst>
            </p:cNvPr>
            <p:cNvSpPr txBox="1"/>
            <p:nvPr/>
          </p:nvSpPr>
          <p:spPr>
            <a:xfrm>
              <a:off x="5669018" y="2312627"/>
              <a:ext cx="43121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II Закон Ньютона для нашего случая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A0951D-1BE4-AC15-453E-4DFAB422B636}"/>
              </a:ext>
            </a:extLst>
          </p:cNvPr>
          <p:cNvGrpSpPr/>
          <p:nvPr/>
        </p:nvGrpSpPr>
        <p:grpSpPr>
          <a:xfrm>
            <a:off x="1883931" y="4373346"/>
            <a:ext cx="4504357" cy="1881563"/>
            <a:chOff x="1883931" y="4373346"/>
            <a:chExt cx="4504357" cy="18815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D3619C3-A9C3-452C-EA79-C04555C0EE06}"/>
                </a:ext>
              </a:extLst>
            </p:cNvPr>
            <p:cNvGrpSpPr/>
            <p:nvPr/>
          </p:nvGrpSpPr>
          <p:grpSpPr>
            <a:xfrm>
              <a:off x="2291514" y="5288595"/>
              <a:ext cx="3695037" cy="966314"/>
              <a:chOff x="4483588" y="2221868"/>
              <a:chExt cx="3597120" cy="1254021"/>
            </a:xfrm>
          </p:grpSpPr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F4E59307-1DAA-E0F0-D428-4AFD18AF88FC}"/>
                  </a:ext>
                </a:extLst>
              </p:cNvPr>
              <p:cNvSpPr/>
              <p:nvPr/>
            </p:nvSpPr>
            <p:spPr>
              <a:xfrm>
                <a:off x="4483588" y="2221868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2C3D3-95EB-3A1A-4C49-B884E67CF42F}"/>
                  </a:ext>
                </a:extLst>
              </p:cNvPr>
              <p:cNvSpPr txBox="1"/>
              <p:nvPr/>
            </p:nvSpPr>
            <p:spPr>
              <a:xfrm>
                <a:off x="4572305" y="2317592"/>
                <a:ext cx="3416318" cy="11582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  <a:cs typeface="Times New Roman"/>
                  </a:rPr>
                  <a:t>Функция зависимости силы сопротивления от времени</a:t>
                </a:r>
                <a:endParaRPr lang="ru-RU" dirty="0">
                  <a:solidFill>
                    <a:schemeClr val="tx1">
                      <a:lumMod val="76000"/>
                    </a:schemeClr>
                  </a:solidFill>
                  <a:latin typeface="Century Gothic"/>
                </a:endParaRPr>
              </a:p>
              <a:p>
                <a:endParaRPr lang="ru-RU" sz="1600" dirty="0">
                  <a:latin typeface="Century Gothic"/>
                  <a:cs typeface="Times New Roman"/>
                </a:endParaRPr>
              </a:p>
            </p:txBody>
          </p:sp>
        </p:grpSp>
        <p:pic>
          <p:nvPicPr>
            <p:cNvPr id="19" name="Рисунок 18" descr="Изображение выглядит как Шрифт, текст, линия, рукописный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1269F610-33F9-140C-FE9C-2A97A834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3931" y="4373346"/>
              <a:ext cx="4504357" cy="739560"/>
            </a:xfrm>
            <a:prstGeom prst="rect">
              <a:avLst/>
            </a:prstGeom>
          </p:spPr>
        </p:pic>
      </p:grpSp>
      <p:pic>
        <p:nvPicPr>
          <p:cNvPr id="25" name="Рисунок 24" descr="Изображение выглядит как Шрифт, типография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47C521B-39FA-F280-3CA7-AEE3F3546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1779237"/>
            <a:ext cx="6723197" cy="5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663E-A5FB-8209-395E-46162689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5546697" cy="739496"/>
          </a:xfrm>
        </p:spPr>
        <p:txBody>
          <a:bodyPr/>
          <a:lstStyle/>
          <a:p>
            <a:r>
              <a:rPr lang="ru-RU" sz="4000" err="1">
                <a:latin typeface="Century Gothic"/>
              </a:rPr>
              <a:t>Mathematical</a:t>
            </a:r>
            <a:r>
              <a:rPr lang="ru-RU" sz="4000" dirty="0">
                <a:latin typeface="Century Gothic"/>
              </a:rPr>
              <a:t> Model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97909D0-05E7-6DD3-C162-193576FCAE03}"/>
              </a:ext>
            </a:extLst>
          </p:cNvPr>
          <p:cNvGrpSpPr/>
          <p:nvPr/>
        </p:nvGrpSpPr>
        <p:grpSpPr>
          <a:xfrm>
            <a:off x="550333" y="1713175"/>
            <a:ext cx="10346215" cy="974168"/>
            <a:chOff x="550333" y="1538819"/>
            <a:chExt cx="10346215" cy="974168"/>
          </a:xfrm>
        </p:grpSpPr>
        <p:pic>
          <p:nvPicPr>
            <p:cNvPr id="5" name="Рисунок 4" descr="Изображение выглядит как текст, Шрифт, диаграмма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4FE5661C-65FC-B785-AACE-52EF4567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333" y="1538819"/>
              <a:ext cx="4818945" cy="974168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DE581DE-3BDD-694B-B1A2-528D70BC9C21}"/>
                </a:ext>
              </a:extLst>
            </p:cNvPr>
            <p:cNvGrpSpPr/>
            <p:nvPr/>
          </p:nvGrpSpPr>
          <p:grpSpPr>
            <a:xfrm>
              <a:off x="5723270" y="1539854"/>
              <a:ext cx="5173278" cy="811275"/>
              <a:chOff x="6097812" y="1475278"/>
              <a:chExt cx="5173278" cy="811275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594B9D97-0A82-D901-6D76-9645CAE38890}"/>
                  </a:ext>
                </a:extLst>
              </p:cNvPr>
              <p:cNvSpPr/>
              <p:nvPr/>
            </p:nvSpPr>
            <p:spPr>
              <a:xfrm>
                <a:off x="6097812" y="1475278"/>
                <a:ext cx="5173278" cy="81127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776C9-1768-1CFF-EED9-CAFA7B94988F}"/>
                  </a:ext>
                </a:extLst>
              </p:cNvPr>
              <p:cNvSpPr txBox="1"/>
              <p:nvPr/>
            </p:nvSpPr>
            <p:spPr>
              <a:xfrm>
                <a:off x="6259994" y="1551772"/>
                <a:ext cx="50079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</a:rPr>
                  <a:t>Уравнение, описывающее движение во время взлета с работающим двигателем</a:t>
                </a:r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7005197-0B1A-A07A-9526-F5A4029C7CB0}"/>
              </a:ext>
            </a:extLst>
          </p:cNvPr>
          <p:cNvGrpSpPr/>
          <p:nvPr/>
        </p:nvGrpSpPr>
        <p:grpSpPr>
          <a:xfrm>
            <a:off x="1493524" y="3166711"/>
            <a:ext cx="9855439" cy="985476"/>
            <a:chOff x="1558100" y="2934236"/>
            <a:chExt cx="9855439" cy="985476"/>
          </a:xfrm>
        </p:grpSpPr>
        <p:pic>
          <p:nvPicPr>
            <p:cNvPr id="18" name="Рисунок 17" descr="Изображение выглядит как текст, Шрифт, линия,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887ABF47-6A8B-DEE3-B455-A251DC502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597" y="2934236"/>
              <a:ext cx="4332942" cy="98547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AF9D118A-86CF-AE89-8AB9-DE83DC067D96}"/>
                </a:ext>
              </a:extLst>
            </p:cNvPr>
            <p:cNvGrpSpPr/>
            <p:nvPr/>
          </p:nvGrpSpPr>
          <p:grpSpPr>
            <a:xfrm>
              <a:off x="1558100" y="2934701"/>
              <a:ext cx="5173278" cy="811275"/>
              <a:chOff x="6097812" y="1475278"/>
              <a:chExt cx="5173278" cy="811275"/>
            </a:xfrm>
          </p:grpSpPr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74E0E751-5A6B-556B-4B20-DF676D3F1DED}"/>
                  </a:ext>
                </a:extLst>
              </p:cNvPr>
              <p:cNvSpPr/>
              <p:nvPr/>
            </p:nvSpPr>
            <p:spPr>
              <a:xfrm>
                <a:off x="6097812" y="1475278"/>
                <a:ext cx="5173278" cy="81127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BAEE6D-E339-62A7-447E-4322FC19F69D}"/>
                  </a:ext>
                </a:extLst>
              </p:cNvPr>
              <p:cNvSpPr txBox="1"/>
              <p:nvPr/>
            </p:nvSpPr>
            <p:spPr>
              <a:xfrm>
                <a:off x="6259994" y="1551772"/>
                <a:ext cx="50079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</a:rPr>
                  <a:t>Уравнение, описывающее движение во время взлета с выключенным двигателем</a:t>
                </a:r>
              </a:p>
            </p:txBody>
          </p:sp>
        </p:grpSp>
      </p:grpSp>
      <p:pic>
        <p:nvPicPr>
          <p:cNvPr id="14" name="Рисунок 13" descr="Изображение выглядит как текст, Шриф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7BC8D2-FCCC-1C7C-A872-9E96BD51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83" y="4799725"/>
            <a:ext cx="4933628" cy="1120213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452544D-CDF1-B040-2D10-894B5D9592A9}"/>
              </a:ext>
            </a:extLst>
          </p:cNvPr>
          <p:cNvGrpSpPr/>
          <p:nvPr/>
        </p:nvGrpSpPr>
        <p:grpSpPr>
          <a:xfrm>
            <a:off x="6521432" y="4798373"/>
            <a:ext cx="4989074" cy="811275"/>
            <a:chOff x="6786195" y="4798373"/>
            <a:chExt cx="4989074" cy="811275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BCA06534-ED6A-BB55-35FE-03DF93EE9B3D}"/>
                </a:ext>
              </a:extLst>
            </p:cNvPr>
            <p:cNvSpPr/>
            <p:nvPr/>
          </p:nvSpPr>
          <p:spPr>
            <a:xfrm>
              <a:off x="6786195" y="4798373"/>
              <a:ext cx="4818109" cy="81127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0DC4F-8713-F06D-265F-47D34FF41C2A}"/>
                </a:ext>
              </a:extLst>
            </p:cNvPr>
            <p:cNvSpPr txBox="1"/>
            <p:nvPr/>
          </p:nvSpPr>
          <p:spPr>
            <a:xfrm>
              <a:off x="6970063" y="4879960"/>
              <a:ext cx="480520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Уравнение, описывающее движение во время снижения</a:t>
              </a:r>
            </a:p>
          </p:txBody>
        </p:sp>
      </p:grpSp>
      <p:pic>
        <p:nvPicPr>
          <p:cNvPr id="23" name="Рисунок 22" descr="Изображение выглядит как Графика, Шрифт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ECA4A02-27A0-E711-3A66-85DD5714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414" y="486905"/>
            <a:ext cx="802038" cy="8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85178-C822-3C39-BF4A-DC74ED8A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23934"/>
            <a:ext cx="4500562" cy="623258"/>
          </a:xfrm>
        </p:spPr>
        <p:txBody>
          <a:bodyPr/>
          <a:lstStyle/>
          <a:p>
            <a:r>
              <a:rPr lang="ru-RU" err="1">
                <a:latin typeface="Century Gothic"/>
              </a:rPr>
              <a:t>Practical</a:t>
            </a:r>
            <a:r>
              <a:rPr lang="ru-RU" dirty="0">
                <a:latin typeface="Century Gothic"/>
              </a:rPr>
              <a:t> </a:t>
            </a:r>
            <a:r>
              <a:rPr lang="ru-RU" err="1">
                <a:latin typeface="Century Gothic"/>
              </a:rPr>
              <a:t>Part</a:t>
            </a:r>
            <a:endParaRPr lang="ru-RU">
              <a:latin typeface="Century Gothic"/>
            </a:endParaRPr>
          </a:p>
        </p:txBody>
      </p:sp>
      <p:pic>
        <p:nvPicPr>
          <p:cNvPr id="8" name="Рисунок 7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E5B3C50-5DD6-2062-48ED-6D60397C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51" y="926508"/>
            <a:ext cx="5540645" cy="3112899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D440AAEB-3FE5-C691-63FC-14C7D126B92A}"/>
              </a:ext>
            </a:extLst>
          </p:cNvPr>
          <p:cNvGrpSpPr/>
          <p:nvPr/>
        </p:nvGrpSpPr>
        <p:grpSpPr>
          <a:xfrm>
            <a:off x="471770" y="1561089"/>
            <a:ext cx="4846189" cy="2487483"/>
            <a:chOff x="504058" y="1554631"/>
            <a:chExt cx="4846189" cy="2487483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6237F1A1-A20E-0297-369A-4DCF435E2C0E}"/>
                </a:ext>
              </a:extLst>
            </p:cNvPr>
            <p:cNvSpPr/>
            <p:nvPr/>
          </p:nvSpPr>
          <p:spPr>
            <a:xfrm>
              <a:off x="504058" y="1554631"/>
              <a:ext cx="4846189" cy="24874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BEC368-6680-F0A1-F245-52C0071F7456}"/>
                </a:ext>
              </a:extLst>
            </p:cNvPr>
            <p:cNvSpPr txBox="1"/>
            <p:nvPr/>
          </p:nvSpPr>
          <p:spPr>
            <a:xfrm>
              <a:off x="739001" y="1674091"/>
              <a:ext cx="4379890" cy="22467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/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Используя язык программирования </a:t>
              </a:r>
              <a:r>
                <a:rPr lang="en-US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Python</a:t>
              </a:r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 и его библиотеки для решения дифференциальных уравнений дискретным путём, мы воссоздали полёт по построенной нами физико-математической модели. 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​</a:t>
              </a:r>
            </a:p>
            <a:p>
              <a:endParaRPr lang="ru-RU" sz="1400" dirty="0">
                <a:solidFill>
                  <a:schemeClr val="tx1">
                    <a:lumMod val="76000"/>
                  </a:schemeClr>
                </a:solidFill>
                <a:latin typeface="Century Gothic"/>
                <a:ea typeface="Segoe UI"/>
                <a:cs typeface="Segoe UI"/>
              </a:endParaRPr>
            </a:p>
            <a:p>
              <a:pPr rtl="0"/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На рисунке изображено сравнение графика высоты согласно расчетам по нашей модели и графика, полученного с помощью </a:t>
              </a:r>
              <a:r>
                <a:rPr lang="ru-RU" sz="1400" baseline="0" err="1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Kerbal</a:t>
              </a:r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 Space Program.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6890912-60B1-662C-CF20-6125BA4BDA1A}"/>
              </a:ext>
            </a:extLst>
          </p:cNvPr>
          <p:cNvGrpSpPr/>
          <p:nvPr/>
        </p:nvGrpSpPr>
        <p:grpSpPr>
          <a:xfrm>
            <a:off x="6381448" y="4047196"/>
            <a:ext cx="4805134" cy="338555"/>
            <a:chOff x="6013363" y="4189264"/>
            <a:chExt cx="4805134" cy="3385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00332-3BDD-5AA9-C1FF-9B23CF141805}"/>
                </a:ext>
              </a:extLst>
            </p:cNvPr>
            <p:cNvSpPr txBox="1"/>
            <p:nvPr/>
          </p:nvSpPr>
          <p:spPr>
            <a:xfrm>
              <a:off x="6013363" y="4189264"/>
              <a:ext cx="251430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1600" err="1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Kerbal</a:t>
              </a:r>
              <a:r>
                <a:rPr lang="ru-RU" sz="160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Space Program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282C12-7B8E-AB1D-60D7-FF23A0262ABA}"/>
                </a:ext>
              </a:extLst>
            </p:cNvPr>
            <p:cNvSpPr txBox="1"/>
            <p:nvPr/>
          </p:nvSpPr>
          <p:spPr>
            <a:xfrm>
              <a:off x="9409484" y="4189265"/>
              <a:ext cx="8956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ru-RU" sz="160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Python</a:t>
              </a: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919CF25E-8A79-AA90-04C6-45D724F296F1}"/>
                </a:ext>
              </a:extLst>
            </p:cNvPr>
            <p:cNvCxnSpPr/>
            <p:nvPr/>
          </p:nvCxnSpPr>
          <p:spPr>
            <a:xfrm>
              <a:off x="8528416" y="4373177"/>
              <a:ext cx="507777" cy="23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E35D4A09-568F-A032-2D97-221BB251EAC3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720" y="4373177"/>
              <a:ext cx="507777" cy="236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6464363-5DEB-5D0C-6AB4-B8EEB5760B1E}"/>
              </a:ext>
            </a:extLst>
          </p:cNvPr>
          <p:cNvGrpSpPr/>
          <p:nvPr/>
        </p:nvGrpSpPr>
        <p:grpSpPr>
          <a:xfrm>
            <a:off x="1637313" y="4696923"/>
            <a:ext cx="9470755" cy="1521547"/>
            <a:chOff x="1637313" y="4696923"/>
            <a:chExt cx="9470755" cy="1521547"/>
          </a:xfrm>
        </p:grpSpPr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DB2D910C-7089-6EAB-A1B5-563C9A16AA4C}"/>
                </a:ext>
              </a:extLst>
            </p:cNvPr>
            <p:cNvSpPr/>
            <p:nvPr/>
          </p:nvSpPr>
          <p:spPr>
            <a:xfrm>
              <a:off x="1637313" y="4696923"/>
              <a:ext cx="9470755" cy="135997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973E50-CE21-CECB-A057-1AF226DC879C}"/>
                </a:ext>
              </a:extLst>
            </p:cNvPr>
            <p:cNvSpPr txBox="1"/>
            <p:nvPr/>
          </p:nvSpPr>
          <p:spPr>
            <a:xfrm>
              <a:off x="1755680" y="4771920"/>
              <a:ext cx="9345905" cy="1446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12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Пр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ичины расхождения графиков были описаны ранее, в параграфе про погрешность.</a:t>
              </a:r>
              <a:endParaRPr lang="ru-RU" sz="1400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endParaRPr lang="ru-RU" sz="1400" dirty="0">
                <a:solidFill>
                  <a:schemeClr val="tx1">
                    <a:lumMod val="76000"/>
                  </a:schemeClr>
                </a:solidFill>
                <a:latin typeface="Century Gothic"/>
                <a:cs typeface="Times New Roman"/>
              </a:endParaRPr>
            </a:p>
            <a:p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Таким образом, мы можем заключить, что наша физико-математическая модель довольно точно описывает миссию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Blue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Origin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NS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-16», но всё же есть небольшая погрешность в связи с некоторыми аппроксимациями и упрощениям, описанными ранее. </a:t>
              </a:r>
              <a:endParaRPr lang="ru-RU" sz="1400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algn="l"/>
              <a:endParaRPr lang="ru-RU" dirty="0"/>
            </a:p>
          </p:txBody>
        </p:sp>
      </p:grpSp>
      <p:pic>
        <p:nvPicPr>
          <p:cNvPr id="40" name="Рисунок 39" descr="Изображение выглядит как символ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03679B9-2B2E-CD79-C66F-D13BAA10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76" y="508958"/>
            <a:ext cx="887085" cy="8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A5A6F-0A14-7C42-3832-8AC958E9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Thank you for the attention.</a:t>
            </a:r>
          </a:p>
        </p:txBody>
      </p:sp>
      <p:sp>
        <p:nvSpPr>
          <p:cNvPr id="36" name="Freeform: Shape 20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92662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3DFloatVTI</vt:lpstr>
      <vt:lpstr>New  Shepard 4</vt:lpstr>
      <vt:lpstr>Our Team</vt:lpstr>
      <vt:lpstr>Goal and Tasks</vt:lpstr>
      <vt:lpstr>General Overview</vt:lpstr>
      <vt:lpstr>Space Module Description</vt:lpstr>
      <vt:lpstr>Physical Model </vt:lpstr>
      <vt:lpstr>Mathematical Model</vt:lpstr>
      <vt:lpstr>Practical Part</vt:lpstr>
      <vt:lpstr>Thank you for the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1122</cp:revision>
  <dcterms:created xsi:type="dcterms:W3CDTF">2024-12-10T19:57:38Z</dcterms:created>
  <dcterms:modified xsi:type="dcterms:W3CDTF">2024-12-17T21:15:38Z</dcterms:modified>
</cp:coreProperties>
</file>