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58" r:id="rId16"/>
    <p:sldId id="259" r:id="rId17"/>
    <p:sldId id="283" r:id="rId18"/>
    <p:sldId id="264" r:id="rId19"/>
    <p:sldId id="294" r:id="rId20"/>
    <p:sldId id="284" r:id="rId21"/>
    <p:sldId id="265" r:id="rId22"/>
    <p:sldId id="285" r:id="rId23"/>
    <p:sldId id="286" r:id="rId24"/>
    <p:sldId id="287" r:id="rId25"/>
    <p:sldId id="288" r:id="rId26"/>
    <p:sldId id="289" r:id="rId27"/>
    <p:sldId id="295" r:id="rId28"/>
    <p:sldId id="290" r:id="rId29"/>
    <p:sldId id="296" r:id="rId30"/>
    <p:sldId id="29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2/7/2019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2/7/2019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2/7/2019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Arduino </a:t>
            </a:r>
            <a:r>
              <a:rPr lang="en-US" dirty="0" err="1" smtClean="0"/>
              <a:t>gpio</a:t>
            </a:r>
            <a:r>
              <a:rPr lang="en-US" dirty="0" smtClean="0"/>
              <a:t> programming</a:t>
            </a:r>
            <a:endParaRPr lang="en-SG" dirty="0"/>
          </a:p>
        </p:txBody>
      </p:sp>
    </p:spTree>
    <p:extLst>
      <p:ext uri="{BB962C8B-B14F-4D97-AF65-F5344CB8AC3E}">
        <p14:creationId xmlns:p14="http://schemas.microsoft.com/office/powerpoint/2010/main" val="3821643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SG" dirty="0"/>
          </a:p>
        </p:txBody>
      </p:sp>
      <p:sp>
        <p:nvSpPr>
          <p:cNvPr id="3" name="Content Placeholder 2"/>
          <p:cNvSpPr>
            <a:spLocks noGrp="1"/>
          </p:cNvSpPr>
          <p:nvPr>
            <p:ph idx="1"/>
          </p:nvPr>
        </p:nvSpPr>
        <p:spPr/>
        <p:txBody>
          <a:bodyPr/>
          <a:lstStyle/>
          <a:p>
            <a:r>
              <a:rPr lang="en-US" dirty="0" smtClean="0"/>
              <a:t>There are a variety of naming conventions for the different representations. </a:t>
            </a:r>
          </a:p>
          <a:p>
            <a:r>
              <a:rPr lang="en-US" dirty="0" smtClean="0"/>
              <a:t>Binary:</a:t>
            </a:r>
          </a:p>
          <a:p>
            <a:pPr lvl="1"/>
            <a:r>
              <a:rPr lang="en-US" dirty="0" smtClean="0"/>
              <a:t>1001</a:t>
            </a:r>
            <a:r>
              <a:rPr lang="en-US" sz="1400" dirty="0" smtClean="0"/>
              <a:t>2</a:t>
            </a:r>
          </a:p>
          <a:p>
            <a:pPr lvl="1"/>
            <a:r>
              <a:rPr lang="en-US" dirty="0" smtClean="0"/>
              <a:t>1001b</a:t>
            </a:r>
          </a:p>
          <a:p>
            <a:pPr lvl="1"/>
            <a:r>
              <a:rPr lang="en-US" dirty="0" smtClean="0"/>
              <a:t>0b1001</a:t>
            </a:r>
          </a:p>
          <a:p>
            <a:r>
              <a:rPr lang="en-US" dirty="0" smtClean="0"/>
              <a:t>Hex:</a:t>
            </a:r>
          </a:p>
          <a:p>
            <a:pPr lvl="1"/>
            <a:r>
              <a:rPr lang="en-US" dirty="0" smtClean="0"/>
              <a:t>5A</a:t>
            </a:r>
            <a:r>
              <a:rPr lang="en-US" sz="1200" dirty="0" smtClean="0"/>
              <a:t>16</a:t>
            </a:r>
            <a:endParaRPr lang="en-US" dirty="0" smtClean="0"/>
          </a:p>
          <a:p>
            <a:pPr lvl="1"/>
            <a:r>
              <a:rPr lang="en-US" dirty="0" smtClean="0"/>
              <a:t>5Ah</a:t>
            </a:r>
          </a:p>
          <a:p>
            <a:pPr lvl="1"/>
            <a:r>
              <a:rPr lang="en-US" dirty="0" smtClean="0"/>
              <a:t>0h5A</a:t>
            </a:r>
          </a:p>
          <a:p>
            <a:pPr lvl="1"/>
            <a:r>
              <a:rPr lang="en-US" dirty="0" smtClean="0"/>
              <a:t>0x5A</a:t>
            </a:r>
            <a:endParaRPr lang="en-SG" dirty="0"/>
          </a:p>
        </p:txBody>
      </p:sp>
      <p:pic>
        <p:nvPicPr>
          <p:cNvPr id="4" name="Picture 3"/>
          <p:cNvPicPr>
            <a:picLocks noChangeAspect="1"/>
          </p:cNvPicPr>
          <p:nvPr/>
        </p:nvPicPr>
        <p:blipFill>
          <a:blip r:embed="rId2"/>
          <a:stretch>
            <a:fillRect/>
          </a:stretch>
        </p:blipFill>
        <p:spPr>
          <a:xfrm>
            <a:off x="10285892" y="0"/>
            <a:ext cx="1906108" cy="1274164"/>
          </a:xfrm>
          <a:prstGeom prst="rect">
            <a:avLst/>
          </a:prstGeom>
        </p:spPr>
      </p:pic>
    </p:spTree>
    <p:extLst>
      <p:ext uri="{BB962C8B-B14F-4D97-AF65-F5344CB8AC3E}">
        <p14:creationId xmlns:p14="http://schemas.microsoft.com/office/powerpoint/2010/main" val="1320096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 in c</a:t>
            </a:r>
            <a:endParaRPr lang="en-SG" dirty="0"/>
          </a:p>
        </p:txBody>
      </p:sp>
      <p:sp>
        <p:nvSpPr>
          <p:cNvPr id="3" name="Content Placeholder 2"/>
          <p:cNvSpPr>
            <a:spLocks noGrp="1"/>
          </p:cNvSpPr>
          <p:nvPr>
            <p:ph idx="1"/>
          </p:nvPr>
        </p:nvSpPr>
        <p:spPr/>
        <p:txBody>
          <a:bodyPr/>
          <a:lstStyle/>
          <a:p>
            <a:pPr>
              <a:lnSpc>
                <a:spcPct val="150000"/>
              </a:lnSpc>
            </a:pPr>
            <a:r>
              <a:rPr lang="en-US" dirty="0" smtClean="0"/>
              <a:t>C has the following bitwise operators:</a:t>
            </a:r>
          </a:p>
          <a:p>
            <a:pPr lvl="1">
              <a:lnSpc>
                <a:spcPct val="150000"/>
              </a:lnSpc>
            </a:pPr>
            <a:r>
              <a:rPr lang="en-US" dirty="0" smtClean="0"/>
              <a:t>AND (&amp;), OR(|) and NOT (~)</a:t>
            </a:r>
          </a:p>
          <a:p>
            <a:pPr lvl="1">
              <a:lnSpc>
                <a:spcPct val="150000"/>
              </a:lnSpc>
            </a:pPr>
            <a:r>
              <a:rPr lang="en-US" dirty="0" smtClean="0"/>
              <a:t>The table below shows how these work.</a:t>
            </a:r>
          </a:p>
          <a:p>
            <a:pPr lvl="1"/>
            <a:endParaRPr lang="en-SG" dirty="0"/>
          </a:p>
        </p:txBody>
      </p:sp>
      <p:pic>
        <p:nvPicPr>
          <p:cNvPr id="4" name="Picture 3"/>
          <p:cNvPicPr>
            <a:picLocks noChangeAspect="1"/>
          </p:cNvPicPr>
          <p:nvPr/>
        </p:nvPicPr>
        <p:blipFill>
          <a:blip r:embed="rId2"/>
          <a:stretch>
            <a:fillRect/>
          </a:stretch>
        </p:blipFill>
        <p:spPr>
          <a:xfrm>
            <a:off x="1312707" y="3939923"/>
            <a:ext cx="9572682" cy="1729478"/>
          </a:xfrm>
          <a:prstGeom prst="rect">
            <a:avLst/>
          </a:prstGeom>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262044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a:t>
            </a:r>
            <a:endParaRPr lang="en-SG" dirty="0"/>
          </a:p>
        </p:txBody>
      </p:sp>
      <p:sp>
        <p:nvSpPr>
          <p:cNvPr id="3" name="Content Placeholder 2"/>
          <p:cNvSpPr>
            <a:spLocks noGrp="1"/>
          </p:cNvSpPr>
          <p:nvPr>
            <p:ph idx="1"/>
          </p:nvPr>
        </p:nvSpPr>
        <p:spPr>
          <a:xfrm>
            <a:off x="1069848" y="2121407"/>
            <a:ext cx="10058400" cy="4435509"/>
          </a:xfrm>
        </p:spPr>
        <p:txBody>
          <a:bodyPr>
            <a:normAutofit lnSpcReduction="10000"/>
          </a:bodyPr>
          <a:lstStyle/>
          <a:p>
            <a:pPr>
              <a:lnSpc>
                <a:spcPct val="150000"/>
              </a:lnSpc>
            </a:pPr>
            <a:r>
              <a:rPr lang="en-SG" b="1" dirty="0"/>
              <a:t>The bit-wise operators are very useful for setting or</a:t>
            </a:r>
          </a:p>
          <a:p>
            <a:pPr>
              <a:lnSpc>
                <a:spcPct val="150000"/>
              </a:lnSpc>
            </a:pPr>
            <a:r>
              <a:rPr lang="en-SG" b="1" dirty="0"/>
              <a:t>clearing a particular bit.</a:t>
            </a:r>
          </a:p>
          <a:p>
            <a:pPr lvl="1">
              <a:lnSpc>
                <a:spcPct val="150000"/>
              </a:lnSpc>
            </a:pPr>
            <a:r>
              <a:rPr lang="en-SG" dirty="0" smtClean="0"/>
              <a:t>To </a:t>
            </a:r>
            <a:r>
              <a:rPr lang="en-SG" dirty="0"/>
              <a:t>clear a bit, create a “mask” where that bit is 0 and </a:t>
            </a:r>
            <a:r>
              <a:rPr lang="en-SG" dirty="0" smtClean="0"/>
              <a:t>all others </a:t>
            </a:r>
            <a:r>
              <a:rPr lang="en-SG" dirty="0"/>
              <a:t>are 1, and do a </a:t>
            </a:r>
            <a:r>
              <a:rPr lang="en-SG" dirty="0" smtClean="0"/>
              <a:t/>
            </a:r>
            <a:br>
              <a:rPr lang="en-SG" dirty="0" smtClean="0"/>
            </a:br>
            <a:r>
              <a:rPr lang="en-SG" dirty="0" smtClean="0"/>
              <a:t>bit-wise </a:t>
            </a:r>
            <a:r>
              <a:rPr lang="en-SG" dirty="0"/>
              <a:t>AND.</a:t>
            </a:r>
          </a:p>
          <a:p>
            <a:pPr lvl="1">
              <a:lnSpc>
                <a:spcPct val="150000"/>
              </a:lnSpc>
            </a:pPr>
            <a:r>
              <a:rPr lang="en-SG" dirty="0" smtClean="0"/>
              <a:t>To </a:t>
            </a:r>
            <a:r>
              <a:rPr lang="en-SG" dirty="0"/>
              <a:t>set a bit, create a “mask” where that bit is 1 and </a:t>
            </a:r>
            <a:r>
              <a:rPr lang="en-SG" dirty="0" smtClean="0"/>
              <a:t>all others </a:t>
            </a:r>
            <a:r>
              <a:rPr lang="en-SG" dirty="0"/>
              <a:t>are 0, and do a </a:t>
            </a:r>
            <a:r>
              <a:rPr lang="en-SG" dirty="0" smtClean="0"/>
              <a:t/>
            </a:r>
            <a:br>
              <a:rPr lang="en-SG" dirty="0" smtClean="0"/>
            </a:br>
            <a:r>
              <a:rPr lang="en-SG" dirty="0" smtClean="0"/>
              <a:t>bit-wise </a:t>
            </a:r>
            <a:r>
              <a:rPr lang="en-SG" dirty="0"/>
              <a:t>OR.</a:t>
            </a:r>
          </a:p>
          <a:p>
            <a:pPr>
              <a:lnSpc>
                <a:spcPct val="150000"/>
              </a:lnSpc>
            </a:pPr>
            <a:r>
              <a:rPr lang="en-SG" b="1" dirty="0" smtClean="0"/>
              <a:t>We </a:t>
            </a:r>
            <a:r>
              <a:rPr lang="en-SG" b="1" dirty="0"/>
              <a:t>will consider a variable “value” set to 0b1101 </a:t>
            </a:r>
            <a:r>
              <a:rPr lang="en-SG" b="1" dirty="0" smtClean="0"/>
              <a:t>1110 (0xDE</a:t>
            </a:r>
            <a:r>
              <a:rPr lang="en-SG" b="1" dirty="0"/>
              <a:t>). </a:t>
            </a:r>
            <a:r>
              <a:rPr lang="en-SG" b="1" dirty="0" smtClean="0"/>
              <a:t/>
            </a:r>
            <a:br>
              <a:rPr lang="en-SG" b="1" dirty="0" smtClean="0"/>
            </a:br>
            <a:r>
              <a:rPr lang="en-SG" b="1" dirty="0" smtClean="0"/>
              <a:t>We </a:t>
            </a:r>
            <a:r>
              <a:rPr lang="en-SG" b="1" dirty="0"/>
              <a:t>want to clear bit 3 and set bit 5.</a:t>
            </a:r>
          </a:p>
          <a:p>
            <a:pPr lvl="1">
              <a:lnSpc>
                <a:spcPct val="150000"/>
              </a:lnSpc>
            </a:pPr>
            <a:r>
              <a:rPr lang="en-SG" dirty="0" smtClean="0"/>
              <a:t>Bits </a:t>
            </a:r>
            <a:r>
              <a:rPr lang="en-SG" dirty="0"/>
              <a:t>are numbered 0 to 7 from right to left</a:t>
            </a:r>
          </a:p>
        </p:txBody>
      </p:sp>
      <p:pic>
        <p:nvPicPr>
          <p:cNvPr id="4" name="Picture 3"/>
          <p:cNvPicPr>
            <a:picLocks noChangeAspect="1"/>
          </p:cNvPicPr>
          <p:nvPr/>
        </p:nvPicPr>
        <p:blipFill>
          <a:blip r:embed="rId2"/>
          <a:stretch>
            <a:fillRect/>
          </a:stretch>
        </p:blipFill>
        <p:spPr>
          <a:xfrm>
            <a:off x="10285892" y="0"/>
            <a:ext cx="1906108" cy="1274164"/>
          </a:xfrm>
          <a:prstGeom prst="rect">
            <a:avLst/>
          </a:prstGeom>
        </p:spPr>
      </p:pic>
    </p:spTree>
    <p:extLst>
      <p:ext uri="{BB962C8B-B14F-4D97-AF65-F5344CB8AC3E}">
        <p14:creationId xmlns:p14="http://schemas.microsoft.com/office/powerpoint/2010/main" val="1675480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a:t>
            </a:r>
            <a:endParaRPr lang="en-SG" dirty="0"/>
          </a:p>
        </p:txBody>
      </p:sp>
      <p:sp>
        <p:nvSpPr>
          <p:cNvPr id="3" name="Content Placeholder 2"/>
          <p:cNvSpPr>
            <a:spLocks noGrp="1"/>
          </p:cNvSpPr>
          <p:nvPr>
            <p:ph idx="1"/>
          </p:nvPr>
        </p:nvSpPr>
        <p:spPr/>
        <p:txBody>
          <a:bodyPr/>
          <a:lstStyle/>
          <a:p>
            <a:r>
              <a:rPr lang="en-US" dirty="0" smtClean="0"/>
              <a:t>Clearing Bit 3</a:t>
            </a:r>
          </a:p>
          <a:p>
            <a:endParaRPr lang="en-US" dirty="0"/>
          </a:p>
          <a:p>
            <a:endParaRPr lang="en-US" dirty="0" smtClean="0"/>
          </a:p>
          <a:p>
            <a:endParaRPr lang="en-US" dirty="0" smtClean="0"/>
          </a:p>
          <a:p>
            <a:pPr marL="0" indent="0">
              <a:buNone/>
            </a:pPr>
            <a:endParaRPr lang="en-US" dirty="0" smtClean="0"/>
          </a:p>
          <a:p>
            <a:pPr marL="0" indent="0">
              <a:buNone/>
            </a:pPr>
            <a:endParaRPr lang="en-US" dirty="0" smtClean="0"/>
          </a:p>
          <a:p>
            <a:r>
              <a:rPr lang="en-US" dirty="0" smtClean="0"/>
              <a:t>Setting Bit 5</a:t>
            </a:r>
            <a:endParaRPr lang="en-SG" dirty="0"/>
          </a:p>
        </p:txBody>
      </p:sp>
      <p:pic>
        <p:nvPicPr>
          <p:cNvPr id="4" name="Picture 3"/>
          <p:cNvPicPr>
            <a:picLocks noChangeAspect="1"/>
          </p:cNvPicPr>
          <p:nvPr/>
        </p:nvPicPr>
        <p:blipFill>
          <a:blip r:embed="rId2"/>
          <a:stretch>
            <a:fillRect/>
          </a:stretch>
        </p:blipFill>
        <p:spPr>
          <a:xfrm>
            <a:off x="1203766" y="2514923"/>
            <a:ext cx="10189029" cy="1665030"/>
          </a:xfrm>
          <a:prstGeom prst="rect">
            <a:avLst/>
          </a:prstGeom>
        </p:spPr>
      </p:pic>
      <p:pic>
        <p:nvPicPr>
          <p:cNvPr id="5" name="Picture 4"/>
          <p:cNvPicPr>
            <a:picLocks noChangeAspect="1"/>
          </p:cNvPicPr>
          <p:nvPr/>
        </p:nvPicPr>
        <p:blipFill>
          <a:blip r:embed="rId3"/>
          <a:stretch>
            <a:fillRect/>
          </a:stretch>
        </p:blipFill>
        <p:spPr>
          <a:xfrm>
            <a:off x="1203766" y="5026184"/>
            <a:ext cx="10026815" cy="1599403"/>
          </a:xfrm>
          <a:prstGeom prst="rect">
            <a:avLst/>
          </a:prstGeom>
        </p:spPr>
      </p:pic>
      <p:pic>
        <p:nvPicPr>
          <p:cNvPr id="6" name="Picture 5"/>
          <p:cNvPicPr>
            <a:picLocks noChangeAspect="1"/>
          </p:cNvPicPr>
          <p:nvPr/>
        </p:nvPicPr>
        <p:blipFill>
          <a:blip r:embed="rId4"/>
          <a:stretch>
            <a:fillRect/>
          </a:stretch>
        </p:blipFill>
        <p:spPr>
          <a:xfrm>
            <a:off x="10285892" y="0"/>
            <a:ext cx="1906108" cy="1274164"/>
          </a:xfrm>
          <a:prstGeom prst="rect">
            <a:avLst/>
          </a:prstGeom>
        </p:spPr>
      </p:pic>
      <p:sp>
        <p:nvSpPr>
          <p:cNvPr id="7" name="TextBox 6"/>
          <p:cNvSpPr txBox="1"/>
          <p:nvPr/>
        </p:nvSpPr>
        <p:spPr>
          <a:xfrm>
            <a:off x="6011952" y="5989833"/>
            <a:ext cx="224461" cy="261610"/>
          </a:xfrm>
          <a:prstGeom prst="rect">
            <a:avLst/>
          </a:prstGeom>
          <a:solidFill>
            <a:schemeClr val="bg1"/>
          </a:solidFill>
        </p:spPr>
        <p:txBody>
          <a:bodyPr wrap="square" rtlCol="0">
            <a:spAutoFit/>
          </a:bodyPr>
          <a:lstStyle/>
          <a:p>
            <a:r>
              <a:rPr lang="en-US" sz="1100" b="1" dirty="0" smtClean="0"/>
              <a:t>1</a:t>
            </a:r>
            <a:endParaRPr lang="en-SG" b="1" dirty="0"/>
          </a:p>
        </p:txBody>
      </p:sp>
    </p:spTree>
    <p:extLst>
      <p:ext uri="{BB962C8B-B14F-4D97-AF65-F5344CB8AC3E}">
        <p14:creationId xmlns:p14="http://schemas.microsoft.com/office/powerpoint/2010/main" val="121621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a:t>
            </a:r>
            <a:endParaRPr lang="en-SG" dirty="0"/>
          </a:p>
        </p:txBody>
      </p:sp>
      <p:sp>
        <p:nvSpPr>
          <p:cNvPr id="3" name="Content Placeholder 2"/>
          <p:cNvSpPr>
            <a:spLocks noGrp="1"/>
          </p:cNvSpPr>
          <p:nvPr>
            <p:ph idx="1"/>
          </p:nvPr>
        </p:nvSpPr>
        <p:spPr>
          <a:xfrm>
            <a:off x="1069848" y="2121408"/>
            <a:ext cx="10058400" cy="575493"/>
          </a:xfrm>
        </p:spPr>
        <p:txBody>
          <a:bodyPr/>
          <a:lstStyle/>
          <a:p>
            <a:r>
              <a:rPr lang="en-US" dirty="0" smtClean="0"/>
              <a:t>The C Code to accomplish this is shown below.</a:t>
            </a:r>
            <a:endParaRPr lang="en-SG" dirty="0"/>
          </a:p>
        </p:txBody>
      </p:sp>
      <p:sp>
        <p:nvSpPr>
          <p:cNvPr id="4" name="TextBox 3"/>
          <p:cNvSpPr txBox="1"/>
          <p:nvPr/>
        </p:nvSpPr>
        <p:spPr>
          <a:xfrm>
            <a:off x="1331090" y="2905245"/>
            <a:ext cx="3240911" cy="3108543"/>
          </a:xfrm>
          <a:prstGeom prst="rect">
            <a:avLst/>
          </a:prstGeom>
          <a:noFill/>
        </p:spPr>
        <p:txBody>
          <a:bodyPr wrap="square" rtlCol="0">
            <a:spAutoFit/>
          </a:bodyPr>
          <a:lstStyle/>
          <a:p>
            <a:r>
              <a:rPr lang="en-SG" sz="2800" b="1" dirty="0" err="1"/>
              <a:t>int</a:t>
            </a:r>
            <a:r>
              <a:rPr lang="en-SG" sz="2800" b="1" dirty="0"/>
              <a:t> value=0xde;</a:t>
            </a:r>
          </a:p>
          <a:p>
            <a:r>
              <a:rPr lang="en-SG" sz="2800" b="1" dirty="0"/>
              <a:t>…</a:t>
            </a:r>
          </a:p>
          <a:p>
            <a:r>
              <a:rPr lang="en-SG" sz="2800" b="1" dirty="0"/>
              <a:t>// Clear bit </a:t>
            </a:r>
            <a:r>
              <a:rPr lang="en-SG" sz="2800" b="1" dirty="0" smtClean="0"/>
              <a:t>3</a:t>
            </a:r>
            <a:endParaRPr lang="en-SG" sz="2800" b="1" dirty="0"/>
          </a:p>
          <a:p>
            <a:r>
              <a:rPr lang="en-SG" sz="2800" b="1" dirty="0"/>
              <a:t>value &amp;= 0xF7</a:t>
            </a:r>
            <a:r>
              <a:rPr lang="en-SG" sz="2800" b="1" dirty="0" smtClean="0"/>
              <a:t>;</a:t>
            </a:r>
          </a:p>
          <a:p>
            <a:endParaRPr lang="en-SG" sz="2800" b="1" dirty="0"/>
          </a:p>
          <a:p>
            <a:r>
              <a:rPr lang="en-SG" sz="2800" b="1" dirty="0"/>
              <a:t>// Set bit </a:t>
            </a:r>
            <a:r>
              <a:rPr lang="en-SG" sz="2800" b="1" dirty="0" smtClean="0"/>
              <a:t>5</a:t>
            </a:r>
            <a:endParaRPr lang="en-SG" sz="2800" b="1" dirty="0"/>
          </a:p>
          <a:p>
            <a:r>
              <a:rPr lang="en-SG" sz="2800" b="1" dirty="0"/>
              <a:t>value |= 0x20;</a:t>
            </a:r>
            <a:endParaRPr lang="en-SG" sz="2800" dirty="0"/>
          </a:p>
        </p:txBody>
      </p:sp>
      <p:pic>
        <p:nvPicPr>
          <p:cNvPr id="5" name="Picture 4"/>
          <p:cNvPicPr>
            <a:picLocks noChangeAspect="1"/>
          </p:cNvPicPr>
          <p:nvPr/>
        </p:nvPicPr>
        <p:blipFill>
          <a:blip r:embed="rId2"/>
          <a:stretch>
            <a:fillRect/>
          </a:stretch>
        </p:blipFill>
        <p:spPr>
          <a:xfrm>
            <a:off x="10285892" y="0"/>
            <a:ext cx="1906108" cy="1274164"/>
          </a:xfrm>
          <a:prstGeom prst="rect">
            <a:avLst/>
          </a:prstGeom>
        </p:spPr>
      </p:pic>
    </p:spTree>
    <p:extLst>
      <p:ext uri="{BB962C8B-B14F-4D97-AF65-F5344CB8AC3E}">
        <p14:creationId xmlns:p14="http://schemas.microsoft.com/office/powerpoint/2010/main" val="3191926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Arduino </a:t>
            </a:r>
            <a:r>
              <a:rPr lang="en-US" sz="4800" dirty="0" err="1" smtClean="0"/>
              <a:t>uno</a:t>
            </a:r>
            <a:r>
              <a:rPr lang="en-US" sz="4800" dirty="0" smtClean="0"/>
              <a:t> embedded systems board</a:t>
            </a:r>
            <a:endParaRPr lang="en-SG"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6326" y="1508236"/>
            <a:ext cx="9334240" cy="5143467"/>
          </a:xfrm>
        </p:spPr>
      </p:pic>
      <p:sp>
        <p:nvSpPr>
          <p:cNvPr id="5" name="Oval 4"/>
          <p:cNvSpPr/>
          <p:nvPr/>
        </p:nvSpPr>
        <p:spPr>
          <a:xfrm>
            <a:off x="6612673" y="4427034"/>
            <a:ext cx="2074127" cy="22246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p:cNvPicPr>
            <a:picLocks noChangeAspect="1"/>
          </p:cNvPicPr>
          <p:nvPr/>
        </p:nvPicPr>
        <p:blipFill>
          <a:blip r:embed="rId4"/>
          <a:stretch>
            <a:fillRect/>
          </a:stretch>
        </p:blipFill>
        <p:spPr>
          <a:xfrm>
            <a:off x="10285892" y="0"/>
            <a:ext cx="1906108" cy="1274164"/>
          </a:xfrm>
          <a:prstGeom prst="rect">
            <a:avLst/>
          </a:prstGeom>
        </p:spPr>
      </p:pic>
    </p:spTree>
    <p:custDataLst>
      <p:tags r:id="rId1"/>
    </p:custDataLst>
    <p:extLst>
      <p:ext uri="{BB962C8B-B14F-4D97-AF65-F5344CB8AC3E}">
        <p14:creationId xmlns:p14="http://schemas.microsoft.com/office/powerpoint/2010/main" val="2923319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take a closer look</a:t>
            </a:r>
            <a:endParaRPr lang="en-S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7261" t="44984" r="9588"/>
          <a:stretch/>
        </p:blipFill>
        <p:spPr>
          <a:xfrm>
            <a:off x="2764833" y="1715504"/>
            <a:ext cx="6668429" cy="4684850"/>
          </a:xfrm>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1867183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Atmel </a:t>
            </a:r>
            <a:r>
              <a:rPr lang="en-US" dirty="0" err="1" smtClean="0"/>
              <a:t>atmega</a:t>
            </a:r>
            <a:r>
              <a:rPr lang="en-US" dirty="0" smtClean="0"/>
              <a:t> architecture</a:t>
            </a:r>
            <a:endParaRPr lang="en-SG" dirty="0"/>
          </a:p>
        </p:txBody>
      </p:sp>
      <p:sp>
        <p:nvSpPr>
          <p:cNvPr id="3" name="Content Placeholder 2"/>
          <p:cNvSpPr>
            <a:spLocks noGrp="1"/>
          </p:cNvSpPr>
          <p:nvPr>
            <p:ph idx="1"/>
          </p:nvPr>
        </p:nvSpPr>
        <p:spPr>
          <a:xfrm>
            <a:off x="1069848" y="2121408"/>
            <a:ext cx="6144991" cy="4050792"/>
          </a:xfrm>
        </p:spPr>
        <p:txBody>
          <a:bodyPr>
            <a:normAutofit/>
          </a:bodyPr>
          <a:lstStyle/>
          <a:p>
            <a:r>
              <a:rPr lang="en-SG" b="1" dirty="0"/>
              <a:t>Specifications:</a:t>
            </a:r>
          </a:p>
          <a:p>
            <a:r>
              <a:rPr lang="en-SG" dirty="0" smtClean="0"/>
              <a:t>20 </a:t>
            </a:r>
            <a:r>
              <a:rPr lang="en-SG" dirty="0"/>
              <a:t>MHz 8-bit microcontroller</a:t>
            </a:r>
          </a:p>
          <a:p>
            <a:r>
              <a:rPr lang="en-SG" dirty="0" smtClean="0"/>
              <a:t>32 </a:t>
            </a:r>
            <a:r>
              <a:rPr lang="en-SG" dirty="0"/>
              <a:t>single-byte registers.</a:t>
            </a:r>
          </a:p>
          <a:p>
            <a:r>
              <a:rPr lang="en-SG" dirty="0" smtClean="0"/>
              <a:t>I/O </a:t>
            </a:r>
            <a:r>
              <a:rPr lang="en-SG" dirty="0"/>
              <a:t>Options:</a:t>
            </a:r>
          </a:p>
          <a:p>
            <a:pPr lvl="1"/>
            <a:r>
              <a:rPr lang="en-SG" dirty="0" smtClean="0"/>
              <a:t>23 </a:t>
            </a:r>
            <a:r>
              <a:rPr lang="en-SG" dirty="0"/>
              <a:t>general purpose I/O (GPIO) lines.</a:t>
            </a:r>
          </a:p>
          <a:p>
            <a:pPr lvl="1"/>
            <a:r>
              <a:rPr lang="en-SG" dirty="0" smtClean="0"/>
              <a:t>6 </a:t>
            </a:r>
            <a:r>
              <a:rPr lang="en-SG" dirty="0" err="1"/>
              <a:t>analog</a:t>
            </a:r>
            <a:r>
              <a:rPr lang="en-SG" dirty="0"/>
              <a:t>-digital converter </a:t>
            </a:r>
            <a:r>
              <a:rPr lang="en-SG" dirty="0" smtClean="0"/>
              <a:t>channels (</a:t>
            </a:r>
            <a:r>
              <a:rPr lang="en-SG" dirty="0" err="1" smtClean="0"/>
              <a:t>analog</a:t>
            </a:r>
            <a:r>
              <a:rPr lang="en-SG" dirty="0" smtClean="0"/>
              <a:t> </a:t>
            </a:r>
            <a:r>
              <a:rPr lang="en-SG" dirty="0"/>
              <a:t>in).</a:t>
            </a:r>
          </a:p>
          <a:p>
            <a:pPr lvl="1"/>
            <a:r>
              <a:rPr lang="en-SG" dirty="0" smtClean="0"/>
              <a:t>3 </a:t>
            </a:r>
            <a:r>
              <a:rPr lang="en-SG" dirty="0"/>
              <a:t>PWM channels (</a:t>
            </a:r>
            <a:r>
              <a:rPr lang="en-SG" dirty="0" err="1"/>
              <a:t>analog</a:t>
            </a:r>
            <a:r>
              <a:rPr lang="en-SG" dirty="0"/>
              <a:t> out).</a:t>
            </a:r>
          </a:p>
          <a:p>
            <a:pPr lvl="1"/>
            <a:r>
              <a:rPr lang="en-SG" dirty="0" smtClean="0"/>
              <a:t>2 </a:t>
            </a:r>
            <a:r>
              <a:rPr lang="en-SG" dirty="0"/>
              <a:t>8-bit counters and 1 16-bit counter.</a:t>
            </a:r>
          </a:p>
          <a:p>
            <a:pPr lvl="1"/>
            <a:r>
              <a:rPr lang="en-SG" dirty="0" smtClean="0"/>
              <a:t>USART </a:t>
            </a:r>
            <a:r>
              <a:rPr lang="en-SG" dirty="0"/>
              <a:t>(RS232-like interface)</a:t>
            </a:r>
          </a:p>
          <a:p>
            <a:pPr lvl="1"/>
            <a:r>
              <a:rPr lang="en-SG" dirty="0" smtClean="0"/>
              <a:t>Two-wire </a:t>
            </a:r>
            <a:r>
              <a:rPr lang="en-SG" dirty="0"/>
              <a:t>Interface (TWI).</a:t>
            </a:r>
          </a:p>
          <a:p>
            <a:pPr lvl="1"/>
            <a:r>
              <a:rPr lang="en-SG" dirty="0" smtClean="0"/>
              <a:t>Serial </a:t>
            </a:r>
            <a:r>
              <a:rPr lang="en-SG" dirty="0"/>
              <a:t>Peripheral Interface (SPI).</a:t>
            </a:r>
          </a:p>
        </p:txBody>
      </p:sp>
      <p:pic>
        <p:nvPicPr>
          <p:cNvPr id="4" name="Picture 3"/>
          <p:cNvPicPr>
            <a:picLocks noChangeAspect="1"/>
          </p:cNvPicPr>
          <p:nvPr/>
        </p:nvPicPr>
        <p:blipFill>
          <a:blip r:embed="rId2"/>
          <a:stretch>
            <a:fillRect/>
          </a:stretch>
        </p:blipFill>
        <p:spPr>
          <a:xfrm>
            <a:off x="7214839" y="1539983"/>
            <a:ext cx="3849042" cy="5213642"/>
          </a:xfrm>
          <a:prstGeom prst="rect">
            <a:avLst/>
          </a:prstGeom>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2633883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Atmel at328p</a:t>
            </a:r>
            <a:endParaRPr lang="en-SG" dirty="0"/>
          </a:p>
        </p:txBody>
      </p:sp>
      <p:pic>
        <p:nvPicPr>
          <p:cNvPr id="4" name="Content Placeholder 3"/>
          <p:cNvPicPr>
            <a:picLocks noGrp="1" noChangeAspect="1"/>
          </p:cNvPicPr>
          <p:nvPr>
            <p:ph idx="1"/>
          </p:nvPr>
        </p:nvPicPr>
        <p:blipFill>
          <a:blip r:embed="rId2"/>
          <a:stretch>
            <a:fillRect/>
          </a:stretch>
        </p:blipFill>
        <p:spPr>
          <a:xfrm>
            <a:off x="2889437" y="2261549"/>
            <a:ext cx="6419476" cy="3770001"/>
          </a:xfrm>
          <a:prstGeom prst="rect">
            <a:avLst/>
          </a:prstGeom>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2094832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SG" dirty="0"/>
          </a:p>
        </p:txBody>
      </p:sp>
      <p:pic>
        <p:nvPicPr>
          <p:cNvPr id="4" name="Content Placeholder 3"/>
          <p:cNvPicPr>
            <a:picLocks noGrp="1" noChangeAspect="1"/>
          </p:cNvPicPr>
          <p:nvPr>
            <p:ph idx="1"/>
          </p:nvPr>
        </p:nvPicPr>
        <p:blipFill>
          <a:blip r:embed="rId2"/>
          <a:stretch>
            <a:fillRect/>
          </a:stretch>
        </p:blipFill>
        <p:spPr>
          <a:xfrm>
            <a:off x="834973" y="1902693"/>
            <a:ext cx="10528149" cy="4321596"/>
          </a:xfrm>
          <a:prstGeom prst="rect">
            <a:avLst/>
          </a:prstGeom>
        </p:spPr>
      </p:pic>
    </p:spTree>
    <p:extLst>
      <p:ext uri="{BB962C8B-B14F-4D97-AF65-F5344CB8AC3E}">
        <p14:creationId xmlns:p14="http://schemas.microsoft.com/office/powerpoint/2010/main" val="1075332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1069848" y="2121408"/>
            <a:ext cx="10058400" cy="4024559"/>
          </a:xfrm>
        </p:spPr>
        <p:txBody>
          <a:bodyPr/>
          <a:lstStyle/>
          <a:p>
            <a:pPr>
              <a:lnSpc>
                <a:spcPct val="150000"/>
              </a:lnSpc>
            </a:pPr>
            <a:r>
              <a:rPr lang="en-US" dirty="0" smtClean="0"/>
              <a:t>By the end of this lecture, you will be able to:</a:t>
            </a:r>
          </a:p>
          <a:p>
            <a:pPr lvl="1">
              <a:lnSpc>
                <a:spcPct val="150000"/>
              </a:lnSpc>
            </a:pPr>
            <a:r>
              <a:rPr lang="en-US" dirty="0" smtClean="0"/>
              <a:t>Understand the general architecture of a simple microcontroller</a:t>
            </a:r>
          </a:p>
          <a:p>
            <a:pPr lvl="1">
              <a:lnSpc>
                <a:spcPct val="150000"/>
              </a:lnSpc>
            </a:pPr>
            <a:r>
              <a:rPr lang="en-US" dirty="0" smtClean="0"/>
              <a:t>Read and Write to devices using the General Purpose I/O (GPIO) pins.</a:t>
            </a:r>
          </a:p>
          <a:p>
            <a:pPr lvl="1">
              <a:lnSpc>
                <a:spcPct val="150000"/>
              </a:lnSpc>
            </a:pPr>
            <a:endParaRPr lang="en-US" dirty="0"/>
          </a:p>
          <a:p>
            <a:pPr>
              <a:lnSpc>
                <a:spcPct val="150000"/>
              </a:lnSpc>
            </a:pPr>
            <a:r>
              <a:rPr lang="en-US" dirty="0" smtClean="0"/>
              <a:t>Before that, we first need to get familiarized with the 1’s and 0’s…</a:t>
            </a:r>
            <a:endParaRPr lang="en-US" dirty="0"/>
          </a:p>
        </p:txBody>
      </p:sp>
      <p:pic>
        <p:nvPicPr>
          <p:cNvPr id="4" name="Picture 3"/>
          <p:cNvPicPr>
            <a:picLocks noChangeAspect="1"/>
          </p:cNvPicPr>
          <p:nvPr/>
        </p:nvPicPr>
        <p:blipFill>
          <a:blip r:embed="rId2"/>
          <a:stretch>
            <a:fillRect/>
          </a:stretch>
        </p:blipFill>
        <p:spPr>
          <a:xfrm>
            <a:off x="10285892" y="0"/>
            <a:ext cx="1906108" cy="1274164"/>
          </a:xfrm>
          <a:prstGeom prst="rect">
            <a:avLst/>
          </a:prstGeom>
        </p:spPr>
      </p:pic>
    </p:spTree>
    <p:extLst>
      <p:ext uri="{BB962C8B-B14F-4D97-AF65-F5344CB8AC3E}">
        <p14:creationId xmlns:p14="http://schemas.microsoft.com/office/powerpoint/2010/main" val="1681691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Gpio</a:t>
            </a:r>
            <a:r>
              <a:rPr lang="en-US" dirty="0" smtClean="0"/>
              <a:t> programming</a:t>
            </a:r>
            <a:endParaRPr lang="en-SG" dirty="0"/>
          </a:p>
        </p:txBody>
      </p:sp>
      <p:sp>
        <p:nvSpPr>
          <p:cNvPr id="3" name="Content Placeholder 2"/>
          <p:cNvSpPr>
            <a:spLocks noGrp="1"/>
          </p:cNvSpPr>
          <p:nvPr>
            <p:ph idx="1"/>
          </p:nvPr>
        </p:nvSpPr>
        <p:spPr/>
        <p:txBody>
          <a:bodyPr/>
          <a:lstStyle/>
          <a:p>
            <a:r>
              <a:rPr lang="en-SG" b="1" dirty="0" smtClean="0"/>
              <a:t>The </a:t>
            </a:r>
            <a:r>
              <a:rPr lang="en-SG" b="1" dirty="0"/>
              <a:t>AVR General Purpose Input Output (GPIO) ports are</a:t>
            </a:r>
          </a:p>
          <a:p>
            <a:r>
              <a:rPr lang="en-SG" b="1" dirty="0"/>
              <a:t>used for communicating with digital inputs and outputs:</a:t>
            </a:r>
          </a:p>
          <a:p>
            <a:pPr lvl="1"/>
            <a:r>
              <a:rPr lang="en-SG" dirty="0" smtClean="0"/>
              <a:t>Switches</a:t>
            </a:r>
            <a:r>
              <a:rPr lang="en-SG" dirty="0"/>
              <a:t>.</a:t>
            </a:r>
          </a:p>
          <a:p>
            <a:pPr lvl="1"/>
            <a:r>
              <a:rPr lang="en-SG" dirty="0" smtClean="0"/>
              <a:t>LEDs</a:t>
            </a:r>
            <a:r>
              <a:rPr lang="en-SG" dirty="0"/>
              <a:t>.</a:t>
            </a:r>
          </a:p>
          <a:p>
            <a:pPr lvl="1"/>
            <a:r>
              <a:rPr lang="en-SG" dirty="0" smtClean="0"/>
              <a:t>Digital </a:t>
            </a:r>
            <a:r>
              <a:rPr lang="en-SG" dirty="0"/>
              <a:t>circuits.</a:t>
            </a:r>
          </a:p>
          <a:p>
            <a:pPr lvl="1"/>
            <a:r>
              <a:rPr lang="en-SG" dirty="0" smtClean="0"/>
              <a:t>Etc</a:t>
            </a:r>
            <a:r>
              <a:rPr lang="en-SG" dirty="0"/>
              <a:t>. etc.</a:t>
            </a:r>
          </a:p>
        </p:txBody>
      </p:sp>
      <p:pic>
        <p:nvPicPr>
          <p:cNvPr id="4" name="Picture 3"/>
          <p:cNvPicPr>
            <a:picLocks noChangeAspect="1"/>
          </p:cNvPicPr>
          <p:nvPr/>
        </p:nvPicPr>
        <p:blipFill>
          <a:blip r:embed="rId2"/>
          <a:stretch>
            <a:fillRect/>
          </a:stretch>
        </p:blipFill>
        <p:spPr>
          <a:xfrm>
            <a:off x="3275770" y="4005656"/>
            <a:ext cx="3499425" cy="2615800"/>
          </a:xfrm>
          <a:prstGeom prst="rect">
            <a:avLst/>
          </a:prstGeom>
        </p:spPr>
      </p:pic>
      <p:pic>
        <p:nvPicPr>
          <p:cNvPr id="5" name="Picture 4"/>
          <p:cNvPicPr>
            <a:picLocks noChangeAspect="1"/>
          </p:cNvPicPr>
          <p:nvPr/>
        </p:nvPicPr>
        <p:blipFill>
          <a:blip r:embed="rId3"/>
          <a:stretch>
            <a:fillRect/>
          </a:stretch>
        </p:blipFill>
        <p:spPr>
          <a:xfrm>
            <a:off x="7425525" y="3796856"/>
            <a:ext cx="2827350" cy="2824600"/>
          </a:xfrm>
          <a:prstGeom prst="rect">
            <a:avLst/>
          </a:prstGeom>
        </p:spPr>
      </p:pic>
      <p:pic>
        <p:nvPicPr>
          <p:cNvPr id="6" name="Picture 5"/>
          <p:cNvPicPr>
            <a:picLocks noChangeAspect="1"/>
          </p:cNvPicPr>
          <p:nvPr/>
        </p:nvPicPr>
        <p:blipFill>
          <a:blip r:embed="rId4"/>
          <a:stretch>
            <a:fillRect/>
          </a:stretch>
        </p:blipFill>
        <p:spPr>
          <a:xfrm>
            <a:off x="10285892" y="0"/>
            <a:ext cx="1906108" cy="1274164"/>
          </a:xfrm>
          <a:prstGeom prst="rect">
            <a:avLst/>
          </a:prstGeom>
        </p:spPr>
      </p:pic>
    </p:spTree>
    <p:extLst>
      <p:ext uri="{BB962C8B-B14F-4D97-AF65-F5344CB8AC3E}">
        <p14:creationId xmlns:p14="http://schemas.microsoft.com/office/powerpoint/2010/main" val="2873249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internals of a GPIO pin</a:t>
            </a:r>
            <a:endParaRPr lang="en-SG" dirty="0"/>
          </a:p>
        </p:txBody>
      </p:sp>
      <p:pic>
        <p:nvPicPr>
          <p:cNvPr id="4" name="Content Placeholder 3"/>
          <p:cNvPicPr>
            <a:picLocks noGrp="1" noChangeAspect="1"/>
          </p:cNvPicPr>
          <p:nvPr>
            <p:ph idx="1"/>
          </p:nvPr>
        </p:nvPicPr>
        <p:blipFill>
          <a:blip r:embed="rId2"/>
          <a:stretch>
            <a:fillRect/>
          </a:stretch>
        </p:blipFill>
        <p:spPr>
          <a:xfrm>
            <a:off x="3169667" y="1605776"/>
            <a:ext cx="6349316" cy="497684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3601831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ports</a:t>
            </a:r>
            <a:endParaRPr lang="en-SG" dirty="0"/>
          </a:p>
        </p:txBody>
      </p:sp>
      <p:sp>
        <p:nvSpPr>
          <p:cNvPr id="3" name="Content Placeholder 2"/>
          <p:cNvSpPr>
            <a:spLocks noGrp="1"/>
          </p:cNvSpPr>
          <p:nvPr>
            <p:ph idx="1"/>
          </p:nvPr>
        </p:nvSpPr>
        <p:spPr/>
        <p:txBody>
          <a:bodyPr>
            <a:normAutofit/>
          </a:bodyPr>
          <a:lstStyle/>
          <a:p>
            <a:r>
              <a:rPr lang="en-SG" b="1" dirty="0"/>
              <a:t>There are three GPIO ports </a:t>
            </a:r>
            <a:r>
              <a:rPr lang="en-SG" b="1" dirty="0" err="1"/>
              <a:t>labeled</a:t>
            </a:r>
            <a:endParaRPr lang="en-SG" b="1" dirty="0"/>
          </a:p>
          <a:p>
            <a:r>
              <a:rPr lang="en-SG" b="1" dirty="0"/>
              <a:t>PORTB, PORTC, and PORTD,</a:t>
            </a:r>
          </a:p>
          <a:p>
            <a:r>
              <a:rPr lang="en-SG" b="1" dirty="0"/>
              <a:t>corresponding to pins on the AVR.</a:t>
            </a:r>
          </a:p>
          <a:p>
            <a:pPr lvl="1"/>
            <a:r>
              <a:rPr lang="en-SG" dirty="0" smtClean="0"/>
              <a:t>Pins </a:t>
            </a:r>
            <a:r>
              <a:rPr lang="en-SG" dirty="0"/>
              <a:t>are </a:t>
            </a:r>
            <a:r>
              <a:rPr lang="en-SG" dirty="0" err="1"/>
              <a:t>labeled</a:t>
            </a:r>
            <a:r>
              <a:rPr lang="en-SG" dirty="0"/>
              <a:t> PB0-7 (8 lines), </a:t>
            </a:r>
            <a:r>
              <a:rPr lang="en-SG" dirty="0" smtClean="0"/>
              <a:t>PC0-6 (7 </a:t>
            </a:r>
            <a:r>
              <a:rPr lang="en-SG" dirty="0"/>
              <a:t>lines) </a:t>
            </a:r>
            <a:r>
              <a:rPr lang="en-SG" dirty="0" smtClean="0"/>
              <a:t/>
            </a:r>
            <a:br>
              <a:rPr lang="en-SG" dirty="0" smtClean="0"/>
            </a:br>
            <a:r>
              <a:rPr lang="en-SG" dirty="0" smtClean="0"/>
              <a:t>and </a:t>
            </a:r>
            <a:r>
              <a:rPr lang="en-SG" dirty="0"/>
              <a:t>PD0-7 (8 lines), </a:t>
            </a:r>
            <a:r>
              <a:rPr lang="en-SG" dirty="0" err="1"/>
              <a:t>totaling</a:t>
            </a:r>
            <a:r>
              <a:rPr lang="en-SG" dirty="0"/>
              <a:t> </a:t>
            </a:r>
            <a:r>
              <a:rPr lang="en-SG" dirty="0" smtClean="0"/>
              <a:t>23 pins</a:t>
            </a:r>
            <a:r>
              <a:rPr lang="en-SG" dirty="0"/>
              <a:t>.</a:t>
            </a:r>
          </a:p>
          <a:p>
            <a:pPr lvl="1"/>
            <a:r>
              <a:rPr lang="en-SG" dirty="0" smtClean="0"/>
              <a:t>These </a:t>
            </a:r>
            <a:r>
              <a:rPr lang="en-SG" dirty="0"/>
              <a:t>pins are also shared with </a:t>
            </a:r>
            <a:r>
              <a:rPr lang="en-SG" dirty="0" smtClean="0"/>
              <a:t>other functions</a:t>
            </a:r>
            <a:r>
              <a:rPr lang="en-SG" dirty="0"/>
              <a:t>:</a:t>
            </a:r>
          </a:p>
          <a:p>
            <a:r>
              <a:rPr lang="en-SG" b="1" dirty="0" smtClean="0"/>
              <a:t>E.g</a:t>
            </a:r>
            <a:r>
              <a:rPr lang="en-SG" b="1" dirty="0"/>
              <a:t>. PD0 and PD1 are also used by the</a:t>
            </a:r>
          </a:p>
          <a:p>
            <a:pPr marL="0" indent="0">
              <a:buNone/>
            </a:pPr>
            <a:r>
              <a:rPr lang="en-SG" b="1" dirty="0" smtClean="0"/>
              <a:t>   receive </a:t>
            </a:r>
            <a:r>
              <a:rPr lang="en-SG" b="1" dirty="0"/>
              <a:t>(RXD) and transmit (TXD) lines</a:t>
            </a:r>
          </a:p>
          <a:p>
            <a:pPr marL="0" indent="0">
              <a:buNone/>
            </a:pPr>
            <a:r>
              <a:rPr lang="en-SG" b="1" dirty="0" smtClean="0"/>
              <a:t>   for </a:t>
            </a:r>
            <a:r>
              <a:rPr lang="en-SG" b="1" dirty="0"/>
              <a:t>the USART.</a:t>
            </a:r>
            <a:endParaRPr lang="en-SG" dirty="0"/>
          </a:p>
        </p:txBody>
      </p:sp>
      <p:pic>
        <p:nvPicPr>
          <p:cNvPr id="4" name="Content Placeholder 3"/>
          <p:cNvPicPr>
            <a:picLocks noChangeAspect="1"/>
          </p:cNvPicPr>
          <p:nvPr/>
        </p:nvPicPr>
        <p:blipFill rotWithShape="1">
          <a:blip r:embed="rId2"/>
          <a:srcRect r="14555"/>
          <a:stretch/>
        </p:blipFill>
        <p:spPr>
          <a:xfrm>
            <a:off x="6782765" y="2121408"/>
            <a:ext cx="5170638" cy="3553847"/>
          </a:xfrm>
          <a:prstGeom prst="rect">
            <a:avLst/>
          </a:prstGeom>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864340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Gpio</a:t>
            </a:r>
            <a:r>
              <a:rPr lang="en-US" dirty="0" smtClean="0"/>
              <a:t> programming</a:t>
            </a:r>
            <a:endParaRPr lang="en-SG" dirty="0"/>
          </a:p>
        </p:txBody>
      </p:sp>
      <p:sp>
        <p:nvSpPr>
          <p:cNvPr id="3" name="Content Placeholder 2"/>
          <p:cNvSpPr>
            <a:spLocks noGrp="1"/>
          </p:cNvSpPr>
          <p:nvPr>
            <p:ph idx="1"/>
          </p:nvPr>
        </p:nvSpPr>
        <p:spPr>
          <a:xfrm>
            <a:off x="1069848" y="2121408"/>
            <a:ext cx="10058400" cy="4424358"/>
          </a:xfrm>
        </p:spPr>
        <p:txBody>
          <a:bodyPr>
            <a:normAutofit/>
          </a:bodyPr>
          <a:lstStyle/>
          <a:p>
            <a:pPr>
              <a:lnSpc>
                <a:spcPct val="150000"/>
              </a:lnSpc>
            </a:pPr>
            <a:r>
              <a:rPr lang="en-SG" b="1" dirty="0"/>
              <a:t>To program a GPIO port, we must first set the direction </a:t>
            </a:r>
            <a:r>
              <a:rPr lang="en-SG" b="1" dirty="0" smtClean="0"/>
              <a:t>of the </a:t>
            </a:r>
            <a:r>
              <a:rPr lang="en-SG" b="1" dirty="0"/>
              <a:t>individual pins. This is done using the </a:t>
            </a:r>
            <a:r>
              <a:rPr lang="en-SG" b="1" dirty="0" err="1"/>
              <a:t>DDRx</a:t>
            </a:r>
            <a:r>
              <a:rPr lang="en-SG" b="1" dirty="0"/>
              <a:t> registers:</a:t>
            </a:r>
          </a:p>
          <a:p>
            <a:pPr lvl="1">
              <a:lnSpc>
                <a:spcPct val="150000"/>
              </a:lnSpc>
            </a:pPr>
            <a:r>
              <a:rPr lang="en-SG" dirty="0" smtClean="0"/>
              <a:t>Example shown is for PORTB:</a:t>
            </a:r>
          </a:p>
          <a:p>
            <a:pPr marL="274320" lvl="1" indent="0">
              <a:lnSpc>
                <a:spcPct val="150000"/>
              </a:lnSpc>
              <a:buNone/>
            </a:pPr>
            <a:endParaRPr lang="en-US" dirty="0"/>
          </a:p>
          <a:p>
            <a:pPr marL="274320" lvl="1" indent="0">
              <a:lnSpc>
                <a:spcPct val="150000"/>
              </a:lnSpc>
              <a:buNone/>
            </a:pPr>
            <a:endParaRPr lang="en-US" dirty="0" smtClean="0"/>
          </a:p>
          <a:p>
            <a:pPr marL="274320" lvl="1" indent="0">
              <a:lnSpc>
                <a:spcPct val="150000"/>
              </a:lnSpc>
              <a:buNone/>
            </a:pPr>
            <a:endParaRPr lang="en-US" dirty="0"/>
          </a:p>
          <a:p>
            <a:pPr marL="274320" lvl="1" indent="0">
              <a:lnSpc>
                <a:spcPct val="150000"/>
              </a:lnSpc>
              <a:buNone/>
            </a:pPr>
            <a:endParaRPr lang="en-SG" dirty="0" smtClean="0"/>
          </a:p>
          <a:p>
            <a:r>
              <a:rPr lang="en-SG" dirty="0"/>
              <a:t>A “1” in bit 6 will set DB6 to be output, a “0” will set it </a:t>
            </a:r>
            <a:r>
              <a:rPr lang="en-SG" dirty="0" smtClean="0"/>
              <a:t>to be </a:t>
            </a:r>
            <a:r>
              <a:rPr lang="en-SG" dirty="0"/>
              <a:t>input.</a:t>
            </a:r>
          </a:p>
        </p:txBody>
      </p:sp>
      <p:pic>
        <p:nvPicPr>
          <p:cNvPr id="4" name="Picture 3"/>
          <p:cNvPicPr>
            <a:picLocks noChangeAspect="1"/>
          </p:cNvPicPr>
          <p:nvPr/>
        </p:nvPicPr>
        <p:blipFill>
          <a:blip r:embed="rId2"/>
          <a:stretch>
            <a:fillRect/>
          </a:stretch>
        </p:blipFill>
        <p:spPr>
          <a:xfrm>
            <a:off x="2166506" y="3622424"/>
            <a:ext cx="7865084" cy="1745802"/>
          </a:xfrm>
          <a:prstGeom prst="rect">
            <a:avLst/>
          </a:prstGeom>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1891838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Gpio</a:t>
            </a:r>
            <a:r>
              <a:rPr lang="en-US" dirty="0" smtClean="0"/>
              <a:t> programming</a:t>
            </a:r>
            <a:endParaRPr lang="en-SG" dirty="0"/>
          </a:p>
        </p:txBody>
      </p:sp>
      <p:sp>
        <p:nvSpPr>
          <p:cNvPr id="3" name="Content Placeholder 2"/>
          <p:cNvSpPr>
            <a:spLocks noGrp="1"/>
          </p:cNvSpPr>
          <p:nvPr>
            <p:ph idx="1"/>
          </p:nvPr>
        </p:nvSpPr>
        <p:spPr/>
        <p:txBody>
          <a:bodyPr>
            <a:noAutofit/>
          </a:bodyPr>
          <a:lstStyle/>
          <a:p>
            <a:pPr>
              <a:lnSpc>
                <a:spcPct val="150000"/>
              </a:lnSpc>
            </a:pPr>
            <a:r>
              <a:rPr lang="en-SG" sz="1800" dirty="0"/>
              <a:t>Once the pin directions have been configured, you can </a:t>
            </a:r>
            <a:r>
              <a:rPr lang="en-SG" sz="1800" dirty="0" smtClean="0"/>
              <a:t>use the </a:t>
            </a:r>
            <a:r>
              <a:rPr lang="en-SG" sz="1800" dirty="0" err="1"/>
              <a:t>PORTx</a:t>
            </a:r>
            <a:r>
              <a:rPr lang="en-SG" sz="1800" dirty="0"/>
              <a:t> </a:t>
            </a:r>
            <a:r>
              <a:rPr lang="en-SG" sz="1800" dirty="0" smtClean="0"/>
              <a:t>registers </a:t>
            </a:r>
            <a:r>
              <a:rPr lang="en-SG" sz="1800" dirty="0"/>
              <a:t>to write the pins</a:t>
            </a:r>
            <a:r>
              <a:rPr lang="en-SG" sz="1800" dirty="0" smtClean="0"/>
              <a:t>.</a:t>
            </a:r>
          </a:p>
          <a:p>
            <a:pPr>
              <a:lnSpc>
                <a:spcPct val="150000"/>
              </a:lnSpc>
            </a:pPr>
            <a:endParaRPr lang="en-US" sz="1800" b="1" dirty="0"/>
          </a:p>
          <a:p>
            <a:pPr marL="0" indent="0">
              <a:lnSpc>
                <a:spcPct val="150000"/>
              </a:lnSpc>
              <a:buNone/>
            </a:pPr>
            <a:endParaRPr lang="en-US" sz="1800" b="1" dirty="0" smtClean="0"/>
          </a:p>
          <a:p>
            <a:pPr marL="0" indent="0">
              <a:lnSpc>
                <a:spcPct val="150000"/>
              </a:lnSpc>
              <a:buNone/>
            </a:pPr>
            <a:endParaRPr lang="en-US" sz="1800" b="1" dirty="0"/>
          </a:p>
          <a:p>
            <a:pPr>
              <a:lnSpc>
                <a:spcPct val="150000"/>
              </a:lnSpc>
            </a:pPr>
            <a:endParaRPr lang="en-US" sz="1800" b="1" dirty="0" smtClean="0"/>
          </a:p>
          <a:p>
            <a:pPr>
              <a:lnSpc>
                <a:spcPct val="150000"/>
              </a:lnSpc>
            </a:pPr>
            <a:r>
              <a:rPr lang="en-SG" sz="1800" dirty="0"/>
              <a:t>If bit 3 in DDRB was set to 1, and if your program wrote </a:t>
            </a:r>
            <a:r>
              <a:rPr lang="en-SG" sz="1800" dirty="0" smtClean="0"/>
              <a:t>a “1</a:t>
            </a:r>
            <a:r>
              <a:rPr lang="en-SG" sz="1800" dirty="0"/>
              <a:t>” to bit 3 in PORTB, then pin PB3 will be asserted HIGH.</a:t>
            </a:r>
          </a:p>
        </p:txBody>
      </p:sp>
      <p:pic>
        <p:nvPicPr>
          <p:cNvPr id="4" name="Picture 3"/>
          <p:cNvPicPr>
            <a:picLocks noChangeAspect="1"/>
          </p:cNvPicPr>
          <p:nvPr/>
        </p:nvPicPr>
        <p:blipFill>
          <a:blip r:embed="rId2"/>
          <a:stretch>
            <a:fillRect/>
          </a:stretch>
        </p:blipFill>
        <p:spPr>
          <a:xfrm>
            <a:off x="2219091" y="3238210"/>
            <a:ext cx="8318141" cy="1817188"/>
          </a:xfrm>
          <a:prstGeom prst="rect">
            <a:avLst/>
          </a:prstGeom>
        </p:spPr>
      </p:pic>
    </p:spTree>
    <p:extLst>
      <p:ext uri="{BB962C8B-B14F-4D97-AF65-F5344CB8AC3E}">
        <p14:creationId xmlns:p14="http://schemas.microsoft.com/office/powerpoint/2010/main" val="3057485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Gpio</a:t>
            </a:r>
            <a:r>
              <a:rPr lang="en-US" dirty="0"/>
              <a:t> programming</a:t>
            </a:r>
            <a:endParaRPr lang="en-SG" dirty="0"/>
          </a:p>
        </p:txBody>
      </p:sp>
      <p:sp>
        <p:nvSpPr>
          <p:cNvPr id="3" name="Content Placeholder 2"/>
          <p:cNvSpPr>
            <a:spLocks noGrp="1"/>
          </p:cNvSpPr>
          <p:nvPr>
            <p:ph idx="1"/>
          </p:nvPr>
        </p:nvSpPr>
        <p:spPr/>
        <p:txBody>
          <a:bodyPr/>
          <a:lstStyle/>
          <a:p>
            <a:r>
              <a:rPr lang="en-SG" b="1" dirty="0"/>
              <a:t>Use </a:t>
            </a:r>
            <a:r>
              <a:rPr lang="en-SG" b="1" dirty="0" err="1"/>
              <a:t>PINx</a:t>
            </a:r>
            <a:r>
              <a:rPr lang="en-SG" b="1" dirty="0"/>
              <a:t> to read the pins.</a:t>
            </a:r>
          </a:p>
          <a:p>
            <a:pPr lvl="1"/>
            <a:r>
              <a:rPr lang="en-SG" dirty="0" smtClean="0"/>
              <a:t>Use </a:t>
            </a:r>
            <a:r>
              <a:rPr lang="en-SG" dirty="0"/>
              <a:t>bit-masking to test the status of a particular pin. E.g. </a:t>
            </a:r>
            <a:r>
              <a:rPr lang="en-SG" dirty="0" smtClean="0"/>
              <a:t>to test </a:t>
            </a:r>
            <a:r>
              <a:rPr lang="en-SG" dirty="0"/>
              <a:t>pin PB3</a:t>
            </a:r>
          </a:p>
          <a:p>
            <a:pPr marL="0" indent="0">
              <a:buNone/>
            </a:pPr>
            <a:r>
              <a:rPr lang="en-SG" dirty="0" smtClean="0"/>
              <a:t>	result=PINB </a:t>
            </a:r>
            <a:r>
              <a:rPr lang="en-SG" dirty="0"/>
              <a:t>&amp; 0b00001000;</a:t>
            </a:r>
          </a:p>
          <a:p>
            <a:r>
              <a:rPr lang="en-SG" dirty="0" smtClean="0"/>
              <a:t>If </a:t>
            </a:r>
            <a:r>
              <a:rPr lang="en-SG" dirty="0"/>
              <a:t>PB3 contains a “1</a:t>
            </a:r>
            <a:r>
              <a:rPr lang="en-SG" dirty="0" smtClean="0"/>
              <a:t>”</a:t>
            </a:r>
          </a:p>
          <a:p>
            <a:endParaRPr lang="en-US" dirty="0"/>
          </a:p>
          <a:p>
            <a:pPr marL="0" indent="0">
              <a:buNone/>
            </a:pPr>
            <a:endParaRPr lang="en-SG" dirty="0"/>
          </a:p>
          <a:p>
            <a:r>
              <a:rPr lang="en-SG" dirty="0" smtClean="0"/>
              <a:t>If </a:t>
            </a:r>
            <a:r>
              <a:rPr lang="en-SG" dirty="0"/>
              <a:t>PB3 contains a “0”</a:t>
            </a:r>
          </a:p>
        </p:txBody>
      </p:sp>
      <p:pic>
        <p:nvPicPr>
          <p:cNvPr id="4" name="Picture 3"/>
          <p:cNvPicPr>
            <a:picLocks noChangeAspect="1"/>
          </p:cNvPicPr>
          <p:nvPr/>
        </p:nvPicPr>
        <p:blipFill>
          <a:blip r:embed="rId2"/>
          <a:stretch>
            <a:fillRect/>
          </a:stretch>
        </p:blipFill>
        <p:spPr>
          <a:xfrm>
            <a:off x="2910468" y="3646986"/>
            <a:ext cx="6389488" cy="864135"/>
          </a:xfrm>
          <a:prstGeom prst="rect">
            <a:avLst/>
          </a:prstGeom>
        </p:spPr>
      </p:pic>
      <p:pic>
        <p:nvPicPr>
          <p:cNvPr id="5" name="Picture 4"/>
          <p:cNvPicPr>
            <a:picLocks noChangeAspect="1"/>
          </p:cNvPicPr>
          <p:nvPr/>
        </p:nvPicPr>
        <p:blipFill>
          <a:blip r:embed="rId3"/>
          <a:stretch>
            <a:fillRect/>
          </a:stretch>
        </p:blipFill>
        <p:spPr>
          <a:xfrm>
            <a:off x="2910468" y="5077733"/>
            <a:ext cx="6389488" cy="909982"/>
          </a:xfrm>
          <a:prstGeom prst="rect">
            <a:avLst/>
          </a:prstGeom>
        </p:spPr>
      </p:pic>
    </p:spTree>
    <p:extLst>
      <p:ext uri="{BB962C8B-B14F-4D97-AF65-F5344CB8AC3E}">
        <p14:creationId xmlns:p14="http://schemas.microsoft.com/office/powerpoint/2010/main" val="3503583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Programming Example 1</a:t>
            </a:r>
            <a:endParaRPr lang="en-SG" dirty="0"/>
          </a:p>
        </p:txBody>
      </p:sp>
      <p:sp>
        <p:nvSpPr>
          <p:cNvPr id="3" name="Content Placeholder 2"/>
          <p:cNvSpPr>
            <a:spLocks noGrp="1"/>
          </p:cNvSpPr>
          <p:nvPr>
            <p:ph idx="1"/>
          </p:nvPr>
        </p:nvSpPr>
        <p:spPr/>
        <p:txBody>
          <a:bodyPr/>
          <a:lstStyle/>
          <a:p>
            <a:pPr>
              <a:lnSpc>
                <a:spcPct val="150000"/>
              </a:lnSpc>
            </a:pPr>
            <a:r>
              <a:rPr lang="en-US" dirty="0" smtClean="0"/>
              <a:t>In this example, we will assume that an LED has been connected to Arduino Pin 13 based on the following circuit.</a:t>
            </a:r>
          </a:p>
        </p:txBody>
      </p:sp>
      <p:pic>
        <p:nvPicPr>
          <p:cNvPr id="5" name="Picture 4"/>
          <p:cNvPicPr>
            <a:picLocks noChangeAspect="1"/>
          </p:cNvPicPr>
          <p:nvPr/>
        </p:nvPicPr>
        <p:blipFill>
          <a:blip r:embed="rId2"/>
          <a:stretch>
            <a:fillRect/>
          </a:stretch>
        </p:blipFill>
        <p:spPr>
          <a:xfrm>
            <a:off x="2997234" y="3648733"/>
            <a:ext cx="5276970" cy="2041029"/>
          </a:xfrm>
          <a:prstGeom prst="rect">
            <a:avLst/>
          </a:prstGeom>
        </p:spPr>
      </p:pic>
    </p:spTree>
    <p:extLst>
      <p:ext uri="{BB962C8B-B14F-4D97-AF65-F5344CB8AC3E}">
        <p14:creationId xmlns:p14="http://schemas.microsoft.com/office/powerpoint/2010/main" val="866073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t>
            </a:r>
            <a:r>
              <a:rPr lang="en-US" dirty="0" err="1" smtClean="0"/>
              <a:t>blinky</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102" y="1955431"/>
            <a:ext cx="2996442" cy="4160862"/>
          </a:xfrm>
        </p:spPr>
      </p:pic>
    </p:spTree>
    <p:extLst>
      <p:ext uri="{BB962C8B-B14F-4D97-AF65-F5344CB8AC3E}">
        <p14:creationId xmlns:p14="http://schemas.microsoft.com/office/powerpoint/2010/main" val="522604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Programming Example </a:t>
            </a:r>
            <a:r>
              <a:rPr lang="en-US" dirty="0" smtClean="0"/>
              <a:t>2</a:t>
            </a:r>
            <a:endParaRPr lang="en-SG" dirty="0"/>
          </a:p>
        </p:txBody>
      </p:sp>
      <p:sp>
        <p:nvSpPr>
          <p:cNvPr id="3" name="Content Placeholder 2"/>
          <p:cNvSpPr>
            <a:spLocks noGrp="1"/>
          </p:cNvSpPr>
          <p:nvPr>
            <p:ph idx="1"/>
          </p:nvPr>
        </p:nvSpPr>
        <p:spPr/>
        <p:txBody>
          <a:bodyPr/>
          <a:lstStyle/>
          <a:p>
            <a:pPr>
              <a:lnSpc>
                <a:spcPct val="150000"/>
              </a:lnSpc>
            </a:pPr>
            <a:r>
              <a:rPr lang="en-SG" dirty="0"/>
              <a:t>Same program as before, except that this time we toggle </a:t>
            </a:r>
            <a:r>
              <a:rPr lang="en-SG" dirty="0" smtClean="0"/>
              <a:t>the LED </a:t>
            </a:r>
            <a:r>
              <a:rPr lang="en-SG" dirty="0"/>
              <a:t>on and off using a push button switch connected </a:t>
            </a:r>
            <a:r>
              <a:rPr lang="en-SG" dirty="0" smtClean="0"/>
              <a:t>to pin </a:t>
            </a:r>
            <a:r>
              <a:rPr lang="en-SG" dirty="0"/>
              <a:t>10 using this circuit:</a:t>
            </a:r>
          </a:p>
        </p:txBody>
      </p:sp>
      <p:pic>
        <p:nvPicPr>
          <p:cNvPr id="4" name="Picture 3"/>
          <p:cNvPicPr>
            <a:picLocks noChangeAspect="1"/>
          </p:cNvPicPr>
          <p:nvPr/>
        </p:nvPicPr>
        <p:blipFill>
          <a:blip r:embed="rId2"/>
          <a:stretch>
            <a:fillRect/>
          </a:stretch>
        </p:blipFill>
        <p:spPr>
          <a:xfrm>
            <a:off x="1999539" y="3568391"/>
            <a:ext cx="7492920" cy="2074746"/>
          </a:xfrm>
          <a:prstGeom prst="rect">
            <a:avLst/>
          </a:prstGeom>
        </p:spPr>
      </p:pic>
    </p:spTree>
    <p:extLst>
      <p:ext uri="{BB962C8B-B14F-4D97-AF65-F5344CB8AC3E}">
        <p14:creationId xmlns:p14="http://schemas.microsoft.com/office/powerpoint/2010/main" val="69698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5340188" cy="1609344"/>
          </a:xfrm>
        </p:spPr>
        <p:txBody>
          <a:bodyPr/>
          <a:lstStyle/>
          <a:p>
            <a:r>
              <a:rPr lang="en-US" dirty="0" smtClean="0"/>
              <a:t>Programming switch &amp; LED</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969" y="484632"/>
            <a:ext cx="4527631" cy="5909557"/>
          </a:xfrm>
          <a:prstGeom prst="rect">
            <a:avLst/>
          </a:prstGeom>
        </p:spPr>
      </p:pic>
    </p:spTree>
    <p:extLst>
      <p:ext uri="{BB962C8B-B14F-4D97-AF65-F5344CB8AC3E}">
        <p14:creationId xmlns:p14="http://schemas.microsoft.com/office/powerpoint/2010/main" val="5649556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a:t>
            </a:r>
            <a:endParaRPr lang="en-US" dirty="0"/>
          </a:p>
        </p:txBody>
      </p:sp>
      <p:sp>
        <p:nvSpPr>
          <p:cNvPr id="3" name="Content Placeholder 2"/>
          <p:cNvSpPr>
            <a:spLocks noGrp="1"/>
          </p:cNvSpPr>
          <p:nvPr>
            <p:ph idx="1"/>
          </p:nvPr>
        </p:nvSpPr>
        <p:spPr/>
        <p:txBody>
          <a:bodyPr/>
          <a:lstStyle/>
          <a:p>
            <a:pPr>
              <a:lnSpc>
                <a:spcPct val="150000"/>
              </a:lnSpc>
            </a:pPr>
            <a:r>
              <a:rPr lang="en-US" dirty="0" smtClean="0"/>
              <a:t>In all digital systems, data is represented as 1’s and 0’s, namely called the Binary Number System. </a:t>
            </a:r>
          </a:p>
          <a:p>
            <a:pPr>
              <a:lnSpc>
                <a:spcPct val="150000"/>
              </a:lnSpc>
            </a:pPr>
            <a:r>
              <a:rPr lang="en-US" dirty="0" smtClean="0"/>
              <a:t>The 1’s and 0’s are logical representations. </a:t>
            </a:r>
          </a:p>
          <a:p>
            <a:pPr>
              <a:lnSpc>
                <a:spcPct val="150000"/>
              </a:lnSpc>
            </a:pPr>
            <a:r>
              <a:rPr lang="en-US" dirty="0" smtClean="0"/>
              <a:t>In actual hardware, they are still represented as voltage signals. Logic ‘0’ is always 0 volts. The voltage of logic ‘1’ depends on the microcontroller’s supply voltage. If it is powered through 5V, then logic ‘1’ is also 5V. If it powered through 3.3V, then logic ‘1’ is also 3.3V.</a:t>
            </a:r>
          </a:p>
          <a:p>
            <a:pPr marL="0" indent="0">
              <a:lnSpc>
                <a:spcPct val="150000"/>
              </a:lnSpc>
              <a:buNone/>
            </a:pPr>
            <a:endParaRPr lang="en-US" dirty="0"/>
          </a:p>
        </p:txBody>
      </p:sp>
      <p:pic>
        <p:nvPicPr>
          <p:cNvPr id="4" name="Picture 3"/>
          <p:cNvPicPr>
            <a:picLocks noChangeAspect="1"/>
          </p:cNvPicPr>
          <p:nvPr/>
        </p:nvPicPr>
        <p:blipFill>
          <a:blip r:embed="rId2"/>
          <a:stretch>
            <a:fillRect/>
          </a:stretch>
        </p:blipFill>
        <p:spPr>
          <a:xfrm>
            <a:off x="10285892" y="9236"/>
            <a:ext cx="1906108" cy="1274164"/>
          </a:xfrm>
          <a:prstGeom prst="rect">
            <a:avLst/>
          </a:prstGeom>
        </p:spPr>
      </p:pic>
    </p:spTree>
    <p:extLst>
      <p:ext uri="{BB962C8B-B14F-4D97-AF65-F5344CB8AC3E}">
        <p14:creationId xmlns:p14="http://schemas.microsoft.com/office/powerpoint/2010/main" val="3822498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SG" dirty="0"/>
          </a:p>
        </p:txBody>
      </p:sp>
      <p:sp>
        <p:nvSpPr>
          <p:cNvPr id="3" name="Content Placeholder 2"/>
          <p:cNvSpPr>
            <a:spLocks noGrp="1"/>
          </p:cNvSpPr>
          <p:nvPr>
            <p:ph idx="1"/>
          </p:nvPr>
        </p:nvSpPr>
        <p:spPr/>
        <p:txBody>
          <a:bodyPr/>
          <a:lstStyle/>
          <a:p>
            <a:pPr>
              <a:lnSpc>
                <a:spcPct val="150000"/>
              </a:lnSpc>
            </a:pPr>
            <a:r>
              <a:rPr lang="en-US" dirty="0" smtClean="0"/>
              <a:t>In this set of slides you have</a:t>
            </a:r>
          </a:p>
          <a:p>
            <a:pPr lvl="1">
              <a:lnSpc>
                <a:spcPct val="150000"/>
              </a:lnSpc>
            </a:pPr>
            <a:r>
              <a:rPr lang="en-US" dirty="0" smtClean="0"/>
              <a:t>Been introduced to Number Systems and Conversions</a:t>
            </a:r>
          </a:p>
          <a:p>
            <a:pPr lvl="1">
              <a:lnSpc>
                <a:spcPct val="150000"/>
              </a:lnSpc>
            </a:pPr>
            <a:r>
              <a:rPr lang="en-US" dirty="0" smtClean="0"/>
              <a:t>Understood some basic Microcontroller Concepts</a:t>
            </a:r>
          </a:p>
          <a:p>
            <a:pPr lvl="1">
              <a:lnSpc>
                <a:spcPct val="150000"/>
              </a:lnSpc>
            </a:pPr>
            <a:r>
              <a:rPr lang="en-US" dirty="0" smtClean="0"/>
              <a:t>Learnt how to program GPIO’s at the register level</a:t>
            </a:r>
            <a:endParaRPr lang="en-SG" dirty="0" smtClean="0"/>
          </a:p>
          <a:p>
            <a:pPr>
              <a:lnSpc>
                <a:spcPct val="150000"/>
              </a:lnSpc>
            </a:pPr>
            <a:endParaRPr lang="en-US" dirty="0"/>
          </a:p>
          <a:p>
            <a:pPr>
              <a:lnSpc>
                <a:spcPct val="150000"/>
              </a:lnSpc>
            </a:pPr>
            <a:r>
              <a:rPr lang="en-US" dirty="0" smtClean="0"/>
              <a:t>The process of extracting useful information from the datasheet is critical when you want to start developing your own projects using any Microcontroller.</a:t>
            </a:r>
          </a:p>
        </p:txBody>
      </p:sp>
    </p:spTree>
    <p:extLst>
      <p:ext uri="{BB962C8B-B14F-4D97-AF65-F5344CB8AC3E}">
        <p14:creationId xmlns:p14="http://schemas.microsoft.com/office/powerpoint/2010/main" val="1864766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representation</a:t>
            </a:r>
            <a:endParaRPr lang="en-US" dirty="0"/>
          </a:p>
        </p:txBody>
      </p:sp>
      <p:sp>
        <p:nvSpPr>
          <p:cNvPr id="3" name="Content Placeholder 2"/>
          <p:cNvSpPr>
            <a:spLocks noGrp="1"/>
          </p:cNvSpPr>
          <p:nvPr>
            <p:ph idx="1"/>
          </p:nvPr>
        </p:nvSpPr>
        <p:spPr/>
        <p:txBody>
          <a:bodyPr/>
          <a:lstStyle/>
          <a:p>
            <a:r>
              <a:rPr lang="en-US" sz="2600" dirty="0">
                <a:solidFill>
                  <a:srgbClr val="800000"/>
                </a:solidFill>
              </a:rPr>
              <a:t>Bit </a:t>
            </a:r>
            <a:r>
              <a:rPr lang="en-US" sz="2600" dirty="0"/>
              <a:t>(</a:t>
            </a:r>
            <a:r>
              <a:rPr lang="en-US" sz="2600" i="1" dirty="0">
                <a:solidFill>
                  <a:srgbClr val="800000"/>
                </a:solidFill>
              </a:rPr>
              <a:t>Bi</a:t>
            </a:r>
            <a:r>
              <a:rPr lang="en-US" sz="2600" dirty="0"/>
              <a:t>nary</a:t>
            </a:r>
            <a:r>
              <a:rPr lang="en-US" sz="2600" dirty="0">
                <a:solidFill>
                  <a:srgbClr val="800000"/>
                </a:solidFill>
              </a:rPr>
              <a:t> </a:t>
            </a:r>
            <a:r>
              <a:rPr lang="en-US" sz="2600" dirty="0"/>
              <a:t>digi</a:t>
            </a:r>
            <a:r>
              <a:rPr lang="en-US" sz="2600" i="1" dirty="0">
                <a:solidFill>
                  <a:srgbClr val="800000"/>
                </a:solidFill>
              </a:rPr>
              <a:t>t</a:t>
            </a:r>
            <a:r>
              <a:rPr lang="en-US" sz="2600" dirty="0"/>
              <a:t>)</a:t>
            </a:r>
          </a:p>
          <a:p>
            <a:pPr lvl="1"/>
            <a:r>
              <a:rPr lang="en-US" sz="2200" dirty="0"/>
              <a:t>0 and 1</a:t>
            </a:r>
          </a:p>
          <a:p>
            <a:pPr lvl="1"/>
            <a:r>
              <a:rPr lang="en-US" sz="2200" dirty="0"/>
              <a:t>Represent </a:t>
            </a:r>
            <a:r>
              <a:rPr lang="en-US" sz="2200" i="1" dirty="0"/>
              <a:t>false</a:t>
            </a:r>
            <a:r>
              <a:rPr lang="en-US" sz="2200" dirty="0"/>
              <a:t> and </a:t>
            </a:r>
            <a:r>
              <a:rPr lang="en-US" sz="2200" i="1" dirty="0"/>
              <a:t>true</a:t>
            </a:r>
            <a:r>
              <a:rPr lang="en-US" sz="2200" dirty="0"/>
              <a:t> in logic</a:t>
            </a:r>
          </a:p>
          <a:p>
            <a:pPr lvl="1"/>
            <a:r>
              <a:rPr lang="en-US" sz="2200" dirty="0"/>
              <a:t>Represent the </a:t>
            </a:r>
            <a:r>
              <a:rPr lang="en-US" sz="2200" i="1" dirty="0"/>
              <a:t>low</a:t>
            </a:r>
            <a:r>
              <a:rPr lang="en-US" sz="2200" dirty="0"/>
              <a:t> and </a:t>
            </a:r>
            <a:r>
              <a:rPr lang="en-US" sz="2200" i="1" dirty="0"/>
              <a:t>high</a:t>
            </a:r>
            <a:r>
              <a:rPr lang="en-US" sz="2200" dirty="0"/>
              <a:t> states in electronic devices</a:t>
            </a:r>
          </a:p>
          <a:p>
            <a:pPr>
              <a:spcBef>
                <a:spcPct val="50000"/>
              </a:spcBef>
            </a:pPr>
            <a:r>
              <a:rPr lang="en-US" sz="2600" dirty="0">
                <a:solidFill>
                  <a:srgbClr val="800000"/>
                </a:solidFill>
              </a:rPr>
              <a:t>Other units</a:t>
            </a:r>
          </a:p>
          <a:p>
            <a:pPr lvl="1"/>
            <a:r>
              <a:rPr lang="en-US" sz="2200" u="sng" dirty="0"/>
              <a:t>Byte</a:t>
            </a:r>
            <a:r>
              <a:rPr lang="en-US" sz="2200" dirty="0"/>
              <a:t>: 8 bits</a:t>
            </a:r>
          </a:p>
          <a:p>
            <a:pPr lvl="1"/>
            <a:r>
              <a:rPr lang="en-US" sz="2200" u="sng" dirty="0"/>
              <a:t>Nibble</a:t>
            </a:r>
            <a:r>
              <a:rPr lang="en-US" sz="2200" dirty="0"/>
              <a:t>: 4 bits (seldom used)</a:t>
            </a:r>
          </a:p>
          <a:p>
            <a:pPr lvl="1"/>
            <a:r>
              <a:rPr lang="en-US" sz="2200" u="sng" dirty="0"/>
              <a:t>Word</a:t>
            </a:r>
            <a:r>
              <a:rPr lang="en-US" sz="2200" dirty="0"/>
              <a:t>: Multiples of byte (</a:t>
            </a:r>
            <a:r>
              <a:rPr lang="en-US" sz="2200" dirty="0" err="1"/>
              <a:t>eg</a:t>
            </a:r>
            <a:r>
              <a:rPr lang="en-US" sz="2200" dirty="0"/>
              <a:t>: 1 byte, 2 bytes, 4 bytes, 8 bytes, etc.), depending on the architecture of the computer system</a:t>
            </a:r>
          </a:p>
          <a:p>
            <a:endParaRPr lang="en-US" dirty="0"/>
          </a:p>
        </p:txBody>
      </p:sp>
      <p:pic>
        <p:nvPicPr>
          <p:cNvPr id="4" name="Picture 3"/>
          <p:cNvPicPr>
            <a:picLocks noChangeAspect="1"/>
          </p:cNvPicPr>
          <p:nvPr/>
        </p:nvPicPr>
        <p:blipFill>
          <a:blip r:embed="rId2"/>
          <a:stretch>
            <a:fillRect/>
          </a:stretch>
        </p:blipFill>
        <p:spPr>
          <a:xfrm>
            <a:off x="10285892" y="0"/>
            <a:ext cx="1906108" cy="1274164"/>
          </a:xfrm>
          <a:prstGeom prst="rect">
            <a:avLst/>
          </a:prstGeom>
        </p:spPr>
      </p:pic>
    </p:spTree>
    <p:extLst>
      <p:ext uri="{BB962C8B-B14F-4D97-AF65-F5344CB8AC3E}">
        <p14:creationId xmlns:p14="http://schemas.microsoft.com/office/powerpoint/2010/main" val="3642923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representation</a:t>
            </a:r>
            <a:endParaRPr lang="en-US" dirty="0"/>
          </a:p>
        </p:txBody>
      </p:sp>
      <p:sp>
        <p:nvSpPr>
          <p:cNvPr id="3" name="Content Placeholder 2"/>
          <p:cNvSpPr>
            <a:spLocks noGrp="1"/>
          </p:cNvSpPr>
          <p:nvPr>
            <p:ph idx="1"/>
          </p:nvPr>
        </p:nvSpPr>
        <p:spPr/>
        <p:txBody>
          <a:bodyPr/>
          <a:lstStyle/>
          <a:p>
            <a:r>
              <a:rPr lang="en-US" sz="2200" i="1" dirty="0">
                <a:solidFill>
                  <a:srgbClr val="800000"/>
                </a:solidFill>
              </a:rPr>
              <a:t>N</a:t>
            </a:r>
            <a:r>
              <a:rPr lang="en-US" sz="2200" dirty="0">
                <a:solidFill>
                  <a:srgbClr val="800000"/>
                </a:solidFill>
              </a:rPr>
              <a:t> bits can represent up to 2</a:t>
            </a:r>
            <a:r>
              <a:rPr lang="en-US" sz="2200" i="1" baseline="30000" dirty="0">
                <a:solidFill>
                  <a:srgbClr val="800000"/>
                </a:solidFill>
              </a:rPr>
              <a:t>N</a:t>
            </a:r>
            <a:r>
              <a:rPr lang="en-US" sz="2200" dirty="0">
                <a:solidFill>
                  <a:srgbClr val="800000"/>
                </a:solidFill>
              </a:rPr>
              <a:t> values. </a:t>
            </a:r>
          </a:p>
          <a:p>
            <a:pPr lvl="1"/>
            <a:r>
              <a:rPr lang="en-US" sz="2100" dirty="0"/>
              <a:t>Examples:</a:t>
            </a:r>
          </a:p>
          <a:p>
            <a:pPr lvl="2"/>
            <a:r>
              <a:rPr lang="en-US" sz="1700" dirty="0"/>
              <a:t>2 bits </a:t>
            </a:r>
            <a:r>
              <a:rPr lang="en-US" dirty="0">
                <a:sym typeface="Wingdings" pitchFamily="2" charset="2"/>
              </a:rPr>
              <a:t> represent up to 4 values (00, 01, 10, 11)</a:t>
            </a:r>
            <a:endParaRPr lang="en-US" dirty="0"/>
          </a:p>
          <a:p>
            <a:pPr lvl="2"/>
            <a:r>
              <a:rPr lang="en-US" dirty="0"/>
              <a:t>3 bits </a:t>
            </a:r>
            <a:r>
              <a:rPr lang="en-US" dirty="0">
                <a:sym typeface="Wingdings" pitchFamily="2" charset="2"/>
              </a:rPr>
              <a:t> rep. up to 8 values (000, 001, 010, …, 110, 111)</a:t>
            </a:r>
          </a:p>
          <a:p>
            <a:pPr lvl="2"/>
            <a:r>
              <a:rPr lang="en-US" dirty="0">
                <a:sym typeface="Wingdings" pitchFamily="2" charset="2"/>
              </a:rPr>
              <a:t>4 bits  rep. up to 16 values (0000, 0001, 0010, …., 1111)</a:t>
            </a:r>
          </a:p>
          <a:p>
            <a:pPr>
              <a:spcBef>
                <a:spcPct val="50000"/>
              </a:spcBef>
            </a:pPr>
            <a:r>
              <a:rPr lang="en-US" sz="2200" dirty="0">
                <a:solidFill>
                  <a:srgbClr val="800000"/>
                </a:solidFill>
              </a:rPr>
              <a:t>To represent </a:t>
            </a:r>
            <a:r>
              <a:rPr lang="en-US" sz="2200" i="1" dirty="0">
                <a:solidFill>
                  <a:srgbClr val="800000"/>
                </a:solidFill>
              </a:rPr>
              <a:t>M</a:t>
            </a:r>
            <a:r>
              <a:rPr lang="en-US" sz="2200" dirty="0">
                <a:solidFill>
                  <a:srgbClr val="800000"/>
                </a:solidFill>
              </a:rPr>
              <a:t> values, log</a:t>
            </a:r>
            <a:r>
              <a:rPr lang="en-US" sz="2200" baseline="-25000" dirty="0">
                <a:solidFill>
                  <a:srgbClr val="800000"/>
                </a:solidFill>
              </a:rPr>
              <a:t>2</a:t>
            </a:r>
            <a:r>
              <a:rPr lang="en-US" sz="2200" i="1" dirty="0">
                <a:solidFill>
                  <a:srgbClr val="800000"/>
                </a:solidFill>
              </a:rPr>
              <a:t>M</a:t>
            </a:r>
            <a:r>
              <a:rPr lang="en-US" sz="2200" dirty="0">
                <a:solidFill>
                  <a:srgbClr val="800000"/>
                </a:solidFill>
              </a:rPr>
              <a:t> bits are required.</a:t>
            </a:r>
          </a:p>
          <a:p>
            <a:pPr lvl="1"/>
            <a:r>
              <a:rPr lang="en-US" sz="2000" dirty="0"/>
              <a:t>Examples:</a:t>
            </a:r>
          </a:p>
          <a:p>
            <a:pPr lvl="2"/>
            <a:r>
              <a:rPr lang="en-US" dirty="0"/>
              <a:t>32 values </a:t>
            </a:r>
            <a:r>
              <a:rPr lang="en-US" dirty="0">
                <a:sym typeface="Wingdings" pitchFamily="2" charset="2"/>
              </a:rPr>
              <a:t> requires 5 bits</a:t>
            </a:r>
          </a:p>
          <a:p>
            <a:pPr lvl="2"/>
            <a:r>
              <a:rPr lang="en-US" dirty="0">
                <a:sym typeface="Wingdings" pitchFamily="2" charset="2"/>
              </a:rPr>
              <a:t>64 values  requires 6 bits</a:t>
            </a:r>
          </a:p>
          <a:p>
            <a:pPr lvl="2"/>
            <a:r>
              <a:rPr lang="en-US" dirty="0">
                <a:sym typeface="Wingdings" pitchFamily="2" charset="2"/>
              </a:rPr>
              <a:t>1024 values  requires 10 bits</a:t>
            </a:r>
          </a:p>
          <a:p>
            <a:pPr lvl="2"/>
            <a:r>
              <a:rPr lang="en-US" dirty="0">
                <a:sym typeface="Wingdings" pitchFamily="2" charset="2"/>
              </a:rPr>
              <a:t>40 values  </a:t>
            </a:r>
            <a:r>
              <a:rPr lang="en-US" dirty="0">
                <a:solidFill>
                  <a:srgbClr val="0000CC"/>
                </a:solidFill>
                <a:sym typeface="Wingdings" pitchFamily="2" charset="2"/>
              </a:rPr>
              <a:t>how many bits?</a:t>
            </a:r>
          </a:p>
          <a:p>
            <a:pPr lvl="2"/>
            <a:r>
              <a:rPr lang="en-US" dirty="0">
                <a:sym typeface="Wingdings" pitchFamily="2" charset="2"/>
              </a:rPr>
              <a:t>100 values  </a:t>
            </a:r>
            <a:r>
              <a:rPr lang="en-US" dirty="0">
                <a:solidFill>
                  <a:srgbClr val="0000CC"/>
                </a:solidFill>
                <a:sym typeface="Wingdings" pitchFamily="2" charset="2"/>
              </a:rPr>
              <a:t>how many bits?</a:t>
            </a:r>
            <a:endParaRPr lang="en-US" dirty="0">
              <a:solidFill>
                <a:srgbClr val="0000CC"/>
              </a:solidFill>
            </a:endParaRPr>
          </a:p>
          <a:p>
            <a:endParaRPr lang="en-US" dirty="0"/>
          </a:p>
        </p:txBody>
      </p:sp>
      <p:graphicFrame>
        <p:nvGraphicFramePr>
          <p:cNvPr id="4" name="Object 9"/>
          <p:cNvGraphicFramePr>
            <a:graphicFrameLocks noChangeAspect="1"/>
          </p:cNvGraphicFramePr>
          <p:nvPr>
            <p:extLst>
              <p:ext uri="{D42A27DB-BD31-4B8C-83A1-F6EECF244321}">
                <p14:modId xmlns:p14="http://schemas.microsoft.com/office/powerpoint/2010/main" val="1495204322"/>
              </p:ext>
            </p:extLst>
          </p:nvPr>
        </p:nvGraphicFramePr>
        <p:xfrm>
          <a:off x="6372726" y="5129463"/>
          <a:ext cx="1905000" cy="777875"/>
        </p:xfrm>
        <a:graphic>
          <a:graphicData uri="http://schemas.openxmlformats.org/presentationml/2006/ole">
            <mc:AlternateContent xmlns:mc="http://schemas.openxmlformats.org/markup-compatibility/2006">
              <mc:Choice xmlns:v="urn:schemas-microsoft-com:vml" Requires="v">
                <p:oleObj spid="_x0000_s1054" name="Equation" r:id="rId4" imgW="622030" imgH="253890" progId="">
                  <p:embed/>
                </p:oleObj>
              </mc:Choice>
              <mc:Fallback>
                <p:oleObj name="Equation" r:id="rId4" imgW="622030" imgH="253890" progId="">
                  <p:embed/>
                  <p:pic>
                    <p:nvPicPr>
                      <p:cNvPr id="47113" name="Object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726" y="5129463"/>
                        <a:ext cx="19050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p:cNvPicPr>
          <p:nvPr/>
        </p:nvPicPr>
        <p:blipFill>
          <a:blip r:embed="rId6"/>
          <a:stretch>
            <a:fillRect/>
          </a:stretch>
        </p:blipFill>
        <p:spPr>
          <a:xfrm>
            <a:off x="10285892" y="0"/>
            <a:ext cx="1906108" cy="1274164"/>
          </a:xfrm>
          <a:prstGeom prst="rect">
            <a:avLst/>
          </a:prstGeom>
        </p:spPr>
      </p:pic>
    </p:spTree>
    <p:custDataLst>
      <p:tags r:id="rId2"/>
    </p:custDataLst>
    <p:extLst>
      <p:ext uri="{BB962C8B-B14F-4D97-AF65-F5344CB8AC3E}">
        <p14:creationId xmlns:p14="http://schemas.microsoft.com/office/powerpoint/2010/main" val="1391157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85892" y="0"/>
            <a:ext cx="1906108" cy="1274164"/>
          </a:xfrm>
          <a:prstGeom prst="rect">
            <a:avLst/>
          </a:prstGeom>
        </p:spPr>
      </p:pic>
      <p:sp>
        <p:nvSpPr>
          <p:cNvPr id="2" name="Title 1"/>
          <p:cNvSpPr>
            <a:spLocks noGrp="1"/>
          </p:cNvSpPr>
          <p:nvPr>
            <p:ph type="title"/>
          </p:nvPr>
        </p:nvSpPr>
        <p:spPr/>
        <p:txBody>
          <a:bodyPr/>
          <a:lstStyle/>
          <a:p>
            <a:r>
              <a:rPr lang="en-US" dirty="0" smtClean="0"/>
              <a:t>Weighted positional number system</a:t>
            </a:r>
            <a:endParaRPr lang="en-US" dirty="0"/>
          </a:p>
        </p:txBody>
      </p:sp>
      <p:sp>
        <p:nvSpPr>
          <p:cNvPr id="3" name="Content Placeholder 2"/>
          <p:cNvSpPr>
            <a:spLocks noGrp="1"/>
          </p:cNvSpPr>
          <p:nvPr>
            <p:ph idx="1"/>
          </p:nvPr>
        </p:nvSpPr>
        <p:spPr/>
        <p:txBody>
          <a:bodyPr/>
          <a:lstStyle/>
          <a:p>
            <a:r>
              <a:rPr lang="en-US" sz="2200" dirty="0">
                <a:solidFill>
                  <a:srgbClr val="800000"/>
                </a:solidFill>
              </a:rPr>
              <a:t>A </a:t>
            </a:r>
            <a:r>
              <a:rPr lang="en-US" sz="2200" b="1" dirty="0">
                <a:solidFill>
                  <a:srgbClr val="CC0000"/>
                </a:solidFill>
              </a:rPr>
              <a:t>weighted-positional number</a:t>
            </a:r>
            <a:r>
              <a:rPr lang="en-US" sz="2200" dirty="0">
                <a:solidFill>
                  <a:srgbClr val="800000"/>
                </a:solidFill>
              </a:rPr>
              <a:t> system</a:t>
            </a:r>
          </a:p>
          <a:p>
            <a:pPr lvl="1"/>
            <a:r>
              <a:rPr lang="en-US" sz="2000" dirty="0" smtClean="0"/>
              <a:t>When the </a:t>
            </a:r>
            <a:r>
              <a:rPr lang="en-US" sz="2000" b="1" dirty="0" smtClean="0"/>
              <a:t>Base</a:t>
            </a:r>
            <a:r>
              <a:rPr lang="en-US" sz="2000" dirty="0" smtClean="0"/>
              <a:t> </a:t>
            </a:r>
            <a:r>
              <a:rPr lang="en-US" sz="2000" dirty="0"/>
              <a:t>or </a:t>
            </a:r>
            <a:r>
              <a:rPr lang="en-US" sz="2000" b="1" dirty="0"/>
              <a:t>radix</a:t>
            </a:r>
            <a:r>
              <a:rPr lang="en-US" sz="2000" dirty="0"/>
              <a:t> is </a:t>
            </a:r>
            <a:r>
              <a:rPr lang="en-US" sz="2000" dirty="0" smtClean="0"/>
              <a:t>10, it refers to the </a:t>
            </a:r>
            <a:r>
              <a:rPr lang="en-US" sz="2000" dirty="0"/>
              <a:t>total number of symbols/digits allowed in the </a:t>
            </a:r>
            <a:r>
              <a:rPr lang="en-US" sz="2000" dirty="0" smtClean="0"/>
              <a:t>system</a:t>
            </a:r>
            <a:endParaRPr lang="en-US" sz="2000" dirty="0"/>
          </a:p>
          <a:p>
            <a:pPr lvl="1"/>
            <a:r>
              <a:rPr lang="en-US" sz="2000" dirty="0"/>
              <a:t>Symbols/digits = { 0, 1, 2, 3, 4, 5, 6, 7, 8, 9 }</a:t>
            </a:r>
          </a:p>
          <a:p>
            <a:pPr lvl="1"/>
            <a:r>
              <a:rPr lang="en-US" sz="2000" dirty="0"/>
              <a:t>Position is important, as the value of each symbol/digit is dependent on its </a:t>
            </a:r>
            <a:r>
              <a:rPr lang="en-US" sz="2000" b="1" dirty="0"/>
              <a:t>type</a:t>
            </a:r>
            <a:r>
              <a:rPr lang="en-US" sz="2000" dirty="0"/>
              <a:t> </a:t>
            </a:r>
            <a:r>
              <a:rPr lang="en-US" sz="2000" u="sng" dirty="0"/>
              <a:t>and</a:t>
            </a:r>
            <a:r>
              <a:rPr lang="en-US" sz="2000" dirty="0"/>
              <a:t> its </a:t>
            </a:r>
            <a:r>
              <a:rPr lang="en-US" sz="2000" b="1" dirty="0"/>
              <a:t>position</a:t>
            </a:r>
            <a:r>
              <a:rPr lang="en-US" sz="2000" dirty="0"/>
              <a:t> in the number</a:t>
            </a:r>
          </a:p>
          <a:p>
            <a:pPr lvl="1"/>
            <a:r>
              <a:rPr lang="en-US" sz="2000" dirty="0"/>
              <a:t>Example, the 9 in the two numbers below has different values:</a:t>
            </a:r>
          </a:p>
          <a:p>
            <a:pPr lvl="2"/>
            <a:r>
              <a:rPr lang="en-US" dirty="0"/>
              <a:t>(75</a:t>
            </a:r>
            <a:r>
              <a:rPr lang="en-US" u="sng" dirty="0"/>
              <a:t>9</a:t>
            </a:r>
            <a:r>
              <a:rPr lang="en-US" dirty="0"/>
              <a:t>4)</a:t>
            </a:r>
            <a:r>
              <a:rPr lang="en-US" baseline="-25000" dirty="0"/>
              <a:t>10</a:t>
            </a:r>
            <a:r>
              <a:rPr lang="en-US" dirty="0"/>
              <a:t> = (7 × 10</a:t>
            </a:r>
            <a:r>
              <a:rPr lang="en-US" baseline="30000" dirty="0"/>
              <a:t>3</a:t>
            </a:r>
            <a:r>
              <a:rPr lang="en-US" dirty="0"/>
              <a:t>) + (5 </a:t>
            </a:r>
            <a:r>
              <a:rPr lang="en-US" sz="1700" dirty="0"/>
              <a:t>× 10</a:t>
            </a:r>
            <a:r>
              <a:rPr lang="en-US" sz="1700" baseline="30000" dirty="0"/>
              <a:t>2</a:t>
            </a:r>
            <a:r>
              <a:rPr lang="en-US" sz="1700" dirty="0"/>
              <a:t>) + (9 × </a:t>
            </a:r>
            <a:r>
              <a:rPr lang="en-US" sz="1700" dirty="0">
                <a:solidFill>
                  <a:srgbClr val="800000"/>
                </a:solidFill>
              </a:rPr>
              <a:t>10</a:t>
            </a:r>
            <a:r>
              <a:rPr lang="en-US" sz="1700" baseline="30000" dirty="0">
                <a:solidFill>
                  <a:srgbClr val="800000"/>
                </a:solidFill>
              </a:rPr>
              <a:t>1</a:t>
            </a:r>
            <a:r>
              <a:rPr lang="en-US" sz="1700" dirty="0"/>
              <a:t>) + (4 × 10</a:t>
            </a:r>
            <a:r>
              <a:rPr lang="en-US" sz="1700" baseline="30000" dirty="0"/>
              <a:t>0</a:t>
            </a:r>
            <a:r>
              <a:rPr lang="en-US" sz="1700" dirty="0"/>
              <a:t>)</a:t>
            </a:r>
          </a:p>
          <a:p>
            <a:pPr lvl="2"/>
            <a:r>
              <a:rPr lang="en-US" sz="1700" dirty="0"/>
              <a:t>(</a:t>
            </a:r>
            <a:r>
              <a:rPr lang="en-US" sz="1700" u="sng" dirty="0"/>
              <a:t>9</a:t>
            </a:r>
            <a:r>
              <a:rPr lang="en-US" sz="1700" dirty="0"/>
              <a:t>12)</a:t>
            </a:r>
            <a:r>
              <a:rPr lang="en-US" sz="1700" baseline="-25000" dirty="0"/>
              <a:t>10</a:t>
            </a:r>
            <a:r>
              <a:rPr lang="en-US" sz="1700" dirty="0"/>
              <a:t> = (9 × </a:t>
            </a:r>
            <a:r>
              <a:rPr lang="en-US" sz="1700" dirty="0">
                <a:solidFill>
                  <a:srgbClr val="800000"/>
                </a:solidFill>
              </a:rPr>
              <a:t>10</a:t>
            </a:r>
            <a:r>
              <a:rPr lang="en-US" sz="1700" baseline="30000" dirty="0">
                <a:solidFill>
                  <a:srgbClr val="800000"/>
                </a:solidFill>
              </a:rPr>
              <a:t>2</a:t>
            </a:r>
            <a:r>
              <a:rPr lang="en-US" sz="1700" dirty="0"/>
              <a:t>) + (1 × 10</a:t>
            </a:r>
            <a:r>
              <a:rPr lang="en-US" sz="1700" baseline="30000" dirty="0"/>
              <a:t>1</a:t>
            </a:r>
            <a:r>
              <a:rPr lang="en-US" sz="1700" dirty="0"/>
              <a:t>) + (2 × 10</a:t>
            </a:r>
            <a:r>
              <a:rPr lang="en-US" sz="1700" baseline="30000" dirty="0"/>
              <a:t>0</a:t>
            </a:r>
            <a:r>
              <a:rPr lang="en-US" sz="1700" dirty="0"/>
              <a:t>)</a:t>
            </a:r>
          </a:p>
          <a:p>
            <a:r>
              <a:rPr lang="en-US" dirty="0" smtClean="0"/>
              <a:t>Same principal is applied to Binary Systems with Base-2.</a:t>
            </a:r>
            <a:endParaRPr lang="en-US" dirty="0"/>
          </a:p>
        </p:txBody>
      </p:sp>
    </p:spTree>
    <p:extLst>
      <p:ext uri="{BB962C8B-B14F-4D97-AF65-F5344CB8AC3E}">
        <p14:creationId xmlns:p14="http://schemas.microsoft.com/office/powerpoint/2010/main" val="3043721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Binary-2-decimal</a:t>
            </a:r>
            <a:endParaRPr lang="en-US" dirty="0"/>
          </a:p>
        </p:txBody>
      </p:sp>
      <p:sp>
        <p:nvSpPr>
          <p:cNvPr id="3" name="Content Placeholder 2"/>
          <p:cNvSpPr>
            <a:spLocks noGrp="1"/>
          </p:cNvSpPr>
          <p:nvPr>
            <p:ph idx="1"/>
          </p:nvPr>
        </p:nvSpPr>
        <p:spPr/>
        <p:txBody>
          <a:bodyPr/>
          <a:lstStyle/>
          <a:p>
            <a:r>
              <a:rPr lang="en-US" dirty="0"/>
              <a:t>For binary number with n </a:t>
            </a:r>
            <a:r>
              <a:rPr lang="en-US" dirty="0" smtClean="0"/>
              <a:t>digits: </a:t>
            </a:r>
            <a:r>
              <a:rPr lang="en-US" i="1" dirty="0" smtClean="0"/>
              <a:t>d</a:t>
            </a:r>
            <a:r>
              <a:rPr lang="en-US" i="1" baseline="-25000" dirty="0" smtClean="0"/>
              <a:t>n-1</a:t>
            </a:r>
            <a:r>
              <a:rPr lang="en-US" i="1" dirty="0"/>
              <a:t> ... d</a:t>
            </a:r>
            <a:r>
              <a:rPr lang="en-US" i="1" baseline="-25000" dirty="0"/>
              <a:t>3</a:t>
            </a:r>
            <a:r>
              <a:rPr lang="en-US" i="1" dirty="0"/>
              <a:t> d</a:t>
            </a:r>
            <a:r>
              <a:rPr lang="en-US" i="1" baseline="-25000" dirty="0"/>
              <a:t>2</a:t>
            </a:r>
            <a:r>
              <a:rPr lang="en-US" i="1" dirty="0"/>
              <a:t> d</a:t>
            </a:r>
            <a:r>
              <a:rPr lang="en-US" i="1" baseline="-25000" dirty="0"/>
              <a:t>1</a:t>
            </a:r>
            <a:r>
              <a:rPr lang="en-US" i="1" dirty="0"/>
              <a:t> </a:t>
            </a:r>
            <a:r>
              <a:rPr lang="en-US" i="1" dirty="0" smtClean="0"/>
              <a:t>d</a:t>
            </a:r>
            <a:r>
              <a:rPr lang="en-US" i="1" baseline="-25000" dirty="0" smtClean="0"/>
              <a:t>0</a:t>
            </a:r>
          </a:p>
          <a:p>
            <a:r>
              <a:rPr lang="en-US" dirty="0" smtClean="0"/>
              <a:t>decimal </a:t>
            </a:r>
            <a:r>
              <a:rPr lang="en-US" dirty="0"/>
              <a:t>= </a:t>
            </a:r>
            <a:r>
              <a:rPr lang="en-US" i="1" dirty="0"/>
              <a:t>d</a:t>
            </a:r>
            <a:r>
              <a:rPr lang="en-US" baseline="-25000" dirty="0"/>
              <a:t>0</a:t>
            </a:r>
            <a:r>
              <a:rPr lang="en-US" dirty="0"/>
              <a:t>×2</a:t>
            </a:r>
            <a:r>
              <a:rPr lang="en-US" baseline="30000" dirty="0"/>
              <a:t>0</a:t>
            </a:r>
            <a:r>
              <a:rPr lang="en-US" dirty="0"/>
              <a:t> + </a:t>
            </a:r>
            <a:r>
              <a:rPr lang="en-US" i="1" dirty="0"/>
              <a:t>d</a:t>
            </a:r>
            <a:r>
              <a:rPr lang="en-US" baseline="-25000" dirty="0"/>
              <a:t>1</a:t>
            </a:r>
            <a:r>
              <a:rPr lang="en-US" dirty="0"/>
              <a:t>×2</a:t>
            </a:r>
            <a:r>
              <a:rPr lang="en-US" baseline="30000" dirty="0"/>
              <a:t>1</a:t>
            </a:r>
            <a:r>
              <a:rPr lang="en-US" dirty="0"/>
              <a:t> + </a:t>
            </a:r>
            <a:r>
              <a:rPr lang="en-US" i="1" dirty="0"/>
              <a:t>d</a:t>
            </a:r>
            <a:r>
              <a:rPr lang="en-US" baseline="-25000" dirty="0"/>
              <a:t>2</a:t>
            </a:r>
            <a:r>
              <a:rPr lang="en-US" dirty="0"/>
              <a:t>×2</a:t>
            </a:r>
            <a:r>
              <a:rPr lang="en-US" baseline="30000" dirty="0"/>
              <a:t>2</a:t>
            </a:r>
            <a:r>
              <a:rPr lang="en-US" dirty="0"/>
              <a:t> + </a:t>
            </a:r>
            <a:r>
              <a:rPr lang="en-US" dirty="0" smtClean="0"/>
              <a:t>...</a:t>
            </a:r>
          </a:p>
          <a:p>
            <a:pPr marL="0" indent="0">
              <a:buNone/>
            </a:pPr>
            <a:endParaRPr lang="en-US" dirty="0" smtClean="0"/>
          </a:p>
          <a:p>
            <a:r>
              <a:rPr lang="en-US" b="1" dirty="0"/>
              <a:t>Example</a:t>
            </a:r>
          </a:p>
          <a:p>
            <a:pPr marL="0" indent="0">
              <a:buNone/>
            </a:pPr>
            <a:r>
              <a:rPr lang="en-US" dirty="0" smtClean="0"/>
              <a:t>	Find </a:t>
            </a:r>
            <a:r>
              <a:rPr lang="en-US" dirty="0"/>
              <a:t>the decimal value of 111001</a:t>
            </a:r>
            <a:r>
              <a:rPr lang="en-US" baseline="-25000" dirty="0"/>
              <a:t>2</a:t>
            </a:r>
            <a:r>
              <a:rPr lang="en-US" dirty="0" smtClean="0"/>
              <a:t>:</a:t>
            </a:r>
          </a:p>
          <a:p>
            <a:pPr marL="0" indent="0">
              <a:buNone/>
            </a:pPr>
            <a:r>
              <a:rPr lang="en-US" dirty="0" smtClean="0"/>
              <a:t>	111001</a:t>
            </a:r>
            <a:r>
              <a:rPr lang="en-US" baseline="-25000" dirty="0" smtClean="0"/>
              <a:t>2</a:t>
            </a:r>
            <a:r>
              <a:rPr lang="en-US" dirty="0"/>
              <a:t> = 1⋅2</a:t>
            </a:r>
            <a:r>
              <a:rPr lang="en-US" baseline="30000" dirty="0"/>
              <a:t>5</a:t>
            </a:r>
            <a:r>
              <a:rPr lang="en-US" dirty="0"/>
              <a:t>+1⋅2</a:t>
            </a:r>
            <a:r>
              <a:rPr lang="en-US" baseline="30000" dirty="0"/>
              <a:t>4</a:t>
            </a:r>
            <a:r>
              <a:rPr lang="en-US" dirty="0"/>
              <a:t>+1⋅2</a:t>
            </a:r>
            <a:r>
              <a:rPr lang="en-US" baseline="30000" dirty="0"/>
              <a:t>3</a:t>
            </a:r>
            <a:r>
              <a:rPr lang="en-US" dirty="0"/>
              <a:t>+0⋅2</a:t>
            </a:r>
            <a:r>
              <a:rPr lang="en-US" baseline="30000" dirty="0"/>
              <a:t>2</a:t>
            </a:r>
            <a:r>
              <a:rPr lang="en-US" dirty="0"/>
              <a:t>+0⋅2</a:t>
            </a:r>
            <a:r>
              <a:rPr lang="en-US" baseline="30000" dirty="0"/>
              <a:t>1</a:t>
            </a:r>
            <a:r>
              <a:rPr lang="en-US" dirty="0"/>
              <a:t>+1⋅2</a:t>
            </a:r>
            <a:r>
              <a:rPr lang="en-US" baseline="30000" dirty="0"/>
              <a:t>0</a:t>
            </a:r>
            <a:r>
              <a:rPr lang="en-US" dirty="0"/>
              <a:t> = 57</a:t>
            </a:r>
            <a:r>
              <a:rPr lang="en-US" baseline="-25000" dirty="0"/>
              <a:t>10</a:t>
            </a:r>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0285892" y="0"/>
            <a:ext cx="1906108" cy="1274164"/>
          </a:xfrm>
          <a:prstGeom prst="rect">
            <a:avLst/>
          </a:prstGeom>
        </p:spPr>
      </p:pic>
    </p:spTree>
    <p:extLst>
      <p:ext uri="{BB962C8B-B14F-4D97-AF65-F5344CB8AC3E}">
        <p14:creationId xmlns:p14="http://schemas.microsoft.com/office/powerpoint/2010/main" val="1510587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Hexadecimal-2-binary</a:t>
            </a:r>
            <a:endParaRPr lang="en-SG" dirty="0"/>
          </a:p>
        </p:txBody>
      </p:sp>
      <p:sp>
        <p:nvSpPr>
          <p:cNvPr id="3" name="Content Placeholder 2"/>
          <p:cNvSpPr>
            <a:spLocks noGrp="1"/>
          </p:cNvSpPr>
          <p:nvPr>
            <p:ph idx="1"/>
          </p:nvPr>
        </p:nvSpPr>
        <p:spPr/>
        <p:txBody>
          <a:bodyPr/>
          <a:lstStyle/>
          <a:p>
            <a:r>
              <a:rPr lang="en-SG" b="1" dirty="0"/>
              <a:t>Hex</a:t>
            </a:r>
            <a:r>
              <a:rPr lang="en-SG" dirty="0"/>
              <a:t>, or </a:t>
            </a:r>
            <a:r>
              <a:rPr lang="en-SG" i="1" dirty="0"/>
              <a:t>hexadecimal</a:t>
            </a:r>
            <a:r>
              <a:rPr lang="en-SG" dirty="0"/>
              <a:t>, is a number system of base 16</a:t>
            </a:r>
            <a:r>
              <a:rPr lang="en-SG" dirty="0" smtClean="0"/>
              <a:t>.</a:t>
            </a:r>
          </a:p>
          <a:p>
            <a:r>
              <a:rPr lang="en-SG" dirty="0"/>
              <a:t>As hex system has 16 digits, the extra needed 6 digits are represented by the first 6 letters of English alphabet. </a:t>
            </a:r>
            <a:endParaRPr lang="en-SG" dirty="0" smtClean="0"/>
          </a:p>
          <a:p>
            <a:r>
              <a:rPr lang="en-SG" dirty="0" smtClean="0"/>
              <a:t>Hence</a:t>
            </a:r>
            <a:r>
              <a:rPr lang="en-SG" dirty="0"/>
              <a:t>, </a:t>
            </a:r>
            <a:r>
              <a:rPr lang="en-SG" b="1" dirty="0"/>
              <a:t>hex</a:t>
            </a:r>
            <a:r>
              <a:rPr lang="en-SG" dirty="0"/>
              <a:t> digits are </a:t>
            </a:r>
            <a:r>
              <a:rPr lang="en-SG" dirty="0" smtClean="0"/>
              <a:t>0,1,2,3,4,5,6,7,8,9 together with A</a:t>
            </a:r>
            <a:r>
              <a:rPr lang="en-SG" dirty="0"/>
              <a:t>, B, C, D, E, F.</a:t>
            </a:r>
            <a:endParaRPr lang="en-US" dirty="0" smtClean="0"/>
          </a:p>
          <a:p>
            <a:r>
              <a:rPr lang="en-US" dirty="0" smtClean="0"/>
              <a:t>To convert Hex to Bin, split it into groups of 4 starting from right.</a:t>
            </a:r>
          </a:p>
          <a:p>
            <a:r>
              <a:rPr lang="en-SG" dirty="0"/>
              <a:t>Hex to binary conversion examples</a:t>
            </a:r>
          </a:p>
          <a:p>
            <a:pPr lvl="1">
              <a:lnSpc>
                <a:spcPct val="150000"/>
              </a:lnSpc>
            </a:pPr>
            <a:r>
              <a:rPr lang="en-SG" dirty="0"/>
              <a:t>(1E3)</a:t>
            </a:r>
            <a:r>
              <a:rPr lang="en-SG" baseline="-25000" dirty="0"/>
              <a:t>16</a:t>
            </a:r>
            <a:r>
              <a:rPr lang="en-SG" dirty="0"/>
              <a:t> = (0001 1110 0011)</a:t>
            </a:r>
            <a:r>
              <a:rPr lang="en-SG" baseline="-25000" dirty="0"/>
              <a:t>2</a:t>
            </a:r>
            <a:endParaRPr lang="en-SG" dirty="0"/>
          </a:p>
          <a:p>
            <a:pPr lvl="1">
              <a:lnSpc>
                <a:spcPct val="150000"/>
              </a:lnSpc>
            </a:pPr>
            <a:r>
              <a:rPr lang="en-SG" dirty="0"/>
              <a:t>(0A2B)</a:t>
            </a:r>
            <a:r>
              <a:rPr lang="en-SG" baseline="-25000" dirty="0"/>
              <a:t>16</a:t>
            </a:r>
            <a:r>
              <a:rPr lang="en-SG" dirty="0"/>
              <a:t> = (0000 1010 0010 1011)</a:t>
            </a:r>
            <a:r>
              <a:rPr lang="en-SG" baseline="-25000" dirty="0"/>
              <a:t>2</a:t>
            </a:r>
            <a:endParaRPr lang="en-SG" dirty="0"/>
          </a:p>
          <a:p>
            <a:pPr lvl="1">
              <a:lnSpc>
                <a:spcPct val="150000"/>
              </a:lnSpc>
            </a:pPr>
            <a:r>
              <a:rPr lang="en-SG" dirty="0"/>
              <a:t>(7E0C)</a:t>
            </a:r>
            <a:r>
              <a:rPr lang="en-SG" baseline="-25000" dirty="0"/>
              <a:t>16</a:t>
            </a:r>
            <a:r>
              <a:rPr lang="en-SG" dirty="0"/>
              <a:t> = (0111 1110 0000 1100)</a:t>
            </a:r>
            <a:r>
              <a:rPr lang="en-SG" baseline="-25000" dirty="0"/>
              <a:t>2</a:t>
            </a:r>
            <a:endParaRPr lang="en-SG" dirty="0"/>
          </a:p>
          <a:p>
            <a:endParaRPr lang="en-SG" dirty="0"/>
          </a:p>
        </p:txBody>
      </p:sp>
      <p:pic>
        <p:nvPicPr>
          <p:cNvPr id="4" name="Picture 3"/>
          <p:cNvPicPr>
            <a:picLocks noChangeAspect="1"/>
          </p:cNvPicPr>
          <p:nvPr/>
        </p:nvPicPr>
        <p:blipFill>
          <a:blip r:embed="rId2"/>
          <a:stretch>
            <a:fillRect/>
          </a:stretch>
        </p:blipFill>
        <p:spPr>
          <a:xfrm>
            <a:off x="10285892" y="0"/>
            <a:ext cx="1906108" cy="1274164"/>
          </a:xfrm>
          <a:prstGeom prst="rect">
            <a:avLst/>
          </a:prstGeom>
        </p:spPr>
      </p:pic>
    </p:spTree>
    <p:extLst>
      <p:ext uri="{BB962C8B-B14F-4D97-AF65-F5344CB8AC3E}">
        <p14:creationId xmlns:p14="http://schemas.microsoft.com/office/powerpoint/2010/main" val="654346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Binary-2-hex</a:t>
            </a:r>
            <a:endParaRPr lang="en-SG" dirty="0"/>
          </a:p>
        </p:txBody>
      </p:sp>
      <p:sp>
        <p:nvSpPr>
          <p:cNvPr id="3" name="Content Placeholder 2"/>
          <p:cNvSpPr>
            <a:spLocks noGrp="1"/>
          </p:cNvSpPr>
          <p:nvPr>
            <p:ph idx="1"/>
          </p:nvPr>
        </p:nvSpPr>
        <p:spPr/>
        <p:txBody>
          <a:bodyPr/>
          <a:lstStyle/>
          <a:p>
            <a:pPr>
              <a:lnSpc>
                <a:spcPct val="150000"/>
              </a:lnSpc>
            </a:pPr>
            <a:r>
              <a:rPr lang="en-US" dirty="0" smtClean="0"/>
              <a:t>For conversion from Binary to Hex, group the Binary bits into groups of 4 starting from the Least-Significant-Bit (LSB). </a:t>
            </a:r>
            <a:endParaRPr lang="en-US" dirty="0"/>
          </a:p>
          <a:p>
            <a:r>
              <a:rPr lang="en-SG" dirty="0"/>
              <a:t>Binary to hex conversion examples</a:t>
            </a:r>
          </a:p>
          <a:p>
            <a:pPr lvl="1">
              <a:lnSpc>
                <a:spcPct val="150000"/>
              </a:lnSpc>
            </a:pPr>
            <a:r>
              <a:rPr lang="en-SG" dirty="0"/>
              <a:t>(1110)</a:t>
            </a:r>
            <a:r>
              <a:rPr lang="en-SG" sz="1400" dirty="0"/>
              <a:t>2</a:t>
            </a:r>
            <a:r>
              <a:rPr lang="en-SG" dirty="0"/>
              <a:t> = 0Eh</a:t>
            </a:r>
          </a:p>
          <a:p>
            <a:pPr lvl="1">
              <a:lnSpc>
                <a:spcPct val="150000"/>
              </a:lnSpc>
            </a:pPr>
            <a:r>
              <a:rPr lang="en-SG" dirty="0"/>
              <a:t>(111001)</a:t>
            </a:r>
            <a:r>
              <a:rPr lang="en-SG" sz="1400" dirty="0"/>
              <a:t>2</a:t>
            </a:r>
            <a:r>
              <a:rPr lang="en-SG" dirty="0"/>
              <a:t> = 39h</a:t>
            </a:r>
          </a:p>
          <a:p>
            <a:pPr lvl="1">
              <a:lnSpc>
                <a:spcPct val="150000"/>
              </a:lnSpc>
            </a:pPr>
            <a:r>
              <a:rPr lang="en-SG" dirty="0"/>
              <a:t>(10011100)</a:t>
            </a:r>
            <a:r>
              <a:rPr lang="en-SG" sz="1400" dirty="0"/>
              <a:t>2</a:t>
            </a:r>
            <a:r>
              <a:rPr lang="en-SG" dirty="0"/>
              <a:t> = 9Ch</a:t>
            </a:r>
          </a:p>
        </p:txBody>
      </p:sp>
      <p:pic>
        <p:nvPicPr>
          <p:cNvPr id="4" name="Picture 3"/>
          <p:cNvPicPr>
            <a:picLocks noChangeAspect="1"/>
          </p:cNvPicPr>
          <p:nvPr/>
        </p:nvPicPr>
        <p:blipFill>
          <a:blip r:embed="rId2"/>
          <a:stretch>
            <a:fillRect/>
          </a:stretch>
        </p:blipFill>
        <p:spPr>
          <a:xfrm>
            <a:off x="8694737" y="3017404"/>
            <a:ext cx="1914525" cy="2781300"/>
          </a:xfrm>
          <a:prstGeom prst="rect">
            <a:avLst/>
          </a:prstGeom>
        </p:spPr>
      </p:pic>
      <p:pic>
        <p:nvPicPr>
          <p:cNvPr id="5" name="Picture 4"/>
          <p:cNvPicPr>
            <a:picLocks noChangeAspect="1"/>
          </p:cNvPicPr>
          <p:nvPr/>
        </p:nvPicPr>
        <p:blipFill>
          <a:blip r:embed="rId3"/>
          <a:stretch>
            <a:fillRect/>
          </a:stretch>
        </p:blipFill>
        <p:spPr>
          <a:xfrm>
            <a:off x="10285892" y="0"/>
            <a:ext cx="1906108" cy="1274164"/>
          </a:xfrm>
          <a:prstGeom prst="rect">
            <a:avLst/>
          </a:prstGeom>
        </p:spPr>
      </p:pic>
    </p:spTree>
    <p:extLst>
      <p:ext uri="{BB962C8B-B14F-4D97-AF65-F5344CB8AC3E}">
        <p14:creationId xmlns:p14="http://schemas.microsoft.com/office/powerpoint/2010/main" val="1613173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5.9"/>
</p:tagLst>
</file>

<file path=ppt/tags/tag2.xml><?xml version="1.0" encoding="utf-8"?>
<p:tagLst xmlns:a="http://schemas.openxmlformats.org/drawingml/2006/main" xmlns:r="http://schemas.openxmlformats.org/officeDocument/2006/relationships" xmlns:p="http://schemas.openxmlformats.org/presentationml/2006/main">
  <p:tag name="TIMING" val="|12.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TM03457510[[fn=Savon]]</Template>
  <TotalTime>8180</TotalTime>
  <Words>1065</Words>
  <Application>Microsoft Office PowerPoint</Application>
  <PresentationFormat>Widescreen</PresentationFormat>
  <Paragraphs>174</Paragraphs>
  <Slides>30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Rockwell</vt:lpstr>
      <vt:lpstr>Rockwell Condensed</vt:lpstr>
      <vt:lpstr>Wingdings</vt:lpstr>
      <vt:lpstr>Wood Type</vt:lpstr>
      <vt:lpstr>Equation</vt:lpstr>
      <vt:lpstr>Arduino gpio programming</vt:lpstr>
      <vt:lpstr>Learning objectives</vt:lpstr>
      <vt:lpstr>Binary</vt:lpstr>
      <vt:lpstr>Binary representation</vt:lpstr>
      <vt:lpstr>Binary representation</vt:lpstr>
      <vt:lpstr>Weighted positional number system</vt:lpstr>
      <vt:lpstr>Binary-2-decimal</vt:lpstr>
      <vt:lpstr>Hexadecimal-2-binary</vt:lpstr>
      <vt:lpstr>Binary-2-hex</vt:lpstr>
      <vt:lpstr>Naming conventions</vt:lpstr>
      <vt:lpstr>Bitwise operators in c</vt:lpstr>
      <vt:lpstr>masking</vt:lpstr>
      <vt:lpstr>masking</vt:lpstr>
      <vt:lpstr>masking</vt:lpstr>
      <vt:lpstr>Arduino uno embedded systems board</vt:lpstr>
      <vt:lpstr>Lets take a closer look</vt:lpstr>
      <vt:lpstr>Atmel atmega architecture</vt:lpstr>
      <vt:lpstr>Atmel at328p</vt:lpstr>
      <vt:lpstr>Mapping</vt:lpstr>
      <vt:lpstr>Gpio programming</vt:lpstr>
      <vt:lpstr>The internals of a GPIO pin</vt:lpstr>
      <vt:lpstr>GPIO ports</vt:lpstr>
      <vt:lpstr>Gpio programming</vt:lpstr>
      <vt:lpstr>Gpio programming</vt:lpstr>
      <vt:lpstr>Gpio programming</vt:lpstr>
      <vt:lpstr>GPIO Programming Example 1</vt:lpstr>
      <vt:lpstr>Programming blinky</vt:lpstr>
      <vt:lpstr>GPIO Programming Example 2</vt:lpstr>
      <vt:lpstr>Programming switch &amp; LED</vt:lpstr>
      <vt:lpstr>summary</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are we going?</dc:title>
  <dc:creator>Administrator</dc:creator>
  <cp:lastModifiedBy>Ravi Suppiah</cp:lastModifiedBy>
  <cp:revision>54</cp:revision>
  <dcterms:created xsi:type="dcterms:W3CDTF">2017-10-10T03:15:09Z</dcterms:created>
  <dcterms:modified xsi:type="dcterms:W3CDTF">2019-02-07T11:24:26Z</dcterms:modified>
</cp:coreProperties>
</file>