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77B50-2FAF-4B44-A7AD-D90A4149AE07}" type="datetimeFigureOut">
              <a:rPr lang="en-SG" smtClean="0"/>
              <a:t>13/2/2019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5CF7-A45C-43AC-8B65-265885FD30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0387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77B50-2FAF-4B44-A7AD-D90A4149AE07}" type="datetimeFigureOut">
              <a:rPr lang="en-SG" smtClean="0"/>
              <a:t>13/2/2019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5CF7-A45C-43AC-8B65-265885FD30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521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77B50-2FAF-4B44-A7AD-D90A4149AE07}" type="datetimeFigureOut">
              <a:rPr lang="en-SG" smtClean="0"/>
              <a:t>13/2/2019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5CF7-A45C-43AC-8B65-265885FD30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7500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77B50-2FAF-4B44-A7AD-D90A4149AE07}" type="datetimeFigureOut">
              <a:rPr lang="en-SG" smtClean="0"/>
              <a:t>13/2/2019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5CF7-A45C-43AC-8B65-265885FD30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8125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77B50-2FAF-4B44-A7AD-D90A4149AE07}" type="datetimeFigureOut">
              <a:rPr lang="en-SG" smtClean="0"/>
              <a:t>13/2/2019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5CF7-A45C-43AC-8B65-265885FD30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8451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77B50-2FAF-4B44-A7AD-D90A4149AE07}" type="datetimeFigureOut">
              <a:rPr lang="en-SG" smtClean="0"/>
              <a:t>13/2/2019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5CF7-A45C-43AC-8B65-265885FD30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4748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77B50-2FAF-4B44-A7AD-D90A4149AE07}" type="datetimeFigureOut">
              <a:rPr lang="en-SG" smtClean="0"/>
              <a:t>13/2/2019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5CF7-A45C-43AC-8B65-265885FD30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3545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77B50-2FAF-4B44-A7AD-D90A4149AE07}" type="datetimeFigureOut">
              <a:rPr lang="en-SG" smtClean="0"/>
              <a:t>13/2/2019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5CF7-A45C-43AC-8B65-265885FD30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8863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77B50-2FAF-4B44-A7AD-D90A4149AE07}" type="datetimeFigureOut">
              <a:rPr lang="en-SG" smtClean="0"/>
              <a:t>13/2/2019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5CF7-A45C-43AC-8B65-265885FD30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3448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77B50-2FAF-4B44-A7AD-D90A4149AE07}" type="datetimeFigureOut">
              <a:rPr lang="en-SG" smtClean="0"/>
              <a:t>13/2/2019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5CF7-A45C-43AC-8B65-265885FD30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4934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77B50-2FAF-4B44-A7AD-D90A4149AE07}" type="datetimeFigureOut">
              <a:rPr lang="en-SG" smtClean="0"/>
              <a:t>13/2/2019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5CF7-A45C-43AC-8B65-265885FD30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0519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77B50-2FAF-4B44-A7AD-D90A4149AE07}" type="datetimeFigureOut">
              <a:rPr lang="en-SG" smtClean="0"/>
              <a:t>13/2/2019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D5CF7-A45C-43AC-8B65-265885FD30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665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CG1112</a:t>
            </a:r>
            <a:endParaRPr lang="en-SG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Week 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en-US" b="1" dirty="0" smtClean="0"/>
              <a:t> – Studio 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/>
              <a:t>Interrupt Programming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6710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 to Function Call</a:t>
            </a:r>
            <a:endParaRPr lang="en-SG" dirty="0"/>
          </a:p>
        </p:txBody>
      </p:sp>
      <p:sp>
        <p:nvSpPr>
          <p:cNvPr id="4" name="Rectangle 3"/>
          <p:cNvSpPr/>
          <p:nvPr/>
        </p:nvSpPr>
        <p:spPr>
          <a:xfrm>
            <a:off x="717140" y="1690689"/>
            <a:ext cx="2910963" cy="3970582"/>
          </a:xfrm>
          <a:prstGeom prst="rect">
            <a:avLst/>
          </a:prstGeom>
          <a:solidFill>
            <a:srgbClr val="FFFFCC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void f() {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//before g()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......</a:t>
            </a:r>
          </a:p>
          <a:p>
            <a:endParaRPr lang="en-US" sz="24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g();  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sz="24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//after g()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......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SG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172621" y="2205827"/>
            <a:ext cx="6342729" cy="2940305"/>
            <a:chOff x="2172621" y="2205827"/>
            <a:chExt cx="6342729" cy="2940305"/>
          </a:xfrm>
        </p:grpSpPr>
        <p:sp>
          <p:nvSpPr>
            <p:cNvPr id="5" name="Rectangle 4"/>
            <p:cNvSpPr/>
            <p:nvPr/>
          </p:nvSpPr>
          <p:spPr>
            <a:xfrm>
              <a:off x="5604387" y="2205827"/>
              <a:ext cx="2910963" cy="294030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void g() {</a:t>
              </a:r>
            </a:p>
            <a:p>
              <a:r>
                <a:rPr lang="en-US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  </a:t>
              </a:r>
            </a:p>
            <a:p>
              <a:r>
                <a:rPr lang="en-US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 ......</a:t>
              </a:r>
            </a:p>
            <a:p>
              <a:endParaRPr lang="en-US" sz="2400" dirty="0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  ......</a:t>
              </a:r>
            </a:p>
            <a:p>
              <a:r>
                <a:rPr lang="en-US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b="1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//end</a:t>
              </a:r>
              <a:endPara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  <a:endParaRPr lang="en-SG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7" name="Elbow Connector 6"/>
            <p:cNvCxnSpPr/>
            <p:nvPr/>
          </p:nvCxnSpPr>
          <p:spPr>
            <a:xfrm flipV="1">
              <a:off x="2172621" y="2205827"/>
              <a:ext cx="3431766" cy="1470152"/>
            </a:xfrm>
            <a:prstGeom prst="bentConnector3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Elbow Connector 7"/>
          <p:cNvCxnSpPr/>
          <p:nvPr/>
        </p:nvCxnSpPr>
        <p:spPr>
          <a:xfrm rot="10800000">
            <a:off x="2172624" y="3814917"/>
            <a:ext cx="3431765" cy="1331217"/>
          </a:xfrm>
          <a:prstGeom prst="bentConnector3">
            <a:avLst/>
          </a:prstGeom>
          <a:ln w="28575">
            <a:solidFill>
              <a:srgbClr val="C0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45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"Forced" Function Call</a:t>
            </a:r>
            <a:endParaRPr lang="en-SG" dirty="0"/>
          </a:p>
        </p:txBody>
      </p:sp>
      <p:sp>
        <p:nvSpPr>
          <p:cNvPr id="4" name="Rectangle 3"/>
          <p:cNvSpPr/>
          <p:nvPr/>
        </p:nvSpPr>
        <p:spPr>
          <a:xfrm>
            <a:off x="577994" y="1796454"/>
            <a:ext cx="2910963" cy="3254321"/>
          </a:xfrm>
          <a:prstGeom prst="rect">
            <a:avLst/>
          </a:prstGeom>
          <a:solidFill>
            <a:srgbClr val="FFFFCC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void f() {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......</a:t>
            </a:r>
          </a:p>
          <a:p>
            <a:endParaRPr lang="en-US" sz="24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......</a:t>
            </a:r>
          </a:p>
          <a:p>
            <a:endParaRPr lang="en-US" sz="24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......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SG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172621" y="2110470"/>
            <a:ext cx="6342729" cy="2940305"/>
            <a:chOff x="2172621" y="2205827"/>
            <a:chExt cx="6342729" cy="2940305"/>
          </a:xfrm>
        </p:grpSpPr>
        <p:sp>
          <p:nvSpPr>
            <p:cNvPr id="5" name="Rectangle 4"/>
            <p:cNvSpPr/>
            <p:nvPr/>
          </p:nvSpPr>
          <p:spPr>
            <a:xfrm>
              <a:off x="5604387" y="2205827"/>
              <a:ext cx="2910963" cy="294030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void </a:t>
              </a:r>
              <a:r>
                <a:rPr lang="en-US" sz="2400" b="1" i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ISR</a:t>
              </a:r>
              <a:r>
                <a:rPr lang="en-US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() {</a:t>
              </a:r>
            </a:p>
            <a:p>
              <a:r>
                <a:rPr lang="en-US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  </a:t>
              </a:r>
            </a:p>
            <a:p>
              <a:r>
                <a:rPr lang="en-US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 ......</a:t>
              </a:r>
            </a:p>
            <a:p>
              <a:endParaRPr lang="en-US" sz="2400" dirty="0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  ......</a:t>
              </a:r>
            </a:p>
            <a:p>
              <a:r>
                <a:rPr lang="en-US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b="1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//end</a:t>
              </a:r>
              <a:endPara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  <a:endParaRPr lang="en-SG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7" name="Elbow Connector 6"/>
            <p:cNvCxnSpPr/>
            <p:nvPr/>
          </p:nvCxnSpPr>
          <p:spPr>
            <a:xfrm flipV="1">
              <a:off x="2172621" y="2205827"/>
              <a:ext cx="3431766" cy="1470152"/>
            </a:xfrm>
            <a:prstGeom prst="bentConnector3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Elbow Connector 7"/>
          <p:cNvCxnSpPr/>
          <p:nvPr/>
        </p:nvCxnSpPr>
        <p:spPr>
          <a:xfrm rot="10800000">
            <a:off x="2172624" y="3719560"/>
            <a:ext cx="3431765" cy="1331217"/>
          </a:xfrm>
          <a:prstGeom prst="bentConnector3">
            <a:avLst/>
          </a:prstGeom>
          <a:ln w="28575">
            <a:solidFill>
              <a:srgbClr val="C0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269534" y="2589907"/>
            <a:ext cx="1209367" cy="5112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Event</a:t>
            </a:r>
            <a:endParaRPr lang="en-SG" sz="28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503168" y="5308773"/>
            <a:ext cx="8137663" cy="9541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Interrupt</a:t>
            </a:r>
            <a:r>
              <a:rPr lang="en-US" sz="2400" dirty="0" smtClean="0"/>
              <a:t> is a essentially a "forced function call" to a 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interrupt service routine</a:t>
            </a:r>
            <a:r>
              <a:rPr lang="en-US" sz="2400" dirty="0" smtClean="0"/>
              <a:t> in response to an </a:t>
            </a:r>
            <a:r>
              <a:rPr lang="en-US" sz="24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external event</a:t>
            </a:r>
            <a:endParaRPr lang="en-SG" sz="2400" b="1" dirty="0">
              <a:solidFill>
                <a:srgbClr val="00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079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3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8606" y="126166"/>
            <a:ext cx="6466592" cy="6038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Interrupt: (1)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Setup the trigger  </a:t>
            </a:r>
            <a:r>
              <a:rPr lang="en-US" sz="2400" b="1" dirty="0" smtClean="0">
                <a:solidFill>
                  <a:schemeClr val="tx1"/>
                </a:solidFill>
              </a:rPr>
              <a:t>(2)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Provide the ISR</a:t>
            </a:r>
            <a:endParaRPr lang="en-SG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7738" y="963445"/>
            <a:ext cx="8212676" cy="5879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attachInterrupt</a:t>
            </a: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en-US" sz="2400" b="1" i="1" u="sng" dirty="0" err="1" smtClean="0">
                <a:solidFill>
                  <a:srgbClr val="006600"/>
                </a:solidFill>
                <a:latin typeface="Consolas" panose="020B0609020204030204" pitchFamily="49" charset="0"/>
              </a:rPr>
              <a:t>IntrptNo</a:t>
            </a: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, function, </a:t>
            </a:r>
            <a:r>
              <a:rPr lang="en-US" sz="2400" b="1" i="1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mode</a:t>
            </a: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" name="Line Callout 2 1"/>
          <p:cNvSpPr/>
          <p:nvPr/>
        </p:nvSpPr>
        <p:spPr>
          <a:xfrm>
            <a:off x="827738" y="1723880"/>
            <a:ext cx="4469050" cy="642865"/>
          </a:xfrm>
          <a:prstGeom prst="borderCallout2">
            <a:avLst>
              <a:gd name="adj1" fmla="val -7665"/>
              <a:gd name="adj2" fmla="val 55704"/>
              <a:gd name="adj3" fmla="val -17309"/>
              <a:gd name="adj4" fmla="val 84000"/>
              <a:gd name="adj5" fmla="val -48407"/>
              <a:gd name="adj6" fmla="val 91282"/>
            </a:avLst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HW </a:t>
            </a:r>
            <a:r>
              <a:rPr lang="en-US" sz="2000" b="1" dirty="0">
                <a:solidFill>
                  <a:schemeClr val="tx1"/>
                </a:solidFill>
              </a:rPr>
              <a:t>dependent, Uno has </a:t>
            </a:r>
            <a:r>
              <a:rPr lang="en-US" sz="2000" b="1" dirty="0" smtClean="0">
                <a:solidFill>
                  <a:schemeClr val="tx1"/>
                </a:solidFill>
              </a:rPr>
              <a:t>2</a:t>
            </a:r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i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digitalPinToInterrupt</a:t>
            </a:r>
            <a:r>
              <a:rPr lang="en-US" sz="2000" b="1" dirty="0">
                <a:solidFill>
                  <a:schemeClr val="tx1"/>
                </a:solidFill>
              </a:rPr>
              <a:t>( </a:t>
            </a:r>
            <a:r>
              <a:rPr lang="en-US" sz="2000" b="1" dirty="0" err="1">
                <a:solidFill>
                  <a:schemeClr val="tx1"/>
                </a:solidFill>
              </a:rPr>
              <a:t>pinNo</a:t>
            </a:r>
            <a:r>
              <a:rPr lang="en-US" sz="2000" b="1" dirty="0">
                <a:solidFill>
                  <a:schemeClr val="tx1"/>
                </a:solidFill>
              </a:rPr>
              <a:t> )  to convert</a:t>
            </a:r>
          </a:p>
        </p:txBody>
      </p:sp>
      <p:sp>
        <p:nvSpPr>
          <p:cNvPr id="15" name="Line Callout 2 14"/>
          <p:cNvSpPr/>
          <p:nvPr/>
        </p:nvSpPr>
        <p:spPr>
          <a:xfrm>
            <a:off x="5496674" y="1723881"/>
            <a:ext cx="3543740" cy="642864"/>
          </a:xfrm>
          <a:prstGeom prst="borderCallout2">
            <a:avLst>
              <a:gd name="adj1" fmla="val -12961"/>
              <a:gd name="adj2" fmla="val 53990"/>
              <a:gd name="adj3" fmla="val -16610"/>
              <a:gd name="adj4" fmla="val 64921"/>
              <a:gd name="adj5" fmla="val -43102"/>
              <a:gd name="adj6" fmla="val 68539"/>
            </a:avLst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CHANGE, RISING, </a:t>
            </a:r>
            <a:r>
              <a:rPr 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FALLING</a:t>
            </a:r>
            <a:endParaRPr 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2552200"/>
            <a:ext cx="9144000" cy="6428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919292"/>
              </p:ext>
            </p:extLst>
          </p:nvPr>
        </p:nvGraphicFramePr>
        <p:xfrm>
          <a:off x="554851" y="2767259"/>
          <a:ext cx="3434829" cy="1854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23144">
                  <a:extLst>
                    <a:ext uri="{9D8B030D-6E8A-4147-A177-3AD203B41FA5}">
                      <a16:colId xmlns:a16="http://schemas.microsoft.com/office/drawing/2014/main" val="912257713"/>
                    </a:ext>
                  </a:extLst>
                </a:gridCol>
                <a:gridCol w="862300">
                  <a:extLst>
                    <a:ext uri="{9D8B030D-6E8A-4147-A177-3AD203B41FA5}">
                      <a16:colId xmlns:a16="http://schemas.microsoft.com/office/drawing/2014/main" val="3216065353"/>
                    </a:ext>
                  </a:extLst>
                </a:gridCol>
                <a:gridCol w="1449385">
                  <a:extLst>
                    <a:ext uri="{9D8B030D-6E8A-4147-A177-3AD203B41FA5}">
                      <a16:colId xmlns:a16="http://schemas.microsoft.com/office/drawing/2014/main" val="3489447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Vector No</a:t>
                      </a:r>
                      <a:endParaRPr lang="en-SG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Source</a:t>
                      </a:r>
                      <a:endParaRPr lang="en-SG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Definition</a:t>
                      </a:r>
                      <a:endParaRPr lang="en-SG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877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RESET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20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INT0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External</a:t>
                      </a:r>
                      <a:endParaRPr lang="en-SG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239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INT1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External</a:t>
                      </a:r>
                      <a:endParaRPr lang="en-SG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945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….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….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….</a:t>
                      </a:r>
                      <a:endParaRPr lang="en-SG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072442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4337788" y="2924970"/>
            <a:ext cx="3817793" cy="1443119"/>
          </a:xfrm>
          <a:prstGeom prst="rect">
            <a:avLst/>
          </a:prstGeom>
          <a:solidFill>
            <a:srgbClr val="FFFFCC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ISR</a:t>
            </a:r>
            <a:r>
              <a:rPr lang="en-US" sz="2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en-US" sz="2200" b="1" i="1" dirty="0" err="1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IntrpName</a:t>
            </a:r>
            <a:r>
              <a:rPr lang="en-US" sz="2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_vect</a:t>
            </a:r>
            <a:r>
              <a:rPr lang="en-US" sz="2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) {</a:t>
            </a:r>
            <a:r>
              <a:rPr lang="en-US" sz="2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//ISR Code</a:t>
            </a:r>
            <a:br>
              <a:rPr lang="en-US" sz="2200" dirty="0" smtClean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2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2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......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SG" sz="2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94896"/>
              </p:ext>
            </p:extLst>
          </p:nvPr>
        </p:nvGraphicFramePr>
        <p:xfrm>
          <a:off x="181672" y="5686349"/>
          <a:ext cx="5115116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084">
                  <a:extLst>
                    <a:ext uri="{9D8B030D-6E8A-4147-A177-3AD203B41FA5}">
                      <a16:colId xmlns:a16="http://schemas.microsoft.com/office/drawing/2014/main" val="3768701957"/>
                    </a:ext>
                  </a:extLst>
                </a:gridCol>
                <a:gridCol w="535129">
                  <a:extLst>
                    <a:ext uri="{9D8B030D-6E8A-4147-A177-3AD203B41FA5}">
                      <a16:colId xmlns:a16="http://schemas.microsoft.com/office/drawing/2014/main" val="3840047194"/>
                    </a:ext>
                  </a:extLst>
                </a:gridCol>
                <a:gridCol w="535129">
                  <a:extLst>
                    <a:ext uri="{9D8B030D-6E8A-4147-A177-3AD203B41FA5}">
                      <a16:colId xmlns:a16="http://schemas.microsoft.com/office/drawing/2014/main" val="1493842739"/>
                    </a:ext>
                  </a:extLst>
                </a:gridCol>
                <a:gridCol w="535129">
                  <a:extLst>
                    <a:ext uri="{9D8B030D-6E8A-4147-A177-3AD203B41FA5}">
                      <a16:colId xmlns:a16="http://schemas.microsoft.com/office/drawing/2014/main" val="1207227285"/>
                    </a:ext>
                  </a:extLst>
                </a:gridCol>
                <a:gridCol w="535129">
                  <a:extLst>
                    <a:ext uri="{9D8B030D-6E8A-4147-A177-3AD203B41FA5}">
                      <a16:colId xmlns:a16="http://schemas.microsoft.com/office/drawing/2014/main" val="1980139171"/>
                    </a:ext>
                  </a:extLst>
                </a:gridCol>
                <a:gridCol w="535129">
                  <a:extLst>
                    <a:ext uri="{9D8B030D-6E8A-4147-A177-3AD203B41FA5}">
                      <a16:colId xmlns:a16="http://schemas.microsoft.com/office/drawing/2014/main" val="154296971"/>
                    </a:ext>
                  </a:extLst>
                </a:gridCol>
                <a:gridCol w="535129">
                  <a:extLst>
                    <a:ext uri="{9D8B030D-6E8A-4147-A177-3AD203B41FA5}">
                      <a16:colId xmlns:a16="http://schemas.microsoft.com/office/drawing/2014/main" val="3155375848"/>
                    </a:ext>
                  </a:extLst>
                </a:gridCol>
                <a:gridCol w="535129">
                  <a:extLst>
                    <a:ext uri="{9D8B030D-6E8A-4147-A177-3AD203B41FA5}">
                      <a16:colId xmlns:a16="http://schemas.microsoft.com/office/drawing/2014/main" val="3230165211"/>
                    </a:ext>
                  </a:extLst>
                </a:gridCol>
                <a:gridCol w="535129">
                  <a:extLst>
                    <a:ext uri="{9D8B030D-6E8A-4147-A177-3AD203B41FA5}">
                      <a16:colId xmlns:a16="http://schemas.microsoft.com/office/drawing/2014/main" val="915151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G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SG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SG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SG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SG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SG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SG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SG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SG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415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EICRA</a:t>
                      </a:r>
                      <a:endParaRPr lang="en-SG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>
                          <a:solidFill>
                            <a:srgbClr val="006600"/>
                          </a:solidFill>
                        </a:rPr>
                        <a:t>In</a:t>
                      </a:r>
                      <a:endParaRPr lang="en-SG" sz="2000" b="1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rgbClr val="006600"/>
                          </a:solidFill>
                        </a:rPr>
                        <a:t>t1</a:t>
                      </a:r>
                      <a:endParaRPr lang="en-SG" sz="2000" b="1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</a:t>
                      </a:r>
                      <a:endParaRPr lang="en-SG" sz="2000" b="1" dirty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t0</a:t>
                      </a:r>
                      <a:endParaRPr lang="en-SG" sz="2000" b="1" dirty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982290"/>
                  </a:ext>
                </a:extLst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5609688" y="5929733"/>
            <a:ext cx="3059772" cy="676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LOW, </a:t>
            </a:r>
            <a:r>
              <a:rPr 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CHANGE, </a:t>
            </a:r>
            <a:b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FALLING , </a:t>
            </a:r>
            <a:r>
              <a:rPr 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RISING</a:t>
            </a:r>
            <a:endParaRPr 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347209"/>
              </p:ext>
            </p:extLst>
          </p:nvPr>
        </p:nvGraphicFramePr>
        <p:xfrm>
          <a:off x="0" y="4806915"/>
          <a:ext cx="5296791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591">
                  <a:extLst>
                    <a:ext uri="{9D8B030D-6E8A-4147-A177-3AD203B41FA5}">
                      <a16:colId xmlns:a16="http://schemas.microsoft.com/office/drawing/2014/main" val="3768701957"/>
                    </a:ext>
                  </a:extLst>
                </a:gridCol>
                <a:gridCol w="537525">
                  <a:extLst>
                    <a:ext uri="{9D8B030D-6E8A-4147-A177-3AD203B41FA5}">
                      <a16:colId xmlns:a16="http://schemas.microsoft.com/office/drawing/2014/main" val="3840047194"/>
                    </a:ext>
                  </a:extLst>
                </a:gridCol>
                <a:gridCol w="537525">
                  <a:extLst>
                    <a:ext uri="{9D8B030D-6E8A-4147-A177-3AD203B41FA5}">
                      <a16:colId xmlns:a16="http://schemas.microsoft.com/office/drawing/2014/main" val="1493842739"/>
                    </a:ext>
                  </a:extLst>
                </a:gridCol>
                <a:gridCol w="537525">
                  <a:extLst>
                    <a:ext uri="{9D8B030D-6E8A-4147-A177-3AD203B41FA5}">
                      <a16:colId xmlns:a16="http://schemas.microsoft.com/office/drawing/2014/main" val="1207227285"/>
                    </a:ext>
                  </a:extLst>
                </a:gridCol>
                <a:gridCol w="537525">
                  <a:extLst>
                    <a:ext uri="{9D8B030D-6E8A-4147-A177-3AD203B41FA5}">
                      <a16:colId xmlns:a16="http://schemas.microsoft.com/office/drawing/2014/main" val="1980139171"/>
                    </a:ext>
                  </a:extLst>
                </a:gridCol>
                <a:gridCol w="537525">
                  <a:extLst>
                    <a:ext uri="{9D8B030D-6E8A-4147-A177-3AD203B41FA5}">
                      <a16:colId xmlns:a16="http://schemas.microsoft.com/office/drawing/2014/main" val="154296971"/>
                    </a:ext>
                  </a:extLst>
                </a:gridCol>
                <a:gridCol w="537525">
                  <a:extLst>
                    <a:ext uri="{9D8B030D-6E8A-4147-A177-3AD203B41FA5}">
                      <a16:colId xmlns:a16="http://schemas.microsoft.com/office/drawing/2014/main" val="3155375848"/>
                    </a:ext>
                  </a:extLst>
                </a:gridCol>
                <a:gridCol w="537525">
                  <a:extLst>
                    <a:ext uri="{9D8B030D-6E8A-4147-A177-3AD203B41FA5}">
                      <a16:colId xmlns:a16="http://schemas.microsoft.com/office/drawing/2014/main" val="3230165211"/>
                    </a:ext>
                  </a:extLst>
                </a:gridCol>
                <a:gridCol w="537525">
                  <a:extLst>
                    <a:ext uri="{9D8B030D-6E8A-4147-A177-3AD203B41FA5}">
                      <a16:colId xmlns:a16="http://schemas.microsoft.com/office/drawing/2014/main" val="915151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G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SG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SG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SG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SG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SG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SG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SG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SG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415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EIMSK</a:t>
                      </a:r>
                      <a:endParaRPr lang="en-SG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SG" sz="2000" b="1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sz="2000" b="1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In1</a:t>
                      </a:r>
                      <a:endParaRPr lang="en-SG" sz="2000" b="1" dirty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In0</a:t>
                      </a:r>
                      <a:endParaRPr lang="en-SG" sz="2000" b="1" dirty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982290"/>
                  </a:ext>
                </a:extLst>
              </a:tr>
            </a:tbl>
          </a:graphicData>
        </a:graphic>
      </p:graphicFrame>
      <p:sp>
        <p:nvSpPr>
          <p:cNvPr id="27" name="Rectangle 26"/>
          <p:cNvSpPr/>
          <p:nvPr/>
        </p:nvSpPr>
        <p:spPr>
          <a:xfrm>
            <a:off x="5609688" y="5050299"/>
            <a:ext cx="1273995" cy="6360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OFF </a:t>
            </a:r>
            <a:br>
              <a:rPr 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</a:t>
            </a:r>
            <a:endParaRPr 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0" y="842555"/>
            <a:ext cx="9144000" cy="6428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16200000">
            <a:off x="-485534" y="1377425"/>
            <a:ext cx="1703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Arduino Wiring Library</a:t>
            </a:r>
            <a:endParaRPr lang="en-S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 rot="16200000">
            <a:off x="-555068" y="3510543"/>
            <a:ext cx="170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Bare Metal</a:t>
            </a:r>
            <a:endParaRPr lang="en-S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284799" y="3887368"/>
            <a:ext cx="2612181" cy="851019"/>
          </a:xfrm>
          <a:prstGeom prst="rect">
            <a:avLst/>
          </a:prstGeom>
          <a:solidFill>
            <a:srgbClr val="FFFFCC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cli() </a:t>
            </a:r>
            <a:r>
              <a:rPr lang="en-US" sz="2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– </a:t>
            </a:r>
            <a:r>
              <a:rPr lang="en-US" sz="2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disable all</a:t>
            </a:r>
          </a:p>
          <a:p>
            <a:r>
              <a:rPr lang="en-US" sz="2200" b="1" dirty="0" err="1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sei</a:t>
            </a:r>
            <a:r>
              <a:rPr lang="en-US" sz="22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 </a:t>
            </a:r>
            <a:r>
              <a:rPr lang="en-US" sz="2200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– </a:t>
            </a:r>
            <a:r>
              <a:rPr lang="en-US" sz="2200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enable all</a:t>
            </a:r>
            <a:endParaRPr lang="en-SG" sz="22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84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  <p:bldP spid="15" grpId="0" animBg="1"/>
      <p:bldP spid="20" grpId="0" animBg="1"/>
      <p:bldP spid="24" grpId="0" animBg="1"/>
      <p:bldP spid="27" grpId="0" animBg="1"/>
      <p:bldP spid="29" grpId="0"/>
      <p:bldP spid="30" grpId="0"/>
      <p:bldP spid="3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</TotalTime>
  <Words>214</Words>
  <Application>Microsoft Office PowerPoint</Application>
  <PresentationFormat>On-screen Show (4:3)</PresentationFormat>
  <Paragraphs>90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CG1112</vt:lpstr>
      <vt:lpstr>Similar to Function Call</vt:lpstr>
      <vt:lpstr>"Forced" Function Call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CG1112</dc:title>
  <dc:creator>Soo Yuen Jien</dc:creator>
  <cp:lastModifiedBy>Soo Yuen Jien</cp:lastModifiedBy>
  <cp:revision>18</cp:revision>
  <dcterms:created xsi:type="dcterms:W3CDTF">2019-02-11T02:22:13Z</dcterms:created>
  <dcterms:modified xsi:type="dcterms:W3CDTF">2019-02-13T03:10:10Z</dcterms:modified>
</cp:coreProperties>
</file>