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6" r:id="rId3"/>
    <p:sldId id="327" r:id="rId4"/>
    <p:sldId id="328" r:id="rId5"/>
    <p:sldId id="329" r:id="rId6"/>
    <p:sldId id="330" r:id="rId7"/>
    <p:sldId id="276" r:id="rId8"/>
    <p:sldId id="277" r:id="rId9"/>
    <p:sldId id="278" r:id="rId10"/>
    <p:sldId id="279" r:id="rId11"/>
    <p:sldId id="280" r:id="rId12"/>
    <p:sldId id="322" r:id="rId13"/>
    <p:sldId id="281" r:id="rId14"/>
    <p:sldId id="282" r:id="rId15"/>
    <p:sldId id="323" r:id="rId16"/>
    <p:sldId id="325" r:id="rId17"/>
    <p:sldId id="331" r:id="rId18"/>
    <p:sldId id="338" r:id="rId19"/>
    <p:sldId id="332" r:id="rId20"/>
    <p:sldId id="333" r:id="rId21"/>
    <p:sldId id="334" r:id="rId22"/>
    <p:sldId id="339" r:id="rId23"/>
    <p:sldId id="340" r:id="rId24"/>
    <p:sldId id="335" r:id="rId25"/>
    <p:sldId id="336" r:id="rId26"/>
    <p:sldId id="341" r:id="rId27"/>
    <p:sldId id="342" r:id="rId28"/>
    <p:sldId id="343" r:id="rId29"/>
    <p:sldId id="344" r:id="rId30"/>
    <p:sldId id="345" r:id="rId31"/>
  </p:sldIdLst>
  <p:sldSz cx="10152063" cy="7596188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3399"/>
    <a:srgbClr val="00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16" y="36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182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/>
            </a:lvl1pPr>
          </a:lstStyle>
          <a:p>
            <a:fld id="{C8CAF3BA-FE47-4B05-A412-6FEE9C1BC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21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2538" y="720725"/>
            <a:ext cx="48117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3112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/>
            </a:lvl1pPr>
          </a:lstStyle>
          <a:p>
            <a:fld id="{5E9E02CB-F147-4804-81B6-AB4C29F56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69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8D1F575-B366-446E-BFBC-DB8676FAEDA4}" type="slidenum">
              <a:rPr lang="en-US" altLang="en-US" sz="1100"/>
              <a:pPr/>
              <a:t>1</a:t>
            </a:fld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359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3D10919-61F8-4DB7-92E3-D0937167FA9F}" type="slidenum">
              <a:rPr lang="en-US" altLang="en-US" sz="1100"/>
              <a:pPr/>
              <a:t>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53167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5AADD6-73DF-4F8C-B506-856C38641ABE}" type="slidenum">
              <a:rPr lang="en-US" altLang="en-US" sz="1100"/>
              <a:pPr/>
              <a:t>8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3403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629C69A-787F-45AC-A675-5084D11A7F1F}" type="slidenum">
              <a:rPr lang="en-US" altLang="en-US" sz="1100"/>
              <a:pPr/>
              <a:t>9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45655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04FA15-816B-44EF-A406-DE6CF6D3658D}" type="slidenum">
              <a:rPr lang="en-US" altLang="en-US" sz="1100"/>
              <a:pPr/>
              <a:t>10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2350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D794413-C3B7-4A4B-9210-AB6BBF0772FE}" type="slidenum">
              <a:rPr lang="en-US" altLang="en-US" sz="1100"/>
              <a:pPr/>
              <a:t>11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79324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3C3C9A8-3094-436F-9D9E-5014E8CE4439}" type="slidenum">
              <a:rPr lang="en-US" altLang="en-US" sz="1100"/>
              <a:pPr/>
              <a:t>13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52939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A860B7-072E-44C6-911D-8F2F7FC4E985}" type="slidenum">
              <a:rPr lang="en-US" altLang="en-US" sz="1100"/>
              <a:pPr/>
              <a:t>14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51981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DC810EE-64BD-4779-B7E5-8043B52971E6}" type="slidenum">
              <a:rPr lang="en-US" altLang="en-US" sz="1100"/>
              <a:pPr/>
              <a:t>17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0654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8042E2-550E-41CB-AB15-B6F90C471C72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C9C22E-2C0C-403A-889E-675E5DFE6583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8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DE17AB-CFDD-4AB0-BFF7-B699FE56292A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C8B01-1901-433F-AA10-33D7C9F796B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EC5AF5-AB5D-4148-A730-5EF046F3F75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D44F65-9030-4595-A1E1-1D55FD198702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B1F9D2-8503-4B17-84FE-EF2224F21688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69F246-9EA3-42AD-9954-E74C03E37669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0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57E31A-AB5E-4293-9FE3-D1EB5EC94817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002AEB-FF5D-4695-908F-FA88DF890960}" type="slidenum">
              <a:rPr lang="en-GB" altLang="en-US"/>
              <a:pPr/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003399"/>
                </a:solidFill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3399"/>
                </a:solidFill>
              </a:defRPr>
            </a:lvl1pPr>
          </a:lstStyle>
          <a:p>
            <a:fld id="{5ACBEA04-72AD-4029-9B2D-03F54A6570D1}" type="slidenum">
              <a:rPr lang="en-GB" altLang="en-US"/>
              <a:pPr/>
              <a:t>‹#›</a:t>
            </a:fld>
            <a:endParaRPr lang="en-GB" altLang="en-US" sz="160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611188" y="358775"/>
            <a:ext cx="7239000" cy="3238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Week</a:t>
            </a:r>
            <a:r>
              <a:rPr lang="en-US" altLang="en-US" sz="1500" baseline="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 5 Studio 1 - Interrupts</a:t>
            </a:r>
            <a:r>
              <a:rPr lang="en-US" altLang="en-US" sz="1500" dirty="0">
                <a:solidFill>
                  <a:srgbClr val="003399"/>
                </a:solidFill>
                <a:latin typeface="Times New Roman" panose="02020603050405020304" pitchFamily="18" charset="0"/>
              </a:rPr>
              <a:t>				Page: </a:t>
            </a:r>
            <a:fld id="{26196A0E-197F-411C-9559-96EA067AA1A1}" type="slidenum">
              <a:rPr lang="en-US" altLang="en-US" sz="1500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5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iming>
    <p:tnLst>
      <p:par>
        <p:cTn id="1" dur="indefinite" restart="never" nodeType="tmRoot"/>
      </p:par>
    </p:tnLst>
  </p:timing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500" b="1">
          <a:solidFill>
            <a:srgbClr val="003399"/>
          </a:solidFill>
          <a:latin typeface="+mn-lt"/>
          <a:ea typeface="MS PGothic" pitchFamily="34" charset="-128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>
          <a:solidFill>
            <a:srgbClr val="003399"/>
          </a:solidFill>
          <a:latin typeface="+mn-lt"/>
          <a:ea typeface="MS PGothic" pitchFamily="34" charset="-128"/>
        </a:defRPr>
      </a:lvl2pPr>
      <a:lvl3pPr marL="755650" indent="158750" algn="l" defTabSz="1014413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200" b="1">
          <a:solidFill>
            <a:srgbClr val="FF6600"/>
          </a:solidFill>
          <a:latin typeface="+mn-lt"/>
          <a:ea typeface="MS PGothic" pitchFamily="34" charset="-128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200" i="1">
          <a:solidFill>
            <a:srgbClr val="003399"/>
          </a:solidFill>
          <a:latin typeface="+mn-lt"/>
          <a:ea typeface="MS PGothic" pitchFamily="34" charset="-128"/>
        </a:defRPr>
      </a:lvl4pPr>
      <a:lvl5pPr marL="1524000" indent="3048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MS PGothic" pitchFamily="34" charset="-128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92163" y="269875"/>
            <a:ext cx="8580437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CG1112</a:t>
            </a:r>
            <a:endParaRPr lang="en-US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Engineering Principles and Practices II for CEG</a:t>
            </a:r>
            <a:endParaRPr lang="en-US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Week 5 Studio 1</a:t>
            </a:r>
            <a:endParaRPr lang="en-US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Interrupts</a:t>
            </a:r>
            <a:endParaRPr lang="en-US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70550"/>
            <a:ext cx="23764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I/O Programming</a:t>
            </a:r>
            <a:br>
              <a:rPr lang="en-US" altLang="en-US" dirty="0" smtClean="0"/>
            </a:br>
            <a:r>
              <a:rPr lang="en-US" altLang="en-US" dirty="0" smtClean="0"/>
              <a:t>Polling</a:t>
            </a:r>
          </a:p>
        </p:txBody>
      </p:sp>
      <p:pic>
        <p:nvPicPr>
          <p:cNvPr id="40963" name="Content Placeholder 3" descr="5-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214563"/>
            <a:ext cx="6408737" cy="2630487"/>
          </a:xfrm>
        </p:spPr>
      </p:pic>
      <p:pic>
        <p:nvPicPr>
          <p:cNvPr id="40964" name="Content Placeholder 3" descr="5-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878388"/>
            <a:ext cx="862806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I/O Programming</a:t>
            </a:r>
            <a:br>
              <a:rPr lang="en-US" altLang="en-US" dirty="0" smtClean="0"/>
            </a:br>
            <a:r>
              <a:rPr lang="en-US" altLang="en-US" dirty="0" smtClean="0"/>
              <a:t>Polling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Issue:</a:t>
            </a:r>
          </a:p>
          <a:p>
            <a:pPr lvl="1"/>
            <a:r>
              <a:rPr lang="en-US" altLang="en-US" dirty="0" smtClean="0"/>
              <a:t>It takes perhaps 10ms to print a character.</a:t>
            </a:r>
          </a:p>
          <a:p>
            <a:pPr lvl="1"/>
            <a:r>
              <a:rPr lang="en-US" altLang="en-US" dirty="0" smtClean="0"/>
              <a:t>During this time, the CPU will be busy-waiting until the printer is done printing.</a:t>
            </a:r>
          </a:p>
          <a:p>
            <a:pPr lvl="1"/>
            <a:r>
              <a:rPr lang="en-US" altLang="en-US" dirty="0" smtClean="0"/>
              <a:t>On a 16MHz processor like the AVR Atmega328P on the Arduino, this is equivalent to wasting 160,000 instruction cycles!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Polling Arduino Wiring Language Example</a:t>
            </a:r>
            <a:endParaRPr lang="en-SG" altLang="en-US" dirty="0" smtClean="0"/>
          </a:p>
        </p:txBody>
      </p:sp>
      <p:sp>
        <p:nvSpPr>
          <p:cNvPr id="43011" name="Content Placeholder 6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inputPin       2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while(1)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When pin 2 is HIGH we know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data is available at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analog input A0.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while(!digitalRead(inputPin))	;</a:t>
            </a:r>
          </a:p>
          <a:p>
            <a:pPr marL="0" indent="0">
              <a:buFontTx/>
              <a:buNone/>
            </a:pPr>
            <a:r>
              <a:rPr lang="da-DK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data=analogRead(0);</a:t>
            </a:r>
          </a:p>
          <a:p>
            <a:pPr marL="0" indent="0">
              <a:buFontTx/>
              <a:buNone/>
            </a:pPr>
            <a:r>
              <a:rPr lang="da-DK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process data</a:t>
            </a:r>
          </a:p>
          <a:p>
            <a:pPr marL="0" indent="0">
              <a:buFontTx/>
              <a:buNone/>
            </a:pPr>
            <a:r>
              <a:rPr lang="da-DK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Tx/>
              <a:buNone/>
            </a:pPr>
            <a:r>
              <a:rPr lang="da-DK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I/O Programming</a:t>
            </a:r>
            <a:br>
              <a:rPr lang="en-US" altLang="en-US" dirty="0" smtClean="0"/>
            </a:br>
            <a:r>
              <a:rPr lang="en-US" altLang="en-US" dirty="0" smtClean="0"/>
              <a:t>Interrupt I/O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Since 160,000 instructions is a large number, why not let the CPU do other stuff while the printer is busy?</a:t>
            </a:r>
          </a:p>
          <a:p>
            <a:pPr lvl="1"/>
            <a:r>
              <a:rPr lang="en-US" altLang="en-US" dirty="0" smtClean="0"/>
              <a:t>After the string </a:t>
            </a:r>
            <a:r>
              <a:rPr lang="en-US" altLang="en-US" smtClean="0"/>
              <a:t>is copied, </a:t>
            </a:r>
            <a:r>
              <a:rPr lang="en-US" altLang="en-US" dirty="0" smtClean="0"/>
              <a:t>the OS will send a character to the printer, then switch to a task.</a:t>
            </a:r>
          </a:p>
          <a:p>
            <a:pPr lvl="1"/>
            <a:r>
              <a:rPr lang="en-US" altLang="en-US" dirty="0" smtClean="0"/>
              <a:t>When the printer is done, it will interrupt the CPU by asserting one of the “interrupt request” (IRQ) lines on the CPU.</a:t>
            </a:r>
          </a:p>
          <a:p>
            <a:pPr lvl="1"/>
            <a:r>
              <a:rPr lang="en-US" altLang="en-US" dirty="0" smtClean="0"/>
              <a:t>This triggers a software routine called an “interrupt handler” , “interrupt service routine” or “interrupt service procedure” which will then load the next character. We will use the term “ISR”.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I/O Programming</a:t>
            </a:r>
            <a:br>
              <a:rPr lang="en-US" altLang="en-US" dirty="0" smtClean="0"/>
            </a:br>
            <a:r>
              <a:rPr lang="en-US" altLang="en-US" dirty="0" smtClean="0"/>
              <a:t>Interrupt I/O</a:t>
            </a:r>
          </a:p>
        </p:txBody>
      </p:sp>
      <p:pic>
        <p:nvPicPr>
          <p:cNvPr id="45059" name="Picture 3" descr="5-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9688"/>
            <a:ext cx="889158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19" y="278998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 smtClean="0"/>
              <a:t>Main Routine</a:t>
            </a:r>
            <a:endParaRPr lang="en-SG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580087" y="278998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 smtClean="0"/>
              <a:t>Interrupt Service Routine (ISR)</a:t>
            </a:r>
            <a:endParaRPr lang="en-SG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Interrupt Programming on the Arduino Wiring Language</a:t>
            </a:r>
            <a:endParaRPr lang="en-SG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can use </a:t>
            </a:r>
            <a:r>
              <a:rPr lang="en-US" dirty="0" err="1" smtClean="0"/>
              <a:t>attachInterrupt</a:t>
            </a:r>
            <a:r>
              <a:rPr lang="en-US" dirty="0" smtClean="0"/>
              <a:t> to specify an ISR to process interrupts.</a:t>
            </a:r>
          </a:p>
          <a:p>
            <a:pPr>
              <a:defRPr/>
            </a:pPr>
            <a:r>
              <a:rPr lang="en-US" dirty="0" smtClean="0"/>
              <a:t>The UNO can receive interrupts on pins 2 and 3 (INT0 and INT1).</a:t>
            </a:r>
          </a:p>
          <a:p>
            <a:pPr marL="0" indent="0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attachInterrupt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digitalPinToInterrupt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pinnum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0" indent="0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function, mode)</a:t>
            </a:r>
          </a:p>
          <a:p>
            <a:pPr lvl="1">
              <a:defRPr/>
            </a:pPr>
            <a:r>
              <a:rPr lang="en-US" dirty="0" err="1" smtClean="0"/>
              <a:t>pinnum</a:t>
            </a:r>
            <a:r>
              <a:rPr lang="en-US" dirty="0" smtClean="0"/>
              <a:t>: Either 2 (pin 2) or 3 (pin 3)</a:t>
            </a:r>
          </a:p>
          <a:p>
            <a:pPr lvl="1">
              <a:defRPr/>
            </a:pPr>
            <a:r>
              <a:rPr lang="en-US" dirty="0" smtClean="0"/>
              <a:t>function: ISR to call when interrupt is triggered.</a:t>
            </a:r>
          </a:p>
          <a:p>
            <a:pPr lvl="1">
              <a:defRPr/>
            </a:pPr>
            <a:r>
              <a:rPr lang="en-US" dirty="0" smtClean="0"/>
              <a:t>mode: LOW, CHANGE, RISING, FALLING.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Interrupt Programming on the Arduino Wiring Language</a:t>
            </a:r>
            <a:endParaRPr lang="en-SG" altLang="en-US" dirty="0" smtClean="0"/>
          </a:p>
        </p:txBody>
      </p:sp>
      <p:sp>
        <p:nvSpPr>
          <p:cNvPr id="4915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outputPin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13</a:t>
            </a: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Interrupt 0 is on pin 2</a:t>
            </a: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inputInterrupt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 marL="0" indent="0">
              <a:buFontTx/>
              <a:buNone/>
            </a:pPr>
            <a:endParaRPr lang="en-SG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 unsigned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 unsigned char flag;</a:t>
            </a:r>
            <a:endParaRPr lang="en-SG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outputPin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attachInterrupt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digitalPinToInterrupt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inputInterrupt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readAnalog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Tx/>
              <a:buNone/>
            </a:pPr>
            <a:r>
              <a:rPr lang="en-SG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CHANGE);</a:t>
            </a: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readAnalog</a:t>
            </a: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data=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flag=1;</a:t>
            </a:r>
            <a:endParaRPr lang="en-SG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SG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while(1)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if(flag)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processData(data);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flag=0;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Do other stuff</a:t>
            </a:r>
          </a:p>
          <a:p>
            <a:pPr marL="0" indent="0">
              <a:buFontTx/>
              <a:buNone/>
            </a:pPr>
            <a:r>
              <a:rPr lang="en-US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SG" alt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setup();</a:t>
            </a:r>
          </a:p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loop();</a:t>
            </a:r>
          </a:p>
          <a:p>
            <a:pPr marL="0" indent="0">
              <a:buFontTx/>
              <a:buNone/>
            </a:pPr>
            <a:r>
              <a:rPr lang="en-SG" alt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Tx/>
              <a:buNone/>
            </a:pPr>
            <a:r>
              <a:rPr lang="en-SG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SG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Bare-metal AVR Interrupt Programming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956097"/>
          </a:xfrm>
        </p:spPr>
        <p:txBody>
          <a:bodyPr/>
          <a:lstStyle/>
          <a:p>
            <a:r>
              <a:rPr lang="en-US" altLang="en-US" dirty="0" smtClean="0"/>
              <a:t>The Atmega328P MCU can process up to 26 different interrupts, partially shown below: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58" y="3078014"/>
            <a:ext cx="7021041" cy="39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AVR Interrupts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2664643" cy="1316137"/>
          </a:xfrm>
        </p:spPr>
        <p:txBody>
          <a:bodyPr/>
          <a:lstStyle/>
          <a:p>
            <a:r>
              <a:rPr lang="en-US" dirty="0" smtClean="0"/>
              <a:t>When an interrupt is triggered (e.g. from the timer or an external interrupt), the AVR uses this table to executed the correct handler routine.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7" y="2181224"/>
            <a:ext cx="6714697" cy="44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4"/>
            <a:ext cx="8628062" cy="4916537"/>
          </a:xfrm>
        </p:spPr>
        <p:txBody>
          <a:bodyPr/>
          <a:lstStyle/>
          <a:p>
            <a:r>
              <a:rPr lang="en-SG" dirty="0" smtClean="0"/>
              <a:t>You can handle an interrupt request by using the ISR macro:</a:t>
            </a:r>
          </a:p>
          <a:p>
            <a:pPr lvl="1" indent="0">
              <a:buNone/>
            </a:pP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ISR(</a:t>
            </a:r>
            <a:r>
              <a:rPr lang="en-S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ISR Code</a:t>
            </a:r>
            <a:endParaRPr lang="en-S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SG" dirty="0" smtClean="0"/>
              <a:t>The </a:t>
            </a:r>
            <a:r>
              <a:rPr lang="en-SG" i="1" dirty="0" smtClean="0"/>
              <a:t>vector</a:t>
            </a:r>
            <a:r>
              <a:rPr lang="en-SG" dirty="0" smtClean="0"/>
              <a:t> parameter specifies the interrupt you want to process.</a:t>
            </a:r>
          </a:p>
          <a:p>
            <a:pPr lvl="1"/>
            <a:r>
              <a:rPr lang="en-SG" dirty="0" smtClean="0"/>
              <a:t>It takes the form </a:t>
            </a:r>
            <a:r>
              <a:rPr lang="en-SG" i="1" dirty="0" err="1" smtClean="0"/>
              <a:t>interruptName_vect</a:t>
            </a:r>
            <a:endParaRPr lang="en-SG" dirty="0" smtClean="0"/>
          </a:p>
          <a:p>
            <a:pPr lvl="1"/>
            <a:r>
              <a:rPr lang="en-SG" dirty="0" smtClean="0"/>
              <a:t>E.g. to handle the PCINT0 interrupt, you would specify PCINT0_vect in </a:t>
            </a:r>
            <a:r>
              <a:rPr lang="en-SG" i="1" dirty="0" smtClean="0"/>
              <a:t>vector</a:t>
            </a:r>
            <a:r>
              <a:rPr lang="en-SG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2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Dealing With I/O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 Week 4 you learnt about programming the GPIO ports on the AVR microcontroller unit (MCU) used on the Arduino.</a:t>
            </a:r>
          </a:p>
          <a:p>
            <a:r>
              <a:rPr lang="en-SG" dirty="0" smtClean="0"/>
              <a:t>In this lecture we will look at a related topic: Interrupts.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27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3384723" cy="4700588"/>
          </a:xfrm>
        </p:spPr>
        <p:txBody>
          <a:bodyPr/>
          <a:lstStyle/>
          <a:p>
            <a:r>
              <a:rPr lang="en-SG" dirty="0" smtClean="0"/>
              <a:t>Arduino pins 2 and 3 are connected to INT0 and INT1, as shown in this diagram.</a:t>
            </a:r>
          </a:p>
          <a:p>
            <a:r>
              <a:rPr lang="en-SG" dirty="0" smtClean="0"/>
              <a:t>In the previous table, we can see that INT0 and INT1 are external interrupts.</a:t>
            </a:r>
            <a:endParaRPr lang="en-SG" dirty="0"/>
          </a:p>
        </p:txBody>
      </p:sp>
      <p:pic>
        <p:nvPicPr>
          <p:cNvPr id="89090" name="Picture 2" descr="Image result for arduino to atmega328 pin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42" y="2285926"/>
            <a:ext cx="575388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3312715" cy="4700588"/>
          </a:xfrm>
        </p:spPr>
        <p:txBody>
          <a:bodyPr/>
          <a:lstStyle/>
          <a:p>
            <a:r>
              <a:rPr lang="en-SG" dirty="0" smtClean="0"/>
              <a:t>Both INT0 and INT1 can be configured in how they respond to interrupt requests:</a:t>
            </a:r>
          </a:p>
          <a:p>
            <a:pPr lvl="1"/>
            <a:r>
              <a:rPr lang="en-SG" dirty="0" smtClean="0"/>
              <a:t>This is done by settings bits 3 and </a:t>
            </a:r>
            <a:r>
              <a:rPr lang="en-SG" dirty="0"/>
              <a:t>2</a:t>
            </a:r>
            <a:r>
              <a:rPr lang="en-SG" dirty="0" smtClean="0"/>
              <a:t> for INT1, and 1 and 0 for INT0 according to the table on the right.</a:t>
            </a:r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927" y="1543433"/>
            <a:ext cx="5731510" cy="57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INT0 and INT1 are turned off. To turn them on, you need to write to bits 0 and 1 respectively of register EIMSK (External Interrupt Mask Register):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59" y="3942110"/>
            <a:ext cx="8891364" cy="25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Interrupt Masking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MCU can be made to ignore almost all interrupts. This is called “interrupt masking”.</a:t>
            </a:r>
          </a:p>
          <a:p>
            <a:r>
              <a:rPr lang="en-SG" dirty="0" smtClean="0"/>
              <a:t>This is used in critical segments of code where any interruption can result in wrong execution.</a:t>
            </a:r>
          </a:p>
          <a:p>
            <a:r>
              <a:rPr lang="en-SG" dirty="0" smtClean="0"/>
              <a:t>How to disable/enable interrupts:</a:t>
            </a:r>
          </a:p>
          <a:p>
            <a:pPr lvl="1"/>
            <a:r>
              <a:rPr lang="en-SG" dirty="0" smtClean="0"/>
              <a:t>On Arduino Wiring Language:</a:t>
            </a:r>
          </a:p>
          <a:p>
            <a:pPr lvl="2"/>
            <a:r>
              <a:rPr lang="en-SG" dirty="0" err="1" smtClean="0"/>
              <a:t>noInterrupts</a:t>
            </a:r>
            <a:r>
              <a:rPr lang="en-SG" dirty="0" smtClean="0"/>
              <a:t>() to disable all interrupts.</a:t>
            </a:r>
          </a:p>
          <a:p>
            <a:pPr lvl="2"/>
            <a:r>
              <a:rPr lang="en-SG" dirty="0" smtClean="0"/>
              <a:t>interrupts() to enable all interrupts again.</a:t>
            </a:r>
          </a:p>
          <a:p>
            <a:pPr lvl="1"/>
            <a:r>
              <a:rPr lang="en-SG" dirty="0" smtClean="0"/>
              <a:t>On bare-metal:</a:t>
            </a:r>
          </a:p>
          <a:p>
            <a:pPr lvl="2"/>
            <a:r>
              <a:rPr lang="en-SG" dirty="0" smtClean="0"/>
              <a:t>cli() to disable all interrupts.</a:t>
            </a:r>
          </a:p>
          <a:p>
            <a:pPr lvl="2"/>
            <a:r>
              <a:rPr lang="en-SG" dirty="0" err="1" smtClean="0"/>
              <a:t>sei</a:t>
            </a:r>
            <a:r>
              <a:rPr lang="en-SG" dirty="0" smtClean="0"/>
              <a:t>() to enable all interrupts again.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83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Bare-metal AVR Interrupt Programming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596057"/>
          </a:xfrm>
        </p:spPr>
        <p:txBody>
          <a:bodyPr/>
          <a:lstStyle/>
          <a:p>
            <a:r>
              <a:rPr lang="en-SG" dirty="0" smtClean="0"/>
              <a:t>Example code: Using INT0 to switch and LED on and off.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5" y="2645965"/>
            <a:ext cx="8132034" cy="44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Bare-metal AVR Interrupt Programming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3" y="2149816"/>
            <a:ext cx="6624736" cy="50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Being Volatile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For correct program operation, </a:t>
            </a:r>
            <a:r>
              <a:rPr lang="en-SG" smtClean="0"/>
              <a:t>any global variable </a:t>
            </a:r>
            <a:r>
              <a:rPr lang="en-SG" dirty="0" smtClean="0"/>
              <a:t>that is modified by an ISR but used by another function, must be declared to be “volatile”.</a:t>
            </a:r>
          </a:p>
          <a:p>
            <a:r>
              <a:rPr lang="en-SG" dirty="0" smtClean="0"/>
              <a:t>In our example </a:t>
            </a:r>
            <a:r>
              <a:rPr lang="en-SG" dirty="0" err="1" smtClean="0"/>
              <a:t>onOff</a:t>
            </a:r>
            <a:r>
              <a:rPr lang="en-SG" dirty="0" smtClean="0"/>
              <a:t> is set/cleared by the ISR but used in main, so we declare: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volatile </a:t>
            </a:r>
            <a:r>
              <a:rPr lang="en-SG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dirty="0" smtClean="0"/>
              <a:t>The “static” keyword is optional, and it prevents other C modules from accessing/modifying </a:t>
            </a:r>
            <a:r>
              <a:rPr lang="en-SG" dirty="0" err="1" smtClean="0"/>
              <a:t>onOff</a:t>
            </a:r>
            <a:r>
              <a:rPr lang="en-SG" dirty="0" smtClean="0"/>
              <a:t>, which it could otherwise do simple by declaring:</a:t>
            </a:r>
          </a:p>
          <a:p>
            <a:pPr lvl="1" indent="0">
              <a:buNone/>
            </a:pPr>
            <a:r>
              <a:rPr lang="en-SG" dirty="0" smtClean="0"/>
              <a:t>	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184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Volatility Matters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understand volatility, we need to understand how C compiles a loop into assembly.</a:t>
            </a:r>
          </a:p>
          <a:p>
            <a:r>
              <a:rPr lang="en-SG" dirty="0" smtClean="0"/>
              <a:t>Where we have: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SG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 Loop Body …</a:t>
            </a:r>
          </a:p>
          <a:p>
            <a:pPr marL="0" indent="0">
              <a:buNone/>
            </a:pP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SG" dirty="0" smtClean="0"/>
              <a:t>On CPUs like the Sun SPARC and MCUs like the ARM and AVR, the CPU can only operate on small temporary storage units called “CPU registers”, and not on variables directly. </a:t>
            </a:r>
            <a:endParaRPr lang="en-SG" dirty="0"/>
          </a:p>
          <a:p>
            <a:pPr marL="0" indent="0">
              <a:buNone/>
            </a:pPr>
            <a:endParaRPr lang="en-SG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Volatility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 in the code above, the CPU/MCU loads up </a:t>
            </a:r>
            <a:r>
              <a:rPr lang="en-SG" dirty="0" err="1" smtClean="0"/>
              <a:t>onOff</a:t>
            </a:r>
            <a:r>
              <a:rPr lang="en-SG" dirty="0" smtClean="0"/>
              <a:t> into a register using a </a:t>
            </a:r>
            <a:r>
              <a:rPr lang="en-SG" dirty="0" err="1" smtClean="0"/>
              <a:t>lw</a:t>
            </a:r>
            <a:r>
              <a:rPr lang="en-SG" dirty="0" smtClean="0"/>
              <a:t> (load-word) assembly instruction and generates the following code: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$r0, </a:t>
            </a:r>
            <a:r>
              <a:rPr lang="en-SG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 Load </a:t>
            </a:r>
            <a:r>
              <a:rPr lang="en-SG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register r0</a:t>
            </a:r>
          </a:p>
          <a:p>
            <a:pPr marL="0" indent="0">
              <a:buNone/>
            </a:pP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Loop Body …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$r0, 0, loop ; Jump back to loop if $</a:t>
            </a:r>
            <a:r>
              <a:rPr lang="en-SG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SG" dirty="0" smtClean="0"/>
              <a:t>We see that the compiler does not do </a:t>
            </a:r>
            <a:r>
              <a:rPr lang="en-SG" dirty="0" err="1" smtClean="0"/>
              <a:t>lw</a:t>
            </a:r>
            <a:r>
              <a:rPr lang="en-SG" dirty="0" smtClean="0"/>
              <a:t> $0, </a:t>
            </a:r>
            <a:r>
              <a:rPr lang="en-SG" dirty="0" err="1" smtClean="0"/>
              <a:t>onOff</a:t>
            </a:r>
            <a:r>
              <a:rPr lang="en-SG" dirty="0" smtClean="0"/>
              <a:t> on every iteration but only once.</a:t>
            </a:r>
          </a:p>
          <a:p>
            <a:pPr lvl="1"/>
            <a:r>
              <a:rPr lang="en-SG" dirty="0" smtClean="0"/>
              <a:t>This is because memory is very slow and the </a:t>
            </a:r>
            <a:r>
              <a:rPr lang="en-SG" dirty="0" err="1" smtClean="0"/>
              <a:t>lw</a:t>
            </a:r>
            <a:r>
              <a:rPr lang="en-SG" dirty="0" smtClean="0"/>
              <a:t> instruction consumes a lot of CPU cycles.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196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Volatility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problem now is that if the ISR changes </a:t>
            </a:r>
            <a:r>
              <a:rPr lang="en-SG" dirty="0" err="1" smtClean="0"/>
              <a:t>onOff</a:t>
            </a:r>
            <a:r>
              <a:rPr lang="en-SG" dirty="0" smtClean="0"/>
              <a:t>, the code in the loop will never know because it never reloads </a:t>
            </a:r>
            <a:r>
              <a:rPr lang="en-SG" dirty="0" err="1" smtClean="0"/>
              <a:t>onOff</a:t>
            </a:r>
            <a:r>
              <a:rPr lang="en-SG" dirty="0" smtClean="0"/>
              <a:t>, and thus $r0 will never be updated. </a:t>
            </a:r>
          </a:p>
          <a:p>
            <a:pPr lvl="1"/>
            <a:r>
              <a:rPr lang="en-SG" dirty="0" smtClean="0"/>
              <a:t>The code goes into an infinite loop.</a:t>
            </a:r>
          </a:p>
          <a:p>
            <a:r>
              <a:rPr lang="en-SG" dirty="0" smtClean="0"/>
              <a:t>By declaring the variable to be volatile, the C compiler moves the </a:t>
            </a:r>
            <a:r>
              <a:rPr lang="en-SG" dirty="0" err="1" smtClean="0"/>
              <a:t>lw</a:t>
            </a:r>
            <a:r>
              <a:rPr lang="en-SG" dirty="0" smtClean="0"/>
              <a:t> into the loop, like so: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$r0, 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; Load 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onOff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into register </a:t>
            </a:r>
            <a:r>
              <a:rPr lang="en-SG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SG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… Loop Body …</a:t>
            </a:r>
          </a:p>
          <a:p>
            <a:pPr marL="0" indent="0">
              <a:buNone/>
            </a:pP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$r0, 0, loop ; Jump back to loop if $</a:t>
            </a:r>
            <a:r>
              <a:rPr lang="en-SG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SG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236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Dealing With I/O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Presumably you are currently using your laptop/PC to view this set of slides, and maybe listen to my lecture.</a:t>
            </a:r>
          </a:p>
          <a:p>
            <a:r>
              <a:rPr lang="en-SG" dirty="0" smtClean="0"/>
              <a:t>So your PC is busy:</a:t>
            </a:r>
          </a:p>
          <a:p>
            <a:pPr lvl="1"/>
            <a:r>
              <a:rPr lang="en-SG" dirty="0" smtClean="0"/>
              <a:t>Rendering the gorgeous </a:t>
            </a:r>
            <a:r>
              <a:rPr lang="en-SG" dirty="0" err="1" smtClean="0"/>
              <a:t>colors</a:t>
            </a:r>
            <a:r>
              <a:rPr lang="en-SG" dirty="0" smtClean="0"/>
              <a:t> and wise words of these slides.</a:t>
            </a:r>
          </a:p>
          <a:p>
            <a:pPr lvl="1"/>
            <a:r>
              <a:rPr lang="en-SG" dirty="0" smtClean="0"/>
              <a:t>Playing my recording of these notes.</a:t>
            </a:r>
          </a:p>
          <a:p>
            <a:r>
              <a:rPr lang="en-SG" dirty="0" smtClean="0"/>
              <a:t>Presumably, your computer still responds to your keyboard!</a:t>
            </a:r>
          </a:p>
          <a:p>
            <a:pPr lvl="1"/>
            <a:r>
              <a:rPr lang="en-SG" dirty="0" smtClean="0"/>
              <a:t>You can try hitting ESC or ALT-TAB to see if you can escape these notes!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6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Volatility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Since the code now reloads </a:t>
            </a:r>
            <a:r>
              <a:rPr lang="en-SG" dirty="0" err="1" smtClean="0"/>
              <a:t>onOff</a:t>
            </a:r>
            <a:r>
              <a:rPr lang="en-SG" dirty="0" smtClean="0"/>
              <a:t> into $r0 on every iteration, the loop will now always have the latest value for </a:t>
            </a:r>
            <a:r>
              <a:rPr lang="en-SG" dirty="0" err="1" smtClean="0"/>
              <a:t>onOff</a:t>
            </a:r>
            <a:r>
              <a:rPr lang="en-SG" dirty="0" smtClean="0"/>
              <a:t>, as set by the ISR.</a:t>
            </a:r>
          </a:p>
          <a:p>
            <a:r>
              <a:rPr lang="en-SG" dirty="0" smtClean="0"/>
              <a:t>Downside:</a:t>
            </a:r>
          </a:p>
          <a:p>
            <a:pPr lvl="1"/>
            <a:r>
              <a:rPr lang="en-SG" dirty="0" smtClean="0"/>
              <a:t>The loop now accesses memory every cycle, slowing down your execution greatly.</a:t>
            </a:r>
          </a:p>
          <a:p>
            <a:pPr lvl="1"/>
            <a:r>
              <a:rPr lang="en-SG" dirty="0" smtClean="0"/>
              <a:t>But that… as they say.. is life.</a:t>
            </a:r>
          </a:p>
          <a:p>
            <a:r>
              <a:rPr lang="en-SG" dirty="0" smtClean="0"/>
              <a:t>Moral:</a:t>
            </a:r>
          </a:p>
          <a:p>
            <a:pPr lvl="1"/>
            <a:r>
              <a:rPr lang="en-SG" dirty="0" smtClean="0"/>
              <a:t>Always declare GLOBAL variables that are changed by ISRs to be volatile.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944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Dealing With I/O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Question:</a:t>
            </a:r>
          </a:p>
          <a:p>
            <a:pPr lvl="1"/>
            <a:r>
              <a:rPr lang="en-SG" dirty="0" smtClean="0"/>
              <a:t>Since your PC is busy showing these slides or playing a video (or Goat Simulator, if you’re inclined towards such things):</a:t>
            </a:r>
          </a:p>
          <a:p>
            <a:pPr lvl="2"/>
            <a:r>
              <a:rPr lang="en-SG" dirty="0" smtClean="0"/>
              <a:t>HOW DOES YOUR PC KNOW WHEN YOU HAVE PRESSED A KEY??</a:t>
            </a:r>
          </a:p>
          <a:p>
            <a:pPr lvl="1"/>
            <a:r>
              <a:rPr lang="en-SG" dirty="0" smtClean="0"/>
              <a:t>Long story short, there are two possibilities:</a:t>
            </a:r>
          </a:p>
          <a:p>
            <a:pPr lvl="2"/>
            <a:r>
              <a:rPr lang="en-SG" dirty="0" smtClean="0"/>
              <a:t>Your computer (actually, your operating system – but we’ll wait till CG2271 to talk about that) continuously checks if a key has been pressed. OR</a:t>
            </a:r>
          </a:p>
          <a:p>
            <a:pPr lvl="2"/>
            <a:r>
              <a:rPr lang="en-SG" dirty="0" smtClean="0"/>
              <a:t>The keyboard tells the CPU when a key has been pressed, and the CPU goes and reads the key.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06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 Analogy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Consider this story:</a:t>
            </a:r>
          </a:p>
          <a:p>
            <a:pPr lvl="1"/>
            <a:r>
              <a:rPr lang="en-SG" dirty="0" smtClean="0"/>
              <a:t>Elon the Magnificent, one time CEO of PayPal, founder of Tesla Motors and </a:t>
            </a:r>
            <a:r>
              <a:rPr lang="en-SG" dirty="0" err="1" smtClean="0"/>
              <a:t>SpaceX</a:t>
            </a:r>
            <a:r>
              <a:rPr lang="en-SG" dirty="0" smtClean="0"/>
              <a:t>, and Awesome Superhero ™, wants to employ you to the hedges in his Awesome Superhero ™ Secret Hideout ™ at the Basement of 1 Infinite Loop, Cupertino, CA 95014.</a:t>
            </a:r>
          </a:p>
          <a:p>
            <a:pPr lvl="1"/>
            <a:r>
              <a:rPr lang="en-SG" dirty="0" smtClean="0"/>
              <a:t>He will pay you US$25m a year, in perpetuity.</a:t>
            </a:r>
          </a:p>
          <a:p>
            <a:r>
              <a:rPr lang="en-SG" dirty="0" smtClean="0"/>
              <a:t>Would you take this job? (Say YES! C’mon trimming hedges in a basement for the Awesome Superhero ™ has to be better than reading these slides!)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90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 Analogy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 smtClean="0"/>
              <a:t>There a catch! (Aside from the fact that nobody grows hedges in basements):</a:t>
            </a:r>
          </a:p>
          <a:p>
            <a:pPr lvl="1"/>
            <a:r>
              <a:rPr lang="en-SG" sz="2400" dirty="0" smtClean="0"/>
              <a:t>He will call you on your land-line phone to talk to you first (little known fact: Elon does not like mobile phones).</a:t>
            </a:r>
          </a:p>
          <a:p>
            <a:pPr lvl="1"/>
            <a:r>
              <a:rPr lang="en-SG" sz="2400" dirty="0" smtClean="0"/>
              <a:t>You must answer in one second, or the job goes to your worst enemy, and you have to pay your worst enemy US$2m.</a:t>
            </a:r>
          </a:p>
          <a:p>
            <a:pPr lvl="1"/>
            <a:r>
              <a:rPr lang="en-SG" sz="2400" dirty="0" smtClean="0"/>
              <a:t>You’re busy with EPP2 readings and studios.</a:t>
            </a:r>
          </a:p>
          <a:p>
            <a:r>
              <a:rPr lang="en-SG" sz="2400" dirty="0" smtClean="0"/>
              <a:t>What would you do if:</a:t>
            </a:r>
          </a:p>
          <a:p>
            <a:pPr lvl="1"/>
            <a:r>
              <a:rPr lang="en-SG" sz="2400" dirty="0" smtClean="0"/>
              <a:t>Your phone’s ringer doesn’t work?</a:t>
            </a:r>
          </a:p>
          <a:p>
            <a:pPr lvl="1"/>
            <a:r>
              <a:rPr lang="en-SG" sz="2400" dirty="0" smtClean="0"/>
              <a:t>Your phone’s ringer work perfectly?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5357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I/O Programming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 are 3 ways to access the I/O devices. The Arduino/AVR does not support the third method (direct memory access) so we will skip it.</a:t>
            </a:r>
          </a:p>
          <a:p>
            <a:pPr lvl="1"/>
            <a:r>
              <a:rPr lang="en-US" altLang="en-US" dirty="0" smtClean="0"/>
              <a:t>Polling (You with a broken ringer)</a:t>
            </a:r>
          </a:p>
          <a:p>
            <a:pPr lvl="1"/>
            <a:r>
              <a:rPr lang="en-US" altLang="en-US" dirty="0" smtClean="0"/>
              <a:t>Interrupt-driven I/O (You with a fully functioning phone)</a:t>
            </a:r>
          </a:p>
          <a:p>
            <a:pPr lvl="1"/>
            <a:r>
              <a:rPr lang="en-US" altLang="en-US" dirty="0" smtClean="0"/>
              <a:t>Direct Memory Access (Not you)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I/O Programming</a:t>
            </a:r>
            <a:br>
              <a:rPr lang="en-US" altLang="en-US" dirty="0" smtClean="0"/>
            </a:br>
            <a:r>
              <a:rPr lang="en-US" altLang="en-US" dirty="0" smtClean="0"/>
              <a:t>Polling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This is the simplest form of I/O programming – The CPU does all the work.</a:t>
            </a:r>
          </a:p>
          <a:p>
            <a:r>
              <a:rPr lang="en-US" altLang="en-US" dirty="0" smtClean="0"/>
              <a:t>Consider a process that prints “ABCDEFGH” on the printer:</a:t>
            </a:r>
          </a:p>
          <a:p>
            <a:pPr lvl="1"/>
            <a:r>
              <a:rPr lang="en-US" altLang="en-US" dirty="0" smtClean="0"/>
              <a:t>User process acquires the printer by making a system call. This call returns an error or blocks if the printer is busy, until it is available.</a:t>
            </a:r>
          </a:p>
          <a:p>
            <a:pPr lvl="1"/>
            <a:r>
              <a:rPr lang="en-US" altLang="en-US" dirty="0" smtClean="0"/>
              <a:t>There is an operating system (OS) that copies the string to be printed into its own buffer. 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I/O Programming</a:t>
            </a:r>
            <a:br>
              <a:rPr lang="en-US" altLang="en-US" dirty="0" smtClean="0"/>
            </a:br>
            <a:r>
              <a:rPr lang="en-US" altLang="en-US" dirty="0" smtClean="0"/>
              <a:t>Polling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en-US" smtClean="0"/>
              <a:t>The OS then copies character by character onto the printer’s latch, and the printer prints it out.</a:t>
            </a:r>
          </a:p>
          <a:p>
            <a:pPr marL="723900" lvl="2" indent="-342900">
              <a:buFontTx/>
              <a:buChar char="•"/>
            </a:pPr>
            <a:r>
              <a:rPr lang="en-US" altLang="en-US" smtClean="0"/>
              <a:t>Copy the first character and advance the buffer’s pointer. </a:t>
            </a:r>
          </a:p>
          <a:p>
            <a:pPr marL="723900" lvl="2" indent="-342900">
              <a:buFontTx/>
              <a:buChar char="•"/>
            </a:pPr>
            <a:r>
              <a:rPr lang="en-US" altLang="en-US" smtClean="0"/>
              <a:t>Check that the printer is ready for the next character. If not, wait.</a:t>
            </a:r>
          </a:p>
          <a:p>
            <a:pPr marL="1111250" lvl="3" indent="-342900">
              <a:buFontTx/>
              <a:buChar char="•"/>
            </a:pPr>
            <a:r>
              <a:rPr lang="en-US" altLang="en-US" smtClean="0"/>
              <a:t>This is called “busy-waiting” or “polling”.</a:t>
            </a:r>
          </a:p>
          <a:p>
            <a:pPr marL="723900" lvl="2" indent="-342900">
              <a:buFontTx/>
              <a:buChar char="•"/>
            </a:pPr>
            <a:r>
              <a:rPr lang="en-US" altLang="en-US" smtClean="0"/>
              <a:t>Copy the next character. Repeat until buffer is empty.</a:t>
            </a:r>
          </a:p>
          <a:p>
            <a:pPr marL="723900" lvl="2" indent="-342900">
              <a:buFontTx/>
              <a:buChar char="•"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1407</Words>
  <Application>Microsoft Office PowerPoint</Application>
  <PresentationFormat>Custom</PresentationFormat>
  <Paragraphs>208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MS PGothic</vt:lpstr>
      <vt:lpstr>Courier New</vt:lpstr>
      <vt:lpstr>Times</vt:lpstr>
      <vt:lpstr>Times New Roman</vt:lpstr>
      <vt:lpstr>Wingdings</vt:lpstr>
      <vt:lpstr>Blank</vt:lpstr>
      <vt:lpstr>PowerPoint Presentation</vt:lpstr>
      <vt:lpstr>Dealing With I/O</vt:lpstr>
      <vt:lpstr>Dealing With I/O</vt:lpstr>
      <vt:lpstr>Dealing With I/O</vt:lpstr>
      <vt:lpstr>An Analogy</vt:lpstr>
      <vt:lpstr>An Analogy</vt:lpstr>
      <vt:lpstr>I/O Programming</vt:lpstr>
      <vt:lpstr>I/O Programming Polling</vt:lpstr>
      <vt:lpstr>I/O Programming Polling</vt:lpstr>
      <vt:lpstr>I/O Programming Polling</vt:lpstr>
      <vt:lpstr>I/O Programming Polling</vt:lpstr>
      <vt:lpstr>Polling Arduino Wiring Language Example</vt:lpstr>
      <vt:lpstr>I/O Programming Interrupt I/O</vt:lpstr>
      <vt:lpstr>I/O Programming Interrupt I/O</vt:lpstr>
      <vt:lpstr>Interrupt Programming on the Arduino Wiring Language</vt:lpstr>
      <vt:lpstr>Interrupt Programming on the Arduino Wiring Language</vt:lpstr>
      <vt:lpstr>Bare-metal AVR Interrupt Programming</vt:lpstr>
      <vt:lpstr>How AVR Interrupts Work</vt:lpstr>
      <vt:lpstr>Bare-metal AVR Interrupt Programming</vt:lpstr>
      <vt:lpstr>Bare-metal AVR Interrupt Programming</vt:lpstr>
      <vt:lpstr>Bare-metal AVR Interrupt Programming</vt:lpstr>
      <vt:lpstr>Bare-metal AVR Interrupt Programming</vt:lpstr>
      <vt:lpstr>Interrupt Masking</vt:lpstr>
      <vt:lpstr>Bare-metal AVR Interrupt Programming</vt:lpstr>
      <vt:lpstr>Bare-metal AVR Interrupt Programming</vt:lpstr>
      <vt:lpstr>Being Volatile</vt:lpstr>
      <vt:lpstr>Why Volatility Matters</vt:lpstr>
      <vt:lpstr>Why Volatility Matters</vt:lpstr>
      <vt:lpstr>Why Volatility Matters</vt:lpstr>
      <vt:lpstr>Why Volatility Matters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Tan Keng Yan, Colin</cp:lastModifiedBy>
  <cp:revision>197</cp:revision>
  <cp:lastPrinted>2002-11-20T02:08:40Z</cp:lastPrinted>
  <dcterms:created xsi:type="dcterms:W3CDTF">2001-10-04T11:39:11Z</dcterms:created>
  <dcterms:modified xsi:type="dcterms:W3CDTF">2018-02-13T04:12:52Z</dcterms:modified>
</cp:coreProperties>
</file>