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38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2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5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1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4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7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54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8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4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9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5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91" y="1325563"/>
            <a:ext cx="8312727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6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CG1112</a:t>
            </a:r>
            <a:endParaRPr lang="en-S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b="1" dirty="0" smtClean="0"/>
              <a:t> – Studio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r>
              <a:rPr lang="en-US" sz="2800" dirty="0" smtClean="0"/>
              <a:t>Pulse Width Modulation (PWM)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0671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 need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1.75 volt</a:t>
            </a:r>
            <a:r>
              <a:rPr lang="en-US" b="1" dirty="0" smtClean="0"/>
              <a:t>!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91" y="1160206"/>
            <a:ext cx="8312727" cy="547795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Digital output is </a:t>
            </a:r>
            <a:r>
              <a:rPr lang="en-US" b="1" dirty="0" smtClean="0"/>
              <a:t>limited</a:t>
            </a:r>
            <a:r>
              <a:rPr lang="en-US" dirty="0" smtClean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[ </a:t>
            </a:r>
            <a:r>
              <a:rPr lang="en-US" b="1" dirty="0" smtClean="0"/>
              <a:t>logic '0' = 0 volt, logic '1' = 5 volt</a:t>
            </a:r>
            <a:r>
              <a:rPr lang="en-US" dirty="0" smtClean="0"/>
              <a:t>] for Arduino Uno.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PWM allows us to get </a:t>
            </a:r>
            <a:br>
              <a:rPr lang="en-US" dirty="0" smtClean="0"/>
            </a:br>
            <a:r>
              <a:rPr lang="en-US" b="1" dirty="0" smtClean="0"/>
              <a:t>analog voltages </a:t>
            </a: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digital output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ym typeface="Wingdings" panose="05000000000000000000" pitchFamily="2" charset="2"/>
              </a:rPr>
              <a:t> We used </a:t>
            </a:r>
            <a:r>
              <a:rPr lang="en-US" b="1" dirty="0" err="1" smtClean="0">
                <a:sym typeface="Wingdings" panose="05000000000000000000" pitchFamily="2" charset="2"/>
              </a:rPr>
              <a:t>AnalogWrite</a:t>
            </a:r>
            <a:r>
              <a:rPr lang="en-US" b="1" dirty="0" smtClean="0">
                <a:sym typeface="Wingdings" panose="05000000000000000000" pitchFamily="2" charset="2"/>
              </a:rPr>
              <a:t>() </a:t>
            </a:r>
            <a:br>
              <a:rPr lang="en-US" b="1" dirty="0" smtClean="0">
                <a:sym typeface="Wingdings" panose="05000000000000000000" pitchFamily="2" charset="2"/>
              </a:rPr>
            </a:br>
            <a:r>
              <a:rPr lang="en-US" b="1" dirty="0" smtClean="0">
                <a:sym typeface="Wingdings" panose="05000000000000000000" pitchFamily="2" charset="2"/>
              </a:rPr>
              <a:t>  </a:t>
            </a:r>
            <a:r>
              <a:rPr lang="en-US" dirty="0" smtClean="0">
                <a:sym typeface="Wingdings" panose="05000000000000000000" pitchFamily="2" charset="2"/>
              </a:rPr>
              <a:t>for PWM before, now it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is </a:t>
            </a:r>
            <a:r>
              <a:rPr lang="en-US" b="1" i="1" dirty="0" smtClean="0">
                <a:sym typeface="Wingdings" panose="05000000000000000000" pitchFamily="2" charset="2"/>
              </a:rPr>
              <a:t>time </a:t>
            </a:r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b="1" i="1" dirty="0" smtClean="0">
                <a:sym typeface="Wingdings" panose="05000000000000000000" pitchFamily="2" charset="2"/>
              </a:rPr>
              <a:t>bare</a:t>
            </a:r>
            <a:r>
              <a:rPr lang="en-US" dirty="0" smtClean="0">
                <a:sym typeface="Wingdings" panose="05000000000000000000" pitchFamily="2" charset="2"/>
              </a:rPr>
              <a:t> it all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(sorry for the puns...) 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054" y="2350021"/>
            <a:ext cx="4296399" cy="4288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886700" y="2580967"/>
            <a:ext cx="804718" cy="4031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0v</a:t>
            </a:r>
            <a:endParaRPr lang="en-S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86700" y="3480619"/>
            <a:ext cx="804718" cy="403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1.25v</a:t>
            </a:r>
            <a:endParaRPr lang="en-S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86700" y="4292528"/>
            <a:ext cx="804718" cy="4031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2.5v</a:t>
            </a:r>
            <a:endParaRPr lang="en-S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6700" y="5192180"/>
            <a:ext cx="804718" cy="4031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3.75v</a:t>
            </a:r>
            <a:endParaRPr lang="en-S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86700" y="6091832"/>
            <a:ext cx="804718" cy="4031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5v</a:t>
            </a:r>
            <a:endParaRPr lang="en-S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4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06" y="212776"/>
            <a:ext cx="5772150" cy="8477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17110" y="176981"/>
            <a:ext cx="2123767" cy="1091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Clock source?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b="1" dirty="0" smtClean="0"/>
              <a:t>Frequency</a:t>
            </a:r>
            <a:r>
              <a:rPr lang="en-US" sz="2400" dirty="0" smtClean="0"/>
              <a:t>)</a:t>
            </a:r>
            <a:endParaRPr lang="en-SG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87" y="2425724"/>
            <a:ext cx="4286250" cy="10858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646904" y="1415842"/>
            <a:ext cx="2123767" cy="9483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to count?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b="1" dirty="0" smtClean="0"/>
              <a:t>PWM mode</a:t>
            </a:r>
            <a:r>
              <a:rPr lang="en-US" sz="2400" dirty="0" smtClean="0"/>
              <a:t>)</a:t>
            </a:r>
            <a:endParaRPr lang="en-SG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276725" y="1415842"/>
            <a:ext cx="2123767" cy="9483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Duration?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b="1" dirty="0" smtClean="0"/>
              <a:t>"Limit"</a:t>
            </a:r>
            <a:r>
              <a:rPr lang="en-US" sz="2400" dirty="0" smtClean="0"/>
              <a:t>)</a:t>
            </a:r>
            <a:endParaRPr lang="en-SG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271" y="3482038"/>
            <a:ext cx="1571625" cy="4000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437405" y="2580888"/>
            <a:ext cx="4303472" cy="1301199"/>
            <a:chOff x="4437405" y="2580888"/>
            <a:chExt cx="4303472" cy="1301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7405" y="2580888"/>
              <a:ext cx="4303472" cy="83144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1353" y="3501087"/>
              <a:ext cx="2695575" cy="381000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1883264" y="4318054"/>
            <a:ext cx="4429046" cy="7584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 happen to output?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b="1" dirty="0" smtClean="0"/>
              <a:t>Wave Generation Mode</a:t>
            </a:r>
            <a:r>
              <a:rPr lang="en-US" sz="2400" dirty="0" smtClean="0"/>
              <a:t>)</a:t>
            </a:r>
            <a:endParaRPr lang="en-SG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13" y="5366188"/>
            <a:ext cx="4000500" cy="866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5893" y="5366188"/>
            <a:ext cx="440179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10800000">
            <a:off x="6218903" y="162954"/>
            <a:ext cx="604684" cy="570271"/>
          </a:xfrm>
          <a:prstGeom prst="rightArrow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ight Arrow 4"/>
          <p:cNvSpPr/>
          <p:nvPr/>
        </p:nvSpPr>
        <p:spPr>
          <a:xfrm>
            <a:off x="2374490" y="189632"/>
            <a:ext cx="481781" cy="570271"/>
          </a:xfrm>
          <a:prstGeom prst="rightArrow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300037" y="110974"/>
            <a:ext cx="2138363" cy="62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OCR</a:t>
            </a:r>
            <a:r>
              <a:rPr lang="en-US" sz="2800" b="1" i="1" dirty="0" err="1" smtClean="0">
                <a:solidFill>
                  <a:srgbClr val="C00000"/>
                </a:solidFill>
              </a:rPr>
              <a:t>nx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(8 bit)</a:t>
            </a:r>
            <a:endParaRPr lang="en-SG" sz="2800" b="1" i="1" dirty="0"/>
          </a:p>
        </p:txBody>
      </p:sp>
      <p:sp>
        <p:nvSpPr>
          <p:cNvPr id="3" name="Rectangle 2"/>
          <p:cNvSpPr/>
          <p:nvPr/>
        </p:nvSpPr>
        <p:spPr>
          <a:xfrm>
            <a:off x="6725264" y="103960"/>
            <a:ext cx="2261571" cy="6292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TCNT</a:t>
            </a:r>
            <a:r>
              <a:rPr lang="en-US" sz="2800" b="1" i="1" dirty="0" err="1" smtClean="0">
                <a:solidFill>
                  <a:srgbClr val="C00000"/>
                </a:solidFill>
              </a:rPr>
              <a:t>n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(8 bit)</a:t>
            </a:r>
            <a:endParaRPr lang="en-SG" sz="2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2890684" y="91310"/>
            <a:ext cx="3293806" cy="648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(==) 8-bit Comparator</a:t>
            </a:r>
            <a:endParaRPr lang="en-SG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48781" y="740239"/>
            <a:ext cx="0" cy="122219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48781" y="1514168"/>
            <a:ext cx="5680587" cy="7735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28260"/>
              </p:ext>
            </p:extLst>
          </p:nvPr>
        </p:nvGraphicFramePr>
        <p:xfrm>
          <a:off x="3296570" y="930050"/>
          <a:ext cx="5306658" cy="401320"/>
        </p:xfrm>
        <a:graphic>
          <a:graphicData uri="http://schemas.openxmlformats.org/drawingml/2006/table">
            <a:tbl>
              <a:tblPr/>
              <a:tblGrid>
                <a:gridCol w="778976">
                  <a:extLst>
                    <a:ext uri="{9D8B030D-6E8A-4147-A177-3AD203B41FA5}">
                      <a16:colId xmlns:a16="http://schemas.microsoft.com/office/drawing/2014/main" val="2144556066"/>
                    </a:ext>
                  </a:extLst>
                </a:gridCol>
                <a:gridCol w="349284">
                  <a:extLst>
                    <a:ext uri="{9D8B030D-6E8A-4147-A177-3AD203B41FA5}">
                      <a16:colId xmlns:a16="http://schemas.microsoft.com/office/drawing/2014/main" val="412566921"/>
                    </a:ext>
                  </a:extLst>
                </a:gridCol>
                <a:gridCol w="349284">
                  <a:extLst>
                    <a:ext uri="{9D8B030D-6E8A-4147-A177-3AD203B41FA5}">
                      <a16:colId xmlns:a16="http://schemas.microsoft.com/office/drawing/2014/main" val="2996405828"/>
                    </a:ext>
                  </a:extLst>
                </a:gridCol>
                <a:gridCol w="349284">
                  <a:extLst>
                    <a:ext uri="{9D8B030D-6E8A-4147-A177-3AD203B41FA5}">
                      <a16:colId xmlns:a16="http://schemas.microsoft.com/office/drawing/2014/main" val="2619654331"/>
                    </a:ext>
                  </a:extLst>
                </a:gridCol>
                <a:gridCol w="349284">
                  <a:extLst>
                    <a:ext uri="{9D8B030D-6E8A-4147-A177-3AD203B41FA5}">
                      <a16:colId xmlns:a16="http://schemas.microsoft.com/office/drawing/2014/main" val="1279987875"/>
                    </a:ext>
                  </a:extLst>
                </a:gridCol>
                <a:gridCol w="349284">
                  <a:extLst>
                    <a:ext uri="{9D8B030D-6E8A-4147-A177-3AD203B41FA5}">
                      <a16:colId xmlns:a16="http://schemas.microsoft.com/office/drawing/2014/main" val="4511843"/>
                    </a:ext>
                  </a:extLst>
                </a:gridCol>
                <a:gridCol w="1090256">
                  <a:extLst>
                    <a:ext uri="{9D8B030D-6E8A-4147-A177-3AD203B41FA5}">
                      <a16:colId xmlns:a16="http://schemas.microsoft.com/office/drawing/2014/main" val="439483183"/>
                    </a:ext>
                  </a:extLst>
                </a:gridCol>
                <a:gridCol w="1145880">
                  <a:extLst>
                    <a:ext uri="{9D8B030D-6E8A-4147-A177-3AD203B41FA5}">
                      <a16:colId xmlns:a16="http://schemas.microsoft.com/office/drawing/2014/main" val="562292838"/>
                    </a:ext>
                  </a:extLst>
                </a:gridCol>
                <a:gridCol w="545126">
                  <a:extLst>
                    <a:ext uri="{9D8B030D-6E8A-4147-A177-3AD203B41FA5}">
                      <a16:colId xmlns:a16="http://schemas.microsoft.com/office/drawing/2014/main" val="35422268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TIMSK</a:t>
                      </a:r>
                      <a:r>
                        <a:rPr lang="en-SG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 </a:t>
                      </a:r>
                      <a:r>
                        <a:rPr lang="en-SG" dirty="0" smtClean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 smtClean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 smtClean="0">
                          <a:effectLst/>
                        </a:rPr>
                        <a:t>5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 smtClean="0">
                          <a:effectLst/>
                        </a:rPr>
                        <a:t>4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 smtClean="0">
                          <a:effectLst/>
                        </a:rPr>
                        <a:t>3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</a:t>
                      </a: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OCIEB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</a:t>
                      </a: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OCIEA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  <a:r>
                        <a:rPr lang="en-SG" dirty="0" smtClean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87902"/>
                  </a:ext>
                </a:extLst>
              </a:tr>
            </a:tbl>
          </a:graphicData>
        </a:graphic>
      </p:graphicFrame>
      <p:sp>
        <p:nvSpPr>
          <p:cNvPr id="13" name="Snip Single Corner Rectangle 12"/>
          <p:cNvSpPr/>
          <p:nvPr/>
        </p:nvSpPr>
        <p:spPr>
          <a:xfrm>
            <a:off x="4444181" y="1399598"/>
            <a:ext cx="2379406" cy="448269"/>
          </a:xfrm>
          <a:prstGeom prst="snip1Rect">
            <a:avLst>
              <a:gd name="adj" fmla="val 320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OC Interrupt</a:t>
            </a:r>
            <a:endParaRPr lang="en-SG" sz="28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0684" y="1962437"/>
            <a:ext cx="3293806" cy="648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Waveform Generator</a:t>
            </a:r>
            <a:endParaRPr lang="en-SG" sz="2400" b="1" dirty="0"/>
          </a:p>
        </p:txBody>
      </p:sp>
      <p:cxnSp>
        <p:nvCxnSpPr>
          <p:cNvPr id="15" name="Straight Arrow Connector 14"/>
          <p:cNvCxnSpPr>
            <a:stCxn id="14" idx="3"/>
            <a:endCxn id="18" idx="1"/>
          </p:cNvCxnSpPr>
          <p:nvPr/>
        </p:nvCxnSpPr>
        <p:spPr>
          <a:xfrm flipV="1">
            <a:off x="6184490" y="2277070"/>
            <a:ext cx="639097" cy="983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23587" y="1962437"/>
            <a:ext cx="2163248" cy="6292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OC</a:t>
            </a:r>
            <a:r>
              <a:rPr lang="en-US" sz="2800" b="1" i="1" dirty="0" err="1" smtClean="0">
                <a:solidFill>
                  <a:srgbClr val="C00000"/>
                </a:solidFill>
              </a:rPr>
              <a:t>nx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(1 bit)</a:t>
            </a:r>
            <a:endParaRPr lang="en-SG" sz="2800" b="1" i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38841"/>
              </p:ext>
            </p:extLst>
          </p:nvPr>
        </p:nvGraphicFramePr>
        <p:xfrm>
          <a:off x="698548" y="2715582"/>
          <a:ext cx="7010403" cy="401320"/>
        </p:xfrm>
        <a:graphic>
          <a:graphicData uri="http://schemas.openxmlformats.org/drawingml/2006/table">
            <a:tbl>
              <a:tblPr/>
              <a:tblGrid>
                <a:gridCol w="852505">
                  <a:extLst>
                    <a:ext uri="{9D8B030D-6E8A-4147-A177-3AD203B41FA5}">
                      <a16:colId xmlns:a16="http://schemas.microsoft.com/office/drawing/2014/main" val="2211695740"/>
                    </a:ext>
                  </a:extLst>
                </a:gridCol>
                <a:gridCol w="711800">
                  <a:extLst>
                    <a:ext uri="{9D8B030D-6E8A-4147-A177-3AD203B41FA5}">
                      <a16:colId xmlns:a16="http://schemas.microsoft.com/office/drawing/2014/main" val="1808887458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976333370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351110054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982192158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750362588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578454257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2690138228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424686437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TCCRnA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CmA1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CmA0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CmB1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CmB0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WGM1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WGM0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1695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3749"/>
              </p:ext>
            </p:extLst>
          </p:nvPr>
        </p:nvGraphicFramePr>
        <p:xfrm>
          <a:off x="698548" y="3170625"/>
          <a:ext cx="7010403" cy="401320"/>
        </p:xfrm>
        <a:graphic>
          <a:graphicData uri="http://schemas.openxmlformats.org/drawingml/2006/table">
            <a:tbl>
              <a:tblPr/>
              <a:tblGrid>
                <a:gridCol w="851804">
                  <a:extLst>
                    <a:ext uri="{9D8B030D-6E8A-4147-A177-3AD203B41FA5}">
                      <a16:colId xmlns:a16="http://schemas.microsoft.com/office/drawing/2014/main" val="4148113442"/>
                    </a:ext>
                  </a:extLst>
                </a:gridCol>
                <a:gridCol w="712501">
                  <a:extLst>
                    <a:ext uri="{9D8B030D-6E8A-4147-A177-3AD203B41FA5}">
                      <a16:colId xmlns:a16="http://schemas.microsoft.com/office/drawing/2014/main" val="18635851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443764941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174900730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51242803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068430441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2471272195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57389674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3206874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TCCRnB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WGM2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CS2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8257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58085"/>
              </p:ext>
            </p:extLst>
          </p:nvPr>
        </p:nvGraphicFramePr>
        <p:xfrm>
          <a:off x="167835" y="3625669"/>
          <a:ext cx="4035915" cy="31086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4150">
                  <a:extLst>
                    <a:ext uri="{9D8B030D-6E8A-4147-A177-3AD203B41FA5}">
                      <a16:colId xmlns:a16="http://schemas.microsoft.com/office/drawing/2014/main" val="536516600"/>
                    </a:ext>
                  </a:extLst>
                </a:gridCol>
                <a:gridCol w="719094">
                  <a:extLst>
                    <a:ext uri="{9D8B030D-6E8A-4147-A177-3AD203B41FA5}">
                      <a16:colId xmlns:a16="http://schemas.microsoft.com/office/drawing/2014/main" val="1875624472"/>
                    </a:ext>
                  </a:extLst>
                </a:gridCol>
                <a:gridCol w="2642671">
                  <a:extLst>
                    <a:ext uri="{9D8B030D-6E8A-4147-A177-3AD203B41FA5}">
                      <a16:colId xmlns:a16="http://schemas.microsoft.com/office/drawing/2014/main" val="1832884000"/>
                    </a:ext>
                  </a:extLst>
                </a:gridCol>
              </a:tblGrid>
              <a:tr h="3930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</a:t>
                      </a:r>
                      <a:r>
                        <a:rPr lang="en-US" sz="1600" i="1" dirty="0" smtClean="0"/>
                        <a:t>x</a:t>
                      </a:r>
                      <a:r>
                        <a:rPr lang="en-US" sz="1600" i="0" dirty="0" smtClean="0"/>
                        <a:t>1</a:t>
                      </a:r>
                      <a:endParaRPr lang="en-SG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</a:t>
                      </a:r>
                      <a:r>
                        <a:rPr lang="en-US" sz="1600" i="1" dirty="0" smtClean="0"/>
                        <a:t>x</a:t>
                      </a:r>
                      <a:r>
                        <a:rPr lang="en-US" sz="1600" i="0" dirty="0" smtClean="0"/>
                        <a:t>0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Behavior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498014"/>
                  </a:ext>
                </a:extLst>
              </a:tr>
              <a:tr h="3930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OC0x disconnected.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28706"/>
                  </a:ext>
                </a:extLst>
              </a:tr>
              <a:tr h="9647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WGM02=0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smtClean="0">
                          <a:sym typeface="Wingdings" panose="05000000000000000000" pitchFamily="2" charset="2"/>
                        </a:rPr>
                        <a:t> OC0x disconnected.</a:t>
                      </a:r>
                      <a:br>
                        <a:rPr lang="en-US" sz="1600" b="1" baseline="0" dirty="0" smtClean="0">
                          <a:sym typeface="Wingdings" panose="05000000000000000000" pitchFamily="2" charset="2"/>
                        </a:rPr>
                      </a:br>
                      <a:r>
                        <a:rPr lang="en-US" sz="1600" b="1" baseline="0" dirty="0" smtClean="0">
                          <a:sym typeface="Wingdings" panose="05000000000000000000" pitchFamily="2" charset="2"/>
                        </a:rPr>
                        <a:t>WGM02=1  OC0x toggles.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847096"/>
                  </a:ext>
                </a:extLst>
              </a:tr>
              <a:tr h="67889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OC0x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smtClean="0">
                          <a:sym typeface="Wingdings" panose="05000000000000000000" pitchFamily="2" charset="2"/>
                        </a:rPr>
                        <a:t> 0 (up-count)</a:t>
                      </a:r>
                    </a:p>
                    <a:p>
                      <a:r>
                        <a:rPr lang="en-US" sz="1600" b="1" baseline="0" dirty="0" smtClean="0">
                          <a:sym typeface="Wingdings" panose="05000000000000000000" pitchFamily="2" charset="2"/>
                        </a:rPr>
                        <a:t>OC0x  1 (down-count)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820196"/>
                  </a:ext>
                </a:extLst>
              </a:tr>
              <a:tr h="67889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OC0x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smtClean="0">
                          <a:sym typeface="Wingdings" panose="05000000000000000000" pitchFamily="2" charset="2"/>
                        </a:rPr>
                        <a:t> 1 (up-count)</a:t>
                      </a:r>
                    </a:p>
                    <a:p>
                      <a:r>
                        <a:rPr lang="en-US" sz="1600" b="1" baseline="0" dirty="0" smtClean="0">
                          <a:sym typeface="Wingdings" panose="05000000000000000000" pitchFamily="2" charset="2"/>
                        </a:rPr>
                        <a:t>OC0x  0 (down-count)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954372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5" y="3635816"/>
            <a:ext cx="4681382" cy="10546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5" y="4690440"/>
            <a:ext cx="4686300" cy="20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" grpId="0" animBg="1"/>
      <p:bldP spid="3" grpId="0" animBg="1"/>
      <p:bldP spid="4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166</Words>
  <Application>Microsoft Office PowerPoint</Application>
  <PresentationFormat>On-screen Show (4:3)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CG1112</vt:lpstr>
      <vt:lpstr>I need 1.75 volt!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CG1112</dc:title>
  <dc:creator>Soo Yuen Jien</dc:creator>
  <cp:lastModifiedBy>Soo Yuen Jien</cp:lastModifiedBy>
  <cp:revision>35</cp:revision>
  <dcterms:created xsi:type="dcterms:W3CDTF">2019-02-11T02:22:13Z</dcterms:created>
  <dcterms:modified xsi:type="dcterms:W3CDTF">2019-02-20T03:44:45Z</dcterms:modified>
</cp:coreProperties>
</file>