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66" r:id="rId4"/>
    <p:sldId id="261" r:id="rId5"/>
    <p:sldId id="26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00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7B50-2FAF-4B44-A7AD-D90A4149AE07}" type="datetimeFigureOut">
              <a:rPr lang="en-SG" smtClean="0"/>
              <a:t>20/2/2019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CF7-A45C-43AC-8B65-265885FD30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038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7B50-2FAF-4B44-A7AD-D90A4149AE07}" type="datetimeFigureOut">
              <a:rPr lang="en-SG" smtClean="0"/>
              <a:t>20/2/2019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CF7-A45C-43AC-8B65-265885FD30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521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7B50-2FAF-4B44-A7AD-D90A4149AE07}" type="datetimeFigureOut">
              <a:rPr lang="en-SG" smtClean="0"/>
              <a:t>20/2/2019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CF7-A45C-43AC-8B65-265885FD30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750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7B50-2FAF-4B44-A7AD-D90A4149AE07}" type="datetimeFigureOut">
              <a:rPr lang="en-SG" smtClean="0"/>
              <a:t>20/2/2019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CF7-A45C-43AC-8B65-265885FD30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812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7B50-2FAF-4B44-A7AD-D90A4149AE07}" type="datetimeFigureOut">
              <a:rPr lang="en-SG" smtClean="0"/>
              <a:t>20/2/2019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CF7-A45C-43AC-8B65-265885FD30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845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7B50-2FAF-4B44-A7AD-D90A4149AE07}" type="datetimeFigureOut">
              <a:rPr lang="en-SG" smtClean="0"/>
              <a:t>20/2/2019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CF7-A45C-43AC-8B65-265885FD30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474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7B50-2FAF-4B44-A7AD-D90A4149AE07}" type="datetimeFigureOut">
              <a:rPr lang="en-SG" smtClean="0"/>
              <a:t>20/2/2019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CF7-A45C-43AC-8B65-265885FD30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354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7B50-2FAF-4B44-A7AD-D90A4149AE07}" type="datetimeFigureOut">
              <a:rPr lang="en-SG" smtClean="0"/>
              <a:t>20/2/2019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CF7-A45C-43AC-8B65-265885FD30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886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7B50-2FAF-4B44-A7AD-D90A4149AE07}" type="datetimeFigureOut">
              <a:rPr lang="en-SG" smtClean="0"/>
              <a:t>20/2/2019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CF7-A45C-43AC-8B65-265885FD30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344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7B50-2FAF-4B44-A7AD-D90A4149AE07}" type="datetimeFigureOut">
              <a:rPr lang="en-SG" smtClean="0"/>
              <a:t>20/2/2019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CF7-A45C-43AC-8B65-265885FD30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493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7B50-2FAF-4B44-A7AD-D90A4149AE07}" type="datetimeFigureOut">
              <a:rPr lang="en-SG" smtClean="0"/>
              <a:t>20/2/2019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CF7-A45C-43AC-8B65-265885FD30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051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91" y="1325563"/>
            <a:ext cx="8312727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77B50-2FAF-4B44-A7AD-D90A4149AE07}" type="datetimeFigureOut">
              <a:rPr lang="en-SG" smtClean="0"/>
              <a:t>20/2/2019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D5CF7-A45C-43AC-8B65-265885FD30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665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CG1112</a:t>
            </a:r>
            <a:endParaRPr lang="en-SG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Week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b="1" dirty="0" smtClean="0"/>
              <a:t> – Studio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dirty="0" smtClean="0"/>
              <a:t>Timer (tick tock tick tock)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306710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Oh,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OC0A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PD6</a:t>
            </a:r>
            <a:r>
              <a:rPr lang="en-US" dirty="0" smtClean="0"/>
              <a:t>, which is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Pin 6</a:t>
            </a:r>
            <a:r>
              <a:rPr lang="en-US" dirty="0" smtClean="0"/>
              <a:t>??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65" y="1030596"/>
            <a:ext cx="6668388" cy="39346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59" y="3816453"/>
            <a:ext cx="5210175" cy="2686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915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OC0A</a:t>
            </a:r>
            <a:r>
              <a:rPr lang="en-US" dirty="0" smtClean="0"/>
              <a:t> interaction with </a:t>
            </a:r>
            <a:r>
              <a:rPr lang="en-US" b="1" dirty="0" smtClean="0">
                <a:solidFill>
                  <a:srgbClr val="002060"/>
                </a:solidFill>
              </a:rPr>
              <a:t>PD6</a:t>
            </a:r>
            <a:endParaRPr lang="en-SG" b="1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41" y="4755170"/>
            <a:ext cx="7534275" cy="11049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357071"/>
              </p:ext>
            </p:extLst>
          </p:nvPr>
        </p:nvGraphicFramePr>
        <p:xfrm>
          <a:off x="560437" y="1325563"/>
          <a:ext cx="605241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938">
                  <a:extLst>
                    <a:ext uri="{9D8B030D-6E8A-4147-A177-3AD203B41FA5}">
                      <a16:colId xmlns:a16="http://schemas.microsoft.com/office/drawing/2014/main" val="3768701957"/>
                    </a:ext>
                  </a:extLst>
                </a:gridCol>
                <a:gridCol w="612559">
                  <a:extLst>
                    <a:ext uri="{9D8B030D-6E8A-4147-A177-3AD203B41FA5}">
                      <a16:colId xmlns:a16="http://schemas.microsoft.com/office/drawing/2014/main" val="3840047194"/>
                    </a:ext>
                  </a:extLst>
                </a:gridCol>
                <a:gridCol w="612559">
                  <a:extLst>
                    <a:ext uri="{9D8B030D-6E8A-4147-A177-3AD203B41FA5}">
                      <a16:colId xmlns:a16="http://schemas.microsoft.com/office/drawing/2014/main" val="1493842739"/>
                    </a:ext>
                  </a:extLst>
                </a:gridCol>
                <a:gridCol w="612559">
                  <a:extLst>
                    <a:ext uri="{9D8B030D-6E8A-4147-A177-3AD203B41FA5}">
                      <a16:colId xmlns:a16="http://schemas.microsoft.com/office/drawing/2014/main" val="1207227285"/>
                    </a:ext>
                  </a:extLst>
                </a:gridCol>
                <a:gridCol w="612559">
                  <a:extLst>
                    <a:ext uri="{9D8B030D-6E8A-4147-A177-3AD203B41FA5}">
                      <a16:colId xmlns:a16="http://schemas.microsoft.com/office/drawing/2014/main" val="1980139171"/>
                    </a:ext>
                  </a:extLst>
                </a:gridCol>
                <a:gridCol w="612559">
                  <a:extLst>
                    <a:ext uri="{9D8B030D-6E8A-4147-A177-3AD203B41FA5}">
                      <a16:colId xmlns:a16="http://schemas.microsoft.com/office/drawing/2014/main" val="154296971"/>
                    </a:ext>
                  </a:extLst>
                </a:gridCol>
                <a:gridCol w="612559">
                  <a:extLst>
                    <a:ext uri="{9D8B030D-6E8A-4147-A177-3AD203B41FA5}">
                      <a16:colId xmlns:a16="http://schemas.microsoft.com/office/drawing/2014/main" val="3155375848"/>
                    </a:ext>
                  </a:extLst>
                </a:gridCol>
                <a:gridCol w="612559">
                  <a:extLst>
                    <a:ext uri="{9D8B030D-6E8A-4147-A177-3AD203B41FA5}">
                      <a16:colId xmlns:a16="http://schemas.microsoft.com/office/drawing/2014/main" val="3230165211"/>
                    </a:ext>
                  </a:extLst>
                </a:gridCol>
                <a:gridCol w="612559">
                  <a:extLst>
                    <a:ext uri="{9D8B030D-6E8A-4147-A177-3AD203B41FA5}">
                      <a16:colId xmlns:a16="http://schemas.microsoft.com/office/drawing/2014/main" val="915151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SG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SG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SG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SG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SG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SG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SG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SG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41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PORTD</a:t>
                      </a:r>
                      <a:endParaRPr lang="en-SG" sz="24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982290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41" y="2651126"/>
            <a:ext cx="47053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9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42" y="1696832"/>
            <a:ext cx="5772150" cy="84772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799613" y="996093"/>
            <a:ext cx="4375354" cy="5827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Frequency </a:t>
            </a:r>
            <a:r>
              <a:rPr lang="en-US" sz="2400" b="1" dirty="0" smtClean="0">
                <a:sym typeface="Wingdings" panose="05000000000000000000" pitchFamily="2" charset="2"/>
              </a:rPr>
              <a:t> Duration</a:t>
            </a:r>
            <a:endParaRPr lang="en-SG" sz="2400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0" y="0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b="1" dirty="0" smtClean="0"/>
              <a:t>lear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b="1" dirty="0" smtClean="0"/>
              <a:t>imer on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b="1" dirty="0" smtClean="0"/>
              <a:t>ompare (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CTC</a:t>
            </a:r>
            <a:r>
              <a:rPr lang="en-US" b="1" dirty="0" smtClean="0"/>
              <a:t>)</a:t>
            </a:r>
            <a:endParaRPr lang="en-SG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14" y="2950390"/>
            <a:ext cx="7233491" cy="3116977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H="1">
            <a:off x="6174967" y="1932882"/>
            <a:ext cx="727587" cy="106603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nip Single Corner Rectangle 17"/>
          <p:cNvSpPr/>
          <p:nvPr/>
        </p:nvSpPr>
        <p:spPr>
          <a:xfrm>
            <a:off x="6744929" y="2387240"/>
            <a:ext cx="2015613" cy="719754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Prescaler</a:t>
            </a:r>
            <a:endParaRPr lang="en-SG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61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93" y="111381"/>
            <a:ext cx="5193123" cy="17178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62" y="1871561"/>
            <a:ext cx="5193123" cy="67627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947648"/>
              </p:ext>
            </p:extLst>
          </p:nvPr>
        </p:nvGraphicFramePr>
        <p:xfrm>
          <a:off x="135965" y="3069541"/>
          <a:ext cx="7010403" cy="401320"/>
        </p:xfrm>
        <a:graphic>
          <a:graphicData uri="http://schemas.openxmlformats.org/drawingml/2006/table">
            <a:tbl>
              <a:tblPr/>
              <a:tblGrid>
                <a:gridCol w="852505">
                  <a:extLst>
                    <a:ext uri="{9D8B030D-6E8A-4147-A177-3AD203B41FA5}">
                      <a16:colId xmlns:a16="http://schemas.microsoft.com/office/drawing/2014/main" val="2211695740"/>
                    </a:ext>
                  </a:extLst>
                </a:gridCol>
                <a:gridCol w="711800">
                  <a:extLst>
                    <a:ext uri="{9D8B030D-6E8A-4147-A177-3AD203B41FA5}">
                      <a16:colId xmlns:a16="http://schemas.microsoft.com/office/drawing/2014/main" val="1808887458"/>
                    </a:ext>
                  </a:extLst>
                </a:gridCol>
                <a:gridCol w="778014">
                  <a:extLst>
                    <a:ext uri="{9D8B030D-6E8A-4147-A177-3AD203B41FA5}">
                      <a16:colId xmlns:a16="http://schemas.microsoft.com/office/drawing/2014/main" val="1976333370"/>
                    </a:ext>
                  </a:extLst>
                </a:gridCol>
                <a:gridCol w="778014">
                  <a:extLst>
                    <a:ext uri="{9D8B030D-6E8A-4147-A177-3AD203B41FA5}">
                      <a16:colId xmlns:a16="http://schemas.microsoft.com/office/drawing/2014/main" val="1351110054"/>
                    </a:ext>
                  </a:extLst>
                </a:gridCol>
                <a:gridCol w="778014">
                  <a:extLst>
                    <a:ext uri="{9D8B030D-6E8A-4147-A177-3AD203B41FA5}">
                      <a16:colId xmlns:a16="http://schemas.microsoft.com/office/drawing/2014/main" val="3982192158"/>
                    </a:ext>
                  </a:extLst>
                </a:gridCol>
                <a:gridCol w="778014">
                  <a:extLst>
                    <a:ext uri="{9D8B030D-6E8A-4147-A177-3AD203B41FA5}">
                      <a16:colId xmlns:a16="http://schemas.microsoft.com/office/drawing/2014/main" val="750362588"/>
                    </a:ext>
                  </a:extLst>
                </a:gridCol>
                <a:gridCol w="778014">
                  <a:extLst>
                    <a:ext uri="{9D8B030D-6E8A-4147-A177-3AD203B41FA5}">
                      <a16:colId xmlns:a16="http://schemas.microsoft.com/office/drawing/2014/main" val="1578454257"/>
                    </a:ext>
                  </a:extLst>
                </a:gridCol>
                <a:gridCol w="778014">
                  <a:extLst>
                    <a:ext uri="{9D8B030D-6E8A-4147-A177-3AD203B41FA5}">
                      <a16:colId xmlns:a16="http://schemas.microsoft.com/office/drawing/2014/main" val="2690138228"/>
                    </a:ext>
                  </a:extLst>
                </a:gridCol>
                <a:gridCol w="778014">
                  <a:extLst>
                    <a:ext uri="{9D8B030D-6E8A-4147-A177-3AD203B41FA5}">
                      <a16:colId xmlns:a16="http://schemas.microsoft.com/office/drawing/2014/main" val="424686437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TCCR</a:t>
                      </a:r>
                      <a:r>
                        <a:rPr lang="en-SG" sz="1400" b="1" i="0" u="none" strike="noStrike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n</a:t>
                      </a:r>
                      <a:r>
                        <a:rPr lang="en-SG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SG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CmA1</a:t>
                      </a:r>
                      <a:endParaRPr lang="en-SG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CmA0</a:t>
                      </a:r>
                      <a:endParaRPr lang="en-SG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CmB1</a:t>
                      </a:r>
                      <a:endParaRPr lang="en-SG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CmB0</a:t>
                      </a:r>
                      <a:endParaRPr lang="en-SG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en-SG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en-SG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en-SG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en-SG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WGM1</a:t>
                      </a:r>
                      <a:endParaRPr lang="en-SG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WGM0</a:t>
                      </a:r>
                      <a:endParaRPr lang="en-SG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61695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392784"/>
              </p:ext>
            </p:extLst>
          </p:nvPr>
        </p:nvGraphicFramePr>
        <p:xfrm>
          <a:off x="135965" y="3524584"/>
          <a:ext cx="7010403" cy="401320"/>
        </p:xfrm>
        <a:graphic>
          <a:graphicData uri="http://schemas.openxmlformats.org/drawingml/2006/table">
            <a:tbl>
              <a:tblPr/>
              <a:tblGrid>
                <a:gridCol w="851804">
                  <a:extLst>
                    <a:ext uri="{9D8B030D-6E8A-4147-A177-3AD203B41FA5}">
                      <a16:colId xmlns:a16="http://schemas.microsoft.com/office/drawing/2014/main" val="4148113442"/>
                    </a:ext>
                  </a:extLst>
                </a:gridCol>
                <a:gridCol w="712501">
                  <a:extLst>
                    <a:ext uri="{9D8B030D-6E8A-4147-A177-3AD203B41FA5}">
                      <a16:colId xmlns:a16="http://schemas.microsoft.com/office/drawing/2014/main" val="18635851"/>
                    </a:ext>
                  </a:extLst>
                </a:gridCol>
                <a:gridCol w="778014">
                  <a:extLst>
                    <a:ext uri="{9D8B030D-6E8A-4147-A177-3AD203B41FA5}">
                      <a16:colId xmlns:a16="http://schemas.microsoft.com/office/drawing/2014/main" val="3443764941"/>
                    </a:ext>
                  </a:extLst>
                </a:gridCol>
                <a:gridCol w="778014">
                  <a:extLst>
                    <a:ext uri="{9D8B030D-6E8A-4147-A177-3AD203B41FA5}">
                      <a16:colId xmlns:a16="http://schemas.microsoft.com/office/drawing/2014/main" val="3174900730"/>
                    </a:ext>
                  </a:extLst>
                </a:gridCol>
                <a:gridCol w="778014">
                  <a:extLst>
                    <a:ext uri="{9D8B030D-6E8A-4147-A177-3AD203B41FA5}">
                      <a16:colId xmlns:a16="http://schemas.microsoft.com/office/drawing/2014/main" val="151242803"/>
                    </a:ext>
                  </a:extLst>
                </a:gridCol>
                <a:gridCol w="778014">
                  <a:extLst>
                    <a:ext uri="{9D8B030D-6E8A-4147-A177-3AD203B41FA5}">
                      <a16:colId xmlns:a16="http://schemas.microsoft.com/office/drawing/2014/main" val="1068430441"/>
                    </a:ext>
                  </a:extLst>
                </a:gridCol>
                <a:gridCol w="778014">
                  <a:extLst>
                    <a:ext uri="{9D8B030D-6E8A-4147-A177-3AD203B41FA5}">
                      <a16:colId xmlns:a16="http://schemas.microsoft.com/office/drawing/2014/main" val="2471272195"/>
                    </a:ext>
                  </a:extLst>
                </a:gridCol>
                <a:gridCol w="778014">
                  <a:extLst>
                    <a:ext uri="{9D8B030D-6E8A-4147-A177-3AD203B41FA5}">
                      <a16:colId xmlns:a16="http://schemas.microsoft.com/office/drawing/2014/main" val="357389674"/>
                    </a:ext>
                  </a:extLst>
                </a:gridCol>
                <a:gridCol w="778014">
                  <a:extLst>
                    <a:ext uri="{9D8B030D-6E8A-4147-A177-3AD203B41FA5}">
                      <a16:colId xmlns:a16="http://schemas.microsoft.com/office/drawing/2014/main" val="132068748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TCCR</a:t>
                      </a:r>
                      <a:r>
                        <a:rPr lang="en-SG" sz="1400" b="1" i="0" u="none" strike="noStrike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n</a:t>
                      </a:r>
                      <a:r>
                        <a:rPr lang="en-SG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lang="en-SG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en-SG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7</a:t>
                      </a:r>
                      <a:endParaRPr lang="en-SG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en-SG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6</a:t>
                      </a:r>
                      <a:endParaRPr lang="en-SG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en-SG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5</a:t>
                      </a:r>
                      <a:endParaRPr lang="en-SG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en-SG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4</a:t>
                      </a:r>
                      <a:endParaRPr lang="en-SG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WGM2</a:t>
                      </a:r>
                      <a:endParaRPr lang="en-SG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CSn2</a:t>
                      </a:r>
                      <a:endParaRPr lang="en-SG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CSn1</a:t>
                      </a:r>
                      <a:endParaRPr lang="en-SG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CSn0</a:t>
                      </a:r>
                      <a:endParaRPr lang="en-SG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08257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347382" y="3079373"/>
            <a:ext cx="1649133" cy="4013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OCR</a:t>
            </a:r>
            <a:r>
              <a:rPr lang="en-US" sz="2000" b="1" i="1" dirty="0" err="1" smtClean="0">
                <a:solidFill>
                  <a:srgbClr val="C00000"/>
                </a:solidFill>
              </a:rPr>
              <a:t>nx</a:t>
            </a:r>
            <a:r>
              <a:rPr lang="en-US" sz="2000" b="1" i="1" dirty="0" smtClean="0"/>
              <a:t> </a:t>
            </a:r>
            <a:r>
              <a:rPr lang="en-US" sz="2000" b="1" dirty="0" smtClean="0"/>
              <a:t>(8 bit)</a:t>
            </a:r>
            <a:endParaRPr lang="en-SG" sz="2000" b="1" i="1" dirty="0"/>
          </a:p>
        </p:txBody>
      </p:sp>
      <p:sp>
        <p:nvSpPr>
          <p:cNvPr id="8" name="Rectangle 7"/>
          <p:cNvSpPr/>
          <p:nvPr/>
        </p:nvSpPr>
        <p:spPr>
          <a:xfrm>
            <a:off x="7347382" y="3534416"/>
            <a:ext cx="1649133" cy="401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TCNT</a:t>
            </a:r>
            <a:r>
              <a:rPr lang="en-US" sz="2000" b="1" i="1" dirty="0" err="1" smtClean="0">
                <a:solidFill>
                  <a:srgbClr val="C00000"/>
                </a:solidFill>
              </a:rPr>
              <a:t>n</a:t>
            </a:r>
            <a:r>
              <a:rPr lang="en-US" sz="2000" b="1" i="1" dirty="0" smtClean="0"/>
              <a:t> </a:t>
            </a:r>
            <a:r>
              <a:rPr lang="en-US" sz="2000" b="1" dirty="0" smtClean="0"/>
              <a:t>(8 bit)</a:t>
            </a:r>
            <a:endParaRPr lang="en-SG" sz="2000" b="1" i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973547"/>
              </p:ext>
            </p:extLst>
          </p:nvPr>
        </p:nvGraphicFramePr>
        <p:xfrm>
          <a:off x="204785" y="6027012"/>
          <a:ext cx="6449274" cy="67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4879">
                  <a:extLst>
                    <a:ext uri="{9D8B030D-6E8A-4147-A177-3AD203B41FA5}">
                      <a16:colId xmlns:a16="http://schemas.microsoft.com/office/drawing/2014/main" val="536516600"/>
                    </a:ext>
                  </a:extLst>
                </a:gridCol>
                <a:gridCol w="1074879">
                  <a:extLst>
                    <a:ext uri="{9D8B030D-6E8A-4147-A177-3AD203B41FA5}">
                      <a16:colId xmlns:a16="http://schemas.microsoft.com/office/drawing/2014/main" val="1875624472"/>
                    </a:ext>
                  </a:extLst>
                </a:gridCol>
                <a:gridCol w="1074879">
                  <a:extLst>
                    <a:ext uri="{9D8B030D-6E8A-4147-A177-3AD203B41FA5}">
                      <a16:colId xmlns:a16="http://schemas.microsoft.com/office/drawing/2014/main" val="1832884000"/>
                    </a:ext>
                  </a:extLst>
                </a:gridCol>
                <a:gridCol w="1074879">
                  <a:extLst>
                    <a:ext uri="{9D8B030D-6E8A-4147-A177-3AD203B41FA5}">
                      <a16:colId xmlns:a16="http://schemas.microsoft.com/office/drawing/2014/main" val="1593371853"/>
                    </a:ext>
                  </a:extLst>
                </a:gridCol>
                <a:gridCol w="1074879">
                  <a:extLst>
                    <a:ext uri="{9D8B030D-6E8A-4147-A177-3AD203B41FA5}">
                      <a16:colId xmlns:a16="http://schemas.microsoft.com/office/drawing/2014/main" val="2001912411"/>
                    </a:ext>
                  </a:extLst>
                </a:gridCol>
                <a:gridCol w="1074879">
                  <a:extLst>
                    <a:ext uri="{9D8B030D-6E8A-4147-A177-3AD203B41FA5}">
                      <a16:colId xmlns:a16="http://schemas.microsoft.com/office/drawing/2014/main" val="3576293808"/>
                    </a:ext>
                  </a:extLst>
                </a:gridCol>
              </a:tblGrid>
              <a:tr h="304412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 smtClean="0"/>
                        <a:t>WGM13</a:t>
                      </a:r>
                      <a:endParaRPr lang="en-SG" sz="1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WGM12</a:t>
                      </a:r>
                      <a:endParaRPr lang="en-SG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WGM11</a:t>
                      </a:r>
                      <a:endParaRPr lang="en-SG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WGM10</a:t>
                      </a:r>
                      <a:endParaRPr lang="en-SG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</a:t>
                      </a:r>
                      <a:endParaRPr lang="en-SG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TOP</a:t>
                      </a:r>
                      <a:endParaRPr lang="en-SG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498014"/>
                  </a:ext>
                </a:extLst>
              </a:tr>
              <a:tr h="30837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SG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SG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SG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SG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CTC</a:t>
                      </a:r>
                      <a:endParaRPr lang="en-SG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OCR1A</a:t>
                      </a:r>
                      <a:endParaRPr lang="en-SG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328706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621638"/>
              </p:ext>
            </p:extLst>
          </p:nvPr>
        </p:nvGraphicFramePr>
        <p:xfrm>
          <a:off x="204785" y="5051582"/>
          <a:ext cx="7010403" cy="401320"/>
        </p:xfrm>
        <a:graphic>
          <a:graphicData uri="http://schemas.openxmlformats.org/drawingml/2006/table">
            <a:tbl>
              <a:tblPr/>
              <a:tblGrid>
                <a:gridCol w="852505">
                  <a:extLst>
                    <a:ext uri="{9D8B030D-6E8A-4147-A177-3AD203B41FA5}">
                      <a16:colId xmlns:a16="http://schemas.microsoft.com/office/drawing/2014/main" val="2211695740"/>
                    </a:ext>
                  </a:extLst>
                </a:gridCol>
                <a:gridCol w="711800">
                  <a:extLst>
                    <a:ext uri="{9D8B030D-6E8A-4147-A177-3AD203B41FA5}">
                      <a16:colId xmlns:a16="http://schemas.microsoft.com/office/drawing/2014/main" val="1808887458"/>
                    </a:ext>
                  </a:extLst>
                </a:gridCol>
                <a:gridCol w="778014">
                  <a:extLst>
                    <a:ext uri="{9D8B030D-6E8A-4147-A177-3AD203B41FA5}">
                      <a16:colId xmlns:a16="http://schemas.microsoft.com/office/drawing/2014/main" val="1976333370"/>
                    </a:ext>
                  </a:extLst>
                </a:gridCol>
                <a:gridCol w="778014">
                  <a:extLst>
                    <a:ext uri="{9D8B030D-6E8A-4147-A177-3AD203B41FA5}">
                      <a16:colId xmlns:a16="http://schemas.microsoft.com/office/drawing/2014/main" val="1351110054"/>
                    </a:ext>
                  </a:extLst>
                </a:gridCol>
                <a:gridCol w="853590">
                  <a:extLst>
                    <a:ext uri="{9D8B030D-6E8A-4147-A177-3AD203B41FA5}">
                      <a16:colId xmlns:a16="http://schemas.microsoft.com/office/drawing/2014/main" val="3982192158"/>
                    </a:ext>
                  </a:extLst>
                </a:gridCol>
                <a:gridCol w="816078">
                  <a:extLst>
                    <a:ext uri="{9D8B030D-6E8A-4147-A177-3AD203B41FA5}">
                      <a16:colId xmlns:a16="http://schemas.microsoft.com/office/drawing/2014/main" val="750362588"/>
                    </a:ext>
                  </a:extLst>
                </a:gridCol>
                <a:gridCol w="664374">
                  <a:extLst>
                    <a:ext uri="{9D8B030D-6E8A-4147-A177-3AD203B41FA5}">
                      <a16:colId xmlns:a16="http://schemas.microsoft.com/office/drawing/2014/main" val="1578454257"/>
                    </a:ext>
                  </a:extLst>
                </a:gridCol>
                <a:gridCol w="778014">
                  <a:extLst>
                    <a:ext uri="{9D8B030D-6E8A-4147-A177-3AD203B41FA5}">
                      <a16:colId xmlns:a16="http://schemas.microsoft.com/office/drawing/2014/main" val="2690138228"/>
                    </a:ext>
                  </a:extLst>
                </a:gridCol>
                <a:gridCol w="778014">
                  <a:extLst>
                    <a:ext uri="{9D8B030D-6E8A-4147-A177-3AD203B41FA5}">
                      <a16:colId xmlns:a16="http://schemas.microsoft.com/office/drawing/2014/main" val="424686437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TCCR</a:t>
                      </a:r>
                      <a:r>
                        <a:rPr lang="en-SG" sz="14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lang="en-SG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SG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CmA1</a:t>
                      </a:r>
                      <a:endParaRPr lang="en-SG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CmA0</a:t>
                      </a:r>
                      <a:endParaRPr lang="en-SG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CmB1</a:t>
                      </a:r>
                      <a:endParaRPr lang="en-SG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CmB0</a:t>
                      </a:r>
                      <a:endParaRPr lang="en-SG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en-SG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en-SG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en-SG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en-SG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WGM11</a:t>
                      </a:r>
                      <a:endParaRPr lang="en-SG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WGM10</a:t>
                      </a:r>
                      <a:endParaRPr lang="en-SG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61695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232913"/>
              </p:ext>
            </p:extLst>
          </p:nvPr>
        </p:nvGraphicFramePr>
        <p:xfrm>
          <a:off x="204785" y="5506625"/>
          <a:ext cx="7010403" cy="401320"/>
        </p:xfrm>
        <a:graphic>
          <a:graphicData uri="http://schemas.openxmlformats.org/drawingml/2006/table">
            <a:tbl>
              <a:tblPr/>
              <a:tblGrid>
                <a:gridCol w="851804">
                  <a:extLst>
                    <a:ext uri="{9D8B030D-6E8A-4147-A177-3AD203B41FA5}">
                      <a16:colId xmlns:a16="http://schemas.microsoft.com/office/drawing/2014/main" val="4148113442"/>
                    </a:ext>
                  </a:extLst>
                </a:gridCol>
                <a:gridCol w="712501">
                  <a:extLst>
                    <a:ext uri="{9D8B030D-6E8A-4147-A177-3AD203B41FA5}">
                      <a16:colId xmlns:a16="http://schemas.microsoft.com/office/drawing/2014/main" val="18635851"/>
                    </a:ext>
                  </a:extLst>
                </a:gridCol>
                <a:gridCol w="778014">
                  <a:extLst>
                    <a:ext uri="{9D8B030D-6E8A-4147-A177-3AD203B41FA5}">
                      <a16:colId xmlns:a16="http://schemas.microsoft.com/office/drawing/2014/main" val="3443764941"/>
                    </a:ext>
                  </a:extLst>
                </a:gridCol>
                <a:gridCol w="778014">
                  <a:extLst>
                    <a:ext uri="{9D8B030D-6E8A-4147-A177-3AD203B41FA5}">
                      <a16:colId xmlns:a16="http://schemas.microsoft.com/office/drawing/2014/main" val="3174900730"/>
                    </a:ext>
                  </a:extLst>
                </a:gridCol>
                <a:gridCol w="853590">
                  <a:extLst>
                    <a:ext uri="{9D8B030D-6E8A-4147-A177-3AD203B41FA5}">
                      <a16:colId xmlns:a16="http://schemas.microsoft.com/office/drawing/2014/main" val="151242803"/>
                    </a:ext>
                  </a:extLst>
                </a:gridCol>
                <a:gridCol w="816078">
                  <a:extLst>
                    <a:ext uri="{9D8B030D-6E8A-4147-A177-3AD203B41FA5}">
                      <a16:colId xmlns:a16="http://schemas.microsoft.com/office/drawing/2014/main" val="1068430441"/>
                    </a:ext>
                  </a:extLst>
                </a:gridCol>
                <a:gridCol w="664374">
                  <a:extLst>
                    <a:ext uri="{9D8B030D-6E8A-4147-A177-3AD203B41FA5}">
                      <a16:colId xmlns:a16="http://schemas.microsoft.com/office/drawing/2014/main" val="2471272195"/>
                    </a:ext>
                  </a:extLst>
                </a:gridCol>
                <a:gridCol w="778014">
                  <a:extLst>
                    <a:ext uri="{9D8B030D-6E8A-4147-A177-3AD203B41FA5}">
                      <a16:colId xmlns:a16="http://schemas.microsoft.com/office/drawing/2014/main" val="357389674"/>
                    </a:ext>
                  </a:extLst>
                </a:gridCol>
                <a:gridCol w="778014">
                  <a:extLst>
                    <a:ext uri="{9D8B030D-6E8A-4147-A177-3AD203B41FA5}">
                      <a16:colId xmlns:a16="http://schemas.microsoft.com/office/drawing/2014/main" val="132068748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TCCR</a:t>
                      </a:r>
                      <a:r>
                        <a:rPr lang="en-SG" sz="14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lang="en-SG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lang="en-SG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en-SG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7</a:t>
                      </a:r>
                      <a:endParaRPr lang="en-SG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en-SG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6</a:t>
                      </a:r>
                      <a:endParaRPr lang="en-SG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en-SG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5</a:t>
                      </a:r>
                      <a:endParaRPr lang="en-SG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kumimoji="0" lang="en-SG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WGM13</a:t>
                      </a:r>
                      <a:endParaRPr lang="en-SG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WGM12</a:t>
                      </a:r>
                      <a:endParaRPr lang="en-SG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CS12</a:t>
                      </a:r>
                      <a:endParaRPr lang="en-SG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CS11</a:t>
                      </a:r>
                      <a:endParaRPr lang="en-SG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CS10</a:t>
                      </a:r>
                      <a:endParaRPr lang="en-SG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082577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7295534" y="5051582"/>
            <a:ext cx="1769805" cy="4013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OCR</a:t>
            </a:r>
            <a:r>
              <a:rPr lang="en-US" sz="2000" b="1" i="1" dirty="0" smtClean="0">
                <a:solidFill>
                  <a:srgbClr val="C00000"/>
                </a:solidFill>
              </a:rPr>
              <a:t>1A</a:t>
            </a:r>
            <a:r>
              <a:rPr lang="en-US" sz="2000" b="1" i="1" dirty="0" smtClean="0"/>
              <a:t> </a:t>
            </a:r>
            <a:r>
              <a:rPr lang="en-US" sz="2000" b="1" dirty="0" smtClean="0"/>
              <a:t>(</a:t>
            </a:r>
            <a:r>
              <a:rPr lang="en-US" sz="2000" b="1" u="sng" dirty="0" smtClean="0">
                <a:solidFill>
                  <a:srgbClr val="C00000"/>
                </a:solidFill>
              </a:rPr>
              <a:t>16</a:t>
            </a:r>
            <a:r>
              <a:rPr lang="en-US" sz="2000" b="1" dirty="0" smtClean="0"/>
              <a:t> </a:t>
            </a:r>
            <a:r>
              <a:rPr lang="en-US" sz="2000" b="1" dirty="0" smtClean="0"/>
              <a:t>bit)</a:t>
            </a:r>
            <a:endParaRPr lang="en-SG" sz="2000" b="1" i="1" dirty="0"/>
          </a:p>
        </p:txBody>
      </p:sp>
      <p:sp>
        <p:nvSpPr>
          <p:cNvPr id="15" name="Rectangle 14"/>
          <p:cNvSpPr/>
          <p:nvPr/>
        </p:nvSpPr>
        <p:spPr>
          <a:xfrm>
            <a:off x="7295534" y="5506625"/>
            <a:ext cx="1769805" cy="401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TCNT</a:t>
            </a:r>
            <a:r>
              <a:rPr lang="en-US" sz="2000" b="1" i="1" dirty="0" smtClean="0">
                <a:solidFill>
                  <a:srgbClr val="C00000"/>
                </a:solidFill>
              </a:rPr>
              <a:t>1</a:t>
            </a:r>
            <a:r>
              <a:rPr lang="en-US" sz="2000" b="1" i="1" dirty="0" smtClean="0"/>
              <a:t> </a:t>
            </a:r>
            <a:r>
              <a:rPr lang="en-US" sz="2000" b="1" dirty="0" smtClean="0"/>
              <a:t>(</a:t>
            </a:r>
            <a:r>
              <a:rPr lang="en-US" sz="2000" b="1" u="sng" dirty="0">
                <a:solidFill>
                  <a:srgbClr val="C00000"/>
                </a:solidFill>
              </a:rPr>
              <a:t>16</a:t>
            </a:r>
            <a:r>
              <a:rPr lang="en-US" sz="2000" b="1" dirty="0" smtClean="0"/>
              <a:t> </a:t>
            </a:r>
            <a:r>
              <a:rPr lang="en-US" sz="2000" b="1" dirty="0" smtClean="0"/>
              <a:t>bit)</a:t>
            </a:r>
            <a:endParaRPr lang="en-SG" sz="2000" b="1" i="1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0" y="4326384"/>
            <a:ext cx="9144000" cy="983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235170"/>
              </p:ext>
            </p:extLst>
          </p:nvPr>
        </p:nvGraphicFramePr>
        <p:xfrm>
          <a:off x="5470574" y="173381"/>
          <a:ext cx="3525941" cy="2346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9368">
                  <a:extLst>
                    <a:ext uri="{9D8B030D-6E8A-4147-A177-3AD203B41FA5}">
                      <a16:colId xmlns:a16="http://schemas.microsoft.com/office/drawing/2014/main" val="536516600"/>
                    </a:ext>
                  </a:extLst>
                </a:gridCol>
                <a:gridCol w="689368">
                  <a:extLst>
                    <a:ext uri="{9D8B030D-6E8A-4147-A177-3AD203B41FA5}">
                      <a16:colId xmlns:a16="http://schemas.microsoft.com/office/drawing/2014/main" val="1875624472"/>
                    </a:ext>
                  </a:extLst>
                </a:gridCol>
                <a:gridCol w="689368">
                  <a:extLst>
                    <a:ext uri="{9D8B030D-6E8A-4147-A177-3AD203B41FA5}">
                      <a16:colId xmlns:a16="http://schemas.microsoft.com/office/drawing/2014/main" val="1832884000"/>
                    </a:ext>
                  </a:extLst>
                </a:gridCol>
                <a:gridCol w="1457837">
                  <a:extLst>
                    <a:ext uri="{9D8B030D-6E8A-4147-A177-3AD203B41FA5}">
                      <a16:colId xmlns:a16="http://schemas.microsoft.com/office/drawing/2014/main" val="1593371853"/>
                    </a:ext>
                  </a:extLst>
                </a:gridCol>
              </a:tblGrid>
              <a:tr h="317582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 smtClean="0"/>
                        <a:t>CSn2</a:t>
                      </a:r>
                      <a:endParaRPr lang="en-SG" sz="1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CSn1</a:t>
                      </a:r>
                      <a:endParaRPr lang="en-SG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CSn0</a:t>
                      </a:r>
                      <a:endParaRPr lang="en-SG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Description</a:t>
                      </a:r>
                      <a:endParaRPr lang="en-SG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498014"/>
                  </a:ext>
                </a:extLst>
              </a:tr>
              <a:tr h="3175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SG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SG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SG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Stop</a:t>
                      </a:r>
                      <a:endParaRPr lang="en-SG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328706"/>
                  </a:ext>
                </a:extLst>
              </a:tr>
              <a:tr h="3175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SG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SG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SG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clk</a:t>
                      </a:r>
                      <a:r>
                        <a:rPr lang="en-US" sz="1600" b="1" baseline="-25000" dirty="0" err="1" smtClean="0"/>
                        <a:t>IO</a:t>
                      </a:r>
                      <a:r>
                        <a:rPr lang="en-US" sz="1600" b="1" baseline="0" dirty="0" smtClean="0"/>
                        <a:t> / </a:t>
                      </a:r>
                      <a:r>
                        <a:rPr lang="en-US" sz="1600" b="1" baseline="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SG" sz="1600" b="1" baseline="-250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336691"/>
                  </a:ext>
                </a:extLst>
              </a:tr>
              <a:tr h="3175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SG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SG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SG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/>
                        <a:t>clk</a:t>
                      </a:r>
                      <a:r>
                        <a:rPr lang="en-US" sz="1600" b="1" baseline="-25000" dirty="0" err="1" smtClean="0"/>
                        <a:t>IO</a:t>
                      </a:r>
                      <a:r>
                        <a:rPr lang="en-US" sz="1600" b="1" baseline="0" dirty="0" smtClean="0"/>
                        <a:t> / </a:t>
                      </a:r>
                      <a:r>
                        <a:rPr lang="en-US" sz="1600" b="1" baseline="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en-SG" sz="1600" b="1" baseline="-25000" dirty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605581"/>
                  </a:ext>
                </a:extLst>
              </a:tr>
              <a:tr h="3175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SG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SG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SG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/>
                        <a:t>clk</a:t>
                      </a:r>
                      <a:r>
                        <a:rPr lang="en-US" sz="1600" b="1" baseline="-25000" dirty="0" err="1" smtClean="0"/>
                        <a:t>IO</a:t>
                      </a:r>
                      <a:r>
                        <a:rPr lang="en-US" sz="1600" b="1" baseline="0" dirty="0" smtClean="0"/>
                        <a:t> / </a:t>
                      </a:r>
                      <a:r>
                        <a:rPr lang="en-US" sz="1600" b="1" baseline="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64</a:t>
                      </a:r>
                      <a:endParaRPr lang="en-SG" sz="1600" b="1" baseline="-25000" dirty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215317"/>
                  </a:ext>
                </a:extLst>
              </a:tr>
              <a:tr h="3175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SG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SG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SG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/>
                        <a:t>clk</a:t>
                      </a:r>
                      <a:r>
                        <a:rPr lang="en-US" sz="1600" b="1" baseline="-25000" dirty="0" err="1" smtClean="0"/>
                        <a:t>IO</a:t>
                      </a:r>
                      <a:r>
                        <a:rPr lang="en-US" sz="1600" b="1" baseline="0" dirty="0" smtClean="0"/>
                        <a:t> / </a:t>
                      </a:r>
                      <a:r>
                        <a:rPr lang="en-US" sz="1600" b="1" baseline="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256</a:t>
                      </a:r>
                      <a:endParaRPr lang="en-SG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375137"/>
                  </a:ext>
                </a:extLst>
              </a:tr>
              <a:tr h="3175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SG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SG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SG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/>
                        <a:t>clk</a:t>
                      </a:r>
                      <a:r>
                        <a:rPr lang="en-US" sz="1600" b="1" baseline="-25000" dirty="0" err="1" smtClean="0"/>
                        <a:t>IO</a:t>
                      </a:r>
                      <a:r>
                        <a:rPr lang="en-US" sz="1600" b="1" baseline="0" dirty="0" smtClean="0"/>
                        <a:t> / </a:t>
                      </a:r>
                      <a:r>
                        <a:rPr lang="en-US" sz="1600" b="1" baseline="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1024</a:t>
                      </a:r>
                      <a:endParaRPr lang="en-SG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55746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135965" y="2599983"/>
            <a:ext cx="1531048" cy="401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TC0</a:t>
            </a:r>
            <a:r>
              <a:rPr lang="en-US" sz="2000" dirty="0" smtClean="0"/>
              <a:t> and </a:t>
            </a:r>
            <a:r>
              <a:rPr lang="en-US" sz="2000" b="1" dirty="0" smtClean="0">
                <a:solidFill>
                  <a:srgbClr val="C00000"/>
                </a:solidFill>
              </a:rPr>
              <a:t>TC2</a:t>
            </a:r>
            <a:endParaRPr lang="en-SG" sz="2000" b="1" i="1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45793" y="4585623"/>
            <a:ext cx="1163549" cy="401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TC1 </a:t>
            </a:r>
            <a:r>
              <a:rPr lang="en-US" sz="2000" dirty="0" smtClean="0">
                <a:solidFill>
                  <a:schemeClr val="tx1"/>
                </a:solidFill>
              </a:rPr>
              <a:t>only</a:t>
            </a:r>
            <a:endParaRPr lang="en-SG" sz="2000" i="1" dirty="0">
              <a:solidFill>
                <a:schemeClr val="tx1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000897"/>
              </p:ext>
            </p:extLst>
          </p:nvPr>
        </p:nvGraphicFramePr>
        <p:xfrm>
          <a:off x="0" y="4141895"/>
          <a:ext cx="7146367" cy="370840"/>
        </p:xfrm>
        <a:graphic>
          <a:graphicData uri="http://schemas.openxmlformats.org/drawingml/2006/table">
            <a:tbl>
              <a:tblPr/>
              <a:tblGrid>
                <a:gridCol w="993058">
                  <a:extLst>
                    <a:ext uri="{9D8B030D-6E8A-4147-A177-3AD203B41FA5}">
                      <a16:colId xmlns:a16="http://schemas.microsoft.com/office/drawing/2014/main" val="2144556066"/>
                    </a:ext>
                  </a:extLst>
                </a:gridCol>
                <a:gridCol w="603701">
                  <a:extLst>
                    <a:ext uri="{9D8B030D-6E8A-4147-A177-3AD203B41FA5}">
                      <a16:colId xmlns:a16="http://schemas.microsoft.com/office/drawing/2014/main" val="412566921"/>
                    </a:ext>
                  </a:extLst>
                </a:gridCol>
                <a:gridCol w="603701">
                  <a:extLst>
                    <a:ext uri="{9D8B030D-6E8A-4147-A177-3AD203B41FA5}">
                      <a16:colId xmlns:a16="http://schemas.microsoft.com/office/drawing/2014/main" val="2996405828"/>
                    </a:ext>
                  </a:extLst>
                </a:gridCol>
                <a:gridCol w="603701">
                  <a:extLst>
                    <a:ext uri="{9D8B030D-6E8A-4147-A177-3AD203B41FA5}">
                      <a16:colId xmlns:a16="http://schemas.microsoft.com/office/drawing/2014/main" val="2619654331"/>
                    </a:ext>
                  </a:extLst>
                </a:gridCol>
                <a:gridCol w="603701">
                  <a:extLst>
                    <a:ext uri="{9D8B030D-6E8A-4147-A177-3AD203B41FA5}">
                      <a16:colId xmlns:a16="http://schemas.microsoft.com/office/drawing/2014/main" val="1279987875"/>
                    </a:ext>
                  </a:extLst>
                </a:gridCol>
                <a:gridCol w="603701">
                  <a:extLst>
                    <a:ext uri="{9D8B030D-6E8A-4147-A177-3AD203B41FA5}">
                      <a16:colId xmlns:a16="http://schemas.microsoft.com/office/drawing/2014/main" val="4511843"/>
                    </a:ext>
                  </a:extLst>
                </a:gridCol>
                <a:gridCol w="1297858">
                  <a:extLst>
                    <a:ext uri="{9D8B030D-6E8A-4147-A177-3AD203B41FA5}">
                      <a16:colId xmlns:a16="http://schemas.microsoft.com/office/drawing/2014/main" val="439483183"/>
                    </a:ext>
                  </a:extLst>
                </a:gridCol>
                <a:gridCol w="1328430">
                  <a:extLst>
                    <a:ext uri="{9D8B030D-6E8A-4147-A177-3AD203B41FA5}">
                      <a16:colId xmlns:a16="http://schemas.microsoft.com/office/drawing/2014/main" val="562292838"/>
                    </a:ext>
                  </a:extLst>
                </a:gridCol>
                <a:gridCol w="508516">
                  <a:extLst>
                    <a:ext uri="{9D8B030D-6E8A-4147-A177-3AD203B41FA5}">
                      <a16:colId xmlns:a16="http://schemas.microsoft.com/office/drawing/2014/main" val="354222681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TIMSK</a:t>
                      </a:r>
                      <a:r>
                        <a:rPr lang="en-SG" sz="1600" b="1" i="0" u="none" strike="noStrike" dirty="0" err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n</a:t>
                      </a:r>
                      <a:endParaRPr lang="en-SG" sz="16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en-SG" sz="16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7</a:t>
                      </a:r>
                      <a:endParaRPr lang="en-SG" sz="16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6</a:t>
                      </a:r>
                      <a:endParaRPr lang="en-SG" sz="16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5</a:t>
                      </a:r>
                      <a:endParaRPr lang="en-SG" sz="16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4</a:t>
                      </a:r>
                      <a:endParaRPr lang="en-SG" sz="16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6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en-SG" sz="16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2:</a:t>
                      </a:r>
                      <a:r>
                        <a:rPr lang="en-SG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OCIEB</a:t>
                      </a:r>
                      <a:endParaRPr lang="en-SG" sz="16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</a:t>
                      </a:r>
                      <a:r>
                        <a:rPr lang="en-SG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OCIEA</a:t>
                      </a:r>
                      <a:endParaRPr lang="en-SG" sz="16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600" dirty="0">
                          <a:effectLst/>
                        </a:rPr>
                        <a:t> </a:t>
                      </a:r>
                      <a:r>
                        <a:rPr lang="en-SG" sz="16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SG" sz="16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87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35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 animBg="1"/>
      <p:bldP spid="15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483</TotalTime>
  <Words>154</Words>
  <Application>Microsoft Office PowerPoint</Application>
  <PresentationFormat>On-screen Show (4:3)</PresentationFormat>
  <Paragraphs>108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Wingdings</vt:lpstr>
      <vt:lpstr>Office Theme</vt:lpstr>
      <vt:lpstr>CG1112</vt:lpstr>
      <vt:lpstr>Oh, OC0A is PD6, which is Pin 6??</vt:lpstr>
      <vt:lpstr>OC0A interaction with PD6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CG1112</dc:title>
  <dc:creator>Soo Yuen Jien</dc:creator>
  <cp:lastModifiedBy>Soo Yuen Jien</cp:lastModifiedBy>
  <cp:revision>44</cp:revision>
  <dcterms:created xsi:type="dcterms:W3CDTF">2019-02-11T02:22:13Z</dcterms:created>
  <dcterms:modified xsi:type="dcterms:W3CDTF">2019-02-20T03:44:35Z</dcterms:modified>
</cp:coreProperties>
</file>