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627" y="-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97C3-9C17-4D83-8D06-073FE7156636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100"/>
              <a:pPr/>
              <a:t>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D2CC4C-71E2-44F1-B48D-3BEDDA87B4AE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5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7B60F-672B-405E-965E-C605CEFEA7EC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81D154-9D6D-47DE-B1B9-D93416DCE2F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1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3D8C7B-587B-4F8F-ACF7-0F072B0DC57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1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3D4CD1-E6E9-4E4B-BD81-B73195873A2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1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57570-C36F-4E38-8403-B75FFCC417E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3A09B8-530E-43E5-AAF9-978603397D2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0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64BF05-10F8-411C-B3A1-6E0C90CEF6C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2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D1A05-0315-41F9-898D-041D7D265E5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114DB-D227-4BF0-9448-88A548179DA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62B2C-6A06-45C8-ABBC-EAE3A283CC90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39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A62FFC-020B-48D4-8824-9AC20A616931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83E5E-4146-41E4-A267-3B06321846D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8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BA2E4-16D3-4209-A3FF-F263A3323CD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9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A55BB-3E94-40A6-AC48-202DDD0D016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9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C02DD-AADF-4D62-9587-684A7FA05E1E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2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34139-E814-4F06-81F6-FBFA83E732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8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F8527-24CA-4489-91B7-0B26DD26C72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0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10A25-A8FB-47D4-8D6B-7D3AA0B4F6E1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0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7C918E-7A30-4392-B81E-E344C85038B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0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6DC26-ADC4-4A26-B25D-9B526847FD7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825541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980723"/>
            <a:ext cx="7771327" cy="42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t>Lecture 3: AVR Programming	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dity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dity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65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Week 6 Studio 2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Timers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possible </a:t>
            </a:r>
            <a:r>
              <a:rPr lang="en-US" altLang="en-US" i="1" dirty="0" smtClean="0"/>
              <a:t>V </a:t>
            </a:r>
            <a:r>
              <a:rPr lang="en-US" altLang="en-US" dirty="0" smtClean="0"/>
              <a:t>are: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It </a:t>
            </a:r>
            <a:r>
              <a:rPr lang="en-US" altLang="en-US" dirty="0" smtClean="0"/>
              <a:t>is not possible to load 16000 or 2000 into 8-bit registers. The possible values are 250, 62.5 and 15.63.</a:t>
            </a:r>
          </a:p>
          <a:p>
            <a:pPr lvl="1"/>
            <a:r>
              <a:rPr lang="en-US" altLang="en-US" dirty="0" smtClean="0"/>
              <a:t>We choose the largest value 250 because it gives us the best possible resolution of 4 microseconds.</a:t>
            </a:r>
          </a:p>
          <a:p>
            <a:pPr lvl="2"/>
            <a:r>
              <a:rPr lang="en-US" altLang="en-US" dirty="0" smtClean="0"/>
              <a:t>Better resolution = more accurate timings.</a:t>
            </a:r>
          </a:p>
          <a:p>
            <a:r>
              <a:rPr lang="en-US" altLang="en-US" dirty="0" smtClean="0"/>
              <a:t>This gives us a </a:t>
            </a:r>
            <a:r>
              <a:rPr lang="en-US" altLang="en-US" dirty="0" err="1" smtClean="0"/>
              <a:t>prescaler</a:t>
            </a:r>
            <a:r>
              <a:rPr lang="en-US" altLang="en-US" dirty="0" smtClean="0"/>
              <a:t> value of 64.</a:t>
            </a:r>
            <a:endParaRPr lang="en-SG" altLang="en-US" dirty="0" smtClean="0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09" y="2333885"/>
            <a:ext cx="5519024" cy="112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pic>
        <p:nvPicPr>
          <p:cNvPr id="86019" name="Picture 5" descr="http://www.embedds.com/wp-content/uploads/2010/12/250counts_CTCmode-466x3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980" y="2453509"/>
            <a:ext cx="4729655" cy="3045253"/>
          </a:xfrm>
        </p:spPr>
      </p:pic>
      <p:sp>
        <p:nvSpPr>
          <p:cNvPr id="86020" name="TextBox 1"/>
          <p:cNvSpPr txBox="1">
            <a:spLocks noChangeArrowheads="1"/>
          </p:cNvSpPr>
          <p:nvPr/>
        </p:nvSpPr>
        <p:spPr bwMode="auto">
          <a:xfrm>
            <a:off x="1646602" y="2258948"/>
            <a:ext cx="511985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25">
                <a:solidFill>
                  <a:srgbClr val="000000"/>
                </a:solidFill>
              </a:rPr>
              <a:t>Diagram Credits: Midity. </a:t>
            </a:r>
            <a:r>
              <a:rPr lang="en-SG" altLang="en-US" sz="1625">
                <a:solidFill>
                  <a:srgbClr val="000000"/>
                </a:solidFill>
                <a:hlinkClick r:id="rId4"/>
              </a:rPr>
              <a:t>http://www.midity.com/</a:t>
            </a:r>
            <a:endParaRPr lang="en-SG" altLang="en-US" sz="1625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Now that we have chosen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, we can begin configuring the timer.</a:t>
            </a:r>
          </a:p>
          <a:p>
            <a:pPr lvl="1">
              <a:defRPr/>
            </a:pPr>
            <a:r>
              <a:rPr lang="en-US" dirty="0" smtClean="0"/>
              <a:t>Set the initial timer value in the Timer 0 Control register TCNT0. We use an initial value of 0.</a:t>
            </a:r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TCNT0=0;</a:t>
            </a:r>
          </a:p>
          <a:p>
            <a:pPr lvl="1">
              <a:defRPr/>
            </a:pPr>
            <a:r>
              <a:rPr lang="en-US" dirty="0" smtClean="0"/>
              <a:t>Set the timer value </a:t>
            </a:r>
            <a:r>
              <a:rPr lang="en-US" i="1" dirty="0" smtClean="0"/>
              <a:t>V</a:t>
            </a:r>
            <a:r>
              <a:rPr lang="en-US" dirty="0" smtClean="0"/>
              <a:t> into the Output Compare Register OCR0A. For 250 steps, </a:t>
            </a:r>
            <a:r>
              <a:rPr lang="en-US" i="1" dirty="0" smtClean="0"/>
              <a:t>V=249</a:t>
            </a:r>
            <a:r>
              <a:rPr lang="en-US" dirty="0" smtClean="0"/>
              <a:t>, since we start from 0.</a:t>
            </a:r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OCR0A=249;</a:t>
            </a:r>
          </a:p>
          <a:p>
            <a:pPr lvl="1" indent="0">
              <a:buNone/>
              <a:defRPr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66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178" lvl="1" indent="-232178">
              <a:buFontTx/>
              <a:buChar char="•"/>
            </a:pPr>
            <a:r>
              <a:rPr lang="en-US" altLang="en-US" dirty="0" smtClean="0"/>
              <a:t>Set up Timer/Counter Control Register TCCR0A:</a:t>
            </a:r>
          </a:p>
          <a:p>
            <a:pPr marL="232178" lvl="1" indent="-232178">
              <a:buFontTx/>
              <a:buChar char="•"/>
            </a:pPr>
            <a:endParaRPr lang="en-US" altLang="en-US" dirty="0" smtClean="0"/>
          </a:p>
          <a:p>
            <a:pPr marL="232178" lvl="1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r>
              <a:rPr lang="en-US" altLang="en-US" dirty="0" smtClean="0"/>
              <a:t>COM0A1 </a:t>
            </a:r>
            <a:r>
              <a:rPr lang="en-US" altLang="en-US" dirty="0" smtClean="0"/>
              <a:t>and COM0A0 control what to do with OC0A each time we hit the top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in OCR0A:</a:t>
            </a:r>
          </a:p>
          <a:p>
            <a:pPr marL="490153" lvl="2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endParaRPr lang="en-US" altLang="en-US" dirty="0" smtClean="0"/>
          </a:p>
          <a:p>
            <a:pPr marL="490153" lvl="2" indent="-232178">
              <a:buFontTx/>
              <a:buChar char="•"/>
            </a:pPr>
            <a:r>
              <a:rPr lang="en-US" altLang="en-US" dirty="0" smtClean="0"/>
              <a:t>We want to toggle OC0A on match, so we choose CM0A1 and COM0A0 to “01” respectively.</a:t>
            </a:r>
          </a:p>
          <a:p>
            <a:pPr marL="232178" lvl="1" indent="-232178">
              <a:buFontTx/>
              <a:buChar char="•"/>
            </a:pPr>
            <a:endParaRPr lang="en-US" altLang="en-US" dirty="0" smtClean="0"/>
          </a:p>
          <a:p>
            <a:endParaRPr lang="en-SG" altLang="en-US" dirty="0" smtClean="0"/>
          </a:p>
        </p:txBody>
      </p:sp>
      <p:pic>
        <p:nvPicPr>
          <p:cNvPr id="880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84" y="2649145"/>
            <a:ext cx="5770179" cy="6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949" y="3847156"/>
            <a:ext cx="4624313" cy="114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6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178" lvl="1" indent="-232178">
              <a:buFontTx/>
              <a:buChar char="•"/>
            </a:pPr>
            <a:r>
              <a:rPr lang="en-US" altLang="en-US" smtClean="0"/>
              <a:t>Set up Timer/Counter Control Register TCCR0A:</a:t>
            </a:r>
          </a:p>
          <a:p>
            <a:pPr marL="490153" lvl="2" indent="-232178">
              <a:buFontTx/>
              <a:buChar char="•"/>
            </a:pPr>
            <a:r>
              <a:rPr lang="en-US" altLang="en-US" smtClean="0"/>
              <a:t>The WGM00, WGM01 and WGM02 bits control the waveform generation:</a:t>
            </a:r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endParaRPr lang="en-US" altLang="en-US" smtClean="0"/>
          </a:p>
          <a:p>
            <a:pPr marL="490153" lvl="2" indent="-232178">
              <a:buFontTx/>
              <a:buChar char="•"/>
            </a:pPr>
            <a:r>
              <a:rPr lang="en-US" altLang="en-US" smtClean="0"/>
              <a:t>We will use CTC mode so WGM01 and WGM00 are “01”. WGM02 is in TCCR0B.</a:t>
            </a:r>
          </a:p>
          <a:p>
            <a:pPr marL="232178" lvl="1" indent="-232178">
              <a:buFontTx/>
              <a:buChar char="•"/>
            </a:pPr>
            <a:endParaRPr lang="en-US" altLang="en-US" smtClean="0"/>
          </a:p>
          <a:p>
            <a:pPr marL="232178" lvl="1" indent="-232178">
              <a:buFontTx/>
              <a:buChar char="•"/>
            </a:pPr>
            <a:endParaRPr lang="en-US" altLang="en-US" smtClean="0"/>
          </a:p>
          <a:p>
            <a:endParaRPr lang="en-SG" altLang="en-US" smtClean="0"/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81" y="2712382"/>
            <a:ext cx="3864344" cy="181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Taken together, we will program TCCR0A using the following statement:</a:t>
            </a:r>
          </a:p>
          <a:p>
            <a:pPr lvl="1" indent="0"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TCCR0A=0b01000010;</a:t>
            </a:r>
          </a:p>
          <a:p>
            <a:pPr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We need to enable the OCIE0A interrupt (output compare match A) by writing a 1 to bit 1 of the Timer/Counter Interrupt Mask Register TIMSK0:</a:t>
            </a:r>
          </a:p>
          <a:p>
            <a:pPr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>
              <a:defRPr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TIMSK0|=0b10;</a:t>
            </a:r>
            <a:endParaRPr lang="en-SG" b="0" dirty="0">
              <a:latin typeface="+mj-lt"/>
              <a:cs typeface="Courier New" pitchFamily="49" charset="0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73" y="1880967"/>
            <a:ext cx="5770179" cy="6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286" y="4581853"/>
            <a:ext cx="5320862" cy="67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Finally we will start the timer by writing selecting the </a:t>
            </a:r>
            <a:r>
              <a:rPr lang="en-US" dirty="0" err="1" smtClean="0"/>
              <a:t>prescaler</a:t>
            </a:r>
            <a:r>
              <a:rPr lang="en-US" dirty="0" smtClean="0"/>
              <a:t> value </a:t>
            </a:r>
            <a:r>
              <a:rPr lang="en-US" i="1" dirty="0" smtClean="0"/>
              <a:t>P</a:t>
            </a:r>
            <a:r>
              <a:rPr lang="en-US" dirty="0" smtClean="0"/>
              <a:t> in TCCR0B, using bits CS02:CS00. </a:t>
            </a:r>
          </a:p>
          <a:p>
            <a:pPr lvl="1">
              <a:defRPr/>
            </a:pPr>
            <a:r>
              <a:rPr lang="en-US" dirty="0" smtClean="0"/>
              <a:t>We want a </a:t>
            </a:r>
            <a:r>
              <a:rPr lang="en-US" dirty="0" err="1" smtClean="0"/>
              <a:t>prescaler</a:t>
            </a:r>
            <a:r>
              <a:rPr lang="en-US" dirty="0" smtClean="0"/>
              <a:t> value of 64 so we use 011.</a:t>
            </a:r>
          </a:p>
          <a:p>
            <a:pPr lvl="1">
              <a:defRPr/>
            </a:pPr>
            <a:r>
              <a:rPr lang="en-US" dirty="0" smtClean="0"/>
              <a:t>We also want WGM02 to be 0 (see previous slide</a:t>
            </a:r>
            <a:r>
              <a:rPr lang="en-US" dirty="0" smtClean="0"/>
              <a:t>).</a:t>
            </a:r>
          </a:p>
          <a:p>
            <a:pPr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TCCR0B=0b00000011;</a:t>
            </a:r>
          </a:p>
          <a:p>
            <a:pPr lvl="1"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Note: Setting CS02:CS00 bits to anything other than 000 automatically begins the timer.</a:t>
            </a:r>
          </a:p>
          <a:p>
            <a:pPr lvl="1"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We must also enable global interrupts using the </a:t>
            </a:r>
            <a:r>
              <a:rPr lang="en-US" dirty="0" err="1" smtClean="0">
                <a:latin typeface="+mj-lt"/>
                <a:cs typeface="Courier New" pitchFamily="49" charset="0"/>
              </a:rPr>
              <a:t>sei</a:t>
            </a:r>
            <a:r>
              <a:rPr lang="en-US" dirty="0" smtClean="0">
                <a:latin typeface="+mj-lt"/>
                <a:cs typeface="Courier New" pitchFamily="49" charset="0"/>
              </a:rPr>
              <a:t>(); function call.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7" y="3411443"/>
            <a:ext cx="4925291" cy="6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8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will now look at an example program that:</a:t>
            </a:r>
          </a:p>
          <a:p>
            <a:pPr lvl="1"/>
            <a:r>
              <a:rPr lang="en-US" altLang="en-US" smtClean="0"/>
              <a:t>Increments a counter every millisecond.</a:t>
            </a:r>
          </a:p>
          <a:p>
            <a:pPr lvl="1"/>
            <a:r>
              <a:rPr lang="en-US" altLang="en-US" smtClean="0"/>
              <a:t>On every 100</a:t>
            </a:r>
            <a:r>
              <a:rPr lang="en-US" altLang="en-US" baseline="30000" smtClean="0"/>
              <a:t>th</a:t>
            </a:r>
            <a:r>
              <a:rPr lang="en-US" altLang="en-US" smtClean="0"/>
              <a:t> increment, it toggles an LED at pin 13 on or off.</a:t>
            </a:r>
          </a:p>
          <a:p>
            <a:pPr lvl="2"/>
            <a:r>
              <a:rPr lang="en-US" altLang="en-US" smtClean="0"/>
              <a:t>Effectively causes the LED to blink on and off every 100 ms.</a:t>
            </a:r>
            <a:endParaRPr lang="en-SG" altLang="en-US" smtClean="0"/>
          </a:p>
        </p:txBody>
      </p:sp>
    </p:spTree>
    <p:extLst>
      <p:ext uri="{BB962C8B-B14F-4D97-AF65-F5344CB8AC3E}">
        <p14:creationId xmlns:p14="http://schemas.microsoft.com/office/powerpoint/2010/main" val="637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 Example 1</a:t>
            </a:r>
            <a:endParaRPr lang="en-SG" alt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&lt;avr/io.h&gt;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&lt;avr/interrupt.h&gt;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//Initialize Timer0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void InitTimer0(void)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//Set Initial Timer value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TCNT0=0;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//Place TOP timer value to Output compare register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OCR0A=249;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//Set CTC mode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	and make toggle PD6/OC0A pin on compare match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TCCR0A=0b01000010;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 Enable interrupts.</a:t>
            </a:r>
          </a:p>
          <a:p>
            <a:pPr marL="0" indent="0">
              <a:buNone/>
            </a:pPr>
            <a:r>
              <a:rPr lang="en-US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TIMSK0|=0b10;</a:t>
            </a: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8" y="1980723"/>
            <a:ext cx="4697408" cy="55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 Example 1</a:t>
            </a:r>
            <a:endParaRPr lang="en-SG" alt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StartTimer0(void)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//Set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prescaler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 64 and start timer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TCCR0B=0b00000011;</a:t>
            </a:r>
          </a:p>
          <a:p>
            <a:pPr marL="0" indent="0">
              <a:buNone/>
            </a:pP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// Enable global interrupts</a:t>
            </a:r>
          </a:p>
          <a:p>
            <a:pPr marL="0" indent="0">
              <a:buNone/>
            </a:pP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sei</a:t>
            </a: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PORTB|=0b00100000;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PORTB&amp;=0b11011111;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02" y="3085263"/>
            <a:ext cx="4925291" cy="6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8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Programming</a:t>
            </a:r>
            <a:endParaRPr lang="en-SG" altLang="en-US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Timers are important in real-time systems:</a:t>
            </a:r>
          </a:p>
          <a:p>
            <a:pPr lvl="1"/>
            <a:r>
              <a:rPr lang="en-US" altLang="en-US" smtClean="0"/>
              <a:t>They allow us to read sensors or write to actuators at precise times.</a:t>
            </a:r>
          </a:p>
          <a:p>
            <a:pPr lvl="1"/>
            <a:r>
              <a:rPr lang="en-US" altLang="en-US" smtClean="0"/>
              <a:t>They ensure that time-sensitive algorithms (e.g. the PID control algorithm) run at the correct timing.</a:t>
            </a:r>
          </a:p>
          <a:p>
            <a:pPr lvl="1"/>
            <a:r>
              <a:rPr lang="en-US" altLang="en-US" smtClean="0"/>
              <a:t>Timers are often needed to switch between tasks in a multi-tasking OS (future topic).</a:t>
            </a:r>
          </a:p>
          <a:p>
            <a:pPr lvl="1"/>
            <a:r>
              <a:rPr lang="en-US" altLang="en-US" smtClean="0"/>
              <a:t>Timers are used to generate analog output signals through pulse-width modulation (PWM).</a:t>
            </a:r>
            <a:endParaRPr lang="en-SG" altLang="en-US" smtClean="0"/>
          </a:p>
        </p:txBody>
      </p:sp>
    </p:spTree>
    <p:extLst>
      <p:ext uri="{BB962C8B-B14F-4D97-AF65-F5344CB8AC3E}">
        <p14:creationId xmlns:p14="http://schemas.microsoft.com/office/powerpoint/2010/main" val="32476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 Example 1</a:t>
            </a:r>
            <a:endParaRPr lang="en-SG" alt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 Toggle the LED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void toggleLED()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static state=1;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if(state==1)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ledOn();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state==0;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ledOff();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state=1;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1548783" y="1283994"/>
            <a:ext cx="4900568" cy="857788"/>
          </a:xfrm>
        </p:spPr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 Example 1</a:t>
            </a:r>
            <a:endParaRPr lang="en-SG" altLang="en-US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1548784" y="2196603"/>
            <a:ext cx="5842199" cy="3182843"/>
          </a:xfrm>
        </p:spPr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 Set up the ISR for TOV0A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ISR(TIMER0_COMPA_vect)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if((count % 100)==0)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toggleLED();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 Set up LED on pin 13 (port B pin 5) for output.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DDRB|=0b00100000;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count=0;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InitTimer0();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StartTimer0();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{		// Do nothing.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altLang="en-US" sz="812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altLang="en-US" sz="812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Programming in General</a:t>
            </a:r>
            <a:endParaRPr lang="en-SG" altLang="en-US" smtClean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Programming the other times (timer 1 and 2) is exactly the same, but with different register names.</a:t>
            </a:r>
          </a:p>
          <a:p>
            <a:pPr lvl="1"/>
            <a:r>
              <a:rPr lang="en-US" altLang="en-US" smtClean="0"/>
              <a:t>E.g. use TCCR2A, TCCR2B, TCNT2, OCR2A, etc.</a:t>
            </a:r>
          </a:p>
          <a:p>
            <a:r>
              <a:rPr lang="en-US" altLang="en-US" smtClean="0"/>
              <a:t>Timer 1 is a 16-bit timer, giving you better resolution.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We can load a value of 16000 into OCR1AH/OCR1AL to get a 1ms count, allowing use to use a prescaler of 1 and a resolution of 0.0625 microseconds.</a:t>
            </a:r>
          </a:p>
          <a:p>
            <a:pPr lvl="2"/>
            <a:r>
              <a:rPr lang="en-US" altLang="en-US" smtClean="0"/>
              <a:t>This can potentially lead to more accurate timings.</a:t>
            </a:r>
          </a:p>
          <a:p>
            <a:pPr lvl="1"/>
            <a:endParaRPr lang="en-SG" altLang="en-US" smtClean="0"/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0" y="3526282"/>
            <a:ext cx="5039233" cy="1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Timers in the Atmega AVR</a:t>
            </a:r>
            <a:endParaRPr lang="en-SG" alt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25" dirty="0"/>
              <a:t>There are 3 timers available on the Atmega328:</a:t>
            </a:r>
          </a:p>
          <a:p>
            <a:pPr lvl="1"/>
            <a:r>
              <a:rPr lang="en-US" altLang="en-US" sz="1625" dirty="0"/>
              <a:t>Two 8-bit timers, Timers 0 and 2.</a:t>
            </a:r>
          </a:p>
          <a:p>
            <a:pPr lvl="2"/>
            <a:r>
              <a:rPr lang="en-US" altLang="en-US" sz="1355" dirty="0"/>
              <a:t>Counts from 0 to 255, then back to 0, etc.</a:t>
            </a:r>
          </a:p>
          <a:p>
            <a:pPr lvl="2"/>
            <a:r>
              <a:rPr lang="en-US" altLang="en-US" sz="1355" dirty="0"/>
              <a:t>Triggers an interrupt (TOV0 or TOV2) whenever the counter rolls over from 255 to 0. Also triggers interrupts if counter matches a value.</a:t>
            </a:r>
          </a:p>
          <a:p>
            <a:pPr lvl="2"/>
            <a:r>
              <a:rPr lang="en-US" altLang="en-US" sz="1625" dirty="0"/>
              <a:t>One 16-bit timer, Timer 1.</a:t>
            </a:r>
          </a:p>
          <a:p>
            <a:pPr lvl="2"/>
            <a:r>
              <a:rPr lang="en-US" altLang="en-US" sz="1355" dirty="0"/>
              <a:t>Counts from 0 to 65535 and back to 0, etc.</a:t>
            </a:r>
          </a:p>
          <a:p>
            <a:pPr lvl="2"/>
            <a:r>
              <a:rPr lang="en-US" altLang="en-US" sz="1355" dirty="0"/>
              <a:t>Triggers an interrupt (TOV1) whenever the counter rolls over from 65535 to 0.  Also triggers interrupts if counter matches a value.</a:t>
            </a:r>
          </a:p>
          <a:p>
            <a:pPr lvl="1"/>
            <a:r>
              <a:rPr lang="en-US" altLang="en-US" sz="1625" dirty="0"/>
              <a:t>In this lecture we will focus on Timer 0.</a:t>
            </a:r>
          </a:p>
          <a:p>
            <a:pPr lvl="2"/>
            <a:r>
              <a:rPr lang="en-US" altLang="en-US" sz="1355" dirty="0"/>
              <a:t>Techniques for Timer 1 and 2 are identical, just with different registers</a:t>
            </a:r>
            <a:r>
              <a:rPr lang="en-US" altLang="en-US" sz="1355" dirty="0" smtClean="0"/>
              <a:t>.</a:t>
            </a:r>
          </a:p>
          <a:p>
            <a:pPr lvl="1"/>
            <a:r>
              <a:rPr lang="en-US" altLang="en-US" sz="1625" dirty="0" smtClean="0"/>
              <a:t>We will also look at how to generate waveforms on the OC0A and OC0B pins (corresponding to PD5 and PD6) on the AVR.</a:t>
            </a:r>
          </a:p>
          <a:p>
            <a:pPr lvl="2"/>
            <a:r>
              <a:rPr lang="en-US" altLang="en-US" sz="1355" dirty="0" smtClean="0"/>
              <a:t>This is not usually necessary but we do it just for demo purposes.</a:t>
            </a:r>
            <a:endParaRPr lang="en-US" altLang="en-US" sz="1355" dirty="0"/>
          </a:p>
          <a:p>
            <a:pPr lvl="1"/>
            <a:endParaRPr lang="en-SG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7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0/Timer 2 Block Diagram</a:t>
            </a:r>
            <a:endParaRPr lang="en-SG" altLang="en-US" smtClean="0"/>
          </a:p>
        </p:txBody>
      </p:sp>
      <p:pic>
        <p:nvPicPr>
          <p:cNvPr id="788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7057" y="2356767"/>
            <a:ext cx="4062128" cy="3209716"/>
          </a:xfrm>
        </p:spPr>
      </p:pic>
      <p:pic>
        <p:nvPicPr>
          <p:cNvPr id="78852" name="Picture 4" descr="http://www.embedds.com/wp-content/uploads/2010/12/Timer0_interrupts-468x2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84" y="2014942"/>
            <a:ext cx="2632484" cy="166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0" y="3624098"/>
            <a:ext cx="2351929" cy="21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Box 3"/>
          <p:cNvSpPr txBox="1">
            <a:spLocks noChangeArrowheads="1"/>
          </p:cNvSpPr>
          <p:nvPr/>
        </p:nvSpPr>
        <p:spPr bwMode="auto">
          <a:xfrm>
            <a:off x="7302839" y="2536278"/>
            <a:ext cx="62882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83">
                <a:solidFill>
                  <a:srgbClr val="000000"/>
                </a:solidFill>
              </a:rPr>
              <a:t>PD6</a:t>
            </a: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5" name="TextBox 7"/>
          <p:cNvSpPr txBox="1">
            <a:spLocks noChangeArrowheads="1"/>
          </p:cNvSpPr>
          <p:nvPr/>
        </p:nvSpPr>
        <p:spPr bwMode="auto">
          <a:xfrm>
            <a:off x="7302839" y="3248951"/>
            <a:ext cx="62882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83">
                <a:solidFill>
                  <a:srgbClr val="000000"/>
                </a:solidFill>
              </a:rPr>
              <a:t>PD5</a:t>
            </a: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6" name="Oval 4"/>
          <p:cNvSpPr>
            <a:spLocks noChangeArrowheads="1"/>
          </p:cNvSpPr>
          <p:nvPr/>
        </p:nvSpPr>
        <p:spPr bwMode="auto">
          <a:xfrm>
            <a:off x="5908666" y="5135438"/>
            <a:ext cx="726647" cy="195636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908666" y="5026871"/>
            <a:ext cx="726647" cy="195636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8" name="Rectangle 1"/>
          <p:cNvSpPr>
            <a:spLocks noChangeArrowheads="1"/>
          </p:cNvSpPr>
          <p:nvPr/>
        </p:nvSpPr>
        <p:spPr bwMode="auto">
          <a:xfrm>
            <a:off x="5839871" y="1827905"/>
            <a:ext cx="2498118" cy="21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12">
                <a:solidFill>
                  <a:srgbClr val="000000"/>
                </a:solidFill>
              </a:rPr>
              <a:t>Diagram Credits: Midity. </a:t>
            </a:r>
            <a:r>
              <a:rPr lang="en-SG" altLang="en-US" sz="812">
                <a:solidFill>
                  <a:srgbClr val="000000"/>
                </a:solidFill>
                <a:hlinkClick r:id="rId6"/>
              </a:rPr>
              <a:t>http://www.midity.com</a:t>
            </a:r>
            <a:endParaRPr lang="en-SG" altLang="en-US" sz="81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(second) simplest timer mode is CTC (Clear Timer on Compare) mode.</a:t>
            </a:r>
          </a:p>
          <a:p>
            <a:pPr lvl="1"/>
            <a:r>
              <a:rPr lang="en-US" altLang="en-US" smtClean="0"/>
              <a:t>Counter TCNT0 starts at 0, counts to a preset “top value” </a:t>
            </a:r>
            <a:r>
              <a:rPr lang="en-US" altLang="en-US" i="1" smtClean="0"/>
              <a:t>V</a:t>
            </a:r>
            <a:r>
              <a:rPr lang="en-US" altLang="en-US" smtClean="0"/>
              <a:t>, then rolls over back to the 0. Process repeats.</a:t>
            </a:r>
          </a:p>
          <a:p>
            <a:pPr lvl="1"/>
            <a:r>
              <a:rPr lang="en-US" altLang="en-US" smtClean="0"/>
              <a:t>A “timer match” interrupt is triggered each time TCNT0 matches OCR0A or OCR0B.</a:t>
            </a:r>
          </a:p>
          <a:p>
            <a:r>
              <a:rPr lang="en-US" altLang="en-US" smtClean="0"/>
              <a:t>This is very useful for generating an interrupt at fixed times, e.g. every 1 ms.</a:t>
            </a:r>
          </a:p>
          <a:p>
            <a:pPr lvl="1"/>
            <a:r>
              <a:rPr lang="en-US" altLang="en-US" smtClean="0"/>
              <a:t>Perfect for devices that need to be read at fixed times.</a:t>
            </a:r>
          </a:p>
          <a:p>
            <a:pPr lvl="1"/>
            <a:r>
              <a:rPr lang="en-US" altLang="en-US" smtClean="0"/>
              <a:t>Perfect also for programs that need to “sleep” for fixed times.</a:t>
            </a:r>
            <a:endParaRPr lang="en-SG" altLang="en-US" smtClean="0"/>
          </a:p>
        </p:txBody>
      </p:sp>
    </p:spTree>
    <p:extLst>
      <p:ext uri="{BB962C8B-B14F-4D97-AF65-F5344CB8AC3E}">
        <p14:creationId xmlns:p14="http://schemas.microsoft.com/office/powerpoint/2010/main" val="18968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program CTC mode in Timer 0, you need to:</a:t>
            </a:r>
          </a:p>
          <a:p>
            <a:pPr lvl="1"/>
            <a:r>
              <a:rPr lang="en-US" altLang="en-US" dirty="0" smtClean="0"/>
              <a:t>Decide on the time period that you want, e.g. 1 </a:t>
            </a:r>
            <a:r>
              <a:rPr lang="en-US" altLang="en-US" dirty="0" err="1" smtClean="0"/>
              <a:t>ms.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From this:</a:t>
            </a:r>
          </a:p>
          <a:p>
            <a:pPr lvl="2"/>
            <a:r>
              <a:rPr lang="en-US" altLang="en-US" dirty="0" smtClean="0"/>
              <a:t>Decide on a </a:t>
            </a:r>
            <a:r>
              <a:rPr lang="en-US" altLang="en-US" dirty="0" err="1" smtClean="0"/>
              <a:t>prescaler</a:t>
            </a:r>
            <a:r>
              <a:rPr lang="en-US" altLang="en-US" dirty="0" smtClean="0"/>
              <a:t> value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dirty="0" smtClean="0"/>
              <a:t>and count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These are done simultaneously, subject to I/O clock rate and register size restrictions.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Configure the registers.</a:t>
            </a:r>
          </a:p>
          <a:p>
            <a:pPr lvl="2"/>
            <a:r>
              <a:rPr lang="en-US" altLang="en-US" dirty="0" smtClean="0"/>
              <a:t>Set up the ISR for OC0A (Timer 0 Output Compare Match A).</a:t>
            </a:r>
          </a:p>
          <a:p>
            <a:pPr lvl="2"/>
            <a:r>
              <a:rPr lang="en-US" altLang="en-US" dirty="0" smtClean="0"/>
              <a:t>Set the initial timer value of 0 into TCNT0.</a:t>
            </a:r>
          </a:p>
          <a:p>
            <a:pPr lvl="2"/>
            <a:r>
              <a:rPr lang="en-US" altLang="en-US" dirty="0" smtClean="0"/>
              <a:t>Set the top count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into OCR0A.</a:t>
            </a:r>
          </a:p>
          <a:p>
            <a:pPr lvl="2"/>
            <a:r>
              <a:rPr lang="en-US" altLang="en-US" dirty="0" smtClean="0"/>
              <a:t>Set CTC mode in TCCR0A.</a:t>
            </a:r>
          </a:p>
          <a:p>
            <a:pPr lvl="2"/>
            <a:r>
              <a:rPr lang="en-US" altLang="en-US" dirty="0" smtClean="0"/>
              <a:t>Set the </a:t>
            </a:r>
            <a:r>
              <a:rPr lang="en-US" altLang="en-US" dirty="0" err="1" smtClean="0"/>
              <a:t>prescaler</a:t>
            </a:r>
            <a:r>
              <a:rPr lang="en-US" altLang="en-US" dirty="0" smtClean="0"/>
              <a:t> into TCCR0B to start the timer.</a:t>
            </a:r>
          </a:p>
        </p:txBody>
      </p:sp>
    </p:spTree>
    <p:extLst>
      <p:ext uri="{BB962C8B-B14F-4D97-AF65-F5344CB8AC3E}">
        <p14:creationId xmlns:p14="http://schemas.microsoft.com/office/powerpoint/2010/main" val="40405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Deciding on a </a:t>
            </a:r>
            <a:r>
              <a:rPr lang="en-US" dirty="0" err="1" smtClean="0"/>
              <a:t>prescaler</a:t>
            </a:r>
            <a:r>
              <a:rPr lang="en-US" dirty="0" smtClean="0"/>
              <a:t> value P</a:t>
            </a:r>
          </a:p>
          <a:p>
            <a:pPr lvl="2">
              <a:defRPr/>
            </a:pPr>
            <a:r>
              <a:rPr lang="en-US" dirty="0" smtClean="0"/>
              <a:t>This determines the resolution </a:t>
            </a:r>
            <a:r>
              <a:rPr lang="en-US" i="1" dirty="0" smtClean="0"/>
              <a:t>res </a:t>
            </a:r>
            <a:r>
              <a:rPr lang="en-US" dirty="0" smtClean="0"/>
              <a:t>of the timer. I.e. the amount of time between “increments” of the counter.</a:t>
            </a:r>
          </a:p>
          <a:p>
            <a:pPr lvl="2"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prescalar</a:t>
            </a:r>
            <a:r>
              <a:rPr lang="en-US" dirty="0" smtClean="0"/>
              <a:t> frequency is given by:</a:t>
            </a:r>
            <a:endParaRPr lang="en-US" dirty="0" smtClean="0"/>
          </a:p>
          <a:p>
            <a:pPr lvl="2" indent="0">
              <a:buNone/>
              <a:defRPr/>
            </a:pPr>
            <a:endParaRPr lang="en-SG" dirty="0" smtClean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 smtClean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 smtClean="0"/>
          </a:p>
          <a:p>
            <a:pPr lvl="2" indent="0">
              <a:buNone/>
              <a:defRPr/>
            </a:pPr>
            <a:r>
              <a:rPr lang="en-US" dirty="0" smtClean="0"/>
              <a:t>The resolution for the </a:t>
            </a:r>
            <a:r>
              <a:rPr lang="en-US" dirty="0" err="1" smtClean="0"/>
              <a:t>prescalar</a:t>
            </a:r>
            <a:r>
              <a:rPr lang="en-US" dirty="0" smtClean="0"/>
              <a:t> is given by the 1 / res (see next slide).</a:t>
            </a:r>
            <a:endParaRPr lang="en-SG" dirty="0" smtClean="0"/>
          </a:p>
        </p:txBody>
      </p:sp>
      <p:graphicFrame>
        <p:nvGraphicFramePr>
          <p:cNvPr id="81924" name="Object 1"/>
          <p:cNvGraphicFramePr>
            <a:graphicFrameLocks noChangeAspect="1"/>
          </p:cNvGraphicFramePr>
          <p:nvPr/>
        </p:nvGraphicFramePr>
        <p:xfrm>
          <a:off x="3499767" y="3526281"/>
          <a:ext cx="1267333" cy="70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710891" imgH="393529" progId="Equation.3">
                  <p:embed/>
                </p:oleObj>
              </mc:Choice>
              <mc:Fallback>
                <p:oleObj name="Equation" r:id="rId4" imgW="710891" imgH="393529" progId="Equation.3">
                  <p:embed/>
                  <p:pic>
                    <p:nvPicPr>
                      <p:cNvPr id="8192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7" y="3526281"/>
                        <a:ext cx="1267333" cy="701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The prescalar is chosen using bits 2 to 0(CS02:00) of TCCR0B:</a:t>
            </a:r>
          </a:p>
          <a:p>
            <a:pPr lvl="2" indent="0">
              <a:buNone/>
            </a:pPr>
            <a:endParaRPr lang="en-SG" altLang="en-US" smtClean="0"/>
          </a:p>
        </p:txBody>
      </p:sp>
      <p:pic>
        <p:nvPicPr>
          <p:cNvPr id="829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70" y="3087713"/>
            <a:ext cx="5257442" cy="21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Timer 0 Programming</a:t>
            </a:r>
            <a:br>
              <a:rPr lang="en-US" altLang="en-US" smtClean="0"/>
            </a:br>
            <a:r>
              <a:rPr lang="en-US" altLang="en-US" smtClean="0"/>
              <a:t>CTC Mode</a:t>
            </a:r>
            <a:endParaRPr lang="en-SG" altLang="en-US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TOV0 interrupt is triggered whenever TCNT0 reaches the top timer value </a:t>
            </a:r>
            <a:r>
              <a:rPr lang="en-US" altLang="en-US" i="1" dirty="0" smtClean="0"/>
              <a:t>V </a:t>
            </a:r>
            <a:r>
              <a:rPr lang="en-US" altLang="en-US" dirty="0" smtClean="0"/>
              <a:t>and rolls back to 0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We first decide the period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cycle</a:t>
            </a:r>
            <a:r>
              <a:rPr lang="en-US" altLang="en-US" dirty="0" smtClean="0"/>
              <a:t>, which is the time which the timer triggers the timer interrupt.</a:t>
            </a:r>
            <a:endParaRPr lang="en-US" altLang="en-US" dirty="0" smtClean="0"/>
          </a:p>
          <a:p>
            <a:r>
              <a:rPr lang="en-US" altLang="en-US" dirty="0" smtClean="0"/>
              <a:t>We need to decide what </a:t>
            </a:r>
            <a:r>
              <a:rPr lang="en-US" altLang="en-US" i="1" dirty="0" smtClean="0"/>
              <a:t>V </a:t>
            </a:r>
            <a:r>
              <a:rPr lang="en-US" altLang="en-US" dirty="0" smtClean="0"/>
              <a:t>is!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We want our TOV0 interrupt to be triggered every 1 </a:t>
            </a:r>
            <a:r>
              <a:rPr lang="en-US" altLang="en-US" dirty="0" err="1" smtClean="0"/>
              <a:t>ms</a:t>
            </a:r>
            <a:r>
              <a:rPr lang="en-US" altLang="en-US" dirty="0" smtClean="0"/>
              <a:t>, or 1000 microseconds. Using the formula above, the possible values are shown in the table on the next page.</a:t>
            </a:r>
          </a:p>
          <a:p>
            <a:pPr lvl="1"/>
            <a:endParaRPr lang="en-SG" altLang="en-US" dirty="0" smtClean="0"/>
          </a:p>
        </p:txBody>
      </p:sp>
      <p:graphicFrame>
        <p:nvGraphicFramePr>
          <p:cNvPr id="839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33396"/>
              </p:ext>
            </p:extLst>
          </p:nvPr>
        </p:nvGraphicFramePr>
        <p:xfrm>
          <a:off x="3695718" y="3435930"/>
          <a:ext cx="1110395" cy="7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596900" imgH="419100" progId="Equation.3">
                  <p:embed/>
                </p:oleObj>
              </mc:Choice>
              <mc:Fallback>
                <p:oleObj name="Equation" r:id="rId4" imgW="596900" imgH="419100" progId="Equation.3">
                  <p:embed/>
                  <p:pic>
                    <p:nvPicPr>
                      <p:cNvPr id="839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18" y="3435930"/>
                        <a:ext cx="1110395" cy="78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1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1127</Words>
  <Application>Microsoft Office PowerPoint</Application>
  <PresentationFormat>On-screen Show (4:3)</PresentationFormat>
  <Paragraphs>237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Times</vt:lpstr>
      <vt:lpstr>Times New Roman</vt:lpstr>
      <vt:lpstr>Wingdings</vt:lpstr>
      <vt:lpstr>Blank</vt:lpstr>
      <vt:lpstr>Equation</vt:lpstr>
      <vt:lpstr>PowerPoint Presentation</vt:lpstr>
      <vt:lpstr>Timer Programming</vt:lpstr>
      <vt:lpstr>Timers in the Atmega AVR</vt:lpstr>
      <vt:lpstr>Timer 0/Timer 2 Block Diagram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 Example 1</vt:lpstr>
      <vt:lpstr>Timer 0 Programming CTC Mode Example 1</vt:lpstr>
      <vt:lpstr>Timer 0 Programming CTC Mode Example 1</vt:lpstr>
      <vt:lpstr>Timer 0 Programming CTC Mode Example 1</vt:lpstr>
      <vt:lpstr>Timer Programming in General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9</cp:revision>
  <dcterms:created xsi:type="dcterms:W3CDTF">2018-02-10T09:13:59Z</dcterms:created>
  <dcterms:modified xsi:type="dcterms:W3CDTF">2018-02-13T03:41:03Z</dcterms:modified>
</cp:coreProperties>
</file>