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77" r:id="rId2"/>
    <p:sldId id="278" r:id="rId3"/>
    <p:sldId id="279" r:id="rId4"/>
    <p:sldId id="280" r:id="rId5"/>
    <p:sldId id="282" r:id="rId6"/>
    <p:sldId id="281" r:id="rId7"/>
    <p:sldId id="285" r:id="rId8"/>
    <p:sldId id="286" r:id="rId9"/>
    <p:sldId id="283" r:id="rId10"/>
    <p:sldId id="284" r:id="rId11"/>
    <p:sldId id="287" r:id="rId12"/>
    <p:sldId id="290" r:id="rId13"/>
    <p:sldId id="291" r:id="rId14"/>
    <p:sldId id="292" r:id="rId15"/>
    <p:sldId id="294" r:id="rId16"/>
    <p:sldId id="293" r:id="rId17"/>
    <p:sldId id="295" r:id="rId18"/>
    <p:sldId id="288" r:id="rId19"/>
    <p:sldId id="289" r:id="rId20"/>
    <p:sldId id="296" r:id="rId21"/>
    <p:sldId id="297" r:id="rId22"/>
    <p:sldId id="325" r:id="rId23"/>
    <p:sldId id="326" r:id="rId24"/>
    <p:sldId id="298" r:id="rId25"/>
    <p:sldId id="299" r:id="rId26"/>
    <p:sldId id="300" r:id="rId27"/>
    <p:sldId id="301" r:id="rId28"/>
    <p:sldId id="302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22" r:id="rId43"/>
    <p:sldId id="323" r:id="rId44"/>
    <p:sldId id="319" r:id="rId45"/>
    <p:sldId id="320" r:id="rId46"/>
    <p:sldId id="324" r:id="rId4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13/8/2018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825541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980723"/>
            <a:ext cx="7771327" cy="424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Week 7 Studio 1 – USART Communications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CG1112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Engineering Principles and Practices II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Sneak Preview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smtClean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USART Frame Formats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“frame” is a unit of data transmission.</a:t>
            </a:r>
            <a:endParaRPr lang="en-SG" dirty="0"/>
          </a:p>
        </p:txBody>
      </p:sp>
      <p:pic>
        <p:nvPicPr>
          <p:cNvPr id="4" name="Picture 2" descr="Image result for uart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53" y="2325330"/>
            <a:ext cx="6008508" cy="427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USART On the Atmega328P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look at how to program the UART port on the Atmega328P:</a:t>
            </a:r>
          </a:p>
          <a:p>
            <a:pPr lvl="1"/>
            <a:r>
              <a:rPr lang="en-US" dirty="0" smtClean="0"/>
              <a:t>Setting up the Connection.</a:t>
            </a:r>
          </a:p>
          <a:p>
            <a:pPr lvl="1"/>
            <a:r>
              <a:rPr lang="en-US" dirty="0" smtClean="0"/>
              <a:t>Sending / Receiving Data in Polling Mode.</a:t>
            </a:r>
          </a:p>
          <a:p>
            <a:pPr lvl="1"/>
            <a:r>
              <a:rPr lang="en-US" dirty="0" smtClean="0"/>
              <a:t>Sending / Receiving Data in Interrupt Mode.</a:t>
            </a:r>
          </a:p>
          <a:p>
            <a:r>
              <a:rPr lang="en-US" dirty="0" smtClean="0"/>
              <a:t>There are two UART modes:</a:t>
            </a:r>
          </a:p>
          <a:p>
            <a:pPr lvl="1"/>
            <a:r>
              <a:rPr lang="en-US" dirty="0" smtClean="0"/>
              <a:t>Asynchronous Normal Mode.</a:t>
            </a:r>
          </a:p>
          <a:p>
            <a:pPr lvl="2"/>
            <a:r>
              <a:rPr lang="en-US" dirty="0" smtClean="0"/>
              <a:t>UART as described earlier.</a:t>
            </a:r>
          </a:p>
          <a:p>
            <a:pPr lvl="1"/>
            <a:r>
              <a:rPr lang="en-US" dirty="0" smtClean="0"/>
              <a:t>Asynchronous Double Speed Mode.</a:t>
            </a:r>
          </a:p>
          <a:p>
            <a:pPr lvl="2"/>
            <a:r>
              <a:rPr lang="en-US" dirty="0" smtClean="0"/>
              <a:t>UART as described earlier, but with data being transmitted at twice the specified rate.</a:t>
            </a:r>
          </a:p>
          <a:p>
            <a:pPr lvl="2"/>
            <a:r>
              <a:rPr lang="en-US" dirty="0" smtClean="0"/>
              <a:t>Requires stable and accurate clocking circuits on the board.</a:t>
            </a:r>
          </a:p>
          <a:p>
            <a:pPr lvl="2"/>
            <a:r>
              <a:rPr lang="en-US" dirty="0" smtClean="0"/>
              <a:t>We will not use this mode.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smtClean="0"/>
              <a:t>USART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set the mode (asynchronous or synchronous), byte size (5,6,7,8 or 9 bits), parity mode (None, Even or Odd) and number of stop bits (1 or 2) in the USART Control and Status Register C (UCSR0C):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1" y="2999444"/>
            <a:ext cx="7276123" cy="22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USART</a:t>
            </a:r>
            <a:br>
              <a:rPr lang="en-US" dirty="0" smtClean="0"/>
            </a:br>
            <a:r>
              <a:rPr lang="en-US" dirty="0" smtClean="0"/>
              <a:t>Setting the USART Mode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set bits 7 and 6 of UCSR0C to the values below to choose the mode you want.</a:t>
            </a:r>
          </a:p>
          <a:p>
            <a:pPr lvl="1"/>
            <a:r>
              <a:rPr lang="en-US" dirty="0" smtClean="0"/>
              <a:t>We will use Asynchronous USART (i.e. UART) and chose 00: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2981518"/>
            <a:ext cx="6940062" cy="332702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109784" y="2981518"/>
            <a:ext cx="2078893" cy="96766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USART</a:t>
            </a:r>
            <a:br>
              <a:rPr lang="en-US" dirty="0" smtClean="0"/>
            </a:br>
            <a:r>
              <a:rPr lang="en-US" dirty="0" smtClean="0"/>
              <a:t>Setting the Parity Mode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5 and 4 are used to choose the parity mode: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3625522"/>
            <a:ext cx="6385169" cy="2665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5" y="2320372"/>
            <a:ext cx="7721600" cy="13051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3184768" y="2424215"/>
            <a:ext cx="2129694" cy="96766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smtClean="0"/>
              <a:t>USART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Setting the </a:t>
            </a:r>
            <a:r>
              <a:rPr lang="en-US" dirty="0" smtClean="0"/>
              <a:t>Number of Stop Bits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543646"/>
          </a:xfrm>
        </p:spPr>
        <p:txBody>
          <a:bodyPr/>
          <a:lstStyle/>
          <a:p>
            <a:r>
              <a:rPr lang="en-US" dirty="0" smtClean="0"/>
              <a:t>Bit 3 is used to set the number of stop bits: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7" y="2252547"/>
            <a:ext cx="7721600" cy="1305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6" y="4048981"/>
            <a:ext cx="7330831" cy="13430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321907" y="2369507"/>
            <a:ext cx="1133231" cy="96766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smtClean="0"/>
              <a:t>USART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Setting the Data Size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3"/>
            <a:ext cx="7771327" cy="715585"/>
          </a:xfrm>
        </p:spPr>
        <p:txBody>
          <a:bodyPr/>
          <a:lstStyle/>
          <a:p>
            <a:r>
              <a:rPr lang="en-US" dirty="0" smtClean="0"/>
              <a:t>Remember that we can choose data sizes of between 5 and 9 bits inclusive. We usually use 8 bits. We can do that by setting bits 2 and 1 of UCSR0C, and bit 2 of register  UCSR0B (see later):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09" y="3730725"/>
            <a:ext cx="5516634" cy="286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109" y="2870092"/>
            <a:ext cx="5091725" cy="86063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5423877" y="2687676"/>
            <a:ext cx="1234831" cy="96766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smtClean="0"/>
              <a:t>USART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Setting the </a:t>
            </a:r>
            <a:r>
              <a:rPr lang="en-US" dirty="0" smtClean="0"/>
              <a:t>Clock Polarity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0 of UCSR0C is used to set the clock polarity in synchronous mode. For asynchronous mode this bit must be set to 0.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4" y="3088922"/>
            <a:ext cx="7803275" cy="13189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572737" y="3313723"/>
            <a:ext cx="1203571" cy="726831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smtClean="0"/>
              <a:t>USART</a:t>
            </a:r>
            <a:br>
              <a:rPr lang="en-US" dirty="0" smtClean="0"/>
            </a:br>
            <a:r>
              <a:rPr lang="en-US" dirty="0" smtClean="0"/>
              <a:t>Setting Baud Rate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Setting Baud (Bit) Rate:</a:t>
                </a:r>
              </a:p>
              <a:p>
                <a:pPr lvl="1"/>
                <a:r>
                  <a:rPr lang="en-US" dirty="0" smtClean="0"/>
                  <a:t>We need to set the UART Baud Rate Register (UBRR) to a value B corresponding to our desired baud rate, using the following equation: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𝑏𝑎𝑢𝑑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the fraction is not an integer, we round to the nearest integer before subtracting 1.</a:t>
                </a:r>
              </a:p>
              <a:p>
                <a:pPr lvl="2"/>
                <a:r>
                  <a:rPr lang="en-US" dirty="0" smtClean="0"/>
                  <a:t>On our Arduino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osc</a:t>
                </a:r>
                <a:r>
                  <a:rPr lang="en-US" dirty="0" smtClean="0"/>
                  <a:t> = 16000000 Hz.</a:t>
                </a:r>
              </a:p>
              <a:p>
                <a:pPr lvl="2"/>
                <a:r>
                  <a:rPr lang="en-US" dirty="0" smtClean="0"/>
                  <a:t>To set 115200 bits per second: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16000000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×115200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We get a B value of round(8.6806)  - 1 = 9 – 1 = 8</a:t>
                </a:r>
              </a:p>
              <a:p>
                <a:pPr lvl="2"/>
                <a:endParaRPr lang="en-US" dirty="0" smtClean="0"/>
              </a:p>
              <a:p>
                <a:pPr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5" t="-2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2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smtClean="0"/>
              <a:t>USART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Setting Baud Rate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969258"/>
            <a:ext cx="7771327" cy="4243791"/>
          </a:xfrm>
        </p:spPr>
        <p:txBody>
          <a:bodyPr/>
          <a:lstStyle/>
          <a:p>
            <a:r>
              <a:rPr lang="en-US" dirty="0" smtClean="0"/>
              <a:t>Setting Baud Rate:</a:t>
            </a:r>
          </a:p>
          <a:p>
            <a:pPr lvl="1"/>
            <a:r>
              <a:rPr lang="en-US" dirty="0" smtClean="0"/>
              <a:t>The C code below shows how to set the baud rate you want in the UBRR registers (UBRR0L = lower byte, UBRR0H = higher byte).</a:t>
            </a:r>
          </a:p>
          <a:p>
            <a:pPr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setBaud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(unsigned long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baudRate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 = (unsigned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round(F_CPU / (16.0 * 		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baudRate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))- 1;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UBRR0H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(unsigned char) (b &gt;&gt; 8);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UBRR0L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(unsigned char) 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indent="0">
              <a:buNone/>
            </a:pP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So far we have used the Atmega328P (AVR) largely in “stand-alone” mode:</a:t>
            </a:r>
          </a:p>
          <a:p>
            <a:pPr lvl="1"/>
            <a:r>
              <a:rPr lang="en-US" sz="1600" dirty="0" smtClean="0"/>
              <a:t>We’ve used GPIO to read/write binary devices like switches, and LEDs in simple fully on/fully off mode.</a:t>
            </a:r>
          </a:p>
          <a:p>
            <a:pPr lvl="1"/>
            <a:r>
              <a:rPr lang="en-US" sz="1600" dirty="0" smtClean="0"/>
              <a:t>We’ve used PWM to write to analog devices, like controlling the brightness of an LED.</a:t>
            </a:r>
          </a:p>
          <a:p>
            <a:pPr lvl="1"/>
            <a:r>
              <a:rPr lang="en-US" sz="1600" dirty="0" smtClean="0"/>
              <a:t>We’ve used timers to coordinate activities within the AVR chip.</a:t>
            </a:r>
          </a:p>
          <a:p>
            <a:r>
              <a:rPr lang="en-US" sz="1600" dirty="0" smtClean="0"/>
              <a:t>In the next couple of studios we will look at coordinating between the AVR and smarter devices:</a:t>
            </a:r>
          </a:p>
          <a:p>
            <a:pPr lvl="1"/>
            <a:r>
              <a:rPr lang="en-US" sz="1600" dirty="0" smtClean="0"/>
              <a:t>Other AVRs or MCUs.</a:t>
            </a:r>
          </a:p>
          <a:p>
            <a:pPr lvl="1"/>
            <a:r>
              <a:rPr lang="en-US" sz="1600" dirty="0" smtClean="0"/>
              <a:t>Smart devices like GPS modules, LIDARs, compasses etc.</a:t>
            </a:r>
          </a:p>
          <a:p>
            <a:r>
              <a:rPr lang="en-US" sz="1600" dirty="0" smtClean="0"/>
              <a:t>The topics we will be covering in Weeks 7, 8 and 9:</a:t>
            </a:r>
          </a:p>
          <a:p>
            <a:pPr lvl="1"/>
            <a:r>
              <a:rPr lang="en-US" sz="1600" dirty="0" smtClean="0"/>
              <a:t>Week 7 Studio 1 – USART (aka Serial) communications</a:t>
            </a:r>
          </a:p>
          <a:p>
            <a:pPr lvl="1"/>
            <a:r>
              <a:rPr lang="en-US" sz="1600" dirty="0" smtClean="0"/>
              <a:t>Week 7 Studio 2 – Designing communication protocols.</a:t>
            </a:r>
          </a:p>
          <a:p>
            <a:pPr lvl="1"/>
            <a:r>
              <a:rPr lang="en-US" sz="1600" dirty="0" smtClean="0"/>
              <a:t>Week 8 Studio 2 – Controlling Vincent remotely.</a:t>
            </a:r>
          </a:p>
          <a:p>
            <a:pPr lvl="1"/>
            <a:r>
              <a:rPr lang="en-US" sz="1600" dirty="0" smtClean="0"/>
              <a:t>Week 9 Studio 2 – Two-wire Interface (aka I2C)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3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USART</a:t>
            </a:r>
            <a:br>
              <a:rPr lang="en-US" dirty="0" smtClean="0"/>
            </a:br>
            <a:r>
              <a:rPr lang="en-US" dirty="0" smtClean="0"/>
              <a:t>Enabling/Disabling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UCSR0B register is used to enable/disable various interrupts, and to enable/disable the transmitter and receiver.</a:t>
            </a:r>
          </a:p>
          <a:p>
            <a:pPr lvl="1"/>
            <a:r>
              <a:rPr lang="en-US" dirty="0" smtClean="0"/>
              <a:t>Note: Bit 2 (UCSZ02) together with bits 2 and 1 in UCSR0C are used to choose the data size (see “Setting Data Size” earlier).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42" y="3176276"/>
            <a:ext cx="7379281" cy="20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smtClean="0"/>
              <a:t>USART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Enabling/Disabling Features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8" y="2124440"/>
            <a:ext cx="8050405" cy="122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2" y="3212367"/>
            <a:ext cx="8351420" cy="28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USART Status Register (UCSR0A)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UCSR0A register contains flags that tell us whether we can send data, or whether we can read data.</a:t>
            </a:r>
          </a:p>
          <a:p>
            <a:pPr lvl="1"/>
            <a:r>
              <a:rPr lang="en-SG" dirty="0" smtClean="0"/>
              <a:t>We will make use of while loops to poll some of these bits to wait for data or wait for the chance to send data.</a:t>
            </a:r>
          </a:p>
          <a:p>
            <a:pPr lvl="1"/>
            <a:r>
              <a:rPr lang="en-SG" dirty="0" smtClean="0"/>
              <a:t>This register also tells us about important error conditions like parity error, data overrun error or frame error.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40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dirty="0" smtClean="0"/>
              <a:t>USART </a:t>
            </a:r>
            <a:r>
              <a:rPr lang="en-SG" dirty="0"/>
              <a:t>Status Register (UCSR0A)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90675"/>
            <a:ext cx="1066800" cy="63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186757"/>
            <a:ext cx="6605588" cy="929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49" y="2989104"/>
            <a:ext cx="6902613" cy="34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USART</a:t>
            </a:r>
            <a:br>
              <a:rPr lang="en-US" dirty="0" smtClean="0"/>
            </a:br>
            <a:r>
              <a:rPr lang="en-US" dirty="0" smtClean="0"/>
              <a:t>Complete Setup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3"/>
            <a:ext cx="7771327" cy="2560015"/>
          </a:xfrm>
        </p:spPr>
        <p:txBody>
          <a:bodyPr/>
          <a:lstStyle/>
          <a:p>
            <a:r>
              <a:rPr lang="en-US" dirty="0" smtClean="0"/>
              <a:t>Assume that we are using 9600 bps, 8N1 configuration (i.e. baud rate of 9600, 8 data bits, no parity bits, 1 stop bit). We first configure UCSR0C:</a:t>
            </a:r>
          </a:p>
          <a:p>
            <a:pPr lvl="1"/>
            <a:r>
              <a:rPr lang="en-US" dirty="0" smtClean="0"/>
              <a:t>Running in UART mode, so we set bits 7 and 6 to 0b00 (see page 13)</a:t>
            </a:r>
          </a:p>
          <a:p>
            <a:pPr lvl="1"/>
            <a:r>
              <a:rPr lang="en-US" dirty="0" smtClean="0"/>
              <a:t>We are using no parity, so we set bits 5 and 4 to 0b00 (see page 14)</a:t>
            </a:r>
          </a:p>
          <a:p>
            <a:pPr lvl="1"/>
            <a:r>
              <a:rPr lang="en-US" dirty="0" smtClean="0"/>
              <a:t>We are using 1 stop bit, so we set bit 3 to 0b0 (see page 15)</a:t>
            </a:r>
          </a:p>
          <a:p>
            <a:pPr lvl="1"/>
            <a:r>
              <a:rPr lang="en-US" dirty="0" smtClean="0"/>
              <a:t>We are using 8 data bits, so we set bit 2 of UCSR0B to 0, and bits 2 and 1 of UCSR0C to 0b11 (see page 16). </a:t>
            </a:r>
          </a:p>
          <a:p>
            <a:pPr lvl="1"/>
            <a:r>
              <a:rPr lang="en-US" dirty="0" smtClean="0"/>
              <a:t>So we have: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C:</a:t>
            </a:r>
          </a:p>
          <a:p>
            <a:pPr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UCSR0C = 0b00000110;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0" y="4451715"/>
            <a:ext cx="59912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USART</a:t>
            </a:r>
            <a:br>
              <a:rPr lang="en-US" dirty="0"/>
            </a:br>
            <a:r>
              <a:rPr lang="en-US" dirty="0"/>
              <a:t>Complete Setup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configure the baud rate register UBRR0L and UBRR0H:</a:t>
            </a:r>
          </a:p>
          <a:p>
            <a:pPr lvl="1"/>
            <a:r>
              <a:rPr lang="en-US" dirty="0" smtClean="0"/>
              <a:t>We find our b-value: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smtClean="0"/>
              <a:t>b 	= round(16000000/(16 x 9600)) – 1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smtClean="0"/>
              <a:t>	= 103</a:t>
            </a:r>
          </a:p>
          <a:p>
            <a:pPr lvl="1"/>
            <a:r>
              <a:rPr lang="en-US" dirty="0" smtClean="0"/>
              <a:t>We load this value in UBRR0L and UBRR0H. Note that since 103 is less than 255, we can just load it into UBRR0L, and set UBRR0H to 0: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UBRR0L = 103;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UBRR0H = 0;</a:t>
            </a:r>
          </a:p>
          <a:p>
            <a:pPr lvl="1" indent="0">
              <a:buNone/>
            </a:pPr>
            <a:endParaRPr lang="en-US" dirty="0" smtClean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2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USART</a:t>
            </a:r>
            <a:br>
              <a:rPr lang="en-US" dirty="0"/>
            </a:br>
            <a:r>
              <a:rPr lang="en-US" dirty="0"/>
              <a:t>Complete Setup Code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finally we set UCSR0B. We will start first with a polling version of our UART code:</a:t>
            </a:r>
          </a:p>
          <a:p>
            <a:pPr lvl="1"/>
            <a:r>
              <a:rPr lang="en-US" dirty="0" smtClean="0"/>
              <a:t>RXCIE0, TXCIE0 and UDRIE0 bits will be set to 0 to disable receive, transmit and data register empty interrupts.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/>
              <a:t>UCSZ02 will be set to 0, because we need UCSZ02, UCSZ01 and UCSZ00 to be 0b011 for 8-bit data size.</a:t>
            </a:r>
          </a:p>
          <a:p>
            <a:pPr lvl="1"/>
            <a:r>
              <a:rPr lang="en-US" dirty="0" smtClean="0"/>
              <a:t>RXB80 and TXB80 are “don’t care” bits, and we set them to 0.</a:t>
            </a:r>
          </a:p>
          <a:p>
            <a:pPr lvl="1"/>
            <a:r>
              <a:rPr lang="en-US" dirty="0" smtClean="0"/>
              <a:t>However TXEN0 and RXEN0 must be set to 1 to enable the receiver and transmitter.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UCSR0B = 0b00011000;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17" y="4683735"/>
            <a:ext cx="5934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USART</a:t>
            </a:r>
            <a:br>
              <a:rPr lang="en-US" dirty="0"/>
            </a:br>
            <a:r>
              <a:rPr lang="en-US" dirty="0"/>
              <a:t>Complete Setup Code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2" y="1969258"/>
            <a:ext cx="8934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USART</a:t>
            </a:r>
            <a:br>
              <a:rPr lang="en-US" dirty="0"/>
            </a:br>
            <a:r>
              <a:rPr lang="en-US" dirty="0"/>
              <a:t>Complete Setup Code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829"/>
            <a:ext cx="9144000" cy="18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USART Data Register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Data is written to and read from the USART Data Register UDR0.</a:t>
            </a:r>
          </a:p>
          <a:p>
            <a:pPr lvl="1"/>
            <a:r>
              <a:rPr lang="en-SG" dirty="0" smtClean="0"/>
              <a:t>You can read from this when the RXC0 bit (bit 7) in UCSR0A is set, or write to it when the TXC0 bit (bit 6) in UCSR0A is set.</a:t>
            </a:r>
          </a:p>
          <a:p>
            <a:pPr lvl="2"/>
            <a:r>
              <a:rPr lang="en-SG" dirty="0" smtClean="0"/>
              <a:t>Writing to UDR0 will cause data to be sent to the “other side”.</a:t>
            </a:r>
          </a:p>
          <a:p>
            <a:pPr lvl="2"/>
            <a:r>
              <a:rPr lang="en-SG" dirty="0" smtClean="0"/>
              <a:t>Read from UDR0 to receive data sent by the “other side”.</a:t>
            </a:r>
          </a:p>
          <a:p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3627679"/>
            <a:ext cx="6757987" cy="19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U(S)ART Communications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644661"/>
            <a:ext cx="7771327" cy="4243791"/>
          </a:xfrm>
        </p:spPr>
        <p:txBody>
          <a:bodyPr/>
          <a:lstStyle/>
          <a:p>
            <a:r>
              <a:rPr lang="en-US" sz="2000" dirty="0" smtClean="0"/>
              <a:t>The AVR’s serial communications channel is unique:</a:t>
            </a:r>
          </a:p>
          <a:p>
            <a:pPr lvl="1"/>
            <a:r>
              <a:rPr lang="en-US" sz="2000" dirty="0" smtClean="0"/>
              <a:t>It operates in asynchronous mode, like many other serial channels.</a:t>
            </a:r>
          </a:p>
          <a:p>
            <a:pPr lvl="2"/>
            <a:r>
              <a:rPr lang="en-US" sz="1800" dirty="0" smtClean="0"/>
              <a:t>This means that data is transmitted independently of any clocking signal. The receiver derives a clocking signal from the received data.</a:t>
            </a:r>
          </a:p>
          <a:p>
            <a:pPr lvl="1"/>
            <a:r>
              <a:rPr lang="en-US" sz="2000" dirty="0" smtClean="0"/>
              <a:t>BUT it can also operate in synchronous mode.</a:t>
            </a:r>
          </a:p>
          <a:p>
            <a:pPr lvl="2"/>
            <a:r>
              <a:rPr lang="en-US" sz="1800" dirty="0" smtClean="0"/>
              <a:t>Data transmit and received are coordinated by a separate clock.</a:t>
            </a:r>
          </a:p>
          <a:p>
            <a:pPr lvl="1"/>
            <a:r>
              <a:rPr lang="en-US" sz="2000" dirty="0" smtClean="0"/>
              <a:t>For this reason the port is called an “Universal Synchronous/Asynchronous Receiver Transmitter” or USART.</a:t>
            </a:r>
          </a:p>
          <a:p>
            <a:pPr lvl="2"/>
            <a:r>
              <a:rPr lang="en-US" sz="1800" dirty="0" smtClean="0"/>
              <a:t>Most devices including the Raspberry Pi only have UART ports – Universal Asynchronous Receiver Transmitter.</a:t>
            </a:r>
          </a:p>
          <a:p>
            <a:pPr lvl="1"/>
            <a:r>
              <a:rPr lang="en-US" sz="2070" dirty="0" smtClean="0"/>
              <a:t>For EPP2 we will ignore synchronous operations, and use the USART port as a UART port.</a:t>
            </a:r>
          </a:p>
          <a:p>
            <a:pPr lvl="2"/>
            <a:r>
              <a:rPr lang="en-US" sz="1800" dirty="0" smtClean="0"/>
              <a:t>However we will continue to refer to the port as an USART port.</a:t>
            </a:r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969258"/>
            <a:ext cx="7771327" cy="4243791"/>
          </a:xfrm>
        </p:spPr>
        <p:txBody>
          <a:bodyPr/>
          <a:lstStyle/>
          <a:p>
            <a:r>
              <a:rPr lang="en-SG" dirty="0" smtClean="0"/>
              <a:t>Now that we have seen all the important registers, we are ready to send data:</a:t>
            </a:r>
          </a:p>
          <a:p>
            <a:pPr lvl="1"/>
            <a:endParaRPr lang="en-US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pPr lvl="1"/>
            <a:r>
              <a:rPr lang="en-SG" dirty="0" smtClean="0"/>
              <a:t>We poll UDRE0 (circled) in UCSR0A until it is set. This means that UDR0 is empty.</a:t>
            </a:r>
          </a:p>
          <a:p>
            <a:pPr lvl="1"/>
            <a:r>
              <a:rPr lang="en-SG" dirty="0" smtClean="0"/>
              <a:t>We write the data to UDR0.</a:t>
            </a:r>
          </a:p>
          <a:p>
            <a:pPr lvl="2"/>
            <a:r>
              <a:rPr lang="en-SG" dirty="0" smtClean="0"/>
              <a:t>Note: You can also poll till TXC0 is set, but this is less efficient because TXC0 is not set until every bit of the previous byte has already been sent out. </a:t>
            </a:r>
          </a:p>
          <a:p>
            <a:pPr lvl="2"/>
            <a:r>
              <a:rPr lang="en-SG" dirty="0" smtClean="0"/>
              <a:t>In reality we only need to wait till UDR0 is empty. The USART can continue sending the previous byte as we write to UDR0.</a:t>
            </a:r>
          </a:p>
          <a:p>
            <a:pPr lvl="1"/>
            <a:r>
              <a:rPr lang="en-SG" dirty="0" smtClean="0"/>
              <a:t>We will use a mask of 0b00100000 to poll this bit (see next slide).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0" y="2288357"/>
            <a:ext cx="6605588" cy="929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Sending Data In Polling Mode</a:t>
            </a:r>
            <a:endParaRPr lang="en-SG" dirty="0"/>
          </a:p>
        </p:txBody>
      </p:sp>
      <p:sp>
        <p:nvSpPr>
          <p:cNvPr id="5" name="Oval 4"/>
          <p:cNvSpPr/>
          <p:nvPr/>
        </p:nvSpPr>
        <p:spPr bwMode="auto">
          <a:xfrm>
            <a:off x="2524369" y="2381695"/>
            <a:ext cx="890954" cy="53926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Sending Data In Polling Mode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Polling UDRE0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2366964"/>
            <a:ext cx="6276974" cy="2538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7750" y="5086350"/>
            <a:ext cx="66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If UDRE0 is 0, doing an AND against 0b00100000 will result in 0.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78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Sending Data In Polling Mode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Polling UDRE0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47750" y="5086350"/>
            <a:ext cx="669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If UDRE0 is 1, doing an AND against 0b00100000 will result in non-zero.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55" y="1909763"/>
            <a:ext cx="6806797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Sending Data In Polling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9" y="1969258"/>
            <a:ext cx="8110536" cy="23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Receiving Data In Polling Mode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receive data: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pPr lvl="1"/>
            <a:endParaRPr lang="en-SG" dirty="0" smtClean="0"/>
          </a:p>
          <a:p>
            <a:pPr lvl="1"/>
            <a:r>
              <a:rPr lang="en-SG" dirty="0" smtClean="0"/>
              <a:t>Keep polling the RXC0 bit (circled) in the UCSR0A register until it is 1.</a:t>
            </a:r>
          </a:p>
          <a:p>
            <a:pPr lvl="1"/>
            <a:r>
              <a:rPr lang="en-SG" dirty="0" smtClean="0"/>
              <a:t>Read the UDR0 register.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08" y="4185290"/>
            <a:ext cx="6705600" cy="1647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0" y="2288357"/>
            <a:ext cx="6605588" cy="92913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1037493" y="2397791"/>
            <a:ext cx="890954" cy="53926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Complete Serial By Polling Program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1224440"/>
          </a:xfrm>
        </p:spPr>
        <p:txBody>
          <a:bodyPr/>
          <a:lstStyle/>
          <a:p>
            <a:r>
              <a:rPr lang="en-SG" dirty="0" smtClean="0"/>
              <a:t>Open the </a:t>
            </a:r>
            <a:r>
              <a:rPr lang="en-SG" dirty="0" err="1" smtClean="0"/>
              <a:t>uartpoll</a:t>
            </a:r>
            <a:r>
              <a:rPr lang="en-SG" dirty="0" smtClean="0"/>
              <a:t> solution to see a complete “echo” program.</a:t>
            </a:r>
          </a:p>
          <a:p>
            <a:pPr lvl="1"/>
            <a:r>
              <a:rPr lang="en-SG" dirty="0" smtClean="0"/>
              <a:t>Read from serial port,</a:t>
            </a:r>
          </a:p>
          <a:p>
            <a:pPr lvl="1"/>
            <a:r>
              <a:rPr lang="en-SG" dirty="0" smtClean="0"/>
              <a:t>Echo back read character.</a:t>
            </a:r>
          </a:p>
          <a:p>
            <a:r>
              <a:rPr lang="en-SG" dirty="0" smtClean="0"/>
              <a:t>The main() is shown on the next slide. The </a:t>
            </a:r>
            <a:r>
              <a:rPr lang="en-SG" dirty="0" err="1" smtClean="0"/>
              <a:t>setupUART</a:t>
            </a:r>
            <a:r>
              <a:rPr lang="en-SG" dirty="0" smtClean="0"/>
              <a:t>, </a:t>
            </a:r>
            <a:r>
              <a:rPr lang="en-SG" dirty="0" err="1" smtClean="0"/>
              <a:t>startUART</a:t>
            </a:r>
            <a:r>
              <a:rPr lang="en-SG" dirty="0" smtClean="0"/>
              <a:t>, </a:t>
            </a:r>
            <a:r>
              <a:rPr lang="en-SG" dirty="0" err="1" smtClean="0"/>
              <a:t>UARTSend</a:t>
            </a:r>
            <a:r>
              <a:rPr lang="en-SG" dirty="0" smtClean="0"/>
              <a:t> and </a:t>
            </a:r>
            <a:r>
              <a:rPr lang="en-SG" dirty="0" err="1" smtClean="0"/>
              <a:t>UARTReceive</a:t>
            </a:r>
            <a:r>
              <a:rPr lang="en-SG" dirty="0" smtClean="0"/>
              <a:t> functions are as described above.</a:t>
            </a:r>
          </a:p>
          <a:p>
            <a:pPr lvl="1"/>
            <a:r>
              <a:rPr lang="en-SG" dirty="0" smtClean="0"/>
              <a:t>Notice the cli() and </a:t>
            </a:r>
            <a:r>
              <a:rPr lang="en-SG" dirty="0" err="1" smtClean="0"/>
              <a:t>sei</a:t>
            </a:r>
            <a:r>
              <a:rPr lang="en-SG" dirty="0" smtClean="0"/>
              <a:t>().</a:t>
            </a:r>
          </a:p>
          <a:p>
            <a:pPr lvl="2"/>
            <a:r>
              <a:rPr lang="en-SG" dirty="0" smtClean="0"/>
              <a:t>It is considered good practice to always disable interrupts when setting up hardware that can trigger interrupts (e.g. USART, timers), and re-enabling interrupts after setting up.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45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Complete Serial By Polling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2076236"/>
            <a:ext cx="8137052" cy="37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Setting Up USART for Interrupt Operations.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Usage of the USART in interrupt mode is almost exactly the same in polling mode EXCEPT:</a:t>
            </a:r>
          </a:p>
          <a:p>
            <a:pPr lvl="1"/>
            <a:r>
              <a:rPr lang="en-SG" dirty="0" smtClean="0"/>
              <a:t>We must set the RXCIE0 (Receive Complete Interrupt Enable) bit (bit 7) in UCSR0B to 1 and capture the </a:t>
            </a:r>
            <a:r>
              <a:rPr lang="en-SG" dirty="0" err="1" smtClean="0"/>
              <a:t>USART_RX_vect</a:t>
            </a:r>
            <a:r>
              <a:rPr lang="en-SG" dirty="0" smtClean="0"/>
              <a:t> interrupt.</a:t>
            </a:r>
          </a:p>
          <a:p>
            <a:pPr lvl="1"/>
            <a:r>
              <a:rPr lang="en-SG" dirty="0" smtClean="0"/>
              <a:t>We must set either:</a:t>
            </a:r>
          </a:p>
          <a:p>
            <a:pPr lvl="2"/>
            <a:r>
              <a:rPr lang="en-SG" dirty="0" smtClean="0"/>
              <a:t>UDRIE0 (USART Data Register Interrupt Enable) bit (bit 5) in UCSR0B and capture the </a:t>
            </a:r>
            <a:r>
              <a:rPr lang="en-SG" dirty="0" err="1" smtClean="0"/>
              <a:t>USART_UDRE_vect</a:t>
            </a:r>
            <a:r>
              <a:rPr lang="en-SG" dirty="0" smtClean="0"/>
              <a:t> interrupt, OR: </a:t>
            </a:r>
          </a:p>
          <a:p>
            <a:pPr lvl="2"/>
            <a:r>
              <a:rPr lang="en-SG" dirty="0" smtClean="0"/>
              <a:t>TXCIE0 (Transmit Complete Interrupt Enable) bit (bit 6) in UCSR0B and capture the </a:t>
            </a:r>
            <a:r>
              <a:rPr lang="en-SG" dirty="0" err="1" smtClean="0"/>
              <a:t>USART_TX_vect</a:t>
            </a:r>
            <a:r>
              <a:rPr lang="en-SG" dirty="0" smtClean="0"/>
              <a:t> interrupt.</a:t>
            </a:r>
          </a:p>
          <a:p>
            <a:r>
              <a:rPr lang="en-SG" dirty="0" smtClean="0"/>
              <a:t>For efficiency reasons we will make use of circular buffers for receiving and transmitting data:</a:t>
            </a:r>
          </a:p>
          <a:p>
            <a:pPr lvl="1"/>
            <a:r>
              <a:rPr lang="en-SG" dirty="0" smtClean="0"/>
              <a:t>Receiving: </a:t>
            </a:r>
          </a:p>
          <a:p>
            <a:pPr lvl="2"/>
            <a:r>
              <a:rPr lang="en-SG" dirty="0" smtClean="0"/>
              <a:t>ISR can continue to write to receive buffer as long as there is space.</a:t>
            </a:r>
          </a:p>
          <a:p>
            <a:pPr lvl="1"/>
            <a:r>
              <a:rPr lang="en-SG" dirty="0" smtClean="0"/>
              <a:t>Transmitting:</a:t>
            </a:r>
          </a:p>
          <a:p>
            <a:pPr lvl="2"/>
            <a:r>
              <a:rPr lang="en-SG" dirty="0" err="1" smtClean="0"/>
              <a:t>UDRE_vect</a:t>
            </a:r>
            <a:r>
              <a:rPr lang="en-SG" dirty="0" smtClean="0"/>
              <a:t> or </a:t>
            </a:r>
            <a:r>
              <a:rPr lang="en-SG" dirty="0" err="1" smtClean="0"/>
              <a:t>TX_vect</a:t>
            </a:r>
            <a:r>
              <a:rPr lang="en-SG" dirty="0" smtClean="0"/>
              <a:t> ISR can continue to write  to UDR0 as long as the buffer is not empty.</a:t>
            </a:r>
          </a:p>
          <a:p>
            <a:pPr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0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Circular Buffers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3"/>
            <a:ext cx="7771327" cy="2666951"/>
          </a:xfrm>
        </p:spPr>
        <p:txBody>
          <a:bodyPr/>
          <a:lstStyle/>
          <a:p>
            <a:r>
              <a:rPr lang="en-SG" dirty="0" smtClean="0"/>
              <a:t>The diagram below shows a circular buffer:</a:t>
            </a:r>
          </a:p>
          <a:p>
            <a:pPr lvl="1"/>
            <a:r>
              <a:rPr lang="en-SG" dirty="0" smtClean="0"/>
              <a:t>Data is inserted using the “back” pointer.</a:t>
            </a:r>
          </a:p>
          <a:p>
            <a:pPr lvl="1"/>
            <a:r>
              <a:rPr lang="en-SG" dirty="0" smtClean="0"/>
              <a:t>Data is read using the “front” pointer.</a:t>
            </a:r>
          </a:p>
          <a:p>
            <a:pPr lvl="1"/>
            <a:r>
              <a:rPr lang="en-SG" dirty="0" smtClean="0"/>
              <a:t>Pointers are incremented using modulo:</a:t>
            </a:r>
          </a:p>
          <a:p>
            <a:pPr lvl="2"/>
            <a:r>
              <a:rPr lang="en-SG" dirty="0" smtClean="0"/>
              <a:t>back = (back + 1) % SIZE</a:t>
            </a:r>
          </a:p>
          <a:p>
            <a:pPr lvl="2"/>
            <a:r>
              <a:rPr lang="en-SG" dirty="0" smtClean="0"/>
              <a:t>front = (front + 1) % SIZE.</a:t>
            </a:r>
          </a:p>
          <a:p>
            <a:pPr lvl="1"/>
            <a:r>
              <a:rPr lang="en-SG" dirty="0" smtClean="0"/>
              <a:t>We will make use of a counter to decide when the buffer is empty or full.</a:t>
            </a:r>
          </a:p>
          <a:p>
            <a:pPr lvl="2"/>
            <a:r>
              <a:rPr lang="en-SG" dirty="0" smtClean="0"/>
              <a:t>See </a:t>
            </a:r>
            <a:r>
              <a:rPr lang="en-SG" dirty="0" err="1" smtClean="0"/>
              <a:t>buffer.c</a:t>
            </a:r>
            <a:r>
              <a:rPr lang="en-SG" dirty="0" smtClean="0"/>
              <a:t> and </a:t>
            </a:r>
            <a:r>
              <a:rPr lang="en-SG" dirty="0" err="1" smtClean="0"/>
              <a:t>buffer.h</a:t>
            </a:r>
            <a:r>
              <a:rPr lang="en-SG" dirty="0" smtClean="0"/>
              <a:t> in the </a:t>
            </a:r>
            <a:r>
              <a:rPr lang="en-SG" dirty="0" err="1" smtClean="0"/>
              <a:t>uartint</a:t>
            </a:r>
            <a:r>
              <a:rPr lang="en-SG" dirty="0" smtClean="0"/>
              <a:t> project.</a:t>
            </a:r>
          </a:p>
        </p:txBody>
      </p:sp>
      <p:pic>
        <p:nvPicPr>
          <p:cNvPr id="1026" name="Picture 2" descr="Image result for circular buf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07" y="4499851"/>
            <a:ext cx="47625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Setting Up the USART For Interrupt Mode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3"/>
            <a:ext cx="7771327" cy="693109"/>
          </a:xfrm>
        </p:spPr>
        <p:txBody>
          <a:bodyPr/>
          <a:lstStyle/>
          <a:p>
            <a:r>
              <a:rPr lang="en-SG" dirty="0" smtClean="0"/>
              <a:t>We are still using 9600 8N1 asynchronous mode, so the set up for UCSR0C is identical as in polling mode: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774452"/>
            <a:ext cx="8589107" cy="32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vs. Asynchronous Data Transmission</a:t>
            </a:r>
            <a:endParaRPr lang="en-SG" dirty="0"/>
          </a:p>
        </p:txBody>
      </p:sp>
      <p:pic>
        <p:nvPicPr>
          <p:cNvPr id="4" name="Picture 2" descr="Image result for synchronous vs asynchronous transmi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94" y="2519484"/>
            <a:ext cx="4492637" cy="237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ynchronous transmi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98" y="2272016"/>
            <a:ext cx="3827513" cy="287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 the USART For Interrupt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1657958"/>
          </a:xfrm>
        </p:spPr>
        <p:txBody>
          <a:bodyPr/>
          <a:lstStyle/>
          <a:p>
            <a:r>
              <a:rPr lang="en-SG" dirty="0" smtClean="0"/>
              <a:t>The configuration for UCSR0B is different: the RXCIE0 and UDRIE0 bits must be set to 1 to enable interrupts for Receive Complete and USART Data Register Empty conditions.</a:t>
            </a:r>
          </a:p>
          <a:p>
            <a:r>
              <a:rPr lang="en-SG" dirty="0" smtClean="0"/>
              <a:t>As before, RXEN0 and TXEN0 must be set to 1 to enable the receiver and transmitter: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1" y="3862717"/>
            <a:ext cx="8425946" cy="1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 the USART For Interrupt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8" y="2305439"/>
            <a:ext cx="8286439" cy="19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Setting Up Receive in Interrupt Mode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1229136"/>
          </a:xfrm>
        </p:spPr>
        <p:txBody>
          <a:bodyPr/>
          <a:lstStyle/>
          <a:p>
            <a:r>
              <a:rPr lang="en-SG" dirty="0" smtClean="0"/>
              <a:t>Whenever a character comes in, the </a:t>
            </a:r>
            <a:r>
              <a:rPr lang="en-SG" dirty="0" err="1" smtClean="0"/>
              <a:t>USART_RX_vect</a:t>
            </a:r>
            <a:r>
              <a:rPr lang="en-SG" dirty="0" smtClean="0"/>
              <a:t> interrupt is triggered:</a:t>
            </a:r>
          </a:p>
          <a:p>
            <a:pPr lvl="1"/>
            <a:r>
              <a:rPr lang="en-SG" dirty="0" smtClean="0"/>
              <a:t>Read the data from UDR0.</a:t>
            </a:r>
          </a:p>
          <a:p>
            <a:pPr lvl="1"/>
            <a:r>
              <a:rPr lang="en-SG" dirty="0" smtClean="0"/>
              <a:t>Insert it into the buffer.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9" y="3101021"/>
            <a:ext cx="8600000" cy="1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Receive in Interrupt Mode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8" y="1969258"/>
            <a:ext cx="8600000" cy="184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2" y="3814305"/>
            <a:ext cx="3981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Transmit in Interrupt Mode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transmit we have a choice of using either the UDRE0 (USART Data Register Empty) or TXC0 (Transmit Complete) interrupts.</a:t>
            </a:r>
          </a:p>
          <a:p>
            <a:pPr lvl="1"/>
            <a:r>
              <a:rPr lang="en-US" dirty="0" smtClean="0"/>
              <a:t>TXC0 waits for the shift register (remember these from Week 3?) to finish shifting the bits onto the transmission line before triggering the </a:t>
            </a:r>
            <a:r>
              <a:rPr lang="en-US" dirty="0" err="1" smtClean="0"/>
              <a:t>USART_TX_vect</a:t>
            </a:r>
            <a:r>
              <a:rPr lang="en-US" dirty="0" smtClean="0"/>
              <a:t> interrupt.</a:t>
            </a:r>
          </a:p>
          <a:p>
            <a:pPr lvl="1"/>
            <a:r>
              <a:rPr lang="en-US" dirty="0" smtClean="0"/>
              <a:t>UDRE0 just waits for the data in UDR0 to be sent to the shift register before triggering the </a:t>
            </a:r>
            <a:r>
              <a:rPr lang="en-US" dirty="0" err="1" smtClean="0"/>
              <a:t>USART_UDRE_vect</a:t>
            </a:r>
            <a:r>
              <a:rPr lang="en-US" dirty="0" smtClean="0"/>
              <a:t> interrupt.</a:t>
            </a:r>
          </a:p>
          <a:p>
            <a:pPr lvl="2"/>
            <a:r>
              <a:rPr lang="en-US" dirty="0" smtClean="0"/>
              <a:t>This is very slightly more efficient.</a:t>
            </a:r>
          </a:p>
          <a:p>
            <a:r>
              <a:rPr lang="en-US" dirty="0" smtClean="0"/>
              <a:t>Principle:</a:t>
            </a:r>
          </a:p>
          <a:p>
            <a:pPr lvl="1"/>
            <a:r>
              <a:rPr lang="en-US" dirty="0" smtClean="0"/>
              <a:t>Move first byte into UDR0 and set the UDRIE0 bit in UCSR0B to 1.</a:t>
            </a:r>
          </a:p>
          <a:p>
            <a:pPr lvl="1"/>
            <a:r>
              <a:rPr lang="en-US" dirty="0" smtClean="0"/>
              <a:t>Once this byte is sent, the USART triggers the UDRE0 interrupt, caught by the </a:t>
            </a:r>
            <a:r>
              <a:rPr lang="en-US" dirty="0" err="1" smtClean="0"/>
              <a:t>USART_UDRE_vect</a:t>
            </a:r>
            <a:r>
              <a:rPr lang="en-US" dirty="0" smtClean="0"/>
              <a:t> vector.</a:t>
            </a:r>
          </a:p>
          <a:p>
            <a:pPr lvl="1"/>
            <a:r>
              <a:rPr lang="en-US" dirty="0" smtClean="0"/>
              <a:t>Send the next byte if any, or set UDRIE0 in UCSR0B to 0 to stop further interrupts if there are no more bytes to send.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18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Transmit in Interrupt Mode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38300"/>
            <a:ext cx="6180871" cy="1876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9" y="3514501"/>
            <a:ext cx="4827954" cy="28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USART Program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uartint</a:t>
            </a:r>
            <a:r>
              <a:rPr lang="en-US" dirty="0" smtClean="0"/>
              <a:t> Atmel Studio 7 Solution to see an example program that transforms the Arduino into your very own encryption engine!</a:t>
            </a:r>
          </a:p>
          <a:p>
            <a:pPr lvl="1"/>
            <a:r>
              <a:rPr lang="en-US" dirty="0" smtClean="0"/>
              <a:t>Reads a string from the serial port.</a:t>
            </a:r>
          </a:p>
          <a:p>
            <a:pPr lvl="1"/>
            <a:r>
              <a:rPr lang="en-US" dirty="0" smtClean="0"/>
              <a:t>Encrypts using XOR encryption.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69" y="3265798"/>
            <a:ext cx="5867646" cy="32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ISO OSI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1" y="1980723"/>
            <a:ext cx="4889008" cy="4243791"/>
          </a:xfrm>
        </p:spPr>
        <p:txBody>
          <a:bodyPr/>
          <a:lstStyle/>
          <a:p>
            <a:r>
              <a:rPr lang="en-US" dirty="0" smtClean="0"/>
              <a:t>The International Standards Organization proposed the Open Systems Interconnect (OSI) standard a really, really long time ago.</a:t>
            </a:r>
          </a:p>
          <a:p>
            <a:pPr lvl="1"/>
            <a:r>
              <a:rPr lang="en-US" dirty="0" smtClean="0"/>
              <a:t>It specifies 7 levels as shown on the right.</a:t>
            </a:r>
          </a:p>
          <a:p>
            <a:pPr lvl="1"/>
            <a:r>
              <a:rPr lang="en-US" dirty="0" smtClean="0"/>
              <a:t>For now we are concerned with 3 layers:</a:t>
            </a:r>
          </a:p>
          <a:p>
            <a:pPr lvl="2"/>
            <a:r>
              <a:rPr lang="en-US" dirty="0" smtClean="0"/>
              <a:t>The physical layer (layer 1) which specifies wiring and voltage levels.</a:t>
            </a:r>
          </a:p>
          <a:p>
            <a:pPr lvl="2"/>
            <a:r>
              <a:rPr lang="en-US" dirty="0" smtClean="0"/>
              <a:t>The data link layer (layer 2) which specifies framing and error correction.</a:t>
            </a:r>
          </a:p>
          <a:p>
            <a:pPr lvl="2"/>
            <a:r>
              <a:rPr lang="en-US" dirty="0" smtClean="0"/>
              <a:t>The application layer (layer 7) which specifies how we talk to devices. We will defer layer 7 to Week 7 Studio 2.</a:t>
            </a:r>
          </a:p>
          <a:p>
            <a:pPr lvl="1"/>
            <a:r>
              <a:rPr lang="en-US" dirty="0" smtClean="0"/>
              <a:t>There will be a later studio relating to layers 3-6.</a:t>
            </a:r>
          </a:p>
          <a:p>
            <a:pPr lvl="2"/>
            <a:r>
              <a:rPr lang="en-US" dirty="0" smtClean="0"/>
              <a:t>Mostly to do with networks of machines.</a:t>
            </a:r>
            <a:endParaRPr lang="en-US" dirty="0"/>
          </a:p>
          <a:p>
            <a:pPr lvl="1"/>
            <a:endParaRPr lang="en-SG" dirty="0"/>
          </a:p>
        </p:txBody>
      </p:sp>
      <p:pic>
        <p:nvPicPr>
          <p:cNvPr id="1026" name="Picture 2" descr="Image result for iso 7 laye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13" y="2328984"/>
            <a:ext cx="3684210" cy="278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USART Transmission Specification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3"/>
            <a:ext cx="6108208" cy="4243791"/>
          </a:xfrm>
        </p:spPr>
        <p:txBody>
          <a:bodyPr/>
          <a:lstStyle/>
          <a:p>
            <a:r>
              <a:rPr lang="en-US" dirty="0" smtClean="0"/>
              <a:t>Physical layer:</a:t>
            </a:r>
          </a:p>
          <a:p>
            <a:pPr lvl="1"/>
            <a:r>
              <a:rPr lang="en-US" dirty="0" smtClean="0"/>
              <a:t>Total of three wires:</a:t>
            </a:r>
          </a:p>
          <a:p>
            <a:pPr lvl="2"/>
            <a:r>
              <a:rPr lang="en-US" dirty="0" smtClean="0"/>
              <a:t>Receive (RX): Incoming data bits come here.</a:t>
            </a:r>
          </a:p>
          <a:p>
            <a:pPr lvl="2"/>
            <a:r>
              <a:rPr lang="en-US" dirty="0" smtClean="0"/>
              <a:t>Transmit (TX): Outgoing data bits go out from here.</a:t>
            </a:r>
          </a:p>
          <a:p>
            <a:pPr lvl="2"/>
            <a:r>
              <a:rPr lang="en-US" dirty="0" smtClean="0"/>
              <a:t>Ground (GND): Return path for RX and TX. Both receiver and transmitter must share a common ground.</a:t>
            </a:r>
          </a:p>
          <a:p>
            <a:pPr lvl="1"/>
            <a:r>
              <a:rPr lang="en-US" dirty="0" smtClean="0"/>
              <a:t>Voltage level:</a:t>
            </a:r>
          </a:p>
          <a:p>
            <a:pPr lvl="2"/>
            <a:r>
              <a:rPr lang="en-US" dirty="0" smtClean="0"/>
              <a:t>5v for standard devices (e.g. Arduino UNO)</a:t>
            </a:r>
          </a:p>
          <a:p>
            <a:pPr lvl="2"/>
            <a:r>
              <a:rPr lang="en-US" dirty="0" smtClean="0"/>
              <a:t>3.3v for low-power devices (e.g. Raspberry Pi)</a:t>
            </a:r>
          </a:p>
          <a:p>
            <a:pPr lvl="2"/>
            <a:r>
              <a:rPr lang="en-US" dirty="0" smtClean="0"/>
              <a:t>When connecting a 5v and 3.3v device together, you SHOULD use a level converter (shown on the right).</a:t>
            </a:r>
          </a:p>
          <a:p>
            <a:pPr lvl="1"/>
            <a:r>
              <a:rPr lang="en-US" dirty="0" smtClean="0"/>
              <a:t>For EPP2 we will cheat:</a:t>
            </a:r>
          </a:p>
          <a:p>
            <a:pPr lvl="2"/>
            <a:r>
              <a:rPr lang="en-US" dirty="0" smtClean="0"/>
              <a:t>We will connect the UNO to the USB of the Raspberry Pi.</a:t>
            </a:r>
          </a:p>
          <a:p>
            <a:pPr lvl="2"/>
            <a:r>
              <a:rPr lang="en-US" dirty="0" smtClean="0"/>
              <a:t>USB works at 5v. Conversion to 3.3v is handled by the Pi itself.</a:t>
            </a:r>
            <a:endParaRPr lang="en-SG" dirty="0"/>
          </a:p>
        </p:txBody>
      </p:sp>
      <p:pic>
        <p:nvPicPr>
          <p:cNvPr id="4098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944" y="3141784"/>
            <a:ext cx="1580662" cy="15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Ports on the Arduino UNO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23" y="2063260"/>
            <a:ext cx="5544692" cy="42694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142523" y="2836985"/>
            <a:ext cx="609600" cy="836246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7" name="Straight Connector 6"/>
          <p:cNvCxnSpPr>
            <a:stCxn id="5" idx="7"/>
          </p:cNvCxnSpPr>
          <p:nvPr/>
        </p:nvCxnSpPr>
        <p:spPr bwMode="auto">
          <a:xfrm flipV="1">
            <a:off x="5662849" y="2555631"/>
            <a:ext cx="378443" cy="4038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955323" y="2172677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USART Port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60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08068" y="2111865"/>
            <a:ext cx="4522388" cy="3482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Two Arduino UNOs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424" y="2161308"/>
            <a:ext cx="4522388" cy="348223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3165231" y="5055113"/>
            <a:ext cx="4806461" cy="1655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165231" y="5137895"/>
            <a:ext cx="4806461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165231" y="3641969"/>
            <a:ext cx="2751015" cy="5627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356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USART </a:t>
            </a:r>
            <a:r>
              <a:rPr lang="en-US" dirty="0"/>
              <a:t>Transmission Specification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Data Link Layer:</a:t>
            </a:r>
          </a:p>
          <a:p>
            <a:pPr lvl="1"/>
            <a:r>
              <a:rPr lang="en-US" sz="1600" dirty="0" smtClean="0"/>
              <a:t>To set up a USART session between two computers (Arduino UNO or otherwise), BOTH sides must agree on:</a:t>
            </a:r>
          </a:p>
          <a:p>
            <a:pPr lvl="2"/>
            <a:r>
              <a:rPr lang="en-US" sz="1400" dirty="0" smtClean="0"/>
              <a:t>Number of data bits – 5, 6, 7, 8 or 9. Standard is 8.</a:t>
            </a:r>
          </a:p>
          <a:p>
            <a:pPr lvl="2"/>
            <a:r>
              <a:rPr lang="en-US" sz="1400" dirty="0" smtClean="0"/>
              <a:t>Type of parity bit: None (N), Even (E) or Odd (O).</a:t>
            </a:r>
          </a:p>
          <a:p>
            <a:pPr lvl="2"/>
            <a:r>
              <a:rPr lang="en-US" sz="1400" dirty="0" smtClean="0"/>
              <a:t>Number of stop bits: 1 or 2.</a:t>
            </a:r>
          </a:p>
          <a:p>
            <a:pPr lvl="1"/>
            <a:r>
              <a:rPr lang="en-US" sz="1600" dirty="0" smtClean="0"/>
              <a:t>Both sides must also agree on bit rate: 1200, 2400, 4800, 9600, 38400, 57600, 115200 bits per second. Other rates are available.</a:t>
            </a:r>
          </a:p>
          <a:p>
            <a:pPr lvl="2"/>
            <a:r>
              <a:rPr lang="en-US" sz="1400" dirty="0" smtClean="0"/>
              <a:t>Note: “Bit rate” and “baud rate” aren’t exactly the same thing, but are often used interchangeably.</a:t>
            </a:r>
          </a:p>
          <a:p>
            <a:r>
              <a:rPr lang="en-US" sz="1600" dirty="0" smtClean="0"/>
              <a:t>On parity:</a:t>
            </a:r>
          </a:p>
          <a:p>
            <a:pPr lvl="1"/>
            <a:r>
              <a:rPr lang="en-US" sz="1600" dirty="0" smtClean="0"/>
              <a:t>This is an extra bit added for error checking.</a:t>
            </a:r>
          </a:p>
          <a:p>
            <a:pPr lvl="2"/>
            <a:r>
              <a:rPr lang="en-US" sz="1400" dirty="0" smtClean="0"/>
              <a:t>Odd: The extra bit is set to 1 to make the total number of 1 bits odd.</a:t>
            </a:r>
          </a:p>
          <a:p>
            <a:pPr lvl="2"/>
            <a:r>
              <a:rPr lang="en-US" sz="1400" dirty="0" smtClean="0"/>
              <a:t>Even: The extra bit is set to 1 to make the total number of 1 bits even.</a:t>
            </a:r>
          </a:p>
          <a:p>
            <a:pPr lvl="1"/>
            <a:r>
              <a:rPr lang="en-US" sz="1600" dirty="0" smtClean="0"/>
              <a:t>The receiving side will count the number of 1 bits to ensure that it is odd or even as previously agreed.</a:t>
            </a:r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20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2483</Words>
  <Application>Microsoft Office PowerPoint</Application>
  <PresentationFormat>On-screen Show (4:3)</PresentationFormat>
  <Paragraphs>236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 Math</vt:lpstr>
      <vt:lpstr>Courier New</vt:lpstr>
      <vt:lpstr>Times</vt:lpstr>
      <vt:lpstr>Times New Roman</vt:lpstr>
      <vt:lpstr>Wingdings</vt:lpstr>
      <vt:lpstr>Blank</vt:lpstr>
      <vt:lpstr>PowerPoint Presentation</vt:lpstr>
      <vt:lpstr>Introduction</vt:lpstr>
      <vt:lpstr>U(S)ART Communications</vt:lpstr>
      <vt:lpstr>Synchronous vs. Asynchronous Data Transmission</vt:lpstr>
      <vt:lpstr>The ISO OSI Model</vt:lpstr>
      <vt:lpstr>USART Transmission Specification</vt:lpstr>
      <vt:lpstr>Communication Ports on the Arduino UNO</vt:lpstr>
      <vt:lpstr>Connecting Two Arduino UNOs</vt:lpstr>
      <vt:lpstr>USART Transmission Specification</vt:lpstr>
      <vt:lpstr>USART Frame Formats</vt:lpstr>
      <vt:lpstr>Programming USART On the Atmega328P</vt:lpstr>
      <vt:lpstr>Setting Up the USART</vt:lpstr>
      <vt:lpstr>Setting Up the USART Setting the USART Mode</vt:lpstr>
      <vt:lpstr>Setting Up the USART Setting the Parity Mode</vt:lpstr>
      <vt:lpstr>Setting Up the USART Setting the Number of Stop Bits</vt:lpstr>
      <vt:lpstr>Setting Up the USART Setting the Data Size</vt:lpstr>
      <vt:lpstr>Setting Up the USART Setting the Clock Polarity</vt:lpstr>
      <vt:lpstr>Setting Up the USART Setting Baud Rate</vt:lpstr>
      <vt:lpstr>Setting Up the USART Setting Baud Rate</vt:lpstr>
      <vt:lpstr>Setting Up the USART Enabling/Disabling Features</vt:lpstr>
      <vt:lpstr>Setting Up the USART Enabling/Disabling Features</vt:lpstr>
      <vt:lpstr>The USART Status Register (UCSR0A)</vt:lpstr>
      <vt:lpstr>The USART Status Register (UCSR0A)</vt:lpstr>
      <vt:lpstr>Setting Up the USART Complete Setup Code</vt:lpstr>
      <vt:lpstr>Setting Up the USART Complete Setup Code</vt:lpstr>
      <vt:lpstr>Setting Up the USART Complete Setup Code</vt:lpstr>
      <vt:lpstr>Setting Up the USART Complete Setup Code</vt:lpstr>
      <vt:lpstr>Setting Up the USART Complete Setup Code</vt:lpstr>
      <vt:lpstr>The USART Data Register</vt:lpstr>
      <vt:lpstr>Sending Data In Polling Mode</vt:lpstr>
      <vt:lpstr>Sending Data In Polling Mode Polling UDRE0</vt:lpstr>
      <vt:lpstr>Sending Data In Polling Mode Polling UDRE0</vt:lpstr>
      <vt:lpstr>Sending Data In Polling Mode</vt:lpstr>
      <vt:lpstr>Receiving Data In Polling Mode</vt:lpstr>
      <vt:lpstr>The Complete Serial By Polling Program</vt:lpstr>
      <vt:lpstr>The Complete Serial By Polling Program</vt:lpstr>
      <vt:lpstr>Setting Up USART for Interrupt Operations.</vt:lpstr>
      <vt:lpstr>Circular Buffers</vt:lpstr>
      <vt:lpstr>Setting Up the USART For Interrupt Mode</vt:lpstr>
      <vt:lpstr>Setting Up the USART For Interrupt Mode</vt:lpstr>
      <vt:lpstr>Setting Up the USART For Interrupt Mode</vt:lpstr>
      <vt:lpstr>Setting Up Receive in Interrupt Mode</vt:lpstr>
      <vt:lpstr>Setting Up Receive in Interrupt Mode</vt:lpstr>
      <vt:lpstr>Setting Up Transmit in Interrupt Mode</vt:lpstr>
      <vt:lpstr>Setting Up Transmit in Interrupt Mode</vt:lpstr>
      <vt:lpstr>Using Our USART Program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80</cp:revision>
  <cp:lastPrinted>2018-02-28T02:01:21Z</cp:lastPrinted>
  <dcterms:created xsi:type="dcterms:W3CDTF">2018-02-10T09:13:59Z</dcterms:created>
  <dcterms:modified xsi:type="dcterms:W3CDTF">2018-08-13T00:38:07Z</dcterms:modified>
</cp:coreProperties>
</file>