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7" r:id="rId2"/>
    <p:sldId id="278" r:id="rId3"/>
    <p:sldId id="280" r:id="rId4"/>
    <p:sldId id="281" r:id="rId5"/>
    <p:sldId id="282" r:id="rId6"/>
    <p:sldId id="283" r:id="rId7"/>
    <p:sldId id="288" r:id="rId8"/>
    <p:sldId id="284" r:id="rId9"/>
    <p:sldId id="285" r:id="rId10"/>
    <p:sldId id="289" r:id="rId11"/>
    <p:sldId id="286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99" r:id="rId20"/>
    <p:sldId id="296" r:id="rId21"/>
    <p:sldId id="297" r:id="rId22"/>
    <p:sldId id="300" r:id="rId23"/>
    <p:sldId id="301" r:id="rId24"/>
    <p:sldId id="29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297C3-9C17-4D83-8D06-073FE7156636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100"/>
              <a:pPr/>
              <a:t>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825541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980723"/>
            <a:ext cx="7771327" cy="424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Week 8 Studio 2 – Communications Protocols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653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CG1112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Engineering Principles and Practices II for CEG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Week 8 Studio 2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Communication Protocols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Commanding the Arduino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3"/>
            <a:ext cx="7771327" cy="2028569"/>
          </a:xfrm>
        </p:spPr>
        <p:txBody>
          <a:bodyPr/>
          <a:lstStyle/>
          <a:p>
            <a:r>
              <a:rPr lang="en-US" dirty="0" smtClean="0"/>
              <a:t>You can use a variation of the “poll” packet to send commands to the Arduino:</a:t>
            </a:r>
          </a:p>
          <a:p>
            <a:pPr lvl="1"/>
            <a:r>
              <a:rPr lang="en-US" dirty="0" smtClean="0"/>
              <a:t>E.g. tell Arduino to move Vincent forward by 1 meter at 50% speed.</a:t>
            </a:r>
          </a:p>
          <a:p>
            <a:r>
              <a:rPr lang="en-US" dirty="0" smtClean="0"/>
              <a:t>The Arduino responds immediately with an ACK packet.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RPi</a:t>
            </a:r>
            <a:r>
              <a:rPr lang="en-US" dirty="0" smtClean="0"/>
              <a:t> can either:</a:t>
            </a:r>
          </a:p>
          <a:p>
            <a:pPr lvl="1"/>
            <a:r>
              <a:rPr lang="en-US" dirty="0" smtClean="0"/>
              <a:t>Poll the Arduino continuously to check when it has finished the command, OR</a:t>
            </a:r>
          </a:p>
          <a:p>
            <a:pPr lvl="1"/>
            <a:r>
              <a:rPr lang="en-US" dirty="0" smtClean="0"/>
              <a:t>The Arduino can send back a packet to inform the </a:t>
            </a:r>
            <a:r>
              <a:rPr lang="en-US" dirty="0" err="1" smtClean="0"/>
              <a:t>RPi</a:t>
            </a:r>
            <a:r>
              <a:rPr lang="en-US" dirty="0" smtClean="0"/>
              <a:t> that it is done.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1258277" y="4196862"/>
            <a:ext cx="31261" cy="1867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2817447" y="4196862"/>
            <a:ext cx="31261" cy="1867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289538" y="4290646"/>
            <a:ext cx="1559170" cy="3126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1289538" y="4697046"/>
            <a:ext cx="1543539" cy="1875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289538" y="5248030"/>
            <a:ext cx="1543539" cy="1875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4883792" y="4196862"/>
            <a:ext cx="31261" cy="1867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6442962" y="4196862"/>
            <a:ext cx="31261" cy="1867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915053" y="4290646"/>
            <a:ext cx="1559170" cy="3126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4915053" y="4697046"/>
            <a:ext cx="1543539" cy="1875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4883792" y="5608977"/>
            <a:ext cx="1543539" cy="1875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320799" y="4052499"/>
            <a:ext cx="110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(move, 50, 1)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289538" y="4500704"/>
            <a:ext cx="110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ack</a:t>
            </a:r>
            <a:r>
              <a:rPr lang="en-US" sz="1200" dirty="0" smtClean="0"/>
              <a:t>)</a:t>
            </a:r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1364604" y="5064816"/>
            <a:ext cx="110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(done)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5011307" y="4017054"/>
            <a:ext cx="110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(move, 50, 1)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5011307" y="4524237"/>
            <a:ext cx="110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ack</a:t>
            </a:r>
            <a:r>
              <a:rPr lang="en-US" sz="1200" dirty="0" smtClean="0"/>
              <a:t>)</a:t>
            </a:r>
            <a:endParaRPr lang="en-SG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899423" y="5187622"/>
            <a:ext cx="1559170" cy="3126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95677" y="4914030"/>
            <a:ext cx="110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(poll)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4930684" y="5425763"/>
            <a:ext cx="1185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(done/</a:t>
            </a:r>
            <a:r>
              <a:rPr lang="en-US" sz="1200" dirty="0" err="1" smtClean="0"/>
              <a:t>notdone</a:t>
            </a:r>
            <a:r>
              <a:rPr lang="en-US" sz="1200" dirty="0" smtClean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6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Checksums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are used to check that data is received correctly.</a:t>
            </a:r>
          </a:p>
          <a:p>
            <a:r>
              <a:rPr lang="en-US" dirty="0" smtClean="0"/>
              <a:t>Sender side:</a:t>
            </a:r>
          </a:p>
          <a:p>
            <a:pPr lvl="1"/>
            <a:r>
              <a:rPr lang="en-US" dirty="0" smtClean="0"/>
              <a:t>Compute checksum</a:t>
            </a:r>
          </a:p>
          <a:p>
            <a:pPr lvl="1" indent="0">
              <a:buNone/>
            </a:pPr>
            <a:r>
              <a:rPr lang="en-US" dirty="0" smtClean="0"/>
              <a:t>	</a:t>
            </a:r>
            <a:r>
              <a:rPr lang="en-US" sz="2162" dirty="0">
                <a:latin typeface="Courier New"/>
                <a:cs typeface="Courier New"/>
              </a:rPr>
              <a:t>checksum = b1 XOR b2 XOR b3 XOR b4 XOR…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Attach to end of packet.</a:t>
            </a:r>
          </a:p>
          <a:p>
            <a:r>
              <a:rPr lang="en-US" dirty="0" smtClean="0"/>
              <a:t>Receiver side:</a:t>
            </a:r>
          </a:p>
          <a:p>
            <a:pPr lvl="1"/>
            <a:r>
              <a:rPr lang="en-US" dirty="0" smtClean="0"/>
              <a:t>Compute checksum using data in packet, except checksum.</a:t>
            </a:r>
          </a:p>
          <a:p>
            <a:pPr lvl="1"/>
            <a:r>
              <a:rPr lang="en-US" dirty="0" smtClean="0"/>
              <a:t>Compare against attached checksum.</a:t>
            </a:r>
          </a:p>
          <a:p>
            <a:pPr lvl="1"/>
            <a:r>
              <a:rPr lang="en-US" dirty="0" smtClean="0"/>
              <a:t>If equal, reply with ACK, else reply with NAK.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Checksums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most part: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/>
              <a:t>c</a:t>
            </a:r>
            <a:r>
              <a:rPr lang="en-US" dirty="0" err="1" smtClean="0"/>
              <a:t>omms</a:t>
            </a:r>
            <a:r>
              <a:rPr lang="en-US" dirty="0" smtClean="0"/>
              <a:t> is reliable.</a:t>
            </a:r>
          </a:p>
          <a:p>
            <a:pPr lvl="1"/>
            <a:r>
              <a:rPr lang="en-US" dirty="0" smtClean="0"/>
              <a:t>Hence we don’t normally compute checksums (or send ACK for that matter).</a:t>
            </a:r>
          </a:p>
          <a:p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Your set up is not going to be perfect. 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you are sending relatively large amounts of data, higher chance of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way to implement the protocol packets is as structures.</a:t>
            </a:r>
          </a:p>
          <a:p>
            <a:r>
              <a:rPr lang="en-US" dirty="0" smtClean="0"/>
              <a:t>Example for our command packet: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command;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speed;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distanceInMeters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TCommand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Serializing: Converting a structure into a stream of bytes, because serial devices can only deal </a:t>
            </a:r>
            <a:r>
              <a:rPr lang="en-US" smtClean="0"/>
              <a:t>with streams of bytes.</a:t>
            </a:r>
            <a:endParaRPr lang="en-US" dirty="0" smtClean="0"/>
          </a:p>
          <a:p>
            <a:pPr lvl="1"/>
            <a:r>
              <a:rPr lang="en-US" dirty="0" smtClean="0"/>
              <a:t>Get a pointer to the structure.</a:t>
            </a:r>
          </a:p>
          <a:p>
            <a:pPr lvl="1"/>
            <a:r>
              <a:rPr lang="en-US" dirty="0" smtClean="0"/>
              <a:t>Copy into an array of char.</a:t>
            </a:r>
          </a:p>
          <a:p>
            <a:pPr lvl="1"/>
            <a:r>
              <a:rPr lang="en-US" dirty="0" smtClean="0"/>
              <a:t>May want to include information on packet length and checksum.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81" dirty="0" err="1">
                <a:latin typeface="Courier New"/>
                <a:cs typeface="Courier New"/>
              </a:rPr>
              <a:t>typedef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struct</a:t>
            </a:r>
            <a:r>
              <a:rPr lang="en-US" sz="1081" dirty="0">
                <a:latin typeface="Courier New"/>
                <a:cs typeface="Courier New"/>
              </a:rPr>
              <a:t> con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unsigned char </a:t>
            </a:r>
            <a:r>
              <a:rPr lang="en-US" sz="1081" dirty="0" err="1">
                <a:latin typeface="Courier New"/>
                <a:cs typeface="Courier New"/>
              </a:rPr>
              <a:t>devCode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double </a:t>
            </a:r>
            <a:r>
              <a:rPr lang="en-US" sz="1081" dirty="0" err="1">
                <a:latin typeface="Courier New"/>
                <a:cs typeface="Courier New"/>
              </a:rPr>
              <a:t>maxValue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double </a:t>
            </a:r>
            <a:r>
              <a:rPr lang="en-US" sz="1081" dirty="0" err="1">
                <a:latin typeface="Courier New"/>
                <a:cs typeface="Courier New"/>
              </a:rPr>
              <a:t>minValue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} </a:t>
            </a:r>
            <a:r>
              <a:rPr lang="en-US" sz="1081" dirty="0" err="1">
                <a:latin typeface="Courier New"/>
                <a:cs typeface="Courier New"/>
              </a:rPr>
              <a:t>TConfigPacket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08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v</a:t>
            </a:r>
            <a:r>
              <a:rPr lang="is-IS" sz="1081" dirty="0">
                <a:latin typeface="Courier New"/>
                <a:cs typeface="Courier New"/>
              </a:rPr>
              <a:t>oid sendConfig()</a:t>
            </a:r>
          </a:p>
          <a:p>
            <a:pPr marL="0" indent="0">
              <a:buNone/>
            </a:pPr>
            <a:r>
              <a:rPr lang="is-IS" sz="1081" dirty="0">
                <a:latin typeface="Courier New"/>
                <a:cs typeface="Courier New"/>
              </a:rPr>
              <a:t>{</a:t>
            </a:r>
            <a:endParaRPr lang="en-US" sz="108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TConfigPacket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cfg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char buffer[64];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cfg.devCode</a:t>
            </a:r>
            <a:r>
              <a:rPr lang="en-US" sz="1081" dirty="0">
                <a:latin typeface="Courier New"/>
                <a:cs typeface="Courier New"/>
              </a:rPr>
              <a:t>=</a:t>
            </a:r>
            <a:r>
              <a:rPr lang="en-US" sz="1081" dirty="0" err="1">
                <a:latin typeface="Courier New"/>
                <a:cs typeface="Courier New"/>
              </a:rPr>
              <a:t>deviceCode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cfg.minValue</a:t>
            </a:r>
            <a:r>
              <a:rPr lang="en-US" sz="1081" dirty="0">
                <a:latin typeface="Courier New"/>
                <a:cs typeface="Courier New"/>
              </a:rPr>
              <a:t> = </a:t>
            </a:r>
            <a:r>
              <a:rPr lang="en-US" sz="1081" dirty="0" err="1">
                <a:latin typeface="Courier New"/>
                <a:cs typeface="Courier New"/>
              </a:rPr>
              <a:t>minValue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cfg.maxValue</a:t>
            </a:r>
            <a:r>
              <a:rPr lang="en-US" sz="1081" dirty="0">
                <a:latin typeface="Courier New"/>
                <a:cs typeface="Courier New"/>
              </a:rPr>
              <a:t> = </a:t>
            </a:r>
            <a:r>
              <a:rPr lang="en-US" sz="1081" dirty="0" err="1">
                <a:latin typeface="Courier New"/>
                <a:cs typeface="Courier New"/>
              </a:rPr>
              <a:t>maxValue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unsigned </a:t>
            </a:r>
            <a:r>
              <a:rPr lang="en-US" sz="1081" dirty="0" err="1">
                <a:latin typeface="Courier New"/>
                <a:cs typeface="Courier New"/>
              </a:rPr>
              <a:t>len</a:t>
            </a:r>
            <a:r>
              <a:rPr lang="en-US" sz="1081" dirty="0">
                <a:latin typeface="Courier New"/>
                <a:cs typeface="Courier New"/>
              </a:rPr>
              <a:t> = serialize(buffer, &amp;</a:t>
            </a:r>
            <a:r>
              <a:rPr lang="en-US" sz="1081" dirty="0" err="1">
                <a:latin typeface="Courier New"/>
                <a:cs typeface="Courier New"/>
              </a:rPr>
              <a:t>cfg</a:t>
            </a:r>
            <a:r>
              <a:rPr lang="en-US" sz="1081" dirty="0">
                <a:latin typeface="Courier New"/>
                <a:cs typeface="Courier New"/>
              </a:rPr>
              <a:t>, </a:t>
            </a:r>
            <a:r>
              <a:rPr lang="en-US" sz="1081" dirty="0" err="1">
                <a:latin typeface="Courier New"/>
                <a:cs typeface="Courier New"/>
              </a:rPr>
              <a:t>sizeof</a:t>
            </a:r>
            <a:r>
              <a:rPr lang="en-US" sz="1081" dirty="0">
                <a:latin typeface="Courier New"/>
                <a:cs typeface="Courier New"/>
              </a:rPr>
              <a:t>(</a:t>
            </a:r>
            <a:r>
              <a:rPr lang="en-US" sz="1081" dirty="0" err="1">
                <a:latin typeface="Courier New"/>
                <a:cs typeface="Courier New"/>
              </a:rPr>
              <a:t>cfg</a:t>
            </a:r>
            <a:r>
              <a:rPr lang="en-US" sz="1081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08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53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unsigned </a:t>
            </a:r>
            <a:r>
              <a:rPr lang="en-US" sz="1081" dirty="0" err="1">
                <a:latin typeface="Courier New"/>
                <a:cs typeface="Courier New"/>
              </a:rPr>
              <a:t>int</a:t>
            </a:r>
            <a:r>
              <a:rPr lang="en-US" sz="1081" dirty="0">
                <a:latin typeface="Courier New"/>
                <a:cs typeface="Courier New"/>
              </a:rPr>
              <a:t> serialize(char *</a:t>
            </a:r>
            <a:r>
              <a:rPr lang="en-US" sz="1081" dirty="0" err="1">
                <a:latin typeface="Courier New"/>
                <a:cs typeface="Courier New"/>
              </a:rPr>
              <a:t>buf</a:t>
            </a:r>
            <a:r>
              <a:rPr lang="en-US" sz="1081" dirty="0">
                <a:latin typeface="Courier New"/>
                <a:cs typeface="Courier New"/>
              </a:rPr>
              <a:t>, void *p, </a:t>
            </a:r>
            <a:r>
              <a:rPr lang="en-US" sz="1081" dirty="0" err="1">
                <a:latin typeface="Courier New"/>
                <a:cs typeface="Courier New"/>
              </a:rPr>
              <a:t>size_t</a:t>
            </a:r>
            <a:r>
              <a:rPr lang="en-US" sz="1081" dirty="0">
                <a:latin typeface="Courier New"/>
                <a:cs typeface="Courier New"/>
              </a:rPr>
              <a:t> size)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char checksum = 0;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</a:t>
            </a:r>
            <a:r>
              <a:rPr lang="en-US" sz="1081" dirty="0" err="1">
                <a:latin typeface="Courier New"/>
                <a:cs typeface="Courier New"/>
              </a:rPr>
              <a:t>buf</a:t>
            </a:r>
            <a:r>
              <a:rPr lang="en-US" sz="1081" dirty="0">
                <a:latin typeface="Courier New"/>
                <a:cs typeface="Courier New"/>
              </a:rPr>
              <a:t>[0]=size;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</a:t>
            </a:r>
            <a:r>
              <a:rPr lang="en-US" sz="1081" dirty="0" err="1">
                <a:latin typeface="Courier New"/>
                <a:cs typeface="Courier New"/>
              </a:rPr>
              <a:t>memcpy</a:t>
            </a:r>
            <a:r>
              <a:rPr lang="en-US" sz="1081" dirty="0">
                <a:latin typeface="Courier New"/>
                <a:cs typeface="Courier New"/>
              </a:rPr>
              <a:t>(buf+1, p, size);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for(</a:t>
            </a:r>
            <a:r>
              <a:rPr lang="en-US" sz="1081" dirty="0" err="1">
                <a:latin typeface="Courier New"/>
                <a:cs typeface="Courier New"/>
              </a:rPr>
              <a:t>int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=1;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&lt;=size;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{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checksum ^= </a:t>
            </a:r>
            <a:r>
              <a:rPr lang="en-US" sz="1081" dirty="0" err="1">
                <a:latin typeface="Courier New"/>
                <a:cs typeface="Courier New"/>
              </a:rPr>
              <a:t>buf</a:t>
            </a:r>
            <a:r>
              <a:rPr lang="en-US" sz="1081" dirty="0">
                <a:latin typeface="Courier New"/>
                <a:cs typeface="Courier New"/>
              </a:rPr>
              <a:t>[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</a:t>
            </a:r>
            <a:r>
              <a:rPr lang="en-US" sz="1081" dirty="0" err="1">
                <a:latin typeface="Courier New"/>
                <a:cs typeface="Courier New"/>
              </a:rPr>
              <a:t>buf</a:t>
            </a:r>
            <a:r>
              <a:rPr lang="en-US" sz="1081" dirty="0">
                <a:latin typeface="Courier New"/>
                <a:cs typeface="Courier New"/>
              </a:rPr>
              <a:t>[size+1]=checksum;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return size+2;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08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void </a:t>
            </a:r>
            <a:r>
              <a:rPr lang="en-US" sz="1081" dirty="0" err="1">
                <a:latin typeface="Courier New"/>
                <a:cs typeface="Courier New"/>
              </a:rPr>
              <a:t>sendSerialData</a:t>
            </a:r>
            <a:r>
              <a:rPr lang="en-US" sz="1081" dirty="0">
                <a:latin typeface="Courier New"/>
                <a:cs typeface="Courier New"/>
              </a:rPr>
              <a:t>(char *buffer, </a:t>
            </a:r>
            <a:r>
              <a:rPr lang="en-US" sz="1081" dirty="0" err="1">
                <a:latin typeface="Courier New"/>
                <a:cs typeface="Courier New"/>
              </a:rPr>
              <a:t>int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len</a:t>
            </a:r>
            <a:r>
              <a:rPr lang="en-US" sz="108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for(</a:t>
            </a:r>
            <a:r>
              <a:rPr lang="en-US" sz="1081" dirty="0" err="1">
                <a:latin typeface="Courier New"/>
                <a:cs typeface="Courier New"/>
              </a:rPr>
              <a:t>int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=0;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&lt;</a:t>
            </a:r>
            <a:r>
              <a:rPr lang="en-US" sz="1081" dirty="0" err="1">
                <a:latin typeface="Courier New"/>
                <a:cs typeface="Courier New"/>
              </a:rPr>
              <a:t>len</a:t>
            </a:r>
            <a:r>
              <a:rPr lang="en-US" sz="1081" dirty="0">
                <a:latin typeface="Courier New"/>
                <a:cs typeface="Courier New"/>
              </a:rPr>
              <a:t>;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Serial1.write(buffer[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08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82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Deserializing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Deserialize</a:t>
            </a:r>
            <a:r>
              <a:rPr lang="en-US" dirty="0" smtClean="0"/>
              <a:t>: Convert a stream of bytes back to structures.</a:t>
            </a:r>
          </a:p>
          <a:p>
            <a:pPr lvl="1"/>
            <a:r>
              <a:rPr lang="en-US" dirty="0" smtClean="0"/>
              <a:t>Get a pointer to the structure.</a:t>
            </a:r>
          </a:p>
          <a:p>
            <a:pPr lvl="1"/>
            <a:r>
              <a:rPr lang="en-US" dirty="0" smtClean="0"/>
              <a:t>Copy buffer of bytes to that pointer:</a:t>
            </a:r>
          </a:p>
          <a:p>
            <a:pPr lvl="2"/>
            <a:r>
              <a:rPr lang="en-US" dirty="0" smtClean="0"/>
              <a:t>May need to remove packet length and compute checksums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Deserializing</a:t>
            </a:r>
            <a:r>
              <a:rPr lang="en-US" dirty="0"/>
              <a:t>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Void </a:t>
            </a:r>
            <a:r>
              <a:rPr lang="en-US" sz="1081" dirty="0" err="1">
                <a:latin typeface="Courier New"/>
                <a:cs typeface="Courier New"/>
              </a:rPr>
              <a:t>readConfig</a:t>
            </a:r>
            <a:r>
              <a:rPr lang="en-US" sz="108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char buffer[MAX_BUF_LEN];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int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len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TConfigPacket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cfg</a:t>
            </a:r>
            <a:r>
              <a:rPr lang="en-US" sz="108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08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readSerial</a:t>
            </a:r>
            <a:r>
              <a:rPr lang="en-US" sz="1081" dirty="0">
                <a:latin typeface="Courier New"/>
                <a:cs typeface="Courier New"/>
              </a:rPr>
              <a:t>(buffer, &amp;</a:t>
            </a:r>
            <a:r>
              <a:rPr lang="en-US" sz="1081" dirty="0" err="1">
                <a:latin typeface="Courier New"/>
                <a:cs typeface="Courier New"/>
              </a:rPr>
              <a:t>len</a:t>
            </a:r>
            <a:r>
              <a:rPr lang="en-US" sz="108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deserialize</a:t>
            </a:r>
            <a:r>
              <a:rPr lang="en-US" sz="1081" dirty="0">
                <a:latin typeface="Courier New"/>
                <a:cs typeface="Courier New"/>
              </a:rPr>
              <a:t>(&amp;</a:t>
            </a:r>
            <a:r>
              <a:rPr lang="en-US" sz="1081" dirty="0" err="1">
                <a:latin typeface="Courier New"/>
                <a:cs typeface="Courier New"/>
              </a:rPr>
              <a:t>cfg</a:t>
            </a:r>
            <a:r>
              <a:rPr lang="en-US" sz="1081" dirty="0">
                <a:latin typeface="Courier New"/>
                <a:cs typeface="Courier New"/>
              </a:rPr>
              <a:t>, </a:t>
            </a:r>
            <a:r>
              <a:rPr lang="en-US" sz="1081" dirty="0" err="1">
                <a:latin typeface="Courier New"/>
                <a:cs typeface="Courier New"/>
              </a:rPr>
              <a:t>len</a:t>
            </a:r>
            <a:r>
              <a:rPr lang="en-US" sz="108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// Process </a:t>
            </a:r>
            <a:r>
              <a:rPr lang="en-US" sz="1081" dirty="0" err="1">
                <a:latin typeface="Courier New"/>
                <a:cs typeface="Courier New"/>
              </a:rPr>
              <a:t>cfg</a:t>
            </a:r>
            <a:r>
              <a:rPr lang="en-US" sz="1081" dirty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	</a:t>
            </a:r>
            <a:r>
              <a:rPr lang="is-IS" sz="1081" dirty="0">
                <a:latin typeface="Courier New"/>
                <a:cs typeface="Courier New"/>
              </a:rPr>
              <a:t>…</a:t>
            </a:r>
            <a:endParaRPr lang="en-US" sz="108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71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Deserializing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unsigned </a:t>
            </a:r>
            <a:r>
              <a:rPr lang="en-US" sz="1081" dirty="0" err="1">
                <a:latin typeface="Courier New"/>
                <a:cs typeface="Courier New"/>
              </a:rPr>
              <a:t>int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deserialize</a:t>
            </a:r>
            <a:r>
              <a:rPr lang="en-US" sz="1081" dirty="0">
                <a:latin typeface="Courier New"/>
                <a:cs typeface="Courier New"/>
              </a:rPr>
              <a:t>(void *p, char *</a:t>
            </a:r>
            <a:r>
              <a:rPr lang="en-US" sz="1081" dirty="0" err="1">
                <a:latin typeface="Courier New"/>
                <a:cs typeface="Courier New"/>
              </a:rPr>
              <a:t>buf</a:t>
            </a:r>
            <a:r>
              <a:rPr lang="en-US" sz="108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</a:t>
            </a:r>
            <a:r>
              <a:rPr lang="en-US" sz="1081" dirty="0" err="1">
                <a:latin typeface="Courier New"/>
                <a:cs typeface="Courier New"/>
              </a:rPr>
              <a:t>size_t</a:t>
            </a:r>
            <a:r>
              <a:rPr lang="en-US" sz="1081" dirty="0">
                <a:latin typeface="Courier New"/>
                <a:cs typeface="Courier New"/>
              </a:rPr>
              <a:t> size = </a:t>
            </a:r>
            <a:r>
              <a:rPr lang="en-US" sz="1081" dirty="0" err="1">
                <a:latin typeface="Courier New"/>
                <a:cs typeface="Courier New"/>
              </a:rPr>
              <a:t>buf</a:t>
            </a:r>
            <a:r>
              <a:rPr lang="en-US" sz="1081" dirty="0">
                <a:latin typeface="Courier New"/>
                <a:cs typeface="Courier New"/>
              </a:rPr>
              <a:t>[0];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char checksum = 0;</a:t>
            </a:r>
          </a:p>
          <a:p>
            <a:pPr marL="0" indent="0">
              <a:buNone/>
            </a:pPr>
            <a:endParaRPr lang="en-US" sz="108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for(</a:t>
            </a:r>
            <a:r>
              <a:rPr lang="en-US" sz="1081" dirty="0" err="1">
                <a:latin typeface="Courier New"/>
                <a:cs typeface="Courier New"/>
              </a:rPr>
              <a:t>int</a:t>
            </a:r>
            <a:r>
              <a:rPr lang="en-US" sz="1081" dirty="0">
                <a:latin typeface="Courier New"/>
                <a:cs typeface="Courier New"/>
              </a:rPr>
              <a:t>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=1;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&lt;=size; 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checksum ^= </a:t>
            </a:r>
            <a:r>
              <a:rPr lang="en-US" sz="1081" dirty="0" err="1">
                <a:latin typeface="Courier New"/>
                <a:cs typeface="Courier New"/>
              </a:rPr>
              <a:t>buf</a:t>
            </a:r>
            <a:r>
              <a:rPr lang="en-US" sz="1081" dirty="0">
                <a:latin typeface="Courier New"/>
                <a:cs typeface="Courier New"/>
              </a:rPr>
              <a:t>[</a:t>
            </a:r>
            <a:r>
              <a:rPr lang="en-US" sz="1081" dirty="0" err="1">
                <a:latin typeface="Courier New"/>
                <a:cs typeface="Courier New"/>
              </a:rPr>
              <a:t>i</a:t>
            </a:r>
            <a:r>
              <a:rPr lang="en-US" sz="108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endParaRPr lang="en-US" sz="108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if(checksum == </a:t>
            </a:r>
            <a:r>
              <a:rPr lang="en-US" sz="1081" dirty="0" err="1">
                <a:latin typeface="Courier New"/>
                <a:cs typeface="Courier New"/>
              </a:rPr>
              <a:t>buf</a:t>
            </a:r>
            <a:r>
              <a:rPr lang="en-US" sz="1081" dirty="0">
                <a:latin typeface="Courier New"/>
                <a:cs typeface="Courier New"/>
              </a:rPr>
              <a:t>[size+1])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{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memcpy</a:t>
            </a:r>
            <a:r>
              <a:rPr lang="en-US" sz="1081" dirty="0">
                <a:latin typeface="Courier New"/>
                <a:cs typeface="Courier New"/>
              </a:rPr>
              <a:t>(p, buf+1, size);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return PACKET_OK;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else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{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</a:t>
            </a:r>
            <a:r>
              <a:rPr lang="en-US" sz="1081" dirty="0" err="1">
                <a:latin typeface="Courier New"/>
                <a:cs typeface="Courier New"/>
              </a:rPr>
              <a:t>printf</a:t>
            </a:r>
            <a:r>
              <a:rPr lang="en-US" sz="1081" dirty="0">
                <a:latin typeface="Courier New"/>
                <a:cs typeface="Courier New"/>
              </a:rPr>
              <a:t>("CHECKSUM ERROR\n");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  return PACKET_BAD_CHECKSUM;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08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7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/ </a:t>
            </a:r>
            <a:r>
              <a:rPr lang="en-US" dirty="0" err="1" smtClean="0"/>
              <a:t>Deserializing</a:t>
            </a:r>
            <a:r>
              <a:rPr lang="en-US" dirty="0" smtClean="0"/>
              <a:t> Structures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serializing / </a:t>
            </a:r>
            <a:r>
              <a:rPr lang="en-US" dirty="0" err="1" smtClean="0"/>
              <a:t>deserializing</a:t>
            </a:r>
            <a:r>
              <a:rPr lang="en-US" dirty="0" smtClean="0"/>
              <a:t> algorithms may not work in the real world because of two complications:</a:t>
            </a:r>
          </a:p>
          <a:p>
            <a:pPr lvl="1"/>
            <a:r>
              <a:rPr lang="en-US" dirty="0" smtClean="0"/>
              <a:t>Endianness</a:t>
            </a:r>
          </a:p>
          <a:p>
            <a:pPr lvl="1"/>
            <a:r>
              <a:rPr lang="en-US" dirty="0" smtClean="0"/>
              <a:t>Differing </a:t>
            </a:r>
            <a:r>
              <a:rPr lang="en-US" smtClean="0"/>
              <a:t>Data </a:t>
            </a:r>
            <a:r>
              <a:rPr lang="en-US" smtClean="0"/>
              <a:t>Sizes.</a:t>
            </a:r>
            <a:endParaRPr lang="en-US" dirty="0" smtClean="0"/>
          </a:p>
          <a:p>
            <a:r>
              <a:rPr lang="en-US" dirty="0" smtClean="0"/>
              <a:t>In addition:</a:t>
            </a:r>
          </a:p>
          <a:p>
            <a:pPr lvl="1"/>
            <a:r>
              <a:rPr lang="en-US" dirty="0" smtClean="0"/>
              <a:t>The representation shown earlier is not efficient. We would use a separate data structure to store the data to be serialized, the checksum and the size of the data.</a:t>
            </a:r>
          </a:p>
          <a:p>
            <a:pPr lvl="1"/>
            <a:r>
              <a:rPr lang="en-US" dirty="0" smtClean="0"/>
              <a:t>See serialize.zip for an example.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64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previous studio you learnt how to establish communications with your Arduino using serial communications.</a:t>
            </a:r>
          </a:p>
          <a:p>
            <a:r>
              <a:rPr lang="en-US" dirty="0" smtClean="0"/>
              <a:t>In this lecture we will look at “communications protocols”</a:t>
            </a:r>
          </a:p>
          <a:p>
            <a:pPr lvl="1"/>
            <a:r>
              <a:rPr lang="en-US" dirty="0" smtClean="0"/>
              <a:t>A “protocol” is an agreement between machines on how to represent data.</a:t>
            </a:r>
          </a:p>
          <a:p>
            <a:r>
              <a:rPr lang="en-US" dirty="0" smtClean="0"/>
              <a:t>In particular we will be looking at application layer protocols.</a:t>
            </a:r>
          </a:p>
          <a:p>
            <a:pPr lvl="1"/>
            <a:r>
              <a:rPr lang="en-US" dirty="0" smtClean="0"/>
              <a:t>In the previous studio we saw:</a:t>
            </a:r>
          </a:p>
          <a:p>
            <a:pPr lvl="2"/>
            <a:r>
              <a:rPr lang="en-US" dirty="0" smtClean="0"/>
              <a:t>Physical layer protocols – Agreement on voltage levels, number of wires to use, how wires are to be connected, etc.</a:t>
            </a:r>
          </a:p>
          <a:p>
            <a:pPr lvl="2"/>
            <a:r>
              <a:rPr lang="en-US" dirty="0" smtClean="0"/>
              <a:t>Link layer protocols – How bits are placed together into units called “frames”, what the layout of each frame should be, etc.</a:t>
            </a:r>
          </a:p>
          <a:p>
            <a:pPr lvl="1"/>
            <a:r>
              <a:rPr lang="en-US" dirty="0" smtClean="0"/>
              <a:t>Application layer protocols:</a:t>
            </a:r>
          </a:p>
          <a:p>
            <a:pPr lvl="2"/>
            <a:r>
              <a:rPr lang="en-US" dirty="0" smtClean="0"/>
              <a:t>How we arrange instructions and data within a data structure for controlling behaviors of remote systems.</a:t>
            </a:r>
          </a:p>
          <a:p>
            <a:pPr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19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#1</a:t>
            </a:r>
            <a:br>
              <a:rPr lang="en-US" dirty="0"/>
            </a:br>
            <a:r>
              <a:rPr lang="en-US" dirty="0"/>
              <a:t>Endianness</a:t>
            </a:r>
            <a:endParaRPr lang="en-S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9" y="1811818"/>
            <a:ext cx="8045328" cy="456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7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 #1</a:t>
            </a:r>
            <a:br>
              <a:rPr lang="en-US" dirty="0" smtClean="0"/>
            </a:br>
            <a:r>
              <a:rPr lang="en-US" dirty="0" smtClean="0"/>
              <a:t>Endianness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3"/>
            <a:ext cx="5236669" cy="4243791"/>
          </a:xfrm>
        </p:spPr>
        <p:txBody>
          <a:bodyPr/>
          <a:lstStyle/>
          <a:p>
            <a:r>
              <a:rPr lang="en-US" dirty="0" smtClean="0"/>
              <a:t>As it turns out:</a:t>
            </a:r>
          </a:p>
          <a:p>
            <a:pPr lvl="1"/>
            <a:r>
              <a:rPr lang="en-US" dirty="0" smtClean="0"/>
              <a:t>The Arduino is little endian.</a:t>
            </a:r>
          </a:p>
          <a:p>
            <a:pPr lvl="1"/>
            <a:r>
              <a:rPr lang="en-US" dirty="0" smtClean="0"/>
              <a:t>The Pi is little endian.</a:t>
            </a:r>
          </a:p>
          <a:p>
            <a:r>
              <a:rPr lang="en-US" dirty="0" smtClean="0"/>
              <a:t>Our job here is done. ;)</a:t>
            </a:r>
          </a:p>
          <a:p>
            <a:r>
              <a:rPr lang="en-US" dirty="0" smtClean="0"/>
              <a:t>Note though:</a:t>
            </a:r>
          </a:p>
          <a:p>
            <a:pPr lvl="1"/>
            <a:r>
              <a:rPr lang="en-US" dirty="0" smtClean="0"/>
              <a:t>If your destination machine has a different endianness, our algorithm will not work.</a:t>
            </a:r>
          </a:p>
          <a:p>
            <a:pPr lvl="1"/>
            <a:r>
              <a:rPr lang="en-US" dirty="0" smtClean="0"/>
              <a:t>Serializing / </a:t>
            </a:r>
            <a:r>
              <a:rPr lang="en-US" dirty="0" err="1" smtClean="0"/>
              <a:t>Deserializing</a:t>
            </a:r>
            <a:r>
              <a:rPr lang="en-US" dirty="0" smtClean="0"/>
              <a:t> will be considerably more troublesome.</a:t>
            </a:r>
          </a:p>
          <a:p>
            <a:pPr lvl="2"/>
            <a:r>
              <a:rPr lang="en-US" dirty="0" smtClean="0"/>
              <a:t>Convert all data to a standard endianness.</a:t>
            </a:r>
          </a:p>
          <a:p>
            <a:pPr lvl="2"/>
            <a:r>
              <a:rPr lang="en-US" dirty="0" smtClean="0"/>
              <a:t>At the destination, convert it back to the native endianness.</a:t>
            </a:r>
          </a:p>
          <a:p>
            <a:pPr lvl="1"/>
            <a:r>
              <a:rPr lang="en-US" dirty="0" smtClean="0"/>
              <a:t>In such cases consider using established libraries like MAVLINK and </a:t>
            </a:r>
            <a:r>
              <a:rPr lang="en-US" dirty="0" err="1" smtClean="0"/>
              <a:t>protobuf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Image result for Happy man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70" y="2297723"/>
            <a:ext cx="2747230" cy="200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#2</a:t>
            </a:r>
            <a:br>
              <a:rPr lang="en-US" dirty="0"/>
            </a:br>
            <a:r>
              <a:rPr lang="en-US" dirty="0"/>
              <a:t>Different Data Sizes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739030"/>
          </a:xfrm>
        </p:spPr>
        <p:txBody>
          <a:bodyPr/>
          <a:lstStyle/>
          <a:p>
            <a:r>
              <a:rPr lang="en-US" sz="1600" dirty="0" smtClean="0"/>
              <a:t>We want to send over a data structure consisting of:</a:t>
            </a:r>
          </a:p>
          <a:p>
            <a:pPr lvl="1"/>
            <a:r>
              <a:rPr lang="en-US" sz="1600" dirty="0" smtClean="0"/>
              <a:t>A single character, initialized to ‘a’.</a:t>
            </a:r>
          </a:p>
          <a:p>
            <a:pPr lvl="1"/>
            <a:r>
              <a:rPr lang="en-US" sz="1600" dirty="0" smtClean="0"/>
              <a:t>An integer, initialized to 1.</a:t>
            </a:r>
          </a:p>
          <a:p>
            <a:r>
              <a:rPr lang="en-US" sz="1600" dirty="0" smtClean="0"/>
              <a:t>As it turns out, the following code segments do not work. The sample printout on the Pi is shown on the next page:</a:t>
            </a:r>
            <a:endParaRPr lang="en-SG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4" y="3641967"/>
            <a:ext cx="3096025" cy="2887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775" y="3343868"/>
            <a:ext cx="3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Side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74" y="3641967"/>
            <a:ext cx="3837091" cy="2887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62975" y="3343868"/>
            <a:ext cx="3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RPi</a:t>
            </a:r>
            <a:r>
              <a:rPr lang="en-US" dirty="0" smtClean="0"/>
              <a:t>  Side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88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#2</a:t>
            </a:r>
            <a:br>
              <a:rPr lang="en-US" dirty="0"/>
            </a:br>
            <a:r>
              <a:rPr lang="en-US" dirty="0"/>
              <a:t>Different Data Sizes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20" y="2591289"/>
            <a:ext cx="4528868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13" y="2591289"/>
            <a:ext cx="4057650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113" y="2164861"/>
            <a:ext cx="3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Intended Output (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40820" y="2164861"/>
            <a:ext cx="3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Output (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0500" y="5150338"/>
            <a:ext cx="7771327" cy="1074176"/>
          </a:xfrm>
        </p:spPr>
        <p:txBody>
          <a:bodyPr/>
          <a:lstStyle/>
          <a:p>
            <a:r>
              <a:rPr lang="en-US" dirty="0" smtClean="0"/>
              <a:t>We can see that the output is obviously wrong. BUT WHY?</a:t>
            </a:r>
          </a:p>
        </p:txBody>
      </p:sp>
    </p:spTree>
    <p:extLst>
      <p:ext uri="{BB962C8B-B14F-4D97-AF65-F5344CB8AC3E}">
        <p14:creationId xmlns:p14="http://schemas.microsoft.com/office/powerpoint/2010/main" val="21069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#2</a:t>
            </a:r>
            <a:br>
              <a:rPr lang="en-US" dirty="0"/>
            </a:br>
            <a:r>
              <a:rPr lang="en-US" dirty="0"/>
              <a:t>Different Data </a:t>
            </a:r>
            <a:r>
              <a:rPr lang="en-US" dirty="0" smtClean="0"/>
              <a:t>Sizes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1051646"/>
          </a:xfrm>
        </p:spPr>
        <p:txBody>
          <a:bodyPr/>
          <a:lstStyle/>
          <a:p>
            <a:r>
              <a:rPr lang="en-US" dirty="0" smtClean="0"/>
              <a:t>Turns out:</a:t>
            </a:r>
          </a:p>
          <a:p>
            <a:pPr lvl="1"/>
            <a:r>
              <a:rPr lang="en-US" dirty="0" err="1" smtClean="0"/>
              <a:t>Ints</a:t>
            </a:r>
            <a:r>
              <a:rPr lang="en-US" dirty="0" smtClean="0"/>
              <a:t> on the Arduino are 16 bits wide, but </a:t>
            </a:r>
            <a:r>
              <a:rPr lang="en-US" dirty="0" err="1" smtClean="0"/>
              <a:t>ints</a:t>
            </a:r>
            <a:r>
              <a:rPr lang="en-US" dirty="0" smtClean="0"/>
              <a:t> on the </a:t>
            </a:r>
            <a:r>
              <a:rPr lang="en-US" dirty="0" err="1" smtClean="0"/>
              <a:t>RPi</a:t>
            </a:r>
            <a:r>
              <a:rPr lang="en-US" dirty="0" smtClean="0"/>
              <a:t> are 32 bits wide!</a:t>
            </a:r>
          </a:p>
          <a:p>
            <a:pPr lvl="1"/>
            <a:r>
              <a:rPr lang="en-US" dirty="0" smtClean="0"/>
              <a:t>The diagram below shows the consequences:</a:t>
            </a:r>
            <a:endParaRPr lang="en-SG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02" y="2754947"/>
            <a:ext cx="2228723" cy="22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63" y="3307983"/>
            <a:ext cx="204787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92" y="4936148"/>
            <a:ext cx="5867400" cy="676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64392" y="4936148"/>
            <a:ext cx="2660162" cy="6762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54338" y="4936148"/>
            <a:ext cx="656370" cy="676275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06463" y="3307982"/>
            <a:ext cx="1375629" cy="6762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51076" y="3307982"/>
            <a:ext cx="656370" cy="676275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499" y="4134338"/>
            <a:ext cx="127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Our integer</a:t>
            </a:r>
          </a:p>
          <a:p>
            <a:pPr algn="ctr"/>
            <a:r>
              <a:rPr lang="en-US" sz="1400" dirty="0" smtClean="0"/>
              <a:t>x=1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173" y="4134338"/>
            <a:ext cx="127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Our character</a:t>
            </a:r>
          </a:p>
          <a:p>
            <a:pPr algn="ctr"/>
            <a:r>
              <a:rPr lang="en-US" sz="1400" dirty="0" smtClean="0"/>
              <a:t>c=‘a’</a:t>
            </a:r>
            <a:endParaRPr lang="en-SG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715" y="5774744"/>
            <a:ext cx="207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Where the Pi thinks x is.</a:t>
            </a:r>
          </a:p>
          <a:p>
            <a:pPr algn="ctr"/>
            <a:r>
              <a:rPr lang="en-US" sz="1400" dirty="0" smtClean="0"/>
              <a:t>We end up with garbage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73976" y="5774744"/>
            <a:ext cx="127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Where the Pi thinks c is.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49093" y="3260188"/>
            <a:ext cx="158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the Arduino sent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6170065" y="4936148"/>
            <a:ext cx="158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the Pi THINKS the Arduino sent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40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#2</a:t>
            </a:r>
            <a:br>
              <a:rPr lang="en-US" dirty="0"/>
            </a:br>
            <a:r>
              <a:rPr lang="en-US" dirty="0"/>
              <a:t>Different Data Sizes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Fortunately there are two solutions:</a:t>
            </a:r>
          </a:p>
          <a:p>
            <a:pPr lvl="1"/>
            <a:r>
              <a:rPr lang="en-US" dirty="0" smtClean="0"/>
              <a:t>Switch to Arduino Due, which has a 32-bit ARM architecture like the Pi.</a:t>
            </a:r>
          </a:p>
          <a:p>
            <a:pPr lvl="2"/>
            <a:r>
              <a:rPr lang="en-US" dirty="0" smtClean="0"/>
              <a:t>However the hardware registers and how we access them is completely different.</a:t>
            </a:r>
          </a:p>
          <a:p>
            <a:pPr lvl="2"/>
            <a:r>
              <a:rPr lang="en-US" dirty="0" smtClean="0"/>
              <a:t>Despair, fail CG1112, drop out and spend the rest of our lives pulling scraping dead animals off the streets.</a:t>
            </a:r>
          </a:p>
          <a:p>
            <a:pPr lvl="1"/>
            <a:r>
              <a:rPr lang="en-US" dirty="0" smtClean="0"/>
              <a:t>Use standardized integer types</a:t>
            </a:r>
          </a:p>
          <a:p>
            <a:pPr lvl="1"/>
            <a:r>
              <a:rPr lang="en-US" dirty="0" smtClean="0"/>
              <a:t>Replace: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 with int32_t</a:t>
            </a:r>
          </a:p>
          <a:p>
            <a:pPr lvl="3"/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with uint32_t</a:t>
            </a:r>
          </a:p>
          <a:p>
            <a:pPr lvl="3"/>
            <a:r>
              <a:rPr lang="en-US" dirty="0" smtClean="0"/>
              <a:t>long with int64_t</a:t>
            </a:r>
          </a:p>
          <a:p>
            <a:pPr lvl="3"/>
            <a:r>
              <a:rPr lang="en-US" dirty="0" smtClean="0"/>
              <a:t>unsigned long with uint64_t</a:t>
            </a:r>
          </a:p>
          <a:p>
            <a:pPr lvl="2"/>
            <a:r>
              <a:rPr lang="en-US" dirty="0" smtClean="0"/>
              <a:t>Must remember to  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Floats are not affected.</a:t>
            </a:r>
          </a:p>
          <a:p>
            <a:pPr lvl="2"/>
            <a:r>
              <a:rPr lang="en-US" dirty="0" smtClean="0"/>
              <a:t>Both the Arduino and Pi use 32-bit IEEE 754 format in little endian.</a:t>
            </a:r>
          </a:p>
        </p:txBody>
      </p:sp>
    </p:spTree>
    <p:extLst>
      <p:ext uri="{BB962C8B-B14F-4D97-AF65-F5344CB8AC3E}">
        <p14:creationId xmlns:p14="http://schemas.microsoft.com/office/powerpoint/2010/main" val="28879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#2</a:t>
            </a:r>
            <a:br>
              <a:rPr lang="en-US" dirty="0"/>
            </a:br>
            <a:r>
              <a:rPr lang="en-US" dirty="0"/>
              <a:t>Different Data Sizes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3"/>
            <a:ext cx="7771327" cy="402969"/>
          </a:xfrm>
        </p:spPr>
        <p:txBody>
          <a:bodyPr/>
          <a:lstStyle/>
          <a:p>
            <a:r>
              <a:rPr lang="en-US" dirty="0" smtClean="0"/>
              <a:t>Our corrected code (with additional integer y and a floating point z thrown in!):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9" y="2795871"/>
            <a:ext cx="3279038" cy="3691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030" y="2381437"/>
            <a:ext cx="3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Side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577408" y="2402628"/>
            <a:ext cx="3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RPi</a:t>
            </a:r>
            <a:r>
              <a:rPr lang="en-US" dirty="0" smtClean="0"/>
              <a:t>  Side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08" y="2750769"/>
            <a:ext cx="4222715" cy="3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#2</a:t>
            </a:r>
            <a:br>
              <a:rPr lang="en-US" dirty="0"/>
            </a:br>
            <a:r>
              <a:rPr lang="en-US" dirty="0"/>
              <a:t>Different Data Sizes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45" y="2547448"/>
            <a:ext cx="5648447" cy="272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99" y="2073687"/>
            <a:ext cx="3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(</a:t>
            </a:r>
            <a:r>
              <a:rPr lang="en-US" dirty="0" err="1" smtClean="0"/>
              <a:t>RPi</a:t>
            </a:r>
            <a:r>
              <a:rPr lang="en-US" dirty="0" smtClean="0"/>
              <a:t> side)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83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Complication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3544754"/>
          </a:xfrm>
        </p:spPr>
        <p:txBody>
          <a:bodyPr/>
          <a:lstStyle/>
          <a:p>
            <a:r>
              <a:rPr lang="en-US" dirty="0" smtClean="0"/>
              <a:t>One bonus complication:</a:t>
            </a:r>
          </a:p>
          <a:p>
            <a:pPr lvl="1"/>
            <a:r>
              <a:rPr lang="en-US" dirty="0" smtClean="0"/>
              <a:t>The serial receive doesn’t guarantee that you will receive the entire packet at one time. </a:t>
            </a:r>
          </a:p>
          <a:p>
            <a:pPr lvl="1"/>
            <a:r>
              <a:rPr lang="en-US" dirty="0" smtClean="0"/>
              <a:t>You may receive fragments, which can cause errors as shown below: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Test number of bytes received. If it is == size of data structure, accept. Otherwise buffer and add in subsequent bytes that arrive.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75" y="3266343"/>
            <a:ext cx="6962775" cy="1028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922215" y="3579446"/>
            <a:ext cx="7057293" cy="6877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Complication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2278662"/>
          </a:xfrm>
        </p:spPr>
        <p:txBody>
          <a:bodyPr/>
          <a:lstStyle/>
          <a:p>
            <a:r>
              <a:rPr lang="en-US" dirty="0" smtClean="0"/>
              <a:t>We do two things:</a:t>
            </a:r>
          </a:p>
          <a:p>
            <a:pPr lvl="1"/>
            <a:r>
              <a:rPr lang="en-US" dirty="0" smtClean="0"/>
              <a:t>We pad the </a:t>
            </a:r>
            <a:r>
              <a:rPr lang="en-US" dirty="0" err="1" smtClean="0"/>
              <a:t>TTest</a:t>
            </a:r>
            <a:r>
              <a:rPr lang="en-US" dirty="0" smtClean="0"/>
              <a:t> structure so that its size in bytes is divisible by 4</a:t>
            </a:r>
          </a:p>
          <a:p>
            <a:pPr lvl="1"/>
            <a:r>
              <a:rPr lang="en-US" dirty="0" smtClean="0"/>
              <a:t>This is to match what the compiler does on the Pi side:</a:t>
            </a:r>
          </a:p>
          <a:p>
            <a:pPr lvl="2"/>
            <a:r>
              <a:rPr lang="en-US" dirty="0" smtClean="0"/>
              <a:t>We currently have 2 int32_t, 1 float and 1 char.</a:t>
            </a:r>
          </a:p>
          <a:p>
            <a:pPr lvl="2"/>
            <a:r>
              <a:rPr lang="en-US" dirty="0" smtClean="0"/>
              <a:t>This totals 4 + 4 + 4 + 1 = 13 bytes.</a:t>
            </a:r>
          </a:p>
          <a:p>
            <a:pPr lvl="2"/>
            <a:r>
              <a:rPr lang="en-US" dirty="0" smtClean="0"/>
              <a:t>We add in a dummy of 3 bytes: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4259386"/>
            <a:ext cx="2941932" cy="1992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758831" y="5517662"/>
            <a:ext cx="3352800" cy="406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things to do: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on physical connection:</a:t>
            </a:r>
          </a:p>
          <a:p>
            <a:pPr lvl="1"/>
            <a:r>
              <a:rPr lang="en-US" dirty="0" smtClean="0"/>
              <a:t>Easy enough; we will connect the Arduino to the Pi using USB.</a:t>
            </a:r>
          </a:p>
          <a:p>
            <a:r>
              <a:rPr lang="en-US" dirty="0" smtClean="0"/>
              <a:t>Decide on bit-level protocol:</a:t>
            </a:r>
          </a:p>
          <a:p>
            <a:pPr lvl="1"/>
            <a:r>
              <a:rPr lang="en-US" dirty="0" smtClean="0"/>
              <a:t>Decide baud rate. </a:t>
            </a:r>
          </a:p>
          <a:p>
            <a:pPr lvl="1"/>
            <a:r>
              <a:rPr lang="en-US" dirty="0" smtClean="0"/>
              <a:t>Decide data length. </a:t>
            </a:r>
          </a:p>
          <a:p>
            <a:pPr lvl="1"/>
            <a:r>
              <a:rPr lang="en-US" dirty="0" smtClean="0"/>
              <a:t>Decide # of parity bits.</a:t>
            </a:r>
          </a:p>
          <a:p>
            <a:pPr lvl="1"/>
            <a:r>
              <a:rPr lang="en-US" dirty="0" smtClean="0"/>
              <a:t>Decide # of stop bits.</a:t>
            </a:r>
          </a:p>
          <a:p>
            <a:pPr lvl="1"/>
            <a:r>
              <a:rPr lang="en-US" dirty="0" smtClean="0"/>
              <a:t>Standard is 115200 8N1.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503" y="4077578"/>
            <a:ext cx="5490690" cy="6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Complication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418600"/>
          </a:xfrm>
        </p:spPr>
        <p:txBody>
          <a:bodyPr/>
          <a:lstStyle/>
          <a:p>
            <a:r>
              <a:rPr lang="en-US" dirty="0" smtClean="0"/>
              <a:t>Now we write the code to re-assemble the packet fragments: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77" y="2484854"/>
            <a:ext cx="5201385" cy="40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Complication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980724"/>
            <a:ext cx="7771327" cy="395154"/>
          </a:xfrm>
        </p:spPr>
        <p:txBody>
          <a:bodyPr/>
          <a:lstStyle/>
          <a:p>
            <a:r>
              <a:rPr lang="en-US" dirty="0" smtClean="0"/>
              <a:t>Then we change our main to call assemble: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16" y="2375878"/>
            <a:ext cx="5767653" cy="3985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961661" y="4079631"/>
            <a:ext cx="5642607" cy="21023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Serialization / Deserialization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see the serialize.zip file for the full serialization/deserialization code.</a:t>
            </a:r>
          </a:p>
          <a:p>
            <a:r>
              <a:rPr lang="en-US" dirty="0" smtClean="0"/>
              <a:t>As this is a rather complicated topic:</a:t>
            </a:r>
          </a:p>
          <a:p>
            <a:pPr lvl="1"/>
            <a:r>
              <a:rPr lang="en-US" dirty="0" smtClean="0"/>
              <a:t>Please use the code in this file for your studios.</a:t>
            </a:r>
          </a:p>
          <a:p>
            <a:pPr lvl="1"/>
            <a:r>
              <a:rPr lang="en-US" dirty="0" smtClean="0"/>
              <a:t>However you MUST understand how it works.</a:t>
            </a:r>
          </a:p>
          <a:p>
            <a:pPr lvl="2"/>
            <a:r>
              <a:rPr lang="en-US" dirty="0" smtClean="0"/>
              <a:t>In particular we use the </a:t>
            </a:r>
            <a:r>
              <a:rPr lang="en-US" dirty="0" err="1" smtClean="0"/>
              <a:t>Tcomms</a:t>
            </a:r>
            <a:r>
              <a:rPr lang="en-US" dirty="0" smtClean="0"/>
              <a:t> data structure to store the data to be sent, the length of the data, and a checksum.</a:t>
            </a:r>
          </a:p>
          <a:p>
            <a:pPr lvl="2"/>
            <a:r>
              <a:rPr lang="en-US" dirty="0" smtClean="0"/>
              <a:t>We also add a magic number. When we receive a packet, we check the magic number to ensure that this is valid packet.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63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protocol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 Communication and Protocol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an ID to each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be able to identify sensors (actuators) to read from (send data to).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49" y="2910137"/>
            <a:ext cx="6222333" cy="18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both sides know what sort of packets are being sent (and the appropriate response)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70" y="3104710"/>
            <a:ext cx="5802482" cy="168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the Arduino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0499" y="1984119"/>
            <a:ext cx="7771327" cy="4233837"/>
          </a:xfrm>
        </p:spPr>
        <p:txBody>
          <a:bodyPr/>
          <a:lstStyle/>
          <a:p>
            <a:r>
              <a:rPr lang="en-US" dirty="0" smtClean="0"/>
              <a:t>Your Arduino may have data to send back to the Raspberry Pi (</a:t>
            </a:r>
            <a:r>
              <a:rPr lang="en-US" dirty="0" err="1" smtClean="0"/>
              <a:t>RPi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Compass readings.</a:t>
            </a:r>
          </a:p>
          <a:p>
            <a:pPr lvl="1"/>
            <a:r>
              <a:rPr lang="en-US" dirty="0" smtClean="0"/>
              <a:t>Number of turns the wheels have made.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You have two choices:</a:t>
            </a:r>
          </a:p>
          <a:p>
            <a:pPr lvl="1"/>
            <a:r>
              <a:rPr lang="en-US" dirty="0" smtClean="0"/>
              <a:t>Arduino can periodically send back data in “heartbeat packets”.</a:t>
            </a:r>
          </a:p>
          <a:p>
            <a:pPr lvl="2"/>
            <a:r>
              <a:rPr lang="en-US" dirty="0" smtClean="0"/>
              <a:t>These are packets sent back say once per second, containing data and status information.</a:t>
            </a:r>
          </a:p>
          <a:p>
            <a:pPr lvl="1"/>
            <a:r>
              <a:rPr lang="en-US" dirty="0" err="1" smtClean="0"/>
              <a:t>RPi</a:t>
            </a:r>
            <a:r>
              <a:rPr lang="en-US" dirty="0" smtClean="0"/>
              <a:t> can poll for data.</a:t>
            </a:r>
          </a:p>
          <a:p>
            <a:pPr lvl="2"/>
            <a:r>
              <a:rPr lang="en-US" dirty="0" err="1" smtClean="0"/>
              <a:t>RPi</a:t>
            </a:r>
            <a:r>
              <a:rPr lang="en-US" dirty="0" smtClean="0"/>
              <a:t> sends a request for data.</a:t>
            </a:r>
          </a:p>
          <a:p>
            <a:pPr lvl="2"/>
            <a:r>
              <a:rPr lang="en-US" dirty="0" smtClean="0"/>
              <a:t>Arduino replies.</a:t>
            </a:r>
          </a:p>
        </p:txBody>
      </p:sp>
    </p:spTree>
    <p:extLst>
      <p:ext uri="{BB962C8B-B14F-4D97-AF65-F5344CB8AC3E}">
        <p14:creationId xmlns:p14="http://schemas.microsoft.com/office/powerpoint/2010/main" val="19631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Push By Arduino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50" y="2055612"/>
            <a:ext cx="3260097" cy="26652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28847" y="1984119"/>
            <a:ext cx="4592979" cy="4233837"/>
          </a:xfrm>
        </p:spPr>
        <p:txBody>
          <a:bodyPr/>
          <a:lstStyle/>
          <a:p>
            <a:r>
              <a:rPr lang="en-US" dirty="0" smtClean="0"/>
              <a:t>Arduino sends data whenever it is available.</a:t>
            </a:r>
          </a:p>
          <a:p>
            <a:r>
              <a:rPr lang="en-US" dirty="0" smtClean="0"/>
              <a:t>Often implemented as a “heartbeat” packet.</a:t>
            </a:r>
          </a:p>
          <a:p>
            <a:r>
              <a:rPr lang="en-US" dirty="0" err="1" smtClean="0"/>
              <a:t>RPi</a:t>
            </a:r>
            <a:r>
              <a:rPr lang="en-US" dirty="0"/>
              <a:t> </a:t>
            </a:r>
            <a:r>
              <a:rPr lang="en-US" dirty="0" smtClean="0"/>
              <a:t>monitors and buffers data as it comes in.</a:t>
            </a:r>
          </a:p>
          <a:p>
            <a:pPr lvl="1" indent="0">
              <a:buNone/>
            </a:pPr>
            <a:r>
              <a:rPr lang="en-US" dirty="0" smtClean="0"/>
              <a:t>+Arduino sends data whenever it is available. </a:t>
            </a:r>
          </a:p>
          <a:p>
            <a:pPr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RPi</a:t>
            </a:r>
            <a:r>
              <a:rPr lang="en-US" dirty="0" smtClean="0"/>
              <a:t> needs to buffer incoming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935" y="2055612"/>
            <a:ext cx="656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RPi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543015" y="2055612"/>
            <a:ext cx="1019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Arduino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43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Poll by </a:t>
            </a:r>
            <a:r>
              <a:rPr lang="en-US" dirty="0" err="1" smtClean="0"/>
              <a:t>RPi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28847" y="1984119"/>
            <a:ext cx="4592979" cy="4233837"/>
          </a:xfrm>
        </p:spPr>
        <p:txBody>
          <a:bodyPr/>
          <a:lstStyle/>
          <a:p>
            <a:r>
              <a:rPr lang="en-US" dirty="0" smtClean="0"/>
              <a:t>Arduino waits for poll packets from </a:t>
            </a:r>
            <a:r>
              <a:rPr lang="en-US" dirty="0" err="1" smtClean="0"/>
              <a:t>RPi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RPi</a:t>
            </a:r>
            <a:r>
              <a:rPr lang="en-US" dirty="0" smtClean="0"/>
              <a:t> requests data when it needs it.</a:t>
            </a:r>
          </a:p>
          <a:p>
            <a:pPr lvl="1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RPi</a:t>
            </a:r>
            <a:r>
              <a:rPr lang="en-US" dirty="0" smtClean="0"/>
              <a:t> decides when it needs the data and sends poll packet.</a:t>
            </a:r>
          </a:p>
          <a:p>
            <a:pPr lvl="1" indent="0">
              <a:buNone/>
            </a:pPr>
            <a:r>
              <a:rPr lang="en-US" dirty="0" smtClean="0"/>
              <a:t>-If </a:t>
            </a:r>
            <a:r>
              <a:rPr lang="en-US" dirty="0" err="1" smtClean="0"/>
              <a:t>RPi</a:t>
            </a:r>
            <a:r>
              <a:rPr lang="en-US" dirty="0" smtClean="0"/>
              <a:t> doesn’t poll often enough, may lose data on  Arduino (Arduino has only 2K of RAM)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1" y="2055612"/>
            <a:ext cx="3271536" cy="2745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862" y="2055612"/>
            <a:ext cx="656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RPi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2543015" y="2055612"/>
            <a:ext cx="1019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Arduino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35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1645</Words>
  <Application>Microsoft Office PowerPoint</Application>
  <PresentationFormat>On-screen Show (4:3)</PresentationFormat>
  <Paragraphs>271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Times</vt:lpstr>
      <vt:lpstr>Times New Roman</vt:lpstr>
      <vt:lpstr>Wingdings</vt:lpstr>
      <vt:lpstr>Blank</vt:lpstr>
      <vt:lpstr>PowerPoint Presentation</vt:lpstr>
      <vt:lpstr>Introduction</vt:lpstr>
      <vt:lpstr>Three things to do:</vt:lpstr>
      <vt:lpstr>Building a protocol</vt:lpstr>
      <vt:lpstr>Assign an ID to each device</vt:lpstr>
      <vt:lpstr>Create Packet Types</vt:lpstr>
      <vt:lpstr>Getting Data from the Arduino</vt:lpstr>
      <vt:lpstr>Periodic Push By Arduino</vt:lpstr>
      <vt:lpstr>Periodic Poll by RPi</vt:lpstr>
      <vt:lpstr>Commanding the Arduino</vt:lpstr>
      <vt:lpstr>Finding Checksums</vt:lpstr>
      <vt:lpstr>Finding Checksums</vt:lpstr>
      <vt:lpstr>Serializing Structures</vt:lpstr>
      <vt:lpstr>Serializing Structures</vt:lpstr>
      <vt:lpstr>Serializing Structures</vt:lpstr>
      <vt:lpstr>Deserializing Structures</vt:lpstr>
      <vt:lpstr>Deserializing Structures</vt:lpstr>
      <vt:lpstr>Deserializing Structures</vt:lpstr>
      <vt:lpstr>Serializing / Deserializing Structures</vt:lpstr>
      <vt:lpstr>Complication #1 Endianness</vt:lpstr>
      <vt:lpstr>Complication #1 Endianness</vt:lpstr>
      <vt:lpstr>Complication #2 Different Data Sizes</vt:lpstr>
      <vt:lpstr>Complication #2 Different Data Sizes</vt:lpstr>
      <vt:lpstr>Complication #2 Different Data Sizes</vt:lpstr>
      <vt:lpstr>Complication #2 Different Data Sizes</vt:lpstr>
      <vt:lpstr>Complication #2 Different Data Sizes</vt:lpstr>
      <vt:lpstr>Complication #2 Different Data Sizes</vt:lpstr>
      <vt:lpstr>Bonus Complication</vt:lpstr>
      <vt:lpstr>Bonus Complication</vt:lpstr>
      <vt:lpstr>Bonus Complication</vt:lpstr>
      <vt:lpstr>Bonus Complication</vt:lpstr>
      <vt:lpstr>Full Serialization / Deserialization Code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114</cp:revision>
  <dcterms:created xsi:type="dcterms:W3CDTF">2018-02-10T09:13:59Z</dcterms:created>
  <dcterms:modified xsi:type="dcterms:W3CDTF">2019-02-26T03:25:37Z</dcterms:modified>
</cp:coreProperties>
</file>