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8"/>
  </p:notesMasterIdLst>
  <p:sldIdLst>
    <p:sldId id="256" r:id="rId2"/>
    <p:sldId id="275"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64" r:id="rId17"/>
    <p:sldId id="271" r:id="rId18"/>
    <p:sldId id="272" r:id="rId19"/>
    <p:sldId id="273" r:id="rId20"/>
    <p:sldId id="276" r:id="rId21"/>
    <p:sldId id="274" r:id="rId22"/>
    <p:sldId id="277" r:id="rId23"/>
    <p:sldId id="278" r:id="rId24"/>
    <p:sldId id="279" r:id="rId25"/>
    <p:sldId id="280"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79F31-5564-4F81-8B7F-75A4CF68E803}" type="datetimeFigureOut">
              <a:rPr lang="en-SG" smtClean="0"/>
              <a:t>1/2/2019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FDAFA-A309-4BF5-B278-2FE1ECD8F0AE}" type="slidenum">
              <a:rPr lang="en-SG" smtClean="0"/>
              <a:t>‹#›</a:t>
            </a:fld>
            <a:endParaRPr lang="en-SG"/>
          </a:p>
        </p:txBody>
      </p:sp>
    </p:spTree>
    <p:extLst>
      <p:ext uri="{BB962C8B-B14F-4D97-AF65-F5344CB8AC3E}">
        <p14:creationId xmlns:p14="http://schemas.microsoft.com/office/powerpoint/2010/main" val="1022941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2</a:t>
            </a:fld>
            <a:endParaRPr lang="en-SG"/>
          </a:p>
        </p:txBody>
      </p:sp>
    </p:spTree>
    <p:extLst>
      <p:ext uri="{BB962C8B-B14F-4D97-AF65-F5344CB8AC3E}">
        <p14:creationId xmlns:p14="http://schemas.microsoft.com/office/powerpoint/2010/main" val="3103306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11</a:t>
            </a:fld>
            <a:endParaRPr lang="en-SG"/>
          </a:p>
        </p:txBody>
      </p:sp>
    </p:spTree>
    <p:extLst>
      <p:ext uri="{BB962C8B-B14F-4D97-AF65-F5344CB8AC3E}">
        <p14:creationId xmlns:p14="http://schemas.microsoft.com/office/powerpoint/2010/main" val="1909918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12</a:t>
            </a:fld>
            <a:endParaRPr lang="en-SG"/>
          </a:p>
        </p:txBody>
      </p:sp>
    </p:spTree>
    <p:extLst>
      <p:ext uri="{BB962C8B-B14F-4D97-AF65-F5344CB8AC3E}">
        <p14:creationId xmlns:p14="http://schemas.microsoft.com/office/powerpoint/2010/main" val="2211432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13</a:t>
            </a:fld>
            <a:endParaRPr lang="en-SG"/>
          </a:p>
        </p:txBody>
      </p:sp>
    </p:spTree>
    <p:extLst>
      <p:ext uri="{BB962C8B-B14F-4D97-AF65-F5344CB8AC3E}">
        <p14:creationId xmlns:p14="http://schemas.microsoft.com/office/powerpoint/2010/main" val="1854549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14</a:t>
            </a:fld>
            <a:endParaRPr lang="en-SG"/>
          </a:p>
        </p:txBody>
      </p:sp>
    </p:spTree>
    <p:extLst>
      <p:ext uri="{BB962C8B-B14F-4D97-AF65-F5344CB8AC3E}">
        <p14:creationId xmlns:p14="http://schemas.microsoft.com/office/powerpoint/2010/main" val="2288941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15</a:t>
            </a:fld>
            <a:endParaRPr lang="en-SG"/>
          </a:p>
        </p:txBody>
      </p:sp>
    </p:spTree>
    <p:extLst>
      <p:ext uri="{BB962C8B-B14F-4D97-AF65-F5344CB8AC3E}">
        <p14:creationId xmlns:p14="http://schemas.microsoft.com/office/powerpoint/2010/main" val="1577902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16</a:t>
            </a:fld>
            <a:endParaRPr lang="en-SG"/>
          </a:p>
        </p:txBody>
      </p:sp>
    </p:spTree>
    <p:extLst>
      <p:ext uri="{BB962C8B-B14F-4D97-AF65-F5344CB8AC3E}">
        <p14:creationId xmlns:p14="http://schemas.microsoft.com/office/powerpoint/2010/main" val="362596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17</a:t>
            </a:fld>
            <a:endParaRPr lang="en-SG"/>
          </a:p>
        </p:txBody>
      </p:sp>
    </p:spTree>
    <p:extLst>
      <p:ext uri="{BB962C8B-B14F-4D97-AF65-F5344CB8AC3E}">
        <p14:creationId xmlns:p14="http://schemas.microsoft.com/office/powerpoint/2010/main" val="3578431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18</a:t>
            </a:fld>
            <a:endParaRPr lang="en-SG"/>
          </a:p>
        </p:txBody>
      </p:sp>
    </p:spTree>
    <p:extLst>
      <p:ext uri="{BB962C8B-B14F-4D97-AF65-F5344CB8AC3E}">
        <p14:creationId xmlns:p14="http://schemas.microsoft.com/office/powerpoint/2010/main" val="1414218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19</a:t>
            </a:fld>
            <a:endParaRPr lang="en-SG"/>
          </a:p>
        </p:txBody>
      </p:sp>
    </p:spTree>
    <p:extLst>
      <p:ext uri="{BB962C8B-B14F-4D97-AF65-F5344CB8AC3E}">
        <p14:creationId xmlns:p14="http://schemas.microsoft.com/office/powerpoint/2010/main" val="2006707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20</a:t>
            </a:fld>
            <a:endParaRPr lang="en-SG"/>
          </a:p>
        </p:txBody>
      </p:sp>
    </p:spTree>
    <p:extLst>
      <p:ext uri="{BB962C8B-B14F-4D97-AF65-F5344CB8AC3E}">
        <p14:creationId xmlns:p14="http://schemas.microsoft.com/office/powerpoint/2010/main" val="4035209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3</a:t>
            </a:fld>
            <a:endParaRPr lang="en-SG"/>
          </a:p>
        </p:txBody>
      </p:sp>
    </p:spTree>
    <p:extLst>
      <p:ext uri="{BB962C8B-B14F-4D97-AF65-F5344CB8AC3E}">
        <p14:creationId xmlns:p14="http://schemas.microsoft.com/office/powerpoint/2010/main" val="25049324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21</a:t>
            </a:fld>
            <a:endParaRPr lang="en-SG"/>
          </a:p>
        </p:txBody>
      </p:sp>
    </p:spTree>
    <p:extLst>
      <p:ext uri="{BB962C8B-B14F-4D97-AF65-F5344CB8AC3E}">
        <p14:creationId xmlns:p14="http://schemas.microsoft.com/office/powerpoint/2010/main" val="612830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22</a:t>
            </a:fld>
            <a:endParaRPr lang="en-SG"/>
          </a:p>
        </p:txBody>
      </p:sp>
    </p:spTree>
    <p:extLst>
      <p:ext uri="{BB962C8B-B14F-4D97-AF65-F5344CB8AC3E}">
        <p14:creationId xmlns:p14="http://schemas.microsoft.com/office/powerpoint/2010/main" val="2442003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23</a:t>
            </a:fld>
            <a:endParaRPr lang="en-SG"/>
          </a:p>
        </p:txBody>
      </p:sp>
    </p:spTree>
    <p:extLst>
      <p:ext uri="{BB962C8B-B14F-4D97-AF65-F5344CB8AC3E}">
        <p14:creationId xmlns:p14="http://schemas.microsoft.com/office/powerpoint/2010/main" val="382126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24</a:t>
            </a:fld>
            <a:endParaRPr lang="en-SG"/>
          </a:p>
        </p:txBody>
      </p:sp>
    </p:spTree>
    <p:extLst>
      <p:ext uri="{BB962C8B-B14F-4D97-AF65-F5344CB8AC3E}">
        <p14:creationId xmlns:p14="http://schemas.microsoft.com/office/powerpoint/2010/main" val="1775116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25</a:t>
            </a:fld>
            <a:endParaRPr lang="en-SG"/>
          </a:p>
        </p:txBody>
      </p:sp>
    </p:spTree>
    <p:extLst>
      <p:ext uri="{BB962C8B-B14F-4D97-AF65-F5344CB8AC3E}">
        <p14:creationId xmlns:p14="http://schemas.microsoft.com/office/powerpoint/2010/main" val="29984731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26</a:t>
            </a:fld>
            <a:endParaRPr lang="en-SG"/>
          </a:p>
        </p:txBody>
      </p:sp>
    </p:spTree>
    <p:extLst>
      <p:ext uri="{BB962C8B-B14F-4D97-AF65-F5344CB8AC3E}">
        <p14:creationId xmlns:p14="http://schemas.microsoft.com/office/powerpoint/2010/main" val="423530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4</a:t>
            </a:fld>
            <a:endParaRPr lang="en-SG"/>
          </a:p>
        </p:txBody>
      </p:sp>
    </p:spTree>
    <p:extLst>
      <p:ext uri="{BB962C8B-B14F-4D97-AF65-F5344CB8AC3E}">
        <p14:creationId xmlns:p14="http://schemas.microsoft.com/office/powerpoint/2010/main" val="9943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5</a:t>
            </a:fld>
            <a:endParaRPr lang="en-SG"/>
          </a:p>
        </p:txBody>
      </p:sp>
    </p:spTree>
    <p:extLst>
      <p:ext uri="{BB962C8B-B14F-4D97-AF65-F5344CB8AC3E}">
        <p14:creationId xmlns:p14="http://schemas.microsoft.com/office/powerpoint/2010/main" val="750870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6</a:t>
            </a:fld>
            <a:endParaRPr lang="en-SG"/>
          </a:p>
        </p:txBody>
      </p:sp>
    </p:spTree>
    <p:extLst>
      <p:ext uri="{BB962C8B-B14F-4D97-AF65-F5344CB8AC3E}">
        <p14:creationId xmlns:p14="http://schemas.microsoft.com/office/powerpoint/2010/main" val="1024884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7</a:t>
            </a:fld>
            <a:endParaRPr lang="en-SG"/>
          </a:p>
        </p:txBody>
      </p:sp>
    </p:spTree>
    <p:extLst>
      <p:ext uri="{BB962C8B-B14F-4D97-AF65-F5344CB8AC3E}">
        <p14:creationId xmlns:p14="http://schemas.microsoft.com/office/powerpoint/2010/main" val="2527539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8</a:t>
            </a:fld>
            <a:endParaRPr lang="en-SG"/>
          </a:p>
        </p:txBody>
      </p:sp>
    </p:spTree>
    <p:extLst>
      <p:ext uri="{BB962C8B-B14F-4D97-AF65-F5344CB8AC3E}">
        <p14:creationId xmlns:p14="http://schemas.microsoft.com/office/powerpoint/2010/main" val="2316140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9</a:t>
            </a:fld>
            <a:endParaRPr lang="en-SG"/>
          </a:p>
        </p:txBody>
      </p:sp>
    </p:spTree>
    <p:extLst>
      <p:ext uri="{BB962C8B-B14F-4D97-AF65-F5344CB8AC3E}">
        <p14:creationId xmlns:p14="http://schemas.microsoft.com/office/powerpoint/2010/main" val="711903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10</a:t>
            </a:fld>
            <a:endParaRPr lang="en-SG"/>
          </a:p>
        </p:txBody>
      </p:sp>
    </p:spTree>
    <p:extLst>
      <p:ext uri="{BB962C8B-B14F-4D97-AF65-F5344CB8AC3E}">
        <p14:creationId xmlns:p14="http://schemas.microsoft.com/office/powerpoint/2010/main" val="2338760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31A1C6A0-7B51-435C-BD6E-DE11AFC538B9}" type="datetimeFigureOut">
              <a:rPr lang="en-SG" smtClean="0"/>
              <a:t>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15628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31A1C6A0-7B51-435C-BD6E-DE11AFC538B9}" type="datetimeFigureOut">
              <a:rPr lang="en-SG" smtClean="0"/>
              <a:t>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3666710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31A1C6A0-7B51-435C-BD6E-DE11AFC538B9}" type="datetimeFigureOut">
              <a:rPr lang="en-SG" smtClean="0"/>
              <a:t>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4166892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31A1C6A0-7B51-435C-BD6E-DE11AFC538B9}" type="datetimeFigureOut">
              <a:rPr lang="en-SG" smtClean="0"/>
              <a:t>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2085408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A1C6A0-7B51-435C-BD6E-DE11AFC538B9}" type="datetimeFigureOut">
              <a:rPr lang="en-SG" smtClean="0"/>
              <a:t>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298004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31A1C6A0-7B51-435C-BD6E-DE11AFC538B9}" type="datetimeFigureOut">
              <a:rPr lang="en-SG" smtClean="0"/>
              <a:t>1/2/2019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100718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31A1C6A0-7B51-435C-BD6E-DE11AFC538B9}" type="datetimeFigureOut">
              <a:rPr lang="en-SG" smtClean="0"/>
              <a:t>1/2/2019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415368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31A1C6A0-7B51-435C-BD6E-DE11AFC538B9}" type="datetimeFigureOut">
              <a:rPr lang="en-SG" smtClean="0"/>
              <a:t>1/2/2019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281024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1C6A0-7B51-435C-BD6E-DE11AFC538B9}" type="datetimeFigureOut">
              <a:rPr lang="en-SG" smtClean="0"/>
              <a:t>1/2/2019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83627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A1C6A0-7B51-435C-BD6E-DE11AFC538B9}" type="datetimeFigureOut">
              <a:rPr lang="en-SG" smtClean="0"/>
              <a:t>1/2/2019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3969117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A1C6A0-7B51-435C-BD6E-DE11AFC538B9}" type="datetimeFigureOut">
              <a:rPr lang="en-SG" smtClean="0"/>
              <a:t>1/2/2019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211009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1C6A0-7B51-435C-BD6E-DE11AFC538B9}" type="datetimeFigureOut">
              <a:rPr lang="en-SG" smtClean="0"/>
              <a:t>1/2/2019</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85DDB7-7CD3-4286-9DE4-BABE7EA1A100}" type="slidenum">
              <a:rPr lang="en-SG" smtClean="0"/>
              <a:t>‹#›</a:t>
            </a:fld>
            <a:endParaRPr lang="en-SG"/>
          </a:p>
        </p:txBody>
      </p:sp>
    </p:spTree>
    <p:extLst>
      <p:ext uri="{BB962C8B-B14F-4D97-AF65-F5344CB8AC3E}">
        <p14:creationId xmlns:p14="http://schemas.microsoft.com/office/powerpoint/2010/main" val="390445927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CG1112</a:t>
            </a:r>
            <a:endParaRPr lang="en-SG" dirty="0"/>
          </a:p>
        </p:txBody>
      </p:sp>
      <p:sp>
        <p:nvSpPr>
          <p:cNvPr id="3" name="Subtitle 2"/>
          <p:cNvSpPr>
            <a:spLocks noGrp="1"/>
          </p:cNvSpPr>
          <p:nvPr>
            <p:ph type="subTitle" idx="1"/>
          </p:nvPr>
        </p:nvSpPr>
        <p:spPr/>
        <p:txBody>
          <a:bodyPr/>
          <a:lstStyle/>
          <a:p>
            <a:r>
              <a:rPr lang="en-SG" dirty="0" smtClean="0"/>
              <a:t>Tutorial 1</a:t>
            </a:r>
            <a:endParaRPr lang="en-SG" dirty="0"/>
          </a:p>
        </p:txBody>
      </p:sp>
    </p:spTree>
    <p:extLst>
      <p:ext uri="{BB962C8B-B14F-4D97-AF65-F5344CB8AC3E}">
        <p14:creationId xmlns:p14="http://schemas.microsoft.com/office/powerpoint/2010/main" val="4001940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3. Complexity</a:t>
            </a:r>
            <a:endParaRPr lang="en-SG" dirty="0"/>
          </a:p>
        </p:txBody>
      </p:sp>
      <p:sp>
        <p:nvSpPr>
          <p:cNvPr id="3" name="Content Placeholder 2"/>
          <p:cNvSpPr>
            <a:spLocks noGrp="1"/>
          </p:cNvSpPr>
          <p:nvPr>
            <p:ph idx="1"/>
          </p:nvPr>
        </p:nvSpPr>
        <p:spPr/>
        <p:txBody>
          <a:bodyPr/>
          <a:lstStyle/>
          <a:p>
            <a:pPr marL="514350" indent="-514350">
              <a:buFont typeface="+mj-lt"/>
              <a:buAutoNum type="alphaLcParenR" startAt="2"/>
            </a:pPr>
            <a:r>
              <a:rPr lang="en-US" dirty="0" err="1" smtClean="0"/>
              <a:t>WorkB</a:t>
            </a:r>
            <a:r>
              <a:rPr lang="en-US" dirty="0"/>
              <a:t>( 73 * N </a:t>
            </a:r>
            <a:r>
              <a:rPr lang="en-US" dirty="0" smtClean="0"/>
              <a:t>);</a:t>
            </a:r>
          </a:p>
          <a:p>
            <a:pPr marL="457200" lvl="1" indent="0">
              <a:buNone/>
            </a:pPr>
            <a:endParaRPr lang="en-US" dirty="0"/>
          </a:p>
          <a:p>
            <a:pPr marL="457200" lvl="1" indent="0">
              <a:buNone/>
            </a:pPr>
            <a:r>
              <a:rPr lang="en-US" dirty="0" smtClean="0"/>
              <a:t>-&gt; </a:t>
            </a:r>
            <a:r>
              <a:rPr lang="en-US" dirty="0" err="1" smtClean="0"/>
              <a:t>unitWork</a:t>
            </a:r>
            <a:r>
              <a:rPr lang="en-US" dirty="0" smtClean="0"/>
              <a:t>() is dependent on N </a:t>
            </a:r>
            <a:br>
              <a:rPr lang="en-US" dirty="0" smtClean="0"/>
            </a:br>
            <a:r>
              <a:rPr lang="en-US" dirty="0" smtClean="0"/>
              <a:t>     in a single-loop. </a:t>
            </a:r>
          </a:p>
          <a:p>
            <a:pPr marL="457200" lvl="1" indent="0">
              <a:buNone/>
            </a:pPr>
            <a:r>
              <a:rPr lang="en-US" dirty="0" smtClean="0"/>
              <a:t>-&gt; O(73 * N)</a:t>
            </a:r>
          </a:p>
          <a:p>
            <a:pPr marL="457200" lvl="1" indent="0">
              <a:buNone/>
            </a:pPr>
            <a:r>
              <a:rPr lang="en-US" b="1" dirty="0" smtClean="0"/>
              <a:t>-&gt; O(N)</a:t>
            </a:r>
            <a:endParaRPr lang="en-SG" b="1" dirty="0"/>
          </a:p>
          <a:p>
            <a:pPr marL="0" indent="0">
              <a:buNone/>
            </a:pPr>
            <a:endParaRPr lang="en-SG" dirty="0"/>
          </a:p>
        </p:txBody>
      </p:sp>
      <p:sp>
        <p:nvSpPr>
          <p:cNvPr id="4" name="TextBox 3"/>
          <p:cNvSpPr txBox="1"/>
          <p:nvPr/>
        </p:nvSpPr>
        <p:spPr>
          <a:xfrm>
            <a:off x="7090348" y="2428407"/>
            <a:ext cx="4152275" cy="2585323"/>
          </a:xfrm>
          <a:prstGeom prst="rect">
            <a:avLst/>
          </a:prstGeom>
          <a:noFill/>
          <a:ln>
            <a:solidFill>
              <a:schemeClr val="tx1"/>
            </a:solidFill>
          </a:ln>
        </p:spPr>
        <p:txBody>
          <a:bodyPr wrap="square" rtlCol="0">
            <a:spAutoFit/>
          </a:bodyPr>
          <a:lstStyle/>
          <a:p>
            <a:r>
              <a:rPr lang="en-SG" dirty="0">
                <a:latin typeface="Consolas" panose="020B0609020204030204" pitchFamily="49" charset="0"/>
              </a:rPr>
              <a:t>void </a:t>
            </a:r>
            <a:r>
              <a:rPr lang="en-SG" dirty="0" err="1">
                <a:latin typeface="Consolas" panose="020B0609020204030204" pitchFamily="49" charset="0"/>
              </a:rPr>
              <a:t>workB</a:t>
            </a:r>
            <a:r>
              <a:rPr lang="en-SG" dirty="0">
                <a:latin typeface="Consolas" panose="020B0609020204030204" pitchFamily="49" charset="0"/>
              </a:rPr>
              <a:t>(</a:t>
            </a:r>
            <a:r>
              <a:rPr lang="en-SG" dirty="0" err="1">
                <a:latin typeface="Consolas" panose="020B0609020204030204" pitchFamily="49" charset="0"/>
              </a:rPr>
              <a:t>int</a:t>
            </a:r>
            <a:r>
              <a:rPr lang="en-SG" dirty="0">
                <a:latin typeface="Consolas" panose="020B0609020204030204" pitchFamily="49" charset="0"/>
              </a:rPr>
              <a:t> N)</a:t>
            </a:r>
          </a:p>
          <a:p>
            <a:r>
              <a:rPr lang="en-SG" dirty="0">
                <a:latin typeface="Consolas" panose="020B0609020204030204" pitchFamily="49" charset="0"/>
              </a:rPr>
              <a:t>{</a:t>
            </a:r>
          </a:p>
          <a:p>
            <a:r>
              <a:rPr lang="en-SG" dirty="0">
                <a:latin typeface="Consolas" panose="020B0609020204030204" pitchFamily="49" charset="0"/>
              </a:rPr>
              <a:t>    </a:t>
            </a:r>
            <a:r>
              <a:rPr lang="en-SG" dirty="0" err="1">
                <a:latin typeface="Consolas" panose="020B0609020204030204" pitchFamily="49" charset="0"/>
              </a:rPr>
              <a:t>int</a:t>
            </a:r>
            <a:r>
              <a:rPr lang="en-SG" dirty="0">
                <a:latin typeface="Consolas" panose="020B0609020204030204" pitchFamily="49" charset="0"/>
              </a:rPr>
              <a:t> </a:t>
            </a:r>
            <a:r>
              <a:rPr lang="en-SG" dirty="0" err="1">
                <a:latin typeface="Consolas" panose="020B0609020204030204" pitchFamily="49" charset="0"/>
              </a:rPr>
              <a:t>i</a:t>
            </a:r>
            <a:r>
              <a:rPr lang="en-SG" dirty="0">
                <a:latin typeface="Consolas" panose="020B0609020204030204" pitchFamily="49" charset="0"/>
              </a:rPr>
              <a:t>;</a:t>
            </a:r>
          </a:p>
          <a:p>
            <a:endParaRPr lang="en-SG" dirty="0">
              <a:latin typeface="Consolas" panose="020B0609020204030204" pitchFamily="49" charset="0"/>
            </a:endParaRPr>
          </a:p>
          <a:p>
            <a:r>
              <a:rPr lang="nn-NO" dirty="0">
                <a:latin typeface="Consolas" panose="020B0609020204030204" pitchFamily="49" charset="0"/>
              </a:rPr>
              <a:t>    for (i = 0; i &lt; N; i++){</a:t>
            </a:r>
          </a:p>
          <a:p>
            <a:r>
              <a:rPr lang="en-SG" dirty="0">
                <a:latin typeface="Consolas" panose="020B0609020204030204" pitchFamily="49" charset="0"/>
              </a:rPr>
              <a:t>        </a:t>
            </a:r>
            <a:r>
              <a:rPr lang="en-SG" dirty="0" err="1">
                <a:latin typeface="Consolas" panose="020B0609020204030204" pitchFamily="49" charset="0"/>
              </a:rPr>
              <a:t>unitWork</a:t>
            </a:r>
            <a:r>
              <a:rPr lang="en-SG" dirty="0">
                <a:latin typeface="Consolas" panose="020B0609020204030204" pitchFamily="49" charset="0"/>
              </a:rPr>
              <a:t>();</a:t>
            </a:r>
          </a:p>
          <a:p>
            <a:r>
              <a:rPr lang="en-SG" dirty="0">
                <a:latin typeface="Consolas" panose="020B0609020204030204" pitchFamily="49" charset="0"/>
              </a:rPr>
              <a:t>    }</a:t>
            </a:r>
          </a:p>
          <a:p>
            <a:r>
              <a:rPr lang="en-SG" dirty="0">
                <a:latin typeface="Consolas" panose="020B0609020204030204" pitchFamily="49" charset="0"/>
              </a:rPr>
              <a:t>}</a:t>
            </a:r>
          </a:p>
          <a:p>
            <a:endParaRPr lang="en-SG" dirty="0"/>
          </a:p>
        </p:txBody>
      </p:sp>
    </p:spTree>
    <p:extLst>
      <p:ext uri="{BB962C8B-B14F-4D97-AF65-F5344CB8AC3E}">
        <p14:creationId xmlns:p14="http://schemas.microsoft.com/office/powerpoint/2010/main" val="2454102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3. Complexity</a:t>
            </a:r>
            <a:endParaRPr lang="en-SG" dirty="0"/>
          </a:p>
        </p:txBody>
      </p:sp>
      <p:sp>
        <p:nvSpPr>
          <p:cNvPr id="3" name="Content Placeholder 2"/>
          <p:cNvSpPr>
            <a:spLocks noGrp="1"/>
          </p:cNvSpPr>
          <p:nvPr>
            <p:ph idx="1"/>
          </p:nvPr>
        </p:nvSpPr>
        <p:spPr/>
        <p:txBody>
          <a:bodyPr/>
          <a:lstStyle/>
          <a:p>
            <a:pPr marL="514350" indent="-514350">
              <a:buFont typeface="+mj-lt"/>
              <a:buAutoNum type="alphaLcParenR" startAt="2"/>
            </a:pPr>
            <a:r>
              <a:rPr lang="en-US" dirty="0" err="1" smtClean="0"/>
              <a:t>WorkC</a:t>
            </a:r>
            <a:r>
              <a:rPr lang="en-US" dirty="0"/>
              <a:t>(  5 * N </a:t>
            </a:r>
            <a:r>
              <a:rPr lang="en-US" dirty="0" smtClean="0"/>
              <a:t>);</a:t>
            </a:r>
          </a:p>
          <a:p>
            <a:pPr marL="457200" lvl="1" indent="0">
              <a:buNone/>
            </a:pPr>
            <a:endParaRPr lang="en-US" dirty="0"/>
          </a:p>
          <a:p>
            <a:pPr marL="457200" lvl="1" indent="0">
              <a:buNone/>
            </a:pPr>
            <a:r>
              <a:rPr lang="en-US" dirty="0" smtClean="0"/>
              <a:t>-&gt; </a:t>
            </a:r>
            <a:r>
              <a:rPr lang="en-US" dirty="0" err="1" smtClean="0"/>
              <a:t>unitWork</a:t>
            </a:r>
            <a:r>
              <a:rPr lang="en-US" dirty="0" smtClean="0"/>
              <a:t>() is dependent on N</a:t>
            </a:r>
            <a:br>
              <a:rPr lang="en-US" dirty="0" smtClean="0"/>
            </a:br>
            <a:r>
              <a:rPr lang="en-US" dirty="0" smtClean="0"/>
              <a:t>     in a nested loop. </a:t>
            </a:r>
          </a:p>
          <a:p>
            <a:pPr marL="457200" lvl="1" indent="0">
              <a:buNone/>
            </a:pPr>
            <a:r>
              <a:rPr lang="en-US" dirty="0" smtClean="0"/>
              <a:t>-&gt; O((5 * N)</a:t>
            </a:r>
            <a:r>
              <a:rPr lang="en-US" baseline="30000" dirty="0" smtClean="0"/>
              <a:t>2</a:t>
            </a:r>
            <a:r>
              <a:rPr lang="en-US" dirty="0" smtClean="0"/>
              <a:t>) = O(25 * N</a:t>
            </a:r>
            <a:r>
              <a:rPr lang="en-US" baseline="30000" dirty="0" smtClean="0"/>
              <a:t>2</a:t>
            </a:r>
            <a:r>
              <a:rPr lang="en-US" dirty="0" smtClean="0"/>
              <a:t>)</a:t>
            </a:r>
          </a:p>
          <a:p>
            <a:pPr marL="457200" lvl="1" indent="0">
              <a:buNone/>
            </a:pPr>
            <a:r>
              <a:rPr lang="en-US" b="1" dirty="0" smtClean="0"/>
              <a:t>-&gt; O(N</a:t>
            </a:r>
            <a:r>
              <a:rPr lang="en-US" b="1" baseline="30000" dirty="0" smtClean="0"/>
              <a:t>2</a:t>
            </a:r>
            <a:r>
              <a:rPr lang="en-US" b="1" dirty="0" smtClean="0"/>
              <a:t>)</a:t>
            </a:r>
            <a:endParaRPr lang="en-SG" b="1" dirty="0"/>
          </a:p>
          <a:p>
            <a:pPr marL="0" indent="0">
              <a:buNone/>
            </a:pPr>
            <a:endParaRPr lang="en-SG" dirty="0"/>
          </a:p>
        </p:txBody>
      </p:sp>
      <p:sp>
        <p:nvSpPr>
          <p:cNvPr id="4" name="TextBox 3"/>
          <p:cNvSpPr txBox="1"/>
          <p:nvPr/>
        </p:nvSpPr>
        <p:spPr>
          <a:xfrm>
            <a:off x="6670624" y="2428407"/>
            <a:ext cx="4572000" cy="3139321"/>
          </a:xfrm>
          <a:prstGeom prst="rect">
            <a:avLst/>
          </a:prstGeom>
          <a:noFill/>
          <a:ln>
            <a:solidFill>
              <a:schemeClr val="tx1"/>
            </a:solidFill>
          </a:ln>
        </p:spPr>
        <p:txBody>
          <a:bodyPr wrap="square" rtlCol="0">
            <a:spAutoFit/>
          </a:bodyPr>
          <a:lstStyle/>
          <a:p>
            <a:r>
              <a:rPr lang="en-SG" dirty="0">
                <a:latin typeface="Consolas" panose="020B0609020204030204" pitchFamily="49" charset="0"/>
              </a:rPr>
              <a:t>void </a:t>
            </a:r>
            <a:r>
              <a:rPr lang="en-SG" dirty="0" err="1">
                <a:latin typeface="Consolas" panose="020B0609020204030204" pitchFamily="49" charset="0"/>
              </a:rPr>
              <a:t>workC</a:t>
            </a:r>
            <a:r>
              <a:rPr lang="en-SG" dirty="0">
                <a:latin typeface="Consolas" panose="020B0609020204030204" pitchFamily="49" charset="0"/>
              </a:rPr>
              <a:t>(</a:t>
            </a:r>
            <a:r>
              <a:rPr lang="en-SG" dirty="0" err="1">
                <a:latin typeface="Consolas" panose="020B0609020204030204" pitchFamily="49" charset="0"/>
              </a:rPr>
              <a:t>int</a:t>
            </a:r>
            <a:r>
              <a:rPr lang="en-SG" dirty="0">
                <a:latin typeface="Consolas" panose="020B0609020204030204" pitchFamily="49" charset="0"/>
              </a:rPr>
              <a:t> N)</a:t>
            </a:r>
          </a:p>
          <a:p>
            <a:r>
              <a:rPr lang="en-SG" dirty="0">
                <a:latin typeface="Consolas" panose="020B0609020204030204" pitchFamily="49" charset="0"/>
              </a:rPr>
              <a:t>{</a:t>
            </a:r>
          </a:p>
          <a:p>
            <a:r>
              <a:rPr lang="en-SG" dirty="0">
                <a:latin typeface="Consolas" panose="020B0609020204030204" pitchFamily="49" charset="0"/>
              </a:rPr>
              <a:t>    </a:t>
            </a:r>
            <a:r>
              <a:rPr lang="en-SG" dirty="0" err="1">
                <a:latin typeface="Consolas" panose="020B0609020204030204" pitchFamily="49" charset="0"/>
              </a:rPr>
              <a:t>int</a:t>
            </a:r>
            <a:r>
              <a:rPr lang="en-SG" dirty="0">
                <a:latin typeface="Consolas" panose="020B0609020204030204" pitchFamily="49" charset="0"/>
              </a:rPr>
              <a:t> </a:t>
            </a:r>
            <a:r>
              <a:rPr lang="en-SG" dirty="0" err="1">
                <a:latin typeface="Consolas" panose="020B0609020204030204" pitchFamily="49" charset="0"/>
              </a:rPr>
              <a:t>i</a:t>
            </a:r>
            <a:r>
              <a:rPr lang="en-SG" dirty="0">
                <a:latin typeface="Consolas" panose="020B0609020204030204" pitchFamily="49" charset="0"/>
              </a:rPr>
              <a:t>, j;</a:t>
            </a:r>
          </a:p>
          <a:p>
            <a:endParaRPr lang="en-SG" dirty="0">
              <a:latin typeface="Consolas" panose="020B0609020204030204" pitchFamily="49" charset="0"/>
            </a:endParaRPr>
          </a:p>
          <a:p>
            <a:r>
              <a:rPr lang="nn-NO" dirty="0">
                <a:latin typeface="Consolas" panose="020B0609020204030204" pitchFamily="49" charset="0"/>
              </a:rPr>
              <a:t>    for (i = 0; i &lt; N; i++){</a:t>
            </a:r>
          </a:p>
          <a:p>
            <a:r>
              <a:rPr lang="en-SG" dirty="0">
                <a:latin typeface="Consolas" panose="020B0609020204030204" pitchFamily="49" charset="0"/>
              </a:rPr>
              <a:t>        for (j = 0; j &lt; N; </a:t>
            </a:r>
            <a:r>
              <a:rPr lang="en-SG" dirty="0" err="1">
                <a:latin typeface="Consolas" panose="020B0609020204030204" pitchFamily="49" charset="0"/>
              </a:rPr>
              <a:t>j++</a:t>
            </a:r>
            <a:r>
              <a:rPr lang="en-SG" dirty="0">
                <a:latin typeface="Consolas" panose="020B0609020204030204" pitchFamily="49" charset="0"/>
              </a:rPr>
              <a:t>){</a:t>
            </a:r>
          </a:p>
          <a:p>
            <a:r>
              <a:rPr lang="en-SG" dirty="0">
                <a:latin typeface="Consolas" panose="020B0609020204030204" pitchFamily="49" charset="0"/>
              </a:rPr>
              <a:t>            </a:t>
            </a:r>
            <a:r>
              <a:rPr lang="en-SG" dirty="0" err="1">
                <a:latin typeface="Consolas" panose="020B0609020204030204" pitchFamily="49" charset="0"/>
              </a:rPr>
              <a:t>unitWork</a:t>
            </a:r>
            <a:r>
              <a:rPr lang="en-SG" dirty="0">
                <a:latin typeface="Consolas" panose="020B0609020204030204" pitchFamily="49" charset="0"/>
              </a:rPr>
              <a:t>();</a:t>
            </a:r>
          </a:p>
          <a:p>
            <a:r>
              <a:rPr lang="en-SG" dirty="0">
                <a:latin typeface="Consolas" panose="020B0609020204030204" pitchFamily="49" charset="0"/>
              </a:rPr>
              <a:t>        }</a:t>
            </a:r>
          </a:p>
          <a:p>
            <a:r>
              <a:rPr lang="en-SG" dirty="0">
                <a:latin typeface="Consolas" panose="020B0609020204030204" pitchFamily="49" charset="0"/>
              </a:rPr>
              <a:t>    }</a:t>
            </a:r>
          </a:p>
          <a:p>
            <a:r>
              <a:rPr lang="en-SG" dirty="0">
                <a:latin typeface="Consolas" panose="020B0609020204030204" pitchFamily="49" charset="0"/>
              </a:rPr>
              <a:t>}</a:t>
            </a:r>
          </a:p>
          <a:p>
            <a:endParaRPr lang="en-SG" dirty="0"/>
          </a:p>
        </p:txBody>
      </p:sp>
    </p:spTree>
    <p:extLst>
      <p:ext uri="{BB962C8B-B14F-4D97-AF65-F5344CB8AC3E}">
        <p14:creationId xmlns:p14="http://schemas.microsoft.com/office/powerpoint/2010/main" val="4060123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3. Complexity</a:t>
            </a:r>
            <a:endParaRPr lang="en-SG" dirty="0"/>
          </a:p>
        </p:txBody>
      </p:sp>
      <p:sp>
        <p:nvSpPr>
          <p:cNvPr id="3" name="Content Placeholder 2"/>
          <p:cNvSpPr>
            <a:spLocks noGrp="1"/>
          </p:cNvSpPr>
          <p:nvPr>
            <p:ph idx="1"/>
          </p:nvPr>
        </p:nvSpPr>
        <p:spPr/>
        <p:txBody>
          <a:bodyPr/>
          <a:lstStyle/>
          <a:p>
            <a:pPr marL="514350" indent="-514350">
              <a:buFont typeface="+mj-lt"/>
              <a:buAutoNum type="alphaLcParenR" startAt="2"/>
            </a:pPr>
            <a:r>
              <a:rPr lang="en-US" dirty="0" err="1" smtClean="0"/>
              <a:t>WorkE</a:t>
            </a:r>
            <a:r>
              <a:rPr lang="en-US" dirty="0"/>
              <a:t>( N </a:t>
            </a:r>
            <a:r>
              <a:rPr lang="en-US" dirty="0" smtClean="0"/>
              <a:t>);</a:t>
            </a:r>
          </a:p>
          <a:p>
            <a:pPr marL="457200" lvl="1" indent="0">
              <a:buNone/>
            </a:pPr>
            <a:endParaRPr lang="en-US" dirty="0"/>
          </a:p>
          <a:p>
            <a:r>
              <a:rPr lang="en-US" dirty="0"/>
              <a:t>[</a:t>
            </a:r>
            <a:r>
              <a:rPr lang="en-US" sz="2000" dirty="0" err="1"/>
              <a:t>WorkE</a:t>
            </a:r>
            <a:r>
              <a:rPr lang="en-US" sz="2000" dirty="0"/>
              <a:t>(N)] </a:t>
            </a:r>
            <a:r>
              <a:rPr lang="en-US" sz="2000" dirty="0">
                <a:sym typeface="Wingdings" panose="05000000000000000000" pitchFamily="2" charset="2"/>
              </a:rPr>
              <a:t></a:t>
            </a:r>
            <a:r>
              <a:rPr lang="en-US" sz="2000" dirty="0"/>
              <a:t> [</a:t>
            </a:r>
            <a:r>
              <a:rPr lang="en-US" sz="2000" dirty="0" err="1"/>
              <a:t>WorkE</a:t>
            </a:r>
            <a:r>
              <a:rPr lang="en-US" sz="2000" dirty="0"/>
              <a:t>(N/2)] </a:t>
            </a:r>
            <a:r>
              <a:rPr lang="en-US" sz="2000" dirty="0">
                <a:sym typeface="Wingdings" panose="05000000000000000000" pitchFamily="2" charset="2"/>
              </a:rPr>
              <a:t></a:t>
            </a:r>
            <a:r>
              <a:rPr lang="en-US" sz="2000" dirty="0"/>
              <a:t> [</a:t>
            </a:r>
            <a:r>
              <a:rPr lang="en-US" sz="2000" dirty="0" err="1"/>
              <a:t>WorkE</a:t>
            </a:r>
            <a:r>
              <a:rPr lang="en-US" sz="2000" dirty="0"/>
              <a:t>(N/4)] </a:t>
            </a:r>
            <a:r>
              <a:rPr lang="en-US" sz="2000" dirty="0">
                <a:sym typeface="Wingdings" panose="05000000000000000000" pitchFamily="2" charset="2"/>
              </a:rPr>
              <a:t></a:t>
            </a:r>
            <a:r>
              <a:rPr lang="en-US" sz="2000" dirty="0"/>
              <a:t> …. </a:t>
            </a:r>
            <a:r>
              <a:rPr lang="en-US" sz="2000" dirty="0">
                <a:sym typeface="Wingdings" panose="05000000000000000000" pitchFamily="2" charset="2"/>
              </a:rPr>
              <a:t></a:t>
            </a:r>
            <a:r>
              <a:rPr lang="en-US" sz="2000" dirty="0"/>
              <a:t> [</a:t>
            </a:r>
            <a:r>
              <a:rPr lang="en-US" sz="2000" dirty="0" err="1"/>
              <a:t>WorkE</a:t>
            </a:r>
            <a:r>
              <a:rPr lang="en-US" sz="2000" dirty="0"/>
              <a:t>( 0)]</a:t>
            </a:r>
            <a:endParaRPr lang="en-SG" sz="2000" dirty="0"/>
          </a:p>
          <a:p>
            <a:r>
              <a:rPr lang="en-US" sz="2000" dirty="0"/>
              <a:t>The call is a 1D list with total floor(log</a:t>
            </a:r>
            <a:r>
              <a:rPr lang="en-US" sz="2000" baseline="-25000" dirty="0"/>
              <a:t>2</a:t>
            </a:r>
            <a:r>
              <a:rPr lang="en-US" sz="2000" dirty="0"/>
              <a:t>(N)) + 2.</a:t>
            </a:r>
            <a:endParaRPr lang="en-SG" sz="2000" dirty="0"/>
          </a:p>
          <a:p>
            <a:r>
              <a:rPr lang="en-US" sz="2000" dirty="0"/>
              <a:t>Each call has 1 unit of work.</a:t>
            </a:r>
            <a:endParaRPr lang="en-SG" sz="2000" dirty="0"/>
          </a:p>
          <a:p>
            <a:r>
              <a:rPr lang="en-US" sz="2000" dirty="0"/>
              <a:t>Total complexity = O( floor(log</a:t>
            </a:r>
            <a:r>
              <a:rPr lang="en-US" sz="2000" baseline="-25000" dirty="0"/>
              <a:t>2</a:t>
            </a:r>
            <a:r>
              <a:rPr lang="en-US" sz="2000" dirty="0"/>
              <a:t>(N)) + 2) </a:t>
            </a:r>
            <a:r>
              <a:rPr lang="en-US" sz="2000" dirty="0">
                <a:sym typeface="Wingdings" panose="05000000000000000000" pitchFamily="2" charset="2"/>
              </a:rPr>
              <a:t></a:t>
            </a:r>
            <a:r>
              <a:rPr lang="en-US" sz="2000" dirty="0"/>
              <a:t> </a:t>
            </a:r>
            <a:r>
              <a:rPr lang="en-US" sz="2000" b="1" dirty="0"/>
              <a:t>O(log</a:t>
            </a:r>
            <a:r>
              <a:rPr lang="en-US" sz="2000" b="1" baseline="-25000" dirty="0"/>
              <a:t>2</a:t>
            </a:r>
            <a:r>
              <a:rPr lang="en-US" sz="2000" b="1" dirty="0"/>
              <a:t>(N)) </a:t>
            </a:r>
            <a:endParaRPr lang="en-SG" sz="2000" b="1" dirty="0"/>
          </a:p>
          <a:p>
            <a:pPr marL="0" indent="0">
              <a:buNone/>
            </a:pPr>
            <a:endParaRPr lang="en-SG" dirty="0"/>
          </a:p>
        </p:txBody>
      </p:sp>
      <p:sp>
        <p:nvSpPr>
          <p:cNvPr id="4" name="TextBox 3"/>
          <p:cNvSpPr txBox="1"/>
          <p:nvPr/>
        </p:nvSpPr>
        <p:spPr>
          <a:xfrm>
            <a:off x="8364510" y="2431633"/>
            <a:ext cx="3612631" cy="3139321"/>
          </a:xfrm>
          <a:prstGeom prst="rect">
            <a:avLst/>
          </a:prstGeom>
          <a:noFill/>
          <a:ln>
            <a:solidFill>
              <a:schemeClr val="tx1"/>
            </a:solidFill>
          </a:ln>
        </p:spPr>
        <p:txBody>
          <a:bodyPr wrap="square" rtlCol="0">
            <a:spAutoFit/>
          </a:bodyPr>
          <a:lstStyle/>
          <a:p>
            <a:r>
              <a:rPr lang="en-SG" dirty="0">
                <a:latin typeface="Consolas" panose="020B0609020204030204" pitchFamily="49" charset="0"/>
              </a:rPr>
              <a:t>void </a:t>
            </a:r>
            <a:r>
              <a:rPr lang="en-SG" dirty="0" err="1">
                <a:latin typeface="Consolas" panose="020B0609020204030204" pitchFamily="49" charset="0"/>
              </a:rPr>
              <a:t>workE</a:t>
            </a:r>
            <a:r>
              <a:rPr lang="en-SG" dirty="0">
                <a:latin typeface="Consolas" panose="020B0609020204030204" pitchFamily="49" charset="0"/>
              </a:rPr>
              <a:t>(</a:t>
            </a:r>
            <a:r>
              <a:rPr lang="en-SG" dirty="0" err="1">
                <a:latin typeface="Consolas" panose="020B0609020204030204" pitchFamily="49" charset="0"/>
              </a:rPr>
              <a:t>int</a:t>
            </a:r>
            <a:r>
              <a:rPr lang="en-SG" dirty="0">
                <a:latin typeface="Consolas" panose="020B0609020204030204" pitchFamily="49" charset="0"/>
              </a:rPr>
              <a:t> N)</a:t>
            </a:r>
          </a:p>
          <a:p>
            <a:r>
              <a:rPr lang="en-SG" dirty="0">
                <a:latin typeface="Consolas" panose="020B0609020204030204" pitchFamily="49" charset="0"/>
              </a:rPr>
              <a:t>{</a:t>
            </a:r>
          </a:p>
          <a:p>
            <a:r>
              <a:rPr lang="en-SG" dirty="0">
                <a:latin typeface="Consolas" panose="020B0609020204030204" pitchFamily="49" charset="0"/>
              </a:rPr>
              <a:t>    if (N == 0){</a:t>
            </a:r>
          </a:p>
          <a:p>
            <a:r>
              <a:rPr lang="en-SG" dirty="0">
                <a:latin typeface="Consolas" panose="020B0609020204030204" pitchFamily="49" charset="0"/>
              </a:rPr>
              <a:t>        </a:t>
            </a:r>
            <a:r>
              <a:rPr lang="en-SG" dirty="0" err="1">
                <a:latin typeface="Consolas" panose="020B0609020204030204" pitchFamily="49" charset="0"/>
              </a:rPr>
              <a:t>unitWork</a:t>
            </a:r>
            <a:r>
              <a:rPr lang="en-SG" dirty="0">
                <a:latin typeface="Consolas" panose="020B0609020204030204" pitchFamily="49" charset="0"/>
              </a:rPr>
              <a:t>();</a:t>
            </a:r>
          </a:p>
          <a:p>
            <a:r>
              <a:rPr lang="en-SG" dirty="0">
                <a:latin typeface="Consolas" panose="020B0609020204030204" pitchFamily="49" charset="0"/>
              </a:rPr>
              <a:t>        return;</a:t>
            </a:r>
          </a:p>
          <a:p>
            <a:r>
              <a:rPr lang="en-SG" dirty="0">
                <a:latin typeface="Consolas" panose="020B0609020204030204" pitchFamily="49" charset="0"/>
              </a:rPr>
              <a:t>    }</a:t>
            </a:r>
          </a:p>
          <a:p>
            <a:endParaRPr lang="en-SG" dirty="0">
              <a:latin typeface="Consolas" panose="020B0609020204030204" pitchFamily="49" charset="0"/>
            </a:endParaRPr>
          </a:p>
          <a:p>
            <a:r>
              <a:rPr lang="en-SG" dirty="0">
                <a:latin typeface="Consolas" panose="020B0609020204030204" pitchFamily="49" charset="0"/>
              </a:rPr>
              <a:t>    </a:t>
            </a:r>
            <a:r>
              <a:rPr lang="en-SG" dirty="0" err="1">
                <a:latin typeface="Consolas" panose="020B0609020204030204" pitchFamily="49" charset="0"/>
              </a:rPr>
              <a:t>workE</a:t>
            </a:r>
            <a:r>
              <a:rPr lang="en-SG" dirty="0">
                <a:latin typeface="Consolas" panose="020B0609020204030204" pitchFamily="49" charset="0"/>
              </a:rPr>
              <a:t>( N / 2 );</a:t>
            </a:r>
          </a:p>
          <a:p>
            <a:r>
              <a:rPr lang="en-SG" dirty="0">
                <a:latin typeface="Consolas" panose="020B0609020204030204" pitchFamily="49" charset="0"/>
              </a:rPr>
              <a:t>    </a:t>
            </a:r>
            <a:r>
              <a:rPr lang="en-SG" dirty="0" err="1">
                <a:latin typeface="Consolas" panose="020B0609020204030204" pitchFamily="49" charset="0"/>
              </a:rPr>
              <a:t>unitWork</a:t>
            </a:r>
            <a:r>
              <a:rPr lang="en-SG" dirty="0">
                <a:latin typeface="Consolas" panose="020B0609020204030204" pitchFamily="49" charset="0"/>
              </a:rPr>
              <a:t>();</a:t>
            </a:r>
          </a:p>
          <a:p>
            <a:r>
              <a:rPr lang="en-SG" dirty="0">
                <a:latin typeface="Consolas" panose="020B0609020204030204" pitchFamily="49" charset="0"/>
              </a:rPr>
              <a:t>}</a:t>
            </a:r>
          </a:p>
          <a:p>
            <a:endParaRPr lang="en-SG" dirty="0"/>
          </a:p>
        </p:txBody>
      </p:sp>
      <p:sp>
        <p:nvSpPr>
          <p:cNvPr id="5" name="TextBox 4"/>
          <p:cNvSpPr txBox="1"/>
          <p:nvPr/>
        </p:nvSpPr>
        <p:spPr>
          <a:xfrm>
            <a:off x="1678897" y="4708449"/>
            <a:ext cx="5111645" cy="400110"/>
          </a:xfrm>
          <a:prstGeom prst="rect">
            <a:avLst/>
          </a:prstGeom>
          <a:noFill/>
        </p:spPr>
        <p:txBody>
          <a:bodyPr wrap="square" rtlCol="0">
            <a:spAutoFit/>
          </a:bodyPr>
          <a:lstStyle/>
          <a:p>
            <a:r>
              <a:rPr lang="en-SG" sz="2000" dirty="0" smtClean="0"/>
              <a:t>Example: N = 8 -&gt; floor(log</a:t>
            </a:r>
            <a:r>
              <a:rPr lang="en-SG" sz="2000" baseline="-25000" dirty="0" smtClean="0"/>
              <a:t>2</a:t>
            </a:r>
            <a:r>
              <a:rPr lang="en-SG" sz="2000" dirty="0" smtClean="0"/>
              <a:t>(8)) + 2 = 3 + 2 = 5</a:t>
            </a:r>
          </a:p>
        </p:txBody>
      </p:sp>
      <p:cxnSp>
        <p:nvCxnSpPr>
          <p:cNvPr id="7" name="Straight Arrow Connector 6"/>
          <p:cNvCxnSpPr/>
          <p:nvPr/>
        </p:nvCxnSpPr>
        <p:spPr>
          <a:xfrm>
            <a:off x="2308484" y="5570954"/>
            <a:ext cx="6295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1843790" y="5340121"/>
            <a:ext cx="464694" cy="461665"/>
          </a:xfrm>
          <a:prstGeom prst="rect">
            <a:avLst/>
          </a:prstGeom>
          <a:noFill/>
        </p:spPr>
        <p:txBody>
          <a:bodyPr wrap="square" rtlCol="0">
            <a:spAutoFit/>
          </a:bodyPr>
          <a:lstStyle/>
          <a:p>
            <a:r>
              <a:rPr lang="en-SG" sz="2400" dirty="0" smtClean="0"/>
              <a:t>8</a:t>
            </a:r>
            <a:endParaRPr lang="en-SG" sz="2400" dirty="0"/>
          </a:p>
        </p:txBody>
      </p:sp>
      <p:cxnSp>
        <p:nvCxnSpPr>
          <p:cNvPr id="9" name="Straight Arrow Connector 8"/>
          <p:cNvCxnSpPr/>
          <p:nvPr/>
        </p:nvCxnSpPr>
        <p:spPr>
          <a:xfrm>
            <a:off x="3546421" y="5570954"/>
            <a:ext cx="6295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3081727" y="5340121"/>
            <a:ext cx="464694" cy="461665"/>
          </a:xfrm>
          <a:prstGeom prst="rect">
            <a:avLst/>
          </a:prstGeom>
          <a:noFill/>
        </p:spPr>
        <p:txBody>
          <a:bodyPr wrap="square" rtlCol="0">
            <a:spAutoFit/>
          </a:bodyPr>
          <a:lstStyle/>
          <a:p>
            <a:r>
              <a:rPr lang="en-SG" sz="2400" dirty="0" smtClean="0"/>
              <a:t>4</a:t>
            </a:r>
            <a:endParaRPr lang="en-SG" sz="2400" dirty="0"/>
          </a:p>
        </p:txBody>
      </p:sp>
      <p:cxnSp>
        <p:nvCxnSpPr>
          <p:cNvPr id="11" name="Straight Arrow Connector 10"/>
          <p:cNvCxnSpPr/>
          <p:nvPr/>
        </p:nvCxnSpPr>
        <p:spPr>
          <a:xfrm>
            <a:off x="4833702" y="5570954"/>
            <a:ext cx="6295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4369008" y="5340121"/>
            <a:ext cx="464694" cy="461665"/>
          </a:xfrm>
          <a:prstGeom prst="rect">
            <a:avLst/>
          </a:prstGeom>
          <a:noFill/>
        </p:spPr>
        <p:txBody>
          <a:bodyPr wrap="square" rtlCol="0">
            <a:spAutoFit/>
          </a:bodyPr>
          <a:lstStyle/>
          <a:p>
            <a:r>
              <a:rPr lang="en-SG" sz="2400" dirty="0"/>
              <a:t>2</a:t>
            </a:r>
            <a:endParaRPr lang="en-SG" sz="2400" dirty="0"/>
          </a:p>
        </p:txBody>
      </p:sp>
      <p:cxnSp>
        <p:nvCxnSpPr>
          <p:cNvPr id="13" name="Straight Arrow Connector 12"/>
          <p:cNvCxnSpPr/>
          <p:nvPr/>
        </p:nvCxnSpPr>
        <p:spPr>
          <a:xfrm>
            <a:off x="6051965" y="5570954"/>
            <a:ext cx="6295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5587271" y="5340121"/>
            <a:ext cx="464694" cy="461665"/>
          </a:xfrm>
          <a:prstGeom prst="rect">
            <a:avLst/>
          </a:prstGeom>
          <a:noFill/>
        </p:spPr>
        <p:txBody>
          <a:bodyPr wrap="square" rtlCol="0">
            <a:spAutoFit/>
          </a:bodyPr>
          <a:lstStyle/>
          <a:p>
            <a:r>
              <a:rPr lang="en-SG" sz="2400" dirty="0" smtClean="0"/>
              <a:t>1</a:t>
            </a:r>
            <a:endParaRPr lang="en-SG" sz="2400" dirty="0"/>
          </a:p>
        </p:txBody>
      </p:sp>
      <p:sp>
        <p:nvSpPr>
          <p:cNvPr id="16" name="TextBox 15"/>
          <p:cNvSpPr txBox="1"/>
          <p:nvPr/>
        </p:nvSpPr>
        <p:spPr>
          <a:xfrm>
            <a:off x="6743543" y="5340121"/>
            <a:ext cx="464694" cy="461665"/>
          </a:xfrm>
          <a:prstGeom prst="rect">
            <a:avLst/>
          </a:prstGeom>
          <a:noFill/>
        </p:spPr>
        <p:txBody>
          <a:bodyPr wrap="square" rtlCol="0">
            <a:spAutoFit/>
          </a:bodyPr>
          <a:lstStyle/>
          <a:p>
            <a:r>
              <a:rPr lang="en-SG" sz="2400" dirty="0"/>
              <a:t>0</a:t>
            </a:r>
            <a:endParaRPr lang="en-SG" sz="2400" dirty="0"/>
          </a:p>
        </p:txBody>
      </p:sp>
      <p:sp>
        <p:nvSpPr>
          <p:cNvPr id="19" name="Right Brace 18"/>
          <p:cNvSpPr/>
          <p:nvPr/>
        </p:nvSpPr>
        <p:spPr>
          <a:xfrm rot="5400000">
            <a:off x="4344585" y="4486073"/>
            <a:ext cx="264015" cy="2829081"/>
          </a:xfrm>
          <a:prstGeom prst="rightBrace">
            <a:avLst>
              <a:gd name="adj1" fmla="val 36437"/>
              <a:gd name="adj2" fmla="val 4769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0" name="TextBox 19"/>
          <p:cNvSpPr txBox="1"/>
          <p:nvPr/>
        </p:nvSpPr>
        <p:spPr>
          <a:xfrm>
            <a:off x="4364947" y="6176963"/>
            <a:ext cx="464694" cy="461665"/>
          </a:xfrm>
          <a:prstGeom prst="rect">
            <a:avLst/>
          </a:prstGeom>
          <a:noFill/>
        </p:spPr>
        <p:txBody>
          <a:bodyPr wrap="square" rtlCol="0">
            <a:spAutoFit/>
          </a:bodyPr>
          <a:lstStyle/>
          <a:p>
            <a:r>
              <a:rPr lang="en-SG" sz="2400" dirty="0"/>
              <a:t>3</a:t>
            </a:r>
            <a:endParaRPr lang="en-SG" sz="2400" dirty="0"/>
          </a:p>
        </p:txBody>
      </p:sp>
      <p:sp>
        <p:nvSpPr>
          <p:cNvPr id="21" name="TextBox 20"/>
          <p:cNvSpPr txBox="1"/>
          <p:nvPr/>
        </p:nvSpPr>
        <p:spPr>
          <a:xfrm>
            <a:off x="6681552" y="6176963"/>
            <a:ext cx="464694" cy="461665"/>
          </a:xfrm>
          <a:prstGeom prst="rect">
            <a:avLst/>
          </a:prstGeom>
          <a:noFill/>
        </p:spPr>
        <p:txBody>
          <a:bodyPr wrap="square" rtlCol="0">
            <a:spAutoFit/>
          </a:bodyPr>
          <a:lstStyle/>
          <a:p>
            <a:r>
              <a:rPr lang="en-SG" sz="2400" dirty="0" smtClean="0"/>
              <a:t>1</a:t>
            </a:r>
            <a:endParaRPr lang="en-SG" sz="2400" dirty="0"/>
          </a:p>
        </p:txBody>
      </p:sp>
      <p:sp>
        <p:nvSpPr>
          <p:cNvPr id="22" name="TextBox 21"/>
          <p:cNvSpPr txBox="1"/>
          <p:nvPr/>
        </p:nvSpPr>
        <p:spPr>
          <a:xfrm>
            <a:off x="1824738" y="6176963"/>
            <a:ext cx="464694" cy="461665"/>
          </a:xfrm>
          <a:prstGeom prst="rect">
            <a:avLst/>
          </a:prstGeom>
          <a:noFill/>
        </p:spPr>
        <p:txBody>
          <a:bodyPr wrap="square" rtlCol="0">
            <a:spAutoFit/>
          </a:bodyPr>
          <a:lstStyle/>
          <a:p>
            <a:r>
              <a:rPr lang="en-SG" sz="2400" dirty="0" smtClean="0"/>
              <a:t>1</a:t>
            </a:r>
            <a:endParaRPr lang="en-SG" sz="2400" dirty="0"/>
          </a:p>
        </p:txBody>
      </p:sp>
      <p:sp>
        <p:nvSpPr>
          <p:cNvPr id="23" name="TextBox 22"/>
          <p:cNvSpPr txBox="1"/>
          <p:nvPr/>
        </p:nvSpPr>
        <p:spPr>
          <a:xfrm>
            <a:off x="3030819" y="6176962"/>
            <a:ext cx="464694" cy="461665"/>
          </a:xfrm>
          <a:prstGeom prst="rect">
            <a:avLst/>
          </a:prstGeom>
          <a:noFill/>
        </p:spPr>
        <p:txBody>
          <a:bodyPr wrap="square" rtlCol="0">
            <a:spAutoFit/>
          </a:bodyPr>
          <a:lstStyle/>
          <a:p>
            <a:r>
              <a:rPr lang="en-SG" sz="2400" dirty="0" smtClean="0"/>
              <a:t>+</a:t>
            </a:r>
            <a:endParaRPr lang="en-SG" sz="2400" dirty="0"/>
          </a:p>
        </p:txBody>
      </p:sp>
      <p:sp>
        <p:nvSpPr>
          <p:cNvPr id="24" name="TextBox 23"/>
          <p:cNvSpPr txBox="1"/>
          <p:nvPr/>
        </p:nvSpPr>
        <p:spPr>
          <a:xfrm>
            <a:off x="5587271" y="6192298"/>
            <a:ext cx="464694" cy="461665"/>
          </a:xfrm>
          <a:prstGeom prst="rect">
            <a:avLst/>
          </a:prstGeom>
          <a:noFill/>
        </p:spPr>
        <p:txBody>
          <a:bodyPr wrap="square" rtlCol="0">
            <a:spAutoFit/>
          </a:bodyPr>
          <a:lstStyle/>
          <a:p>
            <a:r>
              <a:rPr lang="en-SG" sz="2400" dirty="0" smtClean="0"/>
              <a:t>+</a:t>
            </a:r>
            <a:endParaRPr lang="en-SG" sz="2400" dirty="0"/>
          </a:p>
        </p:txBody>
      </p:sp>
      <p:sp>
        <p:nvSpPr>
          <p:cNvPr id="25" name="TextBox 24"/>
          <p:cNvSpPr txBox="1"/>
          <p:nvPr/>
        </p:nvSpPr>
        <p:spPr>
          <a:xfrm>
            <a:off x="7543486" y="6169312"/>
            <a:ext cx="1270730" cy="461665"/>
          </a:xfrm>
          <a:prstGeom prst="rect">
            <a:avLst/>
          </a:prstGeom>
          <a:noFill/>
        </p:spPr>
        <p:txBody>
          <a:bodyPr wrap="square" rtlCol="0">
            <a:spAutoFit/>
          </a:bodyPr>
          <a:lstStyle/>
          <a:p>
            <a:r>
              <a:rPr lang="en-SG" sz="2400" dirty="0" smtClean="0"/>
              <a:t>=      5</a:t>
            </a:r>
            <a:endParaRPr lang="en-SG" sz="2400" dirty="0"/>
          </a:p>
        </p:txBody>
      </p:sp>
    </p:spTree>
    <p:extLst>
      <p:ext uri="{BB962C8B-B14F-4D97-AF65-F5344CB8AC3E}">
        <p14:creationId xmlns:p14="http://schemas.microsoft.com/office/powerpoint/2010/main" val="241421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2" grpId="0"/>
      <p:bldP spid="14" grpId="0"/>
      <p:bldP spid="16" grpId="0"/>
      <p:bldP spid="19" grpId="0" animBg="1"/>
      <p:bldP spid="20" grpId="0"/>
      <p:bldP spid="21" grpId="0"/>
      <p:bldP spid="22" grpId="0"/>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3. Complexity</a:t>
            </a:r>
            <a:endParaRPr lang="en-SG" dirty="0"/>
          </a:p>
        </p:txBody>
      </p:sp>
      <p:sp>
        <p:nvSpPr>
          <p:cNvPr id="3" name="Content Placeholder 2"/>
          <p:cNvSpPr>
            <a:spLocks noGrp="1"/>
          </p:cNvSpPr>
          <p:nvPr>
            <p:ph idx="1"/>
          </p:nvPr>
        </p:nvSpPr>
        <p:spPr/>
        <p:txBody>
          <a:bodyPr/>
          <a:lstStyle/>
          <a:p>
            <a:pPr marL="514350" indent="-514350">
              <a:buFont typeface="+mj-lt"/>
              <a:buAutoNum type="alphaLcParenR" startAt="2"/>
            </a:pPr>
            <a:r>
              <a:rPr lang="en-US" dirty="0" err="1" smtClean="0"/>
              <a:t>WorkD</a:t>
            </a:r>
            <a:r>
              <a:rPr lang="en-US" dirty="0"/>
              <a:t>( N </a:t>
            </a:r>
            <a:r>
              <a:rPr lang="en-US" dirty="0" smtClean="0"/>
              <a:t>);</a:t>
            </a:r>
          </a:p>
          <a:p>
            <a:pPr marL="457200" lvl="1" indent="0">
              <a:buNone/>
            </a:pPr>
            <a:endParaRPr lang="en-US" dirty="0" smtClean="0"/>
          </a:p>
          <a:p>
            <a:r>
              <a:rPr lang="en-US" sz="2000" dirty="0"/>
              <a:t>[</a:t>
            </a:r>
            <a:r>
              <a:rPr lang="en-US" sz="2000" dirty="0" err="1" smtClean="0"/>
              <a:t>WorkD</a:t>
            </a:r>
            <a:r>
              <a:rPr lang="en-US" sz="2000" dirty="0" smtClean="0"/>
              <a:t>(N</a:t>
            </a:r>
            <a:r>
              <a:rPr lang="en-US" sz="2000" dirty="0"/>
              <a:t>)]</a:t>
            </a:r>
            <a:endParaRPr lang="en-SG" sz="2000" dirty="0"/>
          </a:p>
          <a:p>
            <a:r>
              <a:rPr lang="en-US" sz="2000" dirty="0"/>
              <a:t>[</a:t>
            </a:r>
            <a:r>
              <a:rPr lang="en-US" sz="2000" dirty="0" err="1" smtClean="0"/>
              <a:t>WorkD</a:t>
            </a:r>
            <a:r>
              <a:rPr lang="en-US" sz="2000" dirty="0" smtClean="0"/>
              <a:t>(N/2</a:t>
            </a:r>
            <a:r>
              <a:rPr lang="en-US" sz="2000" dirty="0"/>
              <a:t>)]   [</a:t>
            </a:r>
            <a:r>
              <a:rPr lang="en-US" sz="2000" dirty="0" err="1" smtClean="0"/>
              <a:t>WorkD</a:t>
            </a:r>
            <a:r>
              <a:rPr lang="en-US" sz="2000" dirty="0" smtClean="0"/>
              <a:t>(N/2</a:t>
            </a:r>
            <a:r>
              <a:rPr lang="en-US" sz="2000" dirty="0"/>
              <a:t>)]</a:t>
            </a:r>
            <a:endParaRPr lang="en-SG" sz="2000" dirty="0"/>
          </a:p>
          <a:p>
            <a:r>
              <a:rPr lang="en-US" sz="2000" dirty="0"/>
              <a:t>[</a:t>
            </a:r>
            <a:r>
              <a:rPr lang="en-US" sz="2000" dirty="0" err="1" smtClean="0"/>
              <a:t>WorkD</a:t>
            </a:r>
            <a:r>
              <a:rPr lang="en-US" sz="2000" dirty="0" smtClean="0"/>
              <a:t>(N/4</a:t>
            </a:r>
            <a:r>
              <a:rPr lang="en-US" sz="2000" dirty="0"/>
              <a:t>)]   [</a:t>
            </a:r>
            <a:r>
              <a:rPr lang="en-US" sz="2000" dirty="0" err="1" smtClean="0"/>
              <a:t>WorkD</a:t>
            </a:r>
            <a:r>
              <a:rPr lang="en-US" sz="2000" dirty="0" smtClean="0"/>
              <a:t>(N/4</a:t>
            </a:r>
            <a:r>
              <a:rPr lang="en-US" sz="2000" dirty="0"/>
              <a:t>)] [</a:t>
            </a:r>
            <a:r>
              <a:rPr lang="en-US" sz="2000" dirty="0" err="1" smtClean="0"/>
              <a:t>WorkD</a:t>
            </a:r>
            <a:r>
              <a:rPr lang="en-US" sz="2000" dirty="0" smtClean="0"/>
              <a:t>(N/4</a:t>
            </a:r>
            <a:r>
              <a:rPr lang="en-US" sz="2000" dirty="0"/>
              <a:t>)]   [</a:t>
            </a:r>
            <a:r>
              <a:rPr lang="en-US" sz="2000" dirty="0" err="1" smtClean="0"/>
              <a:t>WorkD</a:t>
            </a:r>
            <a:r>
              <a:rPr lang="en-US" sz="2000" dirty="0" smtClean="0"/>
              <a:t>(N/4</a:t>
            </a:r>
            <a:r>
              <a:rPr lang="en-US" sz="2000" dirty="0"/>
              <a:t>)]</a:t>
            </a:r>
            <a:endParaRPr lang="en-SG" sz="2000" dirty="0"/>
          </a:p>
          <a:p>
            <a:r>
              <a:rPr lang="en-US" sz="2000" dirty="0"/>
              <a:t>…..</a:t>
            </a:r>
            <a:endParaRPr lang="en-SG" sz="2000" dirty="0"/>
          </a:p>
          <a:p>
            <a:r>
              <a:rPr lang="en-US" sz="2000" dirty="0"/>
              <a:t>[</a:t>
            </a:r>
            <a:r>
              <a:rPr lang="en-US" sz="2000" dirty="0" err="1" smtClean="0"/>
              <a:t>WorkD</a:t>
            </a:r>
            <a:r>
              <a:rPr lang="en-US" sz="2000" dirty="0" smtClean="0"/>
              <a:t>(0</a:t>
            </a:r>
            <a:r>
              <a:rPr lang="en-US" sz="2000" dirty="0"/>
              <a:t>)] ………. [</a:t>
            </a:r>
            <a:r>
              <a:rPr lang="en-US" sz="2000" dirty="0" err="1" smtClean="0"/>
              <a:t>WorkD</a:t>
            </a:r>
            <a:r>
              <a:rPr lang="en-US" sz="2000" dirty="0" smtClean="0"/>
              <a:t>(0</a:t>
            </a:r>
            <a:r>
              <a:rPr lang="en-US" sz="2000" dirty="0"/>
              <a:t>)]    </a:t>
            </a:r>
            <a:endParaRPr lang="en-SG" sz="2000" dirty="0"/>
          </a:p>
          <a:p>
            <a:pPr lvl="1"/>
            <a:endParaRPr lang="en-US" dirty="0" smtClean="0"/>
          </a:p>
        </p:txBody>
      </p:sp>
      <p:sp>
        <p:nvSpPr>
          <p:cNvPr id="4" name="TextBox 3"/>
          <p:cNvSpPr txBox="1"/>
          <p:nvPr/>
        </p:nvSpPr>
        <p:spPr>
          <a:xfrm>
            <a:off x="7631239" y="584244"/>
            <a:ext cx="4234097" cy="4524315"/>
          </a:xfrm>
          <a:prstGeom prst="rect">
            <a:avLst/>
          </a:prstGeom>
          <a:noFill/>
          <a:ln>
            <a:solidFill>
              <a:schemeClr val="tx1"/>
            </a:solidFill>
          </a:ln>
        </p:spPr>
        <p:txBody>
          <a:bodyPr wrap="square" rtlCol="0">
            <a:spAutoFit/>
          </a:bodyPr>
          <a:lstStyle/>
          <a:p>
            <a:r>
              <a:rPr lang="en-SG" dirty="0">
                <a:latin typeface="Consolas" panose="020B0609020204030204" pitchFamily="49" charset="0"/>
              </a:rPr>
              <a:t>void </a:t>
            </a:r>
            <a:r>
              <a:rPr lang="en-SG" dirty="0" err="1">
                <a:latin typeface="Consolas" panose="020B0609020204030204" pitchFamily="49" charset="0"/>
              </a:rPr>
              <a:t>workD</a:t>
            </a:r>
            <a:r>
              <a:rPr lang="en-SG" dirty="0">
                <a:latin typeface="Consolas" panose="020B0609020204030204" pitchFamily="49" charset="0"/>
              </a:rPr>
              <a:t>(</a:t>
            </a:r>
            <a:r>
              <a:rPr lang="en-SG" dirty="0" err="1">
                <a:latin typeface="Consolas" panose="020B0609020204030204" pitchFamily="49" charset="0"/>
              </a:rPr>
              <a:t>int</a:t>
            </a:r>
            <a:r>
              <a:rPr lang="en-SG" dirty="0">
                <a:latin typeface="Consolas" panose="020B0609020204030204" pitchFamily="49" charset="0"/>
              </a:rPr>
              <a:t> N)</a:t>
            </a:r>
          </a:p>
          <a:p>
            <a:r>
              <a:rPr lang="en-SG" dirty="0">
                <a:latin typeface="Consolas" panose="020B0609020204030204" pitchFamily="49" charset="0"/>
              </a:rPr>
              <a:t>{</a:t>
            </a:r>
          </a:p>
          <a:p>
            <a:r>
              <a:rPr lang="en-SG" dirty="0">
                <a:latin typeface="Consolas" panose="020B0609020204030204" pitchFamily="49" charset="0"/>
              </a:rPr>
              <a:t>    </a:t>
            </a:r>
            <a:r>
              <a:rPr lang="en-SG" dirty="0" err="1">
                <a:latin typeface="Consolas" panose="020B0609020204030204" pitchFamily="49" charset="0"/>
              </a:rPr>
              <a:t>int</a:t>
            </a:r>
            <a:r>
              <a:rPr lang="en-SG" dirty="0">
                <a:latin typeface="Consolas" panose="020B0609020204030204" pitchFamily="49" charset="0"/>
              </a:rPr>
              <a:t> </a:t>
            </a:r>
            <a:r>
              <a:rPr lang="en-SG" dirty="0" err="1">
                <a:latin typeface="Consolas" panose="020B0609020204030204" pitchFamily="49" charset="0"/>
              </a:rPr>
              <a:t>i</a:t>
            </a:r>
            <a:r>
              <a:rPr lang="en-SG" dirty="0">
                <a:latin typeface="Consolas" panose="020B0609020204030204" pitchFamily="49" charset="0"/>
              </a:rPr>
              <a:t>;</a:t>
            </a:r>
          </a:p>
          <a:p>
            <a:endParaRPr lang="en-SG" dirty="0">
              <a:latin typeface="Consolas" panose="020B0609020204030204" pitchFamily="49" charset="0"/>
            </a:endParaRPr>
          </a:p>
          <a:p>
            <a:r>
              <a:rPr lang="en-SG" dirty="0">
                <a:latin typeface="Consolas" panose="020B0609020204030204" pitchFamily="49" charset="0"/>
              </a:rPr>
              <a:t>    if (N == 0){</a:t>
            </a:r>
          </a:p>
          <a:p>
            <a:r>
              <a:rPr lang="en-SG" dirty="0">
                <a:latin typeface="Consolas" panose="020B0609020204030204" pitchFamily="49" charset="0"/>
              </a:rPr>
              <a:t>        </a:t>
            </a:r>
            <a:r>
              <a:rPr lang="en-SG" dirty="0" err="1">
                <a:latin typeface="Consolas" panose="020B0609020204030204" pitchFamily="49" charset="0"/>
              </a:rPr>
              <a:t>unitWork</a:t>
            </a:r>
            <a:r>
              <a:rPr lang="en-SG" dirty="0">
                <a:latin typeface="Consolas" panose="020B0609020204030204" pitchFamily="49" charset="0"/>
              </a:rPr>
              <a:t>();</a:t>
            </a:r>
          </a:p>
          <a:p>
            <a:r>
              <a:rPr lang="en-SG" dirty="0">
                <a:latin typeface="Consolas" panose="020B0609020204030204" pitchFamily="49" charset="0"/>
              </a:rPr>
              <a:t>        return;</a:t>
            </a:r>
          </a:p>
          <a:p>
            <a:r>
              <a:rPr lang="en-SG" dirty="0">
                <a:latin typeface="Consolas" panose="020B0609020204030204" pitchFamily="49" charset="0"/>
              </a:rPr>
              <a:t>    }</a:t>
            </a:r>
          </a:p>
          <a:p>
            <a:endParaRPr lang="en-SG" dirty="0">
              <a:latin typeface="Consolas" panose="020B0609020204030204" pitchFamily="49" charset="0"/>
            </a:endParaRPr>
          </a:p>
          <a:p>
            <a:r>
              <a:rPr lang="en-SG" dirty="0">
                <a:latin typeface="Consolas" panose="020B0609020204030204" pitchFamily="49" charset="0"/>
              </a:rPr>
              <a:t>    </a:t>
            </a:r>
            <a:r>
              <a:rPr lang="en-SG" dirty="0" err="1">
                <a:latin typeface="Consolas" panose="020B0609020204030204" pitchFamily="49" charset="0"/>
              </a:rPr>
              <a:t>workD</a:t>
            </a:r>
            <a:r>
              <a:rPr lang="en-SG" dirty="0">
                <a:latin typeface="Consolas" panose="020B0609020204030204" pitchFamily="49" charset="0"/>
              </a:rPr>
              <a:t>( N / 2 );</a:t>
            </a:r>
          </a:p>
          <a:p>
            <a:r>
              <a:rPr lang="en-SG" dirty="0">
                <a:latin typeface="Consolas" panose="020B0609020204030204" pitchFamily="49" charset="0"/>
              </a:rPr>
              <a:t>    </a:t>
            </a:r>
            <a:r>
              <a:rPr lang="en-SG" dirty="0" err="1">
                <a:latin typeface="Consolas" panose="020B0609020204030204" pitchFamily="49" charset="0"/>
              </a:rPr>
              <a:t>workD</a:t>
            </a:r>
            <a:r>
              <a:rPr lang="en-SG" dirty="0">
                <a:latin typeface="Consolas" panose="020B0609020204030204" pitchFamily="49" charset="0"/>
              </a:rPr>
              <a:t>( N / 2 );</a:t>
            </a:r>
          </a:p>
          <a:p>
            <a:r>
              <a:rPr lang="nn-NO" dirty="0">
                <a:latin typeface="Consolas" panose="020B0609020204030204" pitchFamily="49" charset="0"/>
              </a:rPr>
              <a:t>    for (i = 0; i &lt; N; i++){</a:t>
            </a:r>
          </a:p>
          <a:p>
            <a:r>
              <a:rPr lang="en-SG" dirty="0">
                <a:latin typeface="Consolas" panose="020B0609020204030204" pitchFamily="49" charset="0"/>
              </a:rPr>
              <a:t>        </a:t>
            </a:r>
            <a:r>
              <a:rPr lang="en-SG" dirty="0" err="1">
                <a:latin typeface="Consolas" panose="020B0609020204030204" pitchFamily="49" charset="0"/>
              </a:rPr>
              <a:t>unitWork</a:t>
            </a:r>
            <a:r>
              <a:rPr lang="en-SG" dirty="0">
                <a:latin typeface="Consolas" panose="020B0609020204030204" pitchFamily="49" charset="0"/>
              </a:rPr>
              <a:t>();</a:t>
            </a:r>
          </a:p>
          <a:p>
            <a:r>
              <a:rPr lang="en-SG" dirty="0">
                <a:latin typeface="Consolas" panose="020B0609020204030204" pitchFamily="49" charset="0"/>
              </a:rPr>
              <a:t>    }</a:t>
            </a:r>
          </a:p>
          <a:p>
            <a:r>
              <a:rPr lang="en-SG" dirty="0">
                <a:latin typeface="Consolas" panose="020B0609020204030204" pitchFamily="49" charset="0"/>
              </a:rPr>
              <a:t>}</a:t>
            </a:r>
          </a:p>
          <a:p>
            <a:endParaRPr lang="en-SG" dirty="0"/>
          </a:p>
        </p:txBody>
      </p:sp>
    </p:spTree>
    <p:extLst>
      <p:ext uri="{BB962C8B-B14F-4D97-AF65-F5344CB8AC3E}">
        <p14:creationId xmlns:p14="http://schemas.microsoft.com/office/powerpoint/2010/main" val="2172824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3. Complexity</a:t>
            </a:r>
            <a:endParaRPr lang="en-SG" dirty="0"/>
          </a:p>
        </p:txBody>
      </p:sp>
      <p:sp>
        <p:nvSpPr>
          <p:cNvPr id="4" name="TextBox 3"/>
          <p:cNvSpPr txBox="1"/>
          <p:nvPr/>
        </p:nvSpPr>
        <p:spPr>
          <a:xfrm>
            <a:off x="5816184" y="1669716"/>
            <a:ext cx="629587" cy="461665"/>
          </a:xfrm>
          <a:prstGeom prst="rect">
            <a:avLst/>
          </a:prstGeom>
          <a:noFill/>
        </p:spPr>
        <p:txBody>
          <a:bodyPr wrap="square" rtlCol="0">
            <a:spAutoFit/>
          </a:bodyPr>
          <a:lstStyle/>
          <a:p>
            <a:r>
              <a:rPr lang="en-SG" sz="2400" dirty="0" smtClean="0"/>
              <a:t>16</a:t>
            </a:r>
            <a:endParaRPr lang="en-SG" sz="2400" dirty="0"/>
          </a:p>
        </p:txBody>
      </p:sp>
      <p:sp>
        <p:nvSpPr>
          <p:cNvPr id="5" name="TextBox 4"/>
          <p:cNvSpPr txBox="1"/>
          <p:nvPr/>
        </p:nvSpPr>
        <p:spPr>
          <a:xfrm>
            <a:off x="5471409" y="2165753"/>
            <a:ext cx="434715" cy="461665"/>
          </a:xfrm>
          <a:prstGeom prst="rect">
            <a:avLst/>
          </a:prstGeom>
          <a:noFill/>
        </p:spPr>
        <p:txBody>
          <a:bodyPr wrap="square" rtlCol="0">
            <a:spAutoFit/>
          </a:bodyPr>
          <a:lstStyle/>
          <a:p>
            <a:r>
              <a:rPr lang="en-SG" sz="2400" dirty="0" smtClean="0"/>
              <a:t>8</a:t>
            </a:r>
            <a:endParaRPr lang="en-SG" sz="2400" dirty="0"/>
          </a:p>
        </p:txBody>
      </p:sp>
      <p:sp>
        <p:nvSpPr>
          <p:cNvPr id="6" name="TextBox 5"/>
          <p:cNvSpPr txBox="1"/>
          <p:nvPr/>
        </p:nvSpPr>
        <p:spPr>
          <a:xfrm>
            <a:off x="6340839" y="2165753"/>
            <a:ext cx="434715" cy="461665"/>
          </a:xfrm>
          <a:prstGeom prst="rect">
            <a:avLst/>
          </a:prstGeom>
          <a:noFill/>
        </p:spPr>
        <p:txBody>
          <a:bodyPr wrap="square" rtlCol="0">
            <a:spAutoFit/>
          </a:bodyPr>
          <a:lstStyle/>
          <a:p>
            <a:r>
              <a:rPr lang="en-SG" sz="2400" dirty="0" smtClean="0"/>
              <a:t>8</a:t>
            </a:r>
            <a:endParaRPr lang="en-SG" sz="2400" dirty="0"/>
          </a:p>
        </p:txBody>
      </p:sp>
      <p:sp>
        <p:nvSpPr>
          <p:cNvPr id="7" name="TextBox 6"/>
          <p:cNvSpPr txBox="1"/>
          <p:nvPr/>
        </p:nvSpPr>
        <p:spPr>
          <a:xfrm>
            <a:off x="4601979" y="2702368"/>
            <a:ext cx="434715" cy="461665"/>
          </a:xfrm>
          <a:prstGeom prst="rect">
            <a:avLst/>
          </a:prstGeom>
          <a:noFill/>
        </p:spPr>
        <p:txBody>
          <a:bodyPr wrap="square" rtlCol="0">
            <a:spAutoFit/>
          </a:bodyPr>
          <a:lstStyle/>
          <a:p>
            <a:r>
              <a:rPr lang="en-SG" sz="2400" dirty="0" smtClean="0"/>
              <a:t>4</a:t>
            </a:r>
            <a:endParaRPr lang="en-SG" sz="2400" dirty="0"/>
          </a:p>
        </p:txBody>
      </p:sp>
      <p:sp>
        <p:nvSpPr>
          <p:cNvPr id="8" name="TextBox 7"/>
          <p:cNvSpPr txBox="1"/>
          <p:nvPr/>
        </p:nvSpPr>
        <p:spPr>
          <a:xfrm>
            <a:off x="5471409" y="2702368"/>
            <a:ext cx="434715" cy="461665"/>
          </a:xfrm>
          <a:prstGeom prst="rect">
            <a:avLst/>
          </a:prstGeom>
          <a:noFill/>
        </p:spPr>
        <p:txBody>
          <a:bodyPr wrap="square" rtlCol="0">
            <a:spAutoFit/>
          </a:bodyPr>
          <a:lstStyle/>
          <a:p>
            <a:r>
              <a:rPr lang="en-SG" sz="2400" dirty="0" smtClean="0"/>
              <a:t>4</a:t>
            </a:r>
            <a:endParaRPr lang="en-SG" sz="2400" dirty="0"/>
          </a:p>
        </p:txBody>
      </p:sp>
      <p:sp>
        <p:nvSpPr>
          <p:cNvPr id="9" name="TextBox 8"/>
          <p:cNvSpPr txBox="1"/>
          <p:nvPr/>
        </p:nvSpPr>
        <p:spPr>
          <a:xfrm>
            <a:off x="6370819" y="2713878"/>
            <a:ext cx="434715" cy="461665"/>
          </a:xfrm>
          <a:prstGeom prst="rect">
            <a:avLst/>
          </a:prstGeom>
          <a:noFill/>
        </p:spPr>
        <p:txBody>
          <a:bodyPr wrap="square" rtlCol="0">
            <a:spAutoFit/>
          </a:bodyPr>
          <a:lstStyle/>
          <a:p>
            <a:r>
              <a:rPr lang="en-SG" sz="2400" dirty="0" smtClean="0"/>
              <a:t>4</a:t>
            </a:r>
            <a:endParaRPr lang="en-SG" sz="2400" dirty="0"/>
          </a:p>
        </p:txBody>
      </p:sp>
      <p:sp>
        <p:nvSpPr>
          <p:cNvPr id="10" name="TextBox 9"/>
          <p:cNvSpPr txBox="1"/>
          <p:nvPr/>
        </p:nvSpPr>
        <p:spPr>
          <a:xfrm>
            <a:off x="7240249" y="2713878"/>
            <a:ext cx="434715" cy="461665"/>
          </a:xfrm>
          <a:prstGeom prst="rect">
            <a:avLst/>
          </a:prstGeom>
          <a:noFill/>
        </p:spPr>
        <p:txBody>
          <a:bodyPr wrap="square" rtlCol="0">
            <a:spAutoFit/>
          </a:bodyPr>
          <a:lstStyle/>
          <a:p>
            <a:r>
              <a:rPr lang="en-SG" sz="2400" dirty="0" smtClean="0"/>
              <a:t>4</a:t>
            </a:r>
            <a:endParaRPr lang="en-SG" sz="2400" dirty="0"/>
          </a:p>
        </p:txBody>
      </p:sp>
      <p:sp>
        <p:nvSpPr>
          <p:cNvPr id="11" name="TextBox 10"/>
          <p:cNvSpPr txBox="1"/>
          <p:nvPr/>
        </p:nvSpPr>
        <p:spPr>
          <a:xfrm>
            <a:off x="6373319" y="3279335"/>
            <a:ext cx="434715" cy="461665"/>
          </a:xfrm>
          <a:prstGeom prst="rect">
            <a:avLst/>
          </a:prstGeom>
          <a:noFill/>
        </p:spPr>
        <p:txBody>
          <a:bodyPr wrap="square" rtlCol="0">
            <a:spAutoFit/>
          </a:bodyPr>
          <a:lstStyle/>
          <a:p>
            <a:r>
              <a:rPr lang="en-SG" sz="2400" dirty="0" smtClean="0"/>
              <a:t>2</a:t>
            </a:r>
            <a:endParaRPr lang="en-SG" sz="2400" dirty="0"/>
          </a:p>
        </p:txBody>
      </p:sp>
      <p:sp>
        <p:nvSpPr>
          <p:cNvPr id="12" name="TextBox 11"/>
          <p:cNvSpPr txBox="1"/>
          <p:nvPr/>
        </p:nvSpPr>
        <p:spPr>
          <a:xfrm>
            <a:off x="7242749" y="3279335"/>
            <a:ext cx="434715" cy="461665"/>
          </a:xfrm>
          <a:prstGeom prst="rect">
            <a:avLst/>
          </a:prstGeom>
          <a:noFill/>
        </p:spPr>
        <p:txBody>
          <a:bodyPr wrap="square" rtlCol="0">
            <a:spAutoFit/>
          </a:bodyPr>
          <a:lstStyle/>
          <a:p>
            <a:r>
              <a:rPr lang="en-SG" sz="2400" dirty="0" smtClean="0"/>
              <a:t>2</a:t>
            </a:r>
            <a:endParaRPr lang="en-SG" sz="2400" dirty="0"/>
          </a:p>
        </p:txBody>
      </p:sp>
      <p:sp>
        <p:nvSpPr>
          <p:cNvPr id="13" name="TextBox 12"/>
          <p:cNvSpPr txBox="1"/>
          <p:nvPr/>
        </p:nvSpPr>
        <p:spPr>
          <a:xfrm>
            <a:off x="8142159" y="3290845"/>
            <a:ext cx="434715" cy="461665"/>
          </a:xfrm>
          <a:prstGeom prst="rect">
            <a:avLst/>
          </a:prstGeom>
          <a:noFill/>
        </p:spPr>
        <p:txBody>
          <a:bodyPr wrap="square" rtlCol="0">
            <a:spAutoFit/>
          </a:bodyPr>
          <a:lstStyle/>
          <a:p>
            <a:r>
              <a:rPr lang="en-SG" sz="2400" dirty="0" smtClean="0"/>
              <a:t>2</a:t>
            </a:r>
            <a:endParaRPr lang="en-SG" sz="2400" dirty="0"/>
          </a:p>
        </p:txBody>
      </p:sp>
      <p:sp>
        <p:nvSpPr>
          <p:cNvPr id="14" name="TextBox 13"/>
          <p:cNvSpPr txBox="1"/>
          <p:nvPr/>
        </p:nvSpPr>
        <p:spPr>
          <a:xfrm>
            <a:off x="9011589" y="3290845"/>
            <a:ext cx="434715" cy="461665"/>
          </a:xfrm>
          <a:prstGeom prst="rect">
            <a:avLst/>
          </a:prstGeom>
          <a:noFill/>
        </p:spPr>
        <p:txBody>
          <a:bodyPr wrap="square" rtlCol="0">
            <a:spAutoFit/>
          </a:bodyPr>
          <a:lstStyle/>
          <a:p>
            <a:r>
              <a:rPr lang="en-SG" sz="2400" dirty="0" smtClean="0"/>
              <a:t>2</a:t>
            </a:r>
            <a:endParaRPr lang="en-SG" sz="2400" dirty="0"/>
          </a:p>
        </p:txBody>
      </p:sp>
      <p:sp>
        <p:nvSpPr>
          <p:cNvPr id="15" name="TextBox 14"/>
          <p:cNvSpPr txBox="1"/>
          <p:nvPr/>
        </p:nvSpPr>
        <p:spPr>
          <a:xfrm>
            <a:off x="2833139" y="3290845"/>
            <a:ext cx="434715" cy="461665"/>
          </a:xfrm>
          <a:prstGeom prst="rect">
            <a:avLst/>
          </a:prstGeom>
          <a:noFill/>
        </p:spPr>
        <p:txBody>
          <a:bodyPr wrap="square" rtlCol="0">
            <a:spAutoFit/>
          </a:bodyPr>
          <a:lstStyle/>
          <a:p>
            <a:r>
              <a:rPr lang="en-SG" sz="2400" dirty="0" smtClean="0"/>
              <a:t>2</a:t>
            </a:r>
            <a:endParaRPr lang="en-SG" sz="2400" dirty="0"/>
          </a:p>
        </p:txBody>
      </p:sp>
      <p:sp>
        <p:nvSpPr>
          <p:cNvPr id="16" name="TextBox 15"/>
          <p:cNvSpPr txBox="1"/>
          <p:nvPr/>
        </p:nvSpPr>
        <p:spPr>
          <a:xfrm>
            <a:off x="3702569" y="3290845"/>
            <a:ext cx="434715" cy="461665"/>
          </a:xfrm>
          <a:prstGeom prst="rect">
            <a:avLst/>
          </a:prstGeom>
          <a:noFill/>
        </p:spPr>
        <p:txBody>
          <a:bodyPr wrap="square" rtlCol="0">
            <a:spAutoFit/>
          </a:bodyPr>
          <a:lstStyle/>
          <a:p>
            <a:r>
              <a:rPr lang="en-SG" sz="2400" dirty="0" smtClean="0"/>
              <a:t>2</a:t>
            </a:r>
            <a:endParaRPr lang="en-SG" sz="2400" dirty="0"/>
          </a:p>
        </p:txBody>
      </p:sp>
      <p:sp>
        <p:nvSpPr>
          <p:cNvPr id="17" name="TextBox 16"/>
          <p:cNvSpPr txBox="1"/>
          <p:nvPr/>
        </p:nvSpPr>
        <p:spPr>
          <a:xfrm>
            <a:off x="4601979" y="3302355"/>
            <a:ext cx="434715" cy="461665"/>
          </a:xfrm>
          <a:prstGeom prst="rect">
            <a:avLst/>
          </a:prstGeom>
          <a:noFill/>
        </p:spPr>
        <p:txBody>
          <a:bodyPr wrap="square" rtlCol="0">
            <a:spAutoFit/>
          </a:bodyPr>
          <a:lstStyle/>
          <a:p>
            <a:r>
              <a:rPr lang="en-SG" sz="2400" dirty="0" smtClean="0"/>
              <a:t>2</a:t>
            </a:r>
            <a:endParaRPr lang="en-SG" sz="2400" dirty="0"/>
          </a:p>
        </p:txBody>
      </p:sp>
      <p:sp>
        <p:nvSpPr>
          <p:cNvPr id="18" name="TextBox 17"/>
          <p:cNvSpPr txBox="1"/>
          <p:nvPr/>
        </p:nvSpPr>
        <p:spPr>
          <a:xfrm>
            <a:off x="5471409" y="3302355"/>
            <a:ext cx="434715" cy="461665"/>
          </a:xfrm>
          <a:prstGeom prst="rect">
            <a:avLst/>
          </a:prstGeom>
          <a:noFill/>
        </p:spPr>
        <p:txBody>
          <a:bodyPr wrap="square" rtlCol="0">
            <a:spAutoFit/>
          </a:bodyPr>
          <a:lstStyle/>
          <a:p>
            <a:r>
              <a:rPr lang="en-SG" sz="2400" dirty="0" smtClean="0"/>
              <a:t>2</a:t>
            </a:r>
            <a:endParaRPr lang="en-SG" sz="2400" dirty="0"/>
          </a:p>
        </p:txBody>
      </p:sp>
      <p:sp>
        <p:nvSpPr>
          <p:cNvPr id="20" name="TextBox 19"/>
          <p:cNvSpPr txBox="1"/>
          <p:nvPr/>
        </p:nvSpPr>
        <p:spPr>
          <a:xfrm>
            <a:off x="3760980" y="3882804"/>
            <a:ext cx="434715" cy="461665"/>
          </a:xfrm>
          <a:prstGeom prst="rect">
            <a:avLst/>
          </a:prstGeom>
          <a:noFill/>
        </p:spPr>
        <p:txBody>
          <a:bodyPr wrap="square" rtlCol="0">
            <a:spAutoFit/>
          </a:bodyPr>
          <a:lstStyle/>
          <a:p>
            <a:r>
              <a:rPr lang="en-SG" sz="2400" dirty="0" smtClean="0"/>
              <a:t>1</a:t>
            </a:r>
            <a:endParaRPr lang="en-SG" sz="2400" dirty="0"/>
          </a:p>
        </p:txBody>
      </p:sp>
      <p:sp>
        <p:nvSpPr>
          <p:cNvPr id="21" name="TextBox 20"/>
          <p:cNvSpPr txBox="1"/>
          <p:nvPr/>
        </p:nvSpPr>
        <p:spPr>
          <a:xfrm>
            <a:off x="4331124" y="3882804"/>
            <a:ext cx="434715" cy="461665"/>
          </a:xfrm>
          <a:prstGeom prst="rect">
            <a:avLst/>
          </a:prstGeom>
          <a:noFill/>
        </p:spPr>
        <p:txBody>
          <a:bodyPr wrap="square" rtlCol="0">
            <a:spAutoFit/>
          </a:bodyPr>
          <a:lstStyle/>
          <a:p>
            <a:r>
              <a:rPr lang="en-SG" sz="2400" dirty="0" smtClean="0"/>
              <a:t>1</a:t>
            </a:r>
            <a:endParaRPr lang="en-SG" sz="2400" dirty="0"/>
          </a:p>
        </p:txBody>
      </p:sp>
      <p:sp>
        <p:nvSpPr>
          <p:cNvPr id="22" name="TextBox 21"/>
          <p:cNvSpPr txBox="1"/>
          <p:nvPr/>
        </p:nvSpPr>
        <p:spPr>
          <a:xfrm>
            <a:off x="4901268" y="3882804"/>
            <a:ext cx="434715" cy="461665"/>
          </a:xfrm>
          <a:prstGeom prst="rect">
            <a:avLst/>
          </a:prstGeom>
          <a:noFill/>
        </p:spPr>
        <p:txBody>
          <a:bodyPr wrap="square" rtlCol="0">
            <a:spAutoFit/>
          </a:bodyPr>
          <a:lstStyle/>
          <a:p>
            <a:r>
              <a:rPr lang="en-SG" sz="2400" dirty="0" smtClean="0"/>
              <a:t>1</a:t>
            </a:r>
            <a:endParaRPr lang="en-SG" sz="2400" dirty="0"/>
          </a:p>
        </p:txBody>
      </p:sp>
      <p:sp>
        <p:nvSpPr>
          <p:cNvPr id="23" name="TextBox 22"/>
          <p:cNvSpPr txBox="1"/>
          <p:nvPr/>
        </p:nvSpPr>
        <p:spPr>
          <a:xfrm>
            <a:off x="5471409" y="3882804"/>
            <a:ext cx="434715" cy="461665"/>
          </a:xfrm>
          <a:prstGeom prst="rect">
            <a:avLst/>
          </a:prstGeom>
          <a:noFill/>
        </p:spPr>
        <p:txBody>
          <a:bodyPr wrap="square" rtlCol="0">
            <a:spAutoFit/>
          </a:bodyPr>
          <a:lstStyle/>
          <a:p>
            <a:r>
              <a:rPr lang="en-SG" sz="2400" dirty="0"/>
              <a:t>1</a:t>
            </a:r>
          </a:p>
        </p:txBody>
      </p:sp>
      <p:sp>
        <p:nvSpPr>
          <p:cNvPr id="24" name="TextBox 23"/>
          <p:cNvSpPr txBox="1"/>
          <p:nvPr/>
        </p:nvSpPr>
        <p:spPr>
          <a:xfrm>
            <a:off x="1480404" y="3882804"/>
            <a:ext cx="434715" cy="461665"/>
          </a:xfrm>
          <a:prstGeom prst="rect">
            <a:avLst/>
          </a:prstGeom>
          <a:noFill/>
        </p:spPr>
        <p:txBody>
          <a:bodyPr wrap="square" rtlCol="0">
            <a:spAutoFit/>
          </a:bodyPr>
          <a:lstStyle/>
          <a:p>
            <a:r>
              <a:rPr lang="en-SG" sz="2400" dirty="0" smtClean="0"/>
              <a:t>1</a:t>
            </a:r>
            <a:endParaRPr lang="en-SG" sz="2400" dirty="0"/>
          </a:p>
        </p:txBody>
      </p:sp>
      <p:sp>
        <p:nvSpPr>
          <p:cNvPr id="25" name="TextBox 24"/>
          <p:cNvSpPr txBox="1"/>
          <p:nvPr/>
        </p:nvSpPr>
        <p:spPr>
          <a:xfrm>
            <a:off x="2050548" y="3882804"/>
            <a:ext cx="434715" cy="461665"/>
          </a:xfrm>
          <a:prstGeom prst="rect">
            <a:avLst/>
          </a:prstGeom>
          <a:noFill/>
        </p:spPr>
        <p:txBody>
          <a:bodyPr wrap="square" rtlCol="0">
            <a:spAutoFit/>
          </a:bodyPr>
          <a:lstStyle/>
          <a:p>
            <a:r>
              <a:rPr lang="en-SG" sz="2400" dirty="0" smtClean="0"/>
              <a:t>1</a:t>
            </a:r>
            <a:endParaRPr lang="en-SG" sz="2400" dirty="0"/>
          </a:p>
        </p:txBody>
      </p:sp>
      <p:sp>
        <p:nvSpPr>
          <p:cNvPr id="26" name="TextBox 25"/>
          <p:cNvSpPr txBox="1"/>
          <p:nvPr/>
        </p:nvSpPr>
        <p:spPr>
          <a:xfrm>
            <a:off x="2620692" y="3882804"/>
            <a:ext cx="434715" cy="461665"/>
          </a:xfrm>
          <a:prstGeom prst="rect">
            <a:avLst/>
          </a:prstGeom>
          <a:noFill/>
        </p:spPr>
        <p:txBody>
          <a:bodyPr wrap="square" rtlCol="0">
            <a:spAutoFit/>
          </a:bodyPr>
          <a:lstStyle/>
          <a:p>
            <a:r>
              <a:rPr lang="en-SG" sz="2400" dirty="0" smtClean="0"/>
              <a:t>1</a:t>
            </a:r>
            <a:endParaRPr lang="en-SG" sz="2400" dirty="0"/>
          </a:p>
        </p:txBody>
      </p:sp>
      <p:sp>
        <p:nvSpPr>
          <p:cNvPr id="27" name="TextBox 26"/>
          <p:cNvSpPr txBox="1"/>
          <p:nvPr/>
        </p:nvSpPr>
        <p:spPr>
          <a:xfrm>
            <a:off x="3190836" y="3882804"/>
            <a:ext cx="434715" cy="461665"/>
          </a:xfrm>
          <a:prstGeom prst="rect">
            <a:avLst/>
          </a:prstGeom>
          <a:noFill/>
        </p:spPr>
        <p:txBody>
          <a:bodyPr wrap="square" rtlCol="0">
            <a:spAutoFit/>
          </a:bodyPr>
          <a:lstStyle/>
          <a:p>
            <a:r>
              <a:rPr lang="en-SG" sz="2400" dirty="0" smtClean="0"/>
              <a:t>1</a:t>
            </a:r>
            <a:endParaRPr lang="en-SG" sz="2400" dirty="0"/>
          </a:p>
        </p:txBody>
      </p:sp>
      <p:sp>
        <p:nvSpPr>
          <p:cNvPr id="28" name="TextBox 27"/>
          <p:cNvSpPr txBox="1"/>
          <p:nvPr/>
        </p:nvSpPr>
        <p:spPr>
          <a:xfrm>
            <a:off x="8651395" y="3882804"/>
            <a:ext cx="434715" cy="461665"/>
          </a:xfrm>
          <a:prstGeom prst="rect">
            <a:avLst/>
          </a:prstGeom>
          <a:noFill/>
        </p:spPr>
        <p:txBody>
          <a:bodyPr wrap="square" rtlCol="0">
            <a:spAutoFit/>
          </a:bodyPr>
          <a:lstStyle/>
          <a:p>
            <a:r>
              <a:rPr lang="en-SG" sz="2400" dirty="0" smtClean="0"/>
              <a:t>1</a:t>
            </a:r>
            <a:endParaRPr lang="en-SG" sz="2400" dirty="0"/>
          </a:p>
        </p:txBody>
      </p:sp>
      <p:sp>
        <p:nvSpPr>
          <p:cNvPr id="29" name="TextBox 28"/>
          <p:cNvSpPr txBox="1"/>
          <p:nvPr/>
        </p:nvSpPr>
        <p:spPr>
          <a:xfrm>
            <a:off x="9221539" y="3882804"/>
            <a:ext cx="434715" cy="461665"/>
          </a:xfrm>
          <a:prstGeom prst="rect">
            <a:avLst/>
          </a:prstGeom>
          <a:noFill/>
        </p:spPr>
        <p:txBody>
          <a:bodyPr wrap="square" rtlCol="0">
            <a:spAutoFit/>
          </a:bodyPr>
          <a:lstStyle/>
          <a:p>
            <a:r>
              <a:rPr lang="en-SG" sz="2400" dirty="0" smtClean="0"/>
              <a:t>1</a:t>
            </a:r>
            <a:endParaRPr lang="en-SG" sz="2400" dirty="0"/>
          </a:p>
        </p:txBody>
      </p:sp>
      <p:sp>
        <p:nvSpPr>
          <p:cNvPr id="30" name="TextBox 29"/>
          <p:cNvSpPr txBox="1"/>
          <p:nvPr/>
        </p:nvSpPr>
        <p:spPr>
          <a:xfrm>
            <a:off x="9791683" y="3882804"/>
            <a:ext cx="434715" cy="461665"/>
          </a:xfrm>
          <a:prstGeom prst="rect">
            <a:avLst/>
          </a:prstGeom>
          <a:noFill/>
        </p:spPr>
        <p:txBody>
          <a:bodyPr wrap="square" rtlCol="0">
            <a:spAutoFit/>
          </a:bodyPr>
          <a:lstStyle/>
          <a:p>
            <a:r>
              <a:rPr lang="en-SG" sz="2400" dirty="0" smtClean="0"/>
              <a:t>1</a:t>
            </a:r>
            <a:endParaRPr lang="en-SG" sz="2400" dirty="0"/>
          </a:p>
        </p:txBody>
      </p:sp>
      <p:sp>
        <p:nvSpPr>
          <p:cNvPr id="31" name="TextBox 30"/>
          <p:cNvSpPr txBox="1"/>
          <p:nvPr/>
        </p:nvSpPr>
        <p:spPr>
          <a:xfrm>
            <a:off x="10361824" y="3882804"/>
            <a:ext cx="434715" cy="461665"/>
          </a:xfrm>
          <a:prstGeom prst="rect">
            <a:avLst/>
          </a:prstGeom>
          <a:noFill/>
        </p:spPr>
        <p:txBody>
          <a:bodyPr wrap="square" rtlCol="0">
            <a:spAutoFit/>
          </a:bodyPr>
          <a:lstStyle/>
          <a:p>
            <a:r>
              <a:rPr lang="en-SG" sz="2400" dirty="0"/>
              <a:t>1</a:t>
            </a:r>
          </a:p>
        </p:txBody>
      </p:sp>
      <p:sp>
        <p:nvSpPr>
          <p:cNvPr id="32" name="TextBox 31"/>
          <p:cNvSpPr txBox="1"/>
          <p:nvPr/>
        </p:nvSpPr>
        <p:spPr>
          <a:xfrm>
            <a:off x="6370819" y="3882804"/>
            <a:ext cx="434715" cy="461665"/>
          </a:xfrm>
          <a:prstGeom prst="rect">
            <a:avLst/>
          </a:prstGeom>
          <a:noFill/>
        </p:spPr>
        <p:txBody>
          <a:bodyPr wrap="square" rtlCol="0">
            <a:spAutoFit/>
          </a:bodyPr>
          <a:lstStyle/>
          <a:p>
            <a:r>
              <a:rPr lang="en-SG" sz="2400" dirty="0" smtClean="0"/>
              <a:t>1</a:t>
            </a:r>
            <a:endParaRPr lang="en-SG" sz="2400" dirty="0"/>
          </a:p>
        </p:txBody>
      </p:sp>
      <p:sp>
        <p:nvSpPr>
          <p:cNvPr id="33" name="TextBox 32"/>
          <p:cNvSpPr txBox="1"/>
          <p:nvPr/>
        </p:nvSpPr>
        <p:spPr>
          <a:xfrm>
            <a:off x="6940963" y="3882804"/>
            <a:ext cx="434715" cy="461665"/>
          </a:xfrm>
          <a:prstGeom prst="rect">
            <a:avLst/>
          </a:prstGeom>
          <a:noFill/>
        </p:spPr>
        <p:txBody>
          <a:bodyPr wrap="square" rtlCol="0">
            <a:spAutoFit/>
          </a:bodyPr>
          <a:lstStyle/>
          <a:p>
            <a:r>
              <a:rPr lang="en-SG" sz="2400" dirty="0" smtClean="0"/>
              <a:t>1</a:t>
            </a:r>
            <a:endParaRPr lang="en-SG" sz="2400" dirty="0"/>
          </a:p>
        </p:txBody>
      </p:sp>
      <p:sp>
        <p:nvSpPr>
          <p:cNvPr id="34" name="TextBox 33"/>
          <p:cNvSpPr txBox="1"/>
          <p:nvPr/>
        </p:nvSpPr>
        <p:spPr>
          <a:xfrm>
            <a:off x="7511107" y="3882804"/>
            <a:ext cx="434715" cy="461665"/>
          </a:xfrm>
          <a:prstGeom prst="rect">
            <a:avLst/>
          </a:prstGeom>
          <a:noFill/>
        </p:spPr>
        <p:txBody>
          <a:bodyPr wrap="square" rtlCol="0">
            <a:spAutoFit/>
          </a:bodyPr>
          <a:lstStyle/>
          <a:p>
            <a:r>
              <a:rPr lang="en-SG" sz="2400" dirty="0" smtClean="0"/>
              <a:t>1</a:t>
            </a:r>
            <a:endParaRPr lang="en-SG" sz="2400" dirty="0"/>
          </a:p>
        </p:txBody>
      </p:sp>
      <p:sp>
        <p:nvSpPr>
          <p:cNvPr id="35" name="TextBox 34"/>
          <p:cNvSpPr txBox="1"/>
          <p:nvPr/>
        </p:nvSpPr>
        <p:spPr>
          <a:xfrm>
            <a:off x="8081251" y="3882804"/>
            <a:ext cx="434715" cy="461665"/>
          </a:xfrm>
          <a:prstGeom prst="rect">
            <a:avLst/>
          </a:prstGeom>
          <a:noFill/>
        </p:spPr>
        <p:txBody>
          <a:bodyPr wrap="square" rtlCol="0">
            <a:spAutoFit/>
          </a:bodyPr>
          <a:lstStyle/>
          <a:p>
            <a:r>
              <a:rPr lang="en-SG" sz="2400" dirty="0" smtClean="0"/>
              <a:t>1</a:t>
            </a:r>
            <a:endParaRPr lang="en-SG" sz="2400" dirty="0"/>
          </a:p>
        </p:txBody>
      </p:sp>
      <p:sp>
        <p:nvSpPr>
          <p:cNvPr id="36" name="TextBox 35"/>
          <p:cNvSpPr txBox="1"/>
          <p:nvPr/>
        </p:nvSpPr>
        <p:spPr>
          <a:xfrm>
            <a:off x="1625373" y="4561223"/>
            <a:ext cx="434715" cy="461665"/>
          </a:xfrm>
          <a:prstGeom prst="rect">
            <a:avLst/>
          </a:prstGeom>
          <a:noFill/>
        </p:spPr>
        <p:txBody>
          <a:bodyPr wrap="square" rtlCol="0">
            <a:spAutoFit/>
          </a:bodyPr>
          <a:lstStyle/>
          <a:p>
            <a:r>
              <a:rPr lang="en-SG" sz="2400" dirty="0" smtClean="0"/>
              <a:t>0</a:t>
            </a:r>
            <a:endParaRPr lang="en-SG" sz="2400" dirty="0"/>
          </a:p>
        </p:txBody>
      </p:sp>
      <p:sp>
        <p:nvSpPr>
          <p:cNvPr id="37" name="TextBox 36"/>
          <p:cNvSpPr txBox="1"/>
          <p:nvPr/>
        </p:nvSpPr>
        <p:spPr>
          <a:xfrm>
            <a:off x="1979816" y="4561223"/>
            <a:ext cx="434715" cy="461665"/>
          </a:xfrm>
          <a:prstGeom prst="rect">
            <a:avLst/>
          </a:prstGeom>
          <a:noFill/>
        </p:spPr>
        <p:txBody>
          <a:bodyPr wrap="square" rtlCol="0">
            <a:spAutoFit/>
          </a:bodyPr>
          <a:lstStyle/>
          <a:p>
            <a:r>
              <a:rPr lang="en-SG" sz="2400" dirty="0" smtClean="0"/>
              <a:t>0</a:t>
            </a:r>
            <a:endParaRPr lang="en-SG" sz="2400" dirty="0"/>
          </a:p>
        </p:txBody>
      </p:sp>
      <p:sp>
        <p:nvSpPr>
          <p:cNvPr id="38" name="TextBox 37"/>
          <p:cNvSpPr txBox="1"/>
          <p:nvPr/>
        </p:nvSpPr>
        <p:spPr>
          <a:xfrm>
            <a:off x="2334259" y="4561223"/>
            <a:ext cx="434715" cy="461665"/>
          </a:xfrm>
          <a:prstGeom prst="rect">
            <a:avLst/>
          </a:prstGeom>
          <a:noFill/>
        </p:spPr>
        <p:txBody>
          <a:bodyPr wrap="square" rtlCol="0">
            <a:spAutoFit/>
          </a:bodyPr>
          <a:lstStyle/>
          <a:p>
            <a:r>
              <a:rPr lang="en-SG" sz="2400" dirty="0" smtClean="0"/>
              <a:t>0</a:t>
            </a:r>
            <a:endParaRPr lang="en-SG" sz="2400" dirty="0"/>
          </a:p>
        </p:txBody>
      </p:sp>
      <p:sp>
        <p:nvSpPr>
          <p:cNvPr id="39" name="TextBox 38"/>
          <p:cNvSpPr txBox="1"/>
          <p:nvPr/>
        </p:nvSpPr>
        <p:spPr>
          <a:xfrm>
            <a:off x="2688702" y="4561223"/>
            <a:ext cx="434715" cy="461665"/>
          </a:xfrm>
          <a:prstGeom prst="rect">
            <a:avLst/>
          </a:prstGeom>
          <a:noFill/>
        </p:spPr>
        <p:txBody>
          <a:bodyPr wrap="square" rtlCol="0">
            <a:spAutoFit/>
          </a:bodyPr>
          <a:lstStyle/>
          <a:p>
            <a:r>
              <a:rPr lang="en-SG" sz="2400" dirty="0" smtClean="0"/>
              <a:t>0</a:t>
            </a:r>
            <a:endParaRPr lang="en-SG" sz="2400" dirty="0"/>
          </a:p>
        </p:txBody>
      </p:sp>
      <p:sp>
        <p:nvSpPr>
          <p:cNvPr id="43" name="TextBox 42"/>
          <p:cNvSpPr txBox="1"/>
          <p:nvPr/>
        </p:nvSpPr>
        <p:spPr>
          <a:xfrm>
            <a:off x="1270930" y="4561223"/>
            <a:ext cx="434715" cy="461665"/>
          </a:xfrm>
          <a:prstGeom prst="rect">
            <a:avLst/>
          </a:prstGeom>
          <a:noFill/>
        </p:spPr>
        <p:txBody>
          <a:bodyPr wrap="square" rtlCol="0">
            <a:spAutoFit/>
          </a:bodyPr>
          <a:lstStyle/>
          <a:p>
            <a:r>
              <a:rPr lang="en-SG" sz="2400" dirty="0" smtClean="0"/>
              <a:t>0</a:t>
            </a:r>
            <a:endParaRPr lang="en-SG" sz="2400" dirty="0"/>
          </a:p>
        </p:txBody>
      </p:sp>
      <p:sp>
        <p:nvSpPr>
          <p:cNvPr id="44" name="TextBox 43"/>
          <p:cNvSpPr txBox="1"/>
          <p:nvPr/>
        </p:nvSpPr>
        <p:spPr>
          <a:xfrm>
            <a:off x="4460917" y="4561223"/>
            <a:ext cx="434715" cy="461665"/>
          </a:xfrm>
          <a:prstGeom prst="rect">
            <a:avLst/>
          </a:prstGeom>
          <a:noFill/>
        </p:spPr>
        <p:txBody>
          <a:bodyPr wrap="square" rtlCol="0">
            <a:spAutoFit/>
          </a:bodyPr>
          <a:lstStyle/>
          <a:p>
            <a:r>
              <a:rPr lang="en-SG" sz="2400" dirty="0" smtClean="0"/>
              <a:t>0</a:t>
            </a:r>
            <a:endParaRPr lang="en-SG" sz="2400" dirty="0"/>
          </a:p>
        </p:txBody>
      </p:sp>
      <p:sp>
        <p:nvSpPr>
          <p:cNvPr id="45" name="TextBox 44"/>
          <p:cNvSpPr txBox="1"/>
          <p:nvPr/>
        </p:nvSpPr>
        <p:spPr>
          <a:xfrm>
            <a:off x="4815360" y="4561223"/>
            <a:ext cx="434715" cy="461665"/>
          </a:xfrm>
          <a:prstGeom prst="rect">
            <a:avLst/>
          </a:prstGeom>
          <a:noFill/>
        </p:spPr>
        <p:txBody>
          <a:bodyPr wrap="square" rtlCol="0">
            <a:spAutoFit/>
          </a:bodyPr>
          <a:lstStyle/>
          <a:p>
            <a:r>
              <a:rPr lang="en-SG" sz="2400" dirty="0" smtClean="0"/>
              <a:t>0</a:t>
            </a:r>
            <a:endParaRPr lang="en-SG" sz="2400" dirty="0"/>
          </a:p>
        </p:txBody>
      </p:sp>
      <p:sp>
        <p:nvSpPr>
          <p:cNvPr id="46" name="TextBox 45"/>
          <p:cNvSpPr txBox="1"/>
          <p:nvPr/>
        </p:nvSpPr>
        <p:spPr>
          <a:xfrm>
            <a:off x="5169803" y="4561223"/>
            <a:ext cx="434715" cy="461665"/>
          </a:xfrm>
          <a:prstGeom prst="rect">
            <a:avLst/>
          </a:prstGeom>
          <a:noFill/>
        </p:spPr>
        <p:txBody>
          <a:bodyPr wrap="square" rtlCol="0">
            <a:spAutoFit/>
          </a:bodyPr>
          <a:lstStyle/>
          <a:p>
            <a:r>
              <a:rPr lang="en-SG" sz="2400" dirty="0" smtClean="0"/>
              <a:t>0</a:t>
            </a:r>
            <a:endParaRPr lang="en-SG" sz="2400" dirty="0"/>
          </a:p>
        </p:txBody>
      </p:sp>
      <p:sp>
        <p:nvSpPr>
          <p:cNvPr id="47" name="TextBox 46"/>
          <p:cNvSpPr txBox="1"/>
          <p:nvPr/>
        </p:nvSpPr>
        <p:spPr>
          <a:xfrm>
            <a:off x="5524248" y="4561223"/>
            <a:ext cx="434715" cy="461665"/>
          </a:xfrm>
          <a:prstGeom prst="rect">
            <a:avLst/>
          </a:prstGeom>
          <a:noFill/>
        </p:spPr>
        <p:txBody>
          <a:bodyPr wrap="square" rtlCol="0">
            <a:spAutoFit/>
          </a:bodyPr>
          <a:lstStyle/>
          <a:p>
            <a:r>
              <a:rPr lang="en-SG" sz="2400" dirty="0" smtClean="0"/>
              <a:t>0</a:t>
            </a:r>
            <a:endParaRPr lang="en-SG" sz="2400" dirty="0"/>
          </a:p>
        </p:txBody>
      </p:sp>
      <p:sp>
        <p:nvSpPr>
          <p:cNvPr id="48" name="TextBox 47"/>
          <p:cNvSpPr txBox="1"/>
          <p:nvPr/>
        </p:nvSpPr>
        <p:spPr>
          <a:xfrm>
            <a:off x="3043145" y="4561223"/>
            <a:ext cx="434715" cy="461665"/>
          </a:xfrm>
          <a:prstGeom prst="rect">
            <a:avLst/>
          </a:prstGeom>
          <a:noFill/>
        </p:spPr>
        <p:txBody>
          <a:bodyPr wrap="square" rtlCol="0">
            <a:spAutoFit/>
          </a:bodyPr>
          <a:lstStyle/>
          <a:p>
            <a:r>
              <a:rPr lang="en-SG" sz="2400" dirty="0" smtClean="0"/>
              <a:t>0</a:t>
            </a:r>
            <a:endParaRPr lang="en-SG" sz="2400" dirty="0"/>
          </a:p>
        </p:txBody>
      </p:sp>
      <p:sp>
        <p:nvSpPr>
          <p:cNvPr id="49" name="TextBox 48"/>
          <p:cNvSpPr txBox="1"/>
          <p:nvPr/>
        </p:nvSpPr>
        <p:spPr>
          <a:xfrm>
            <a:off x="3397588" y="4561223"/>
            <a:ext cx="434715" cy="461665"/>
          </a:xfrm>
          <a:prstGeom prst="rect">
            <a:avLst/>
          </a:prstGeom>
          <a:noFill/>
        </p:spPr>
        <p:txBody>
          <a:bodyPr wrap="square" rtlCol="0">
            <a:spAutoFit/>
          </a:bodyPr>
          <a:lstStyle/>
          <a:p>
            <a:r>
              <a:rPr lang="en-SG" sz="2400" dirty="0" smtClean="0"/>
              <a:t>0</a:t>
            </a:r>
            <a:endParaRPr lang="en-SG" sz="2400" dirty="0"/>
          </a:p>
        </p:txBody>
      </p:sp>
      <p:sp>
        <p:nvSpPr>
          <p:cNvPr id="50" name="TextBox 49"/>
          <p:cNvSpPr txBox="1"/>
          <p:nvPr/>
        </p:nvSpPr>
        <p:spPr>
          <a:xfrm>
            <a:off x="3752031" y="4561223"/>
            <a:ext cx="434715" cy="461665"/>
          </a:xfrm>
          <a:prstGeom prst="rect">
            <a:avLst/>
          </a:prstGeom>
          <a:noFill/>
        </p:spPr>
        <p:txBody>
          <a:bodyPr wrap="square" rtlCol="0">
            <a:spAutoFit/>
          </a:bodyPr>
          <a:lstStyle/>
          <a:p>
            <a:r>
              <a:rPr lang="en-SG" sz="2400" dirty="0" smtClean="0"/>
              <a:t>0</a:t>
            </a:r>
            <a:endParaRPr lang="en-SG" sz="2400" dirty="0"/>
          </a:p>
        </p:txBody>
      </p:sp>
      <p:sp>
        <p:nvSpPr>
          <p:cNvPr id="51" name="TextBox 50"/>
          <p:cNvSpPr txBox="1"/>
          <p:nvPr/>
        </p:nvSpPr>
        <p:spPr>
          <a:xfrm>
            <a:off x="4106474" y="4561223"/>
            <a:ext cx="434715" cy="461665"/>
          </a:xfrm>
          <a:prstGeom prst="rect">
            <a:avLst/>
          </a:prstGeom>
          <a:noFill/>
        </p:spPr>
        <p:txBody>
          <a:bodyPr wrap="square" rtlCol="0">
            <a:spAutoFit/>
          </a:bodyPr>
          <a:lstStyle/>
          <a:p>
            <a:r>
              <a:rPr lang="en-SG" sz="2400" dirty="0" smtClean="0"/>
              <a:t>0</a:t>
            </a:r>
            <a:endParaRPr lang="en-SG" sz="2400" dirty="0"/>
          </a:p>
        </p:txBody>
      </p:sp>
      <p:sp>
        <p:nvSpPr>
          <p:cNvPr id="52" name="TextBox 51"/>
          <p:cNvSpPr txBox="1"/>
          <p:nvPr/>
        </p:nvSpPr>
        <p:spPr>
          <a:xfrm>
            <a:off x="916487" y="4561223"/>
            <a:ext cx="434715" cy="461665"/>
          </a:xfrm>
          <a:prstGeom prst="rect">
            <a:avLst/>
          </a:prstGeom>
          <a:noFill/>
        </p:spPr>
        <p:txBody>
          <a:bodyPr wrap="square" rtlCol="0">
            <a:spAutoFit/>
          </a:bodyPr>
          <a:lstStyle/>
          <a:p>
            <a:r>
              <a:rPr lang="en-SG" sz="2400" dirty="0" smtClean="0"/>
              <a:t>0</a:t>
            </a:r>
            <a:endParaRPr lang="en-SG" sz="2400" dirty="0"/>
          </a:p>
        </p:txBody>
      </p:sp>
      <p:sp>
        <p:nvSpPr>
          <p:cNvPr id="53" name="TextBox 52"/>
          <p:cNvSpPr txBox="1"/>
          <p:nvPr/>
        </p:nvSpPr>
        <p:spPr>
          <a:xfrm>
            <a:off x="562044" y="4561223"/>
            <a:ext cx="434715" cy="461665"/>
          </a:xfrm>
          <a:prstGeom prst="rect">
            <a:avLst/>
          </a:prstGeom>
          <a:noFill/>
        </p:spPr>
        <p:txBody>
          <a:bodyPr wrap="square" rtlCol="0">
            <a:spAutoFit/>
          </a:bodyPr>
          <a:lstStyle/>
          <a:p>
            <a:r>
              <a:rPr lang="en-SG" sz="2400" dirty="0" smtClean="0"/>
              <a:t>0</a:t>
            </a:r>
            <a:endParaRPr lang="en-SG" sz="2400" dirty="0"/>
          </a:p>
        </p:txBody>
      </p:sp>
      <p:sp>
        <p:nvSpPr>
          <p:cNvPr id="54" name="TextBox 53"/>
          <p:cNvSpPr txBox="1"/>
          <p:nvPr/>
        </p:nvSpPr>
        <p:spPr>
          <a:xfrm>
            <a:off x="207601" y="4561223"/>
            <a:ext cx="434715" cy="461665"/>
          </a:xfrm>
          <a:prstGeom prst="rect">
            <a:avLst/>
          </a:prstGeom>
          <a:noFill/>
        </p:spPr>
        <p:txBody>
          <a:bodyPr wrap="square" rtlCol="0">
            <a:spAutoFit/>
          </a:bodyPr>
          <a:lstStyle/>
          <a:p>
            <a:r>
              <a:rPr lang="en-SG" sz="2400" dirty="0" smtClean="0"/>
              <a:t>0</a:t>
            </a:r>
            <a:endParaRPr lang="en-SG" sz="2400" dirty="0"/>
          </a:p>
        </p:txBody>
      </p:sp>
      <p:sp>
        <p:nvSpPr>
          <p:cNvPr id="55" name="TextBox 54"/>
          <p:cNvSpPr txBox="1"/>
          <p:nvPr/>
        </p:nvSpPr>
        <p:spPr>
          <a:xfrm>
            <a:off x="7787762" y="4561223"/>
            <a:ext cx="434715" cy="461665"/>
          </a:xfrm>
          <a:prstGeom prst="rect">
            <a:avLst/>
          </a:prstGeom>
          <a:noFill/>
        </p:spPr>
        <p:txBody>
          <a:bodyPr wrap="square" rtlCol="0">
            <a:spAutoFit/>
          </a:bodyPr>
          <a:lstStyle/>
          <a:p>
            <a:r>
              <a:rPr lang="en-SG" sz="2400" dirty="0" smtClean="0"/>
              <a:t>0</a:t>
            </a:r>
            <a:endParaRPr lang="en-SG" sz="2400" dirty="0"/>
          </a:p>
        </p:txBody>
      </p:sp>
      <p:sp>
        <p:nvSpPr>
          <p:cNvPr id="56" name="TextBox 55"/>
          <p:cNvSpPr txBox="1"/>
          <p:nvPr/>
        </p:nvSpPr>
        <p:spPr>
          <a:xfrm>
            <a:off x="8142205" y="4561223"/>
            <a:ext cx="434715" cy="461665"/>
          </a:xfrm>
          <a:prstGeom prst="rect">
            <a:avLst/>
          </a:prstGeom>
          <a:noFill/>
        </p:spPr>
        <p:txBody>
          <a:bodyPr wrap="square" rtlCol="0">
            <a:spAutoFit/>
          </a:bodyPr>
          <a:lstStyle/>
          <a:p>
            <a:r>
              <a:rPr lang="en-SG" sz="2400" dirty="0" smtClean="0"/>
              <a:t>0</a:t>
            </a:r>
            <a:endParaRPr lang="en-SG" sz="2400" dirty="0"/>
          </a:p>
        </p:txBody>
      </p:sp>
      <p:sp>
        <p:nvSpPr>
          <p:cNvPr id="57" name="TextBox 56"/>
          <p:cNvSpPr txBox="1"/>
          <p:nvPr/>
        </p:nvSpPr>
        <p:spPr>
          <a:xfrm>
            <a:off x="8496648" y="4561223"/>
            <a:ext cx="434715" cy="461665"/>
          </a:xfrm>
          <a:prstGeom prst="rect">
            <a:avLst/>
          </a:prstGeom>
          <a:noFill/>
        </p:spPr>
        <p:txBody>
          <a:bodyPr wrap="square" rtlCol="0">
            <a:spAutoFit/>
          </a:bodyPr>
          <a:lstStyle/>
          <a:p>
            <a:r>
              <a:rPr lang="en-SG" sz="2400" dirty="0" smtClean="0"/>
              <a:t>0</a:t>
            </a:r>
            <a:endParaRPr lang="en-SG" sz="2400" dirty="0"/>
          </a:p>
        </p:txBody>
      </p:sp>
      <p:sp>
        <p:nvSpPr>
          <p:cNvPr id="58" name="TextBox 57"/>
          <p:cNvSpPr txBox="1"/>
          <p:nvPr/>
        </p:nvSpPr>
        <p:spPr>
          <a:xfrm>
            <a:off x="8851091" y="4561223"/>
            <a:ext cx="434715" cy="461665"/>
          </a:xfrm>
          <a:prstGeom prst="rect">
            <a:avLst/>
          </a:prstGeom>
          <a:noFill/>
        </p:spPr>
        <p:txBody>
          <a:bodyPr wrap="square" rtlCol="0">
            <a:spAutoFit/>
          </a:bodyPr>
          <a:lstStyle/>
          <a:p>
            <a:r>
              <a:rPr lang="en-SG" sz="2400" dirty="0" smtClean="0"/>
              <a:t>0</a:t>
            </a:r>
            <a:endParaRPr lang="en-SG" sz="2400" dirty="0"/>
          </a:p>
        </p:txBody>
      </p:sp>
      <p:sp>
        <p:nvSpPr>
          <p:cNvPr id="59" name="TextBox 58"/>
          <p:cNvSpPr txBox="1"/>
          <p:nvPr/>
        </p:nvSpPr>
        <p:spPr>
          <a:xfrm>
            <a:off x="7433319" y="4561223"/>
            <a:ext cx="434715" cy="461665"/>
          </a:xfrm>
          <a:prstGeom prst="rect">
            <a:avLst/>
          </a:prstGeom>
          <a:noFill/>
        </p:spPr>
        <p:txBody>
          <a:bodyPr wrap="square" rtlCol="0">
            <a:spAutoFit/>
          </a:bodyPr>
          <a:lstStyle/>
          <a:p>
            <a:r>
              <a:rPr lang="en-SG" sz="2400" dirty="0" smtClean="0"/>
              <a:t>0</a:t>
            </a:r>
            <a:endParaRPr lang="en-SG" sz="2400" dirty="0"/>
          </a:p>
        </p:txBody>
      </p:sp>
      <p:sp>
        <p:nvSpPr>
          <p:cNvPr id="60" name="TextBox 59"/>
          <p:cNvSpPr txBox="1"/>
          <p:nvPr/>
        </p:nvSpPr>
        <p:spPr>
          <a:xfrm>
            <a:off x="10623306" y="4561223"/>
            <a:ext cx="434715" cy="461665"/>
          </a:xfrm>
          <a:prstGeom prst="rect">
            <a:avLst/>
          </a:prstGeom>
          <a:noFill/>
        </p:spPr>
        <p:txBody>
          <a:bodyPr wrap="square" rtlCol="0">
            <a:spAutoFit/>
          </a:bodyPr>
          <a:lstStyle/>
          <a:p>
            <a:r>
              <a:rPr lang="en-SG" sz="2400" dirty="0" smtClean="0"/>
              <a:t>0</a:t>
            </a:r>
            <a:endParaRPr lang="en-SG" sz="2400" dirty="0"/>
          </a:p>
        </p:txBody>
      </p:sp>
      <p:sp>
        <p:nvSpPr>
          <p:cNvPr id="61" name="TextBox 60"/>
          <p:cNvSpPr txBox="1"/>
          <p:nvPr/>
        </p:nvSpPr>
        <p:spPr>
          <a:xfrm>
            <a:off x="10977749" y="4561223"/>
            <a:ext cx="434715" cy="461665"/>
          </a:xfrm>
          <a:prstGeom prst="rect">
            <a:avLst/>
          </a:prstGeom>
          <a:noFill/>
        </p:spPr>
        <p:txBody>
          <a:bodyPr wrap="square" rtlCol="0">
            <a:spAutoFit/>
          </a:bodyPr>
          <a:lstStyle/>
          <a:p>
            <a:r>
              <a:rPr lang="en-SG" sz="2400" dirty="0" smtClean="0"/>
              <a:t>0</a:t>
            </a:r>
            <a:endParaRPr lang="en-SG" sz="2400" dirty="0"/>
          </a:p>
        </p:txBody>
      </p:sp>
      <p:sp>
        <p:nvSpPr>
          <p:cNvPr id="62" name="TextBox 61"/>
          <p:cNvSpPr txBox="1"/>
          <p:nvPr/>
        </p:nvSpPr>
        <p:spPr>
          <a:xfrm>
            <a:off x="11332192" y="4561223"/>
            <a:ext cx="434715" cy="461665"/>
          </a:xfrm>
          <a:prstGeom prst="rect">
            <a:avLst/>
          </a:prstGeom>
          <a:noFill/>
        </p:spPr>
        <p:txBody>
          <a:bodyPr wrap="square" rtlCol="0">
            <a:spAutoFit/>
          </a:bodyPr>
          <a:lstStyle/>
          <a:p>
            <a:r>
              <a:rPr lang="en-SG" sz="2400" dirty="0" smtClean="0"/>
              <a:t>0</a:t>
            </a:r>
            <a:endParaRPr lang="en-SG" sz="2400" dirty="0"/>
          </a:p>
        </p:txBody>
      </p:sp>
      <p:sp>
        <p:nvSpPr>
          <p:cNvPr id="63" name="TextBox 62"/>
          <p:cNvSpPr txBox="1"/>
          <p:nvPr/>
        </p:nvSpPr>
        <p:spPr>
          <a:xfrm>
            <a:off x="11686637" y="4561223"/>
            <a:ext cx="434715" cy="461665"/>
          </a:xfrm>
          <a:prstGeom prst="rect">
            <a:avLst/>
          </a:prstGeom>
          <a:noFill/>
        </p:spPr>
        <p:txBody>
          <a:bodyPr wrap="square" rtlCol="0">
            <a:spAutoFit/>
          </a:bodyPr>
          <a:lstStyle/>
          <a:p>
            <a:r>
              <a:rPr lang="en-SG" sz="2400" dirty="0" smtClean="0"/>
              <a:t>0</a:t>
            </a:r>
            <a:endParaRPr lang="en-SG" sz="2400" dirty="0"/>
          </a:p>
        </p:txBody>
      </p:sp>
      <p:sp>
        <p:nvSpPr>
          <p:cNvPr id="64" name="TextBox 63"/>
          <p:cNvSpPr txBox="1"/>
          <p:nvPr/>
        </p:nvSpPr>
        <p:spPr>
          <a:xfrm>
            <a:off x="9205534" y="4561223"/>
            <a:ext cx="434715" cy="461665"/>
          </a:xfrm>
          <a:prstGeom prst="rect">
            <a:avLst/>
          </a:prstGeom>
          <a:noFill/>
        </p:spPr>
        <p:txBody>
          <a:bodyPr wrap="square" rtlCol="0">
            <a:spAutoFit/>
          </a:bodyPr>
          <a:lstStyle/>
          <a:p>
            <a:r>
              <a:rPr lang="en-SG" sz="2400" dirty="0" smtClean="0"/>
              <a:t>0</a:t>
            </a:r>
            <a:endParaRPr lang="en-SG" sz="2400" dirty="0"/>
          </a:p>
        </p:txBody>
      </p:sp>
      <p:sp>
        <p:nvSpPr>
          <p:cNvPr id="65" name="TextBox 64"/>
          <p:cNvSpPr txBox="1"/>
          <p:nvPr/>
        </p:nvSpPr>
        <p:spPr>
          <a:xfrm>
            <a:off x="9559977" y="4561223"/>
            <a:ext cx="434715" cy="461665"/>
          </a:xfrm>
          <a:prstGeom prst="rect">
            <a:avLst/>
          </a:prstGeom>
          <a:noFill/>
        </p:spPr>
        <p:txBody>
          <a:bodyPr wrap="square" rtlCol="0">
            <a:spAutoFit/>
          </a:bodyPr>
          <a:lstStyle/>
          <a:p>
            <a:r>
              <a:rPr lang="en-SG" sz="2400" dirty="0" smtClean="0"/>
              <a:t>0</a:t>
            </a:r>
            <a:endParaRPr lang="en-SG" sz="2400" dirty="0"/>
          </a:p>
        </p:txBody>
      </p:sp>
      <p:sp>
        <p:nvSpPr>
          <p:cNvPr id="66" name="TextBox 65"/>
          <p:cNvSpPr txBox="1"/>
          <p:nvPr/>
        </p:nvSpPr>
        <p:spPr>
          <a:xfrm>
            <a:off x="9914420" y="4561223"/>
            <a:ext cx="434715" cy="461665"/>
          </a:xfrm>
          <a:prstGeom prst="rect">
            <a:avLst/>
          </a:prstGeom>
          <a:noFill/>
        </p:spPr>
        <p:txBody>
          <a:bodyPr wrap="square" rtlCol="0">
            <a:spAutoFit/>
          </a:bodyPr>
          <a:lstStyle/>
          <a:p>
            <a:r>
              <a:rPr lang="en-SG" sz="2400" dirty="0" smtClean="0"/>
              <a:t>0</a:t>
            </a:r>
            <a:endParaRPr lang="en-SG" sz="2400" dirty="0"/>
          </a:p>
        </p:txBody>
      </p:sp>
      <p:sp>
        <p:nvSpPr>
          <p:cNvPr id="67" name="TextBox 66"/>
          <p:cNvSpPr txBox="1"/>
          <p:nvPr/>
        </p:nvSpPr>
        <p:spPr>
          <a:xfrm>
            <a:off x="10268863" y="4561223"/>
            <a:ext cx="434715" cy="461665"/>
          </a:xfrm>
          <a:prstGeom prst="rect">
            <a:avLst/>
          </a:prstGeom>
          <a:noFill/>
        </p:spPr>
        <p:txBody>
          <a:bodyPr wrap="square" rtlCol="0">
            <a:spAutoFit/>
          </a:bodyPr>
          <a:lstStyle/>
          <a:p>
            <a:r>
              <a:rPr lang="en-SG" sz="2400" dirty="0" smtClean="0"/>
              <a:t>0</a:t>
            </a:r>
            <a:endParaRPr lang="en-SG" sz="2400" dirty="0"/>
          </a:p>
        </p:txBody>
      </p:sp>
      <p:sp>
        <p:nvSpPr>
          <p:cNvPr id="68" name="TextBox 67"/>
          <p:cNvSpPr txBox="1"/>
          <p:nvPr/>
        </p:nvSpPr>
        <p:spPr>
          <a:xfrm>
            <a:off x="7078876" y="4561223"/>
            <a:ext cx="434715" cy="461665"/>
          </a:xfrm>
          <a:prstGeom prst="rect">
            <a:avLst/>
          </a:prstGeom>
          <a:noFill/>
        </p:spPr>
        <p:txBody>
          <a:bodyPr wrap="square" rtlCol="0">
            <a:spAutoFit/>
          </a:bodyPr>
          <a:lstStyle/>
          <a:p>
            <a:r>
              <a:rPr lang="en-SG" sz="2400" dirty="0" smtClean="0"/>
              <a:t>0</a:t>
            </a:r>
            <a:endParaRPr lang="en-SG" sz="2400" dirty="0"/>
          </a:p>
        </p:txBody>
      </p:sp>
      <p:sp>
        <p:nvSpPr>
          <p:cNvPr id="69" name="TextBox 68"/>
          <p:cNvSpPr txBox="1"/>
          <p:nvPr/>
        </p:nvSpPr>
        <p:spPr>
          <a:xfrm>
            <a:off x="6724433" y="4561223"/>
            <a:ext cx="434715" cy="461665"/>
          </a:xfrm>
          <a:prstGeom prst="rect">
            <a:avLst/>
          </a:prstGeom>
          <a:noFill/>
        </p:spPr>
        <p:txBody>
          <a:bodyPr wrap="square" rtlCol="0">
            <a:spAutoFit/>
          </a:bodyPr>
          <a:lstStyle/>
          <a:p>
            <a:r>
              <a:rPr lang="en-SG" sz="2400" dirty="0" smtClean="0"/>
              <a:t>0</a:t>
            </a:r>
            <a:endParaRPr lang="en-SG" sz="2400" dirty="0"/>
          </a:p>
        </p:txBody>
      </p:sp>
      <p:sp>
        <p:nvSpPr>
          <p:cNvPr id="70" name="TextBox 69"/>
          <p:cNvSpPr txBox="1"/>
          <p:nvPr/>
        </p:nvSpPr>
        <p:spPr>
          <a:xfrm>
            <a:off x="6369990" y="4561223"/>
            <a:ext cx="434715" cy="461665"/>
          </a:xfrm>
          <a:prstGeom prst="rect">
            <a:avLst/>
          </a:prstGeom>
          <a:noFill/>
        </p:spPr>
        <p:txBody>
          <a:bodyPr wrap="square" rtlCol="0">
            <a:spAutoFit/>
          </a:bodyPr>
          <a:lstStyle/>
          <a:p>
            <a:r>
              <a:rPr lang="en-SG" sz="2400" dirty="0" smtClean="0"/>
              <a:t>0</a:t>
            </a:r>
            <a:endParaRPr lang="en-SG" sz="2400" dirty="0"/>
          </a:p>
        </p:txBody>
      </p:sp>
      <p:sp>
        <p:nvSpPr>
          <p:cNvPr id="71" name="TextBox 70"/>
          <p:cNvSpPr txBox="1"/>
          <p:nvPr/>
        </p:nvSpPr>
        <p:spPr>
          <a:xfrm>
            <a:off x="7375678" y="944380"/>
            <a:ext cx="3956514" cy="369332"/>
          </a:xfrm>
          <a:prstGeom prst="rect">
            <a:avLst/>
          </a:prstGeom>
          <a:noFill/>
        </p:spPr>
        <p:txBody>
          <a:bodyPr wrap="square" rtlCol="0">
            <a:spAutoFit/>
          </a:bodyPr>
          <a:lstStyle/>
          <a:p>
            <a:r>
              <a:rPr lang="en-SG" dirty="0" smtClean="0"/>
              <a:t>N = 16, Depth = log</a:t>
            </a:r>
            <a:r>
              <a:rPr lang="en-SG" baseline="-25000" dirty="0" smtClean="0"/>
              <a:t>2</a:t>
            </a:r>
            <a:r>
              <a:rPr lang="en-SG" dirty="0" smtClean="0"/>
              <a:t>(16) + 2 = 4 + 2 = 6 </a:t>
            </a:r>
            <a:endParaRPr lang="en-SG" dirty="0"/>
          </a:p>
        </p:txBody>
      </p:sp>
      <p:sp>
        <p:nvSpPr>
          <p:cNvPr id="72" name="Right Brace 71"/>
          <p:cNvSpPr/>
          <p:nvPr/>
        </p:nvSpPr>
        <p:spPr>
          <a:xfrm>
            <a:off x="10623306" y="2131381"/>
            <a:ext cx="407100" cy="2213088"/>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SG"/>
          </a:p>
        </p:txBody>
      </p:sp>
      <p:sp>
        <p:nvSpPr>
          <p:cNvPr id="73" name="TextBox 72"/>
          <p:cNvSpPr txBox="1"/>
          <p:nvPr/>
        </p:nvSpPr>
        <p:spPr>
          <a:xfrm>
            <a:off x="11332192" y="2908092"/>
            <a:ext cx="354445" cy="371243"/>
          </a:xfrm>
          <a:prstGeom prst="rect">
            <a:avLst/>
          </a:prstGeom>
          <a:noFill/>
        </p:spPr>
        <p:txBody>
          <a:bodyPr wrap="square" rtlCol="0">
            <a:spAutoFit/>
          </a:bodyPr>
          <a:lstStyle/>
          <a:p>
            <a:r>
              <a:rPr lang="en-SG" dirty="0" smtClean="0"/>
              <a:t>4</a:t>
            </a:r>
            <a:endParaRPr lang="en-SG" dirty="0"/>
          </a:p>
        </p:txBody>
      </p:sp>
      <p:sp>
        <p:nvSpPr>
          <p:cNvPr id="74" name="Right Brace 73"/>
          <p:cNvSpPr/>
          <p:nvPr/>
        </p:nvSpPr>
        <p:spPr>
          <a:xfrm>
            <a:off x="11932170" y="4561223"/>
            <a:ext cx="59961" cy="461665"/>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SG"/>
          </a:p>
        </p:txBody>
      </p:sp>
      <p:sp>
        <p:nvSpPr>
          <p:cNvPr id="75" name="TextBox 74"/>
          <p:cNvSpPr txBox="1"/>
          <p:nvPr/>
        </p:nvSpPr>
        <p:spPr>
          <a:xfrm>
            <a:off x="11837555" y="4113636"/>
            <a:ext cx="354445" cy="371243"/>
          </a:xfrm>
          <a:prstGeom prst="rect">
            <a:avLst/>
          </a:prstGeom>
          <a:noFill/>
        </p:spPr>
        <p:txBody>
          <a:bodyPr wrap="square" rtlCol="0">
            <a:spAutoFit/>
          </a:bodyPr>
          <a:lstStyle/>
          <a:p>
            <a:r>
              <a:rPr lang="en-SG" dirty="0" smtClean="0"/>
              <a:t>1</a:t>
            </a:r>
            <a:endParaRPr lang="en-SG" dirty="0"/>
          </a:p>
        </p:txBody>
      </p:sp>
      <p:sp>
        <p:nvSpPr>
          <p:cNvPr id="76" name="Right Brace 75"/>
          <p:cNvSpPr/>
          <p:nvPr/>
        </p:nvSpPr>
        <p:spPr>
          <a:xfrm>
            <a:off x="6433264" y="1562981"/>
            <a:ext cx="59961" cy="461665"/>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SG"/>
          </a:p>
        </p:txBody>
      </p:sp>
      <p:sp>
        <p:nvSpPr>
          <p:cNvPr id="77" name="TextBox 76"/>
          <p:cNvSpPr txBox="1"/>
          <p:nvPr/>
        </p:nvSpPr>
        <p:spPr>
          <a:xfrm>
            <a:off x="6598331" y="1591703"/>
            <a:ext cx="354445" cy="371243"/>
          </a:xfrm>
          <a:prstGeom prst="rect">
            <a:avLst/>
          </a:prstGeom>
          <a:noFill/>
        </p:spPr>
        <p:txBody>
          <a:bodyPr wrap="square" rtlCol="0">
            <a:spAutoFit/>
          </a:bodyPr>
          <a:lstStyle/>
          <a:p>
            <a:r>
              <a:rPr lang="en-SG" dirty="0" smtClean="0"/>
              <a:t>1</a:t>
            </a:r>
            <a:endParaRPr lang="en-SG" dirty="0"/>
          </a:p>
        </p:txBody>
      </p:sp>
    </p:spTree>
    <p:extLst>
      <p:ext uri="{BB962C8B-B14F-4D97-AF65-F5344CB8AC3E}">
        <p14:creationId xmlns:p14="http://schemas.microsoft.com/office/powerpoint/2010/main" val="85629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p:bldP spid="74" grpId="0" animBg="1"/>
      <p:bldP spid="75" grpId="0"/>
      <p:bldP spid="76" grpId="0" animBg="1"/>
      <p:bldP spid="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3. Complexity</a:t>
            </a:r>
            <a:endParaRPr lang="en-SG" dirty="0"/>
          </a:p>
        </p:txBody>
      </p:sp>
      <p:sp>
        <p:nvSpPr>
          <p:cNvPr id="3" name="Content Placeholder 2"/>
          <p:cNvSpPr>
            <a:spLocks noGrp="1"/>
          </p:cNvSpPr>
          <p:nvPr>
            <p:ph idx="1"/>
          </p:nvPr>
        </p:nvSpPr>
        <p:spPr>
          <a:xfrm>
            <a:off x="838200" y="1825625"/>
            <a:ext cx="10059649" cy="4351338"/>
          </a:xfrm>
        </p:spPr>
        <p:txBody>
          <a:bodyPr>
            <a:normAutofit/>
          </a:bodyPr>
          <a:lstStyle/>
          <a:p>
            <a:r>
              <a:rPr lang="en-US" dirty="0"/>
              <a:t>The call is a binary tree with height [</a:t>
            </a:r>
            <a:r>
              <a:rPr lang="en-US" b="1" dirty="0"/>
              <a:t>floor(Log</a:t>
            </a:r>
            <a:r>
              <a:rPr lang="en-US" baseline="-25000" dirty="0"/>
              <a:t>2</a:t>
            </a:r>
            <a:r>
              <a:rPr lang="en-US" b="1" dirty="0"/>
              <a:t>(N)) + 2</a:t>
            </a:r>
            <a:r>
              <a:rPr lang="en-US" dirty="0"/>
              <a:t>]</a:t>
            </a:r>
            <a:endParaRPr lang="en-SG" dirty="0"/>
          </a:p>
          <a:p>
            <a:r>
              <a:rPr lang="en-US" dirty="0"/>
              <a:t>In this case, it is easier to note that each </a:t>
            </a:r>
            <a:r>
              <a:rPr lang="en-US" b="1" dirty="0"/>
              <a:t>level has the same amount of work in total. </a:t>
            </a:r>
            <a:r>
              <a:rPr lang="en-US" dirty="0"/>
              <a:t>e.g. Each of the </a:t>
            </a:r>
            <a:r>
              <a:rPr lang="en-US" dirty="0" err="1"/>
              <a:t>WorkE</a:t>
            </a:r>
            <a:r>
              <a:rPr lang="en-US" dirty="0"/>
              <a:t>(N/2) do N/2 work, so that level sum up to N/2 + N/2 = </a:t>
            </a:r>
            <a:r>
              <a:rPr lang="en-US" b="1" dirty="0"/>
              <a:t>N</a:t>
            </a:r>
            <a:r>
              <a:rPr lang="en-US" dirty="0"/>
              <a:t>, similarly for the </a:t>
            </a:r>
            <a:r>
              <a:rPr lang="en-US" dirty="0" err="1"/>
              <a:t>WorkE</a:t>
            </a:r>
            <a:r>
              <a:rPr lang="en-US" dirty="0"/>
              <a:t>(N/4) level, where each of the 4 calls do N/4 work </a:t>
            </a:r>
            <a:r>
              <a:rPr lang="en-US" dirty="0">
                <a:sym typeface="Wingdings" panose="05000000000000000000" pitchFamily="2" charset="2"/>
              </a:rPr>
              <a:t></a:t>
            </a:r>
            <a:r>
              <a:rPr lang="en-US" dirty="0"/>
              <a:t> total </a:t>
            </a:r>
            <a:r>
              <a:rPr lang="en-US" b="1" dirty="0"/>
              <a:t>N.</a:t>
            </a:r>
            <a:endParaRPr lang="en-SG" dirty="0"/>
          </a:p>
          <a:p>
            <a:r>
              <a:rPr lang="en-US" dirty="0"/>
              <a:t>So, total complexity = O( N * height) = </a:t>
            </a:r>
            <a:r>
              <a:rPr lang="en-US" b="1" dirty="0"/>
              <a:t>O( N * log</a:t>
            </a:r>
            <a:r>
              <a:rPr lang="en-US" b="1" baseline="-25000" dirty="0"/>
              <a:t>2</a:t>
            </a:r>
            <a:r>
              <a:rPr lang="en-US" b="1" dirty="0"/>
              <a:t>N  )</a:t>
            </a:r>
            <a:endParaRPr lang="en-SG" b="1" dirty="0"/>
          </a:p>
          <a:p>
            <a:endParaRPr lang="en-SG" dirty="0"/>
          </a:p>
        </p:txBody>
      </p:sp>
    </p:spTree>
    <p:extLst>
      <p:ext uri="{BB962C8B-B14F-4D97-AF65-F5344CB8AC3E}">
        <p14:creationId xmlns:p14="http://schemas.microsoft.com/office/powerpoint/2010/main" val="8901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4. Time and Space Complexity</a:t>
            </a:r>
            <a:endParaRPr lang="en-S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8559826"/>
              </p:ext>
            </p:extLst>
          </p:nvPr>
        </p:nvGraphicFramePr>
        <p:xfrm>
          <a:off x="1163663" y="1497936"/>
          <a:ext cx="9359431" cy="3433828"/>
        </p:xfrm>
        <a:graphic>
          <a:graphicData uri="http://schemas.openxmlformats.org/drawingml/2006/table">
            <a:tbl>
              <a:tblPr firstRow="1" firstCol="1" bandRow="1">
                <a:tableStyleId>{5C22544A-7EE6-4342-B048-85BDC9FD1C3A}</a:tableStyleId>
              </a:tblPr>
              <a:tblGrid>
                <a:gridCol w="9359431">
                  <a:extLst>
                    <a:ext uri="{9D8B030D-6E8A-4147-A177-3AD203B41FA5}">
                      <a16:colId xmlns:a16="http://schemas.microsoft.com/office/drawing/2014/main" val="2137607589"/>
                    </a:ext>
                  </a:extLst>
                </a:gridCol>
              </a:tblGrid>
              <a:tr h="686766">
                <a:tc>
                  <a:txBody>
                    <a:bodyPr/>
                    <a:lstStyle/>
                    <a:p>
                      <a:pPr marL="457200">
                        <a:spcAft>
                          <a:spcPts val="0"/>
                        </a:spcAft>
                      </a:pPr>
                      <a:r>
                        <a:rPr lang="en-US" sz="2000" b="0">
                          <a:solidFill>
                            <a:schemeClr val="tx1"/>
                          </a:solidFill>
                          <a:effectLst/>
                        </a:rPr>
                        <a:t>Given a character strings of N characters, tally the frequency of occurrences for every characters and print out the answer.</a:t>
                      </a:r>
                      <a:endParaRPr lang="en-SG" sz="2000" b="0">
                        <a:solidFill>
                          <a:schemeClr val="tx1"/>
                        </a:solidFill>
                        <a:effectLst/>
                        <a:latin typeface="Times New Roman" panose="02020603050405020304" pitchFamily="18" charset="0"/>
                        <a:ea typeface="SimSun" panose="02010600030101010101" pitchFamily="2" charset="-122"/>
                        <a:cs typeface="Latha"/>
                      </a:endParaRPr>
                    </a:p>
                  </a:txBody>
                  <a:tcPr marL="68580" marR="68580" marT="0" marB="0">
                    <a:noFill/>
                  </a:tcPr>
                </a:tc>
                <a:extLst>
                  <a:ext uri="{0D108BD9-81ED-4DB2-BD59-A6C34878D82A}">
                    <a16:rowId xmlns:a16="http://schemas.microsoft.com/office/drawing/2014/main" val="3161292261"/>
                  </a:ext>
                </a:extLst>
              </a:tr>
              <a:tr h="2747062">
                <a:tc>
                  <a:txBody>
                    <a:bodyPr/>
                    <a:lstStyle/>
                    <a:p>
                      <a:pPr marL="457200">
                        <a:spcAft>
                          <a:spcPts val="0"/>
                        </a:spcAft>
                      </a:pPr>
                      <a:r>
                        <a:rPr lang="en-US" sz="2000" b="0" dirty="0">
                          <a:solidFill>
                            <a:schemeClr val="tx1"/>
                          </a:solidFill>
                          <a:effectLst/>
                        </a:rPr>
                        <a:t>Example: "</a:t>
                      </a:r>
                      <a:r>
                        <a:rPr lang="en-US" sz="2000" b="0" dirty="0" err="1">
                          <a:solidFill>
                            <a:schemeClr val="tx1"/>
                          </a:solidFill>
                          <a:effectLst/>
                        </a:rPr>
                        <a:t>ab!da</a:t>
                      </a:r>
                      <a:r>
                        <a:rPr lang="en-US" sz="2000" b="0" dirty="0">
                          <a:solidFill>
                            <a:schemeClr val="tx1"/>
                          </a:solidFill>
                          <a:effectLst/>
                        </a:rPr>
                        <a:t>!"  (N = 6 characters)</a:t>
                      </a:r>
                      <a:endParaRPr lang="en-SG" sz="2000" b="0" dirty="0">
                        <a:solidFill>
                          <a:schemeClr val="tx1"/>
                        </a:solidFill>
                        <a:effectLst/>
                      </a:endParaRPr>
                    </a:p>
                    <a:p>
                      <a:pPr marL="457200">
                        <a:spcAft>
                          <a:spcPts val="0"/>
                        </a:spcAft>
                      </a:pPr>
                      <a:r>
                        <a:rPr lang="en-US" sz="2000" b="0" dirty="0">
                          <a:solidFill>
                            <a:schemeClr val="tx1"/>
                          </a:solidFill>
                          <a:effectLst/>
                        </a:rPr>
                        <a:t>Output:</a:t>
                      </a:r>
                      <a:endParaRPr lang="en-SG" sz="2000" b="0" dirty="0">
                        <a:solidFill>
                          <a:schemeClr val="tx1"/>
                        </a:solidFill>
                        <a:effectLst/>
                      </a:endParaRPr>
                    </a:p>
                    <a:p>
                      <a:pPr marL="457200">
                        <a:spcAft>
                          <a:spcPts val="0"/>
                        </a:spcAft>
                      </a:pPr>
                      <a:r>
                        <a:rPr lang="en-US" sz="2000" b="0" dirty="0">
                          <a:solidFill>
                            <a:schemeClr val="tx1"/>
                          </a:solidFill>
                          <a:effectLst/>
                        </a:rPr>
                        <a:t>a = 2 times</a:t>
                      </a:r>
                      <a:endParaRPr lang="en-SG" sz="2000" b="0" dirty="0">
                        <a:solidFill>
                          <a:schemeClr val="tx1"/>
                        </a:solidFill>
                        <a:effectLst/>
                      </a:endParaRPr>
                    </a:p>
                    <a:p>
                      <a:pPr marL="457200">
                        <a:spcAft>
                          <a:spcPts val="0"/>
                        </a:spcAft>
                      </a:pPr>
                      <a:r>
                        <a:rPr lang="en-US" sz="2000" b="0" dirty="0">
                          <a:solidFill>
                            <a:schemeClr val="tx1"/>
                          </a:solidFill>
                          <a:effectLst/>
                        </a:rPr>
                        <a:t>b = 1 time</a:t>
                      </a:r>
                      <a:endParaRPr lang="en-SG" sz="2000" b="0" dirty="0">
                        <a:solidFill>
                          <a:schemeClr val="tx1"/>
                        </a:solidFill>
                        <a:effectLst/>
                      </a:endParaRPr>
                    </a:p>
                    <a:p>
                      <a:pPr marL="457200">
                        <a:spcAft>
                          <a:spcPts val="0"/>
                        </a:spcAft>
                      </a:pPr>
                      <a:r>
                        <a:rPr lang="en-US" sz="2000" b="0" dirty="0">
                          <a:solidFill>
                            <a:schemeClr val="tx1"/>
                          </a:solidFill>
                          <a:effectLst/>
                        </a:rPr>
                        <a:t>! = 2 times</a:t>
                      </a:r>
                      <a:endParaRPr lang="en-SG" sz="2000" b="0" dirty="0">
                        <a:solidFill>
                          <a:schemeClr val="tx1"/>
                        </a:solidFill>
                        <a:effectLst/>
                      </a:endParaRPr>
                    </a:p>
                    <a:p>
                      <a:pPr marL="457200">
                        <a:spcAft>
                          <a:spcPts val="0"/>
                        </a:spcAft>
                      </a:pPr>
                      <a:r>
                        <a:rPr lang="en-US" sz="2000" b="0" dirty="0">
                          <a:solidFill>
                            <a:schemeClr val="tx1"/>
                          </a:solidFill>
                          <a:effectLst/>
                        </a:rPr>
                        <a:t>d = 1 time</a:t>
                      </a:r>
                      <a:endParaRPr lang="en-SG" sz="2000" b="0" dirty="0">
                        <a:solidFill>
                          <a:schemeClr val="tx1"/>
                        </a:solidFill>
                        <a:effectLst/>
                      </a:endParaRPr>
                    </a:p>
                    <a:p>
                      <a:pPr marL="457200">
                        <a:spcAft>
                          <a:spcPts val="0"/>
                        </a:spcAft>
                      </a:pPr>
                      <a:r>
                        <a:rPr lang="en-US" sz="2000" b="0" dirty="0">
                          <a:solidFill>
                            <a:schemeClr val="tx1"/>
                          </a:solidFill>
                          <a:effectLst/>
                        </a:rPr>
                        <a:t>a = 2 times        //note the result is printed for every characters in the</a:t>
                      </a:r>
                      <a:endParaRPr lang="en-SG" sz="2000" b="0" dirty="0">
                        <a:solidFill>
                          <a:schemeClr val="tx1"/>
                        </a:solidFill>
                        <a:effectLst/>
                      </a:endParaRPr>
                    </a:p>
                    <a:p>
                      <a:pPr marL="457200">
                        <a:spcAft>
                          <a:spcPts val="0"/>
                        </a:spcAft>
                      </a:pPr>
                      <a:r>
                        <a:rPr lang="en-US" sz="2000" b="0" dirty="0">
                          <a:solidFill>
                            <a:schemeClr val="tx1"/>
                          </a:solidFill>
                          <a:effectLst/>
                        </a:rPr>
                        <a:t>! = 2 times        // input string, regardless of duplication.  </a:t>
                      </a:r>
                      <a:endParaRPr lang="en-SG" sz="2000" b="0" dirty="0">
                        <a:solidFill>
                          <a:schemeClr val="tx1"/>
                        </a:solidFill>
                        <a:effectLst/>
                        <a:latin typeface="Times New Roman" panose="02020603050405020304" pitchFamily="18" charset="0"/>
                        <a:ea typeface="SimSun" panose="02010600030101010101" pitchFamily="2" charset="-122"/>
                        <a:cs typeface="Latha"/>
                      </a:endParaRPr>
                    </a:p>
                  </a:txBody>
                  <a:tcPr marL="68580" marR="68580" marT="0" marB="0">
                    <a:noFill/>
                  </a:tcPr>
                </a:tc>
                <a:extLst>
                  <a:ext uri="{0D108BD9-81ED-4DB2-BD59-A6C34878D82A}">
                    <a16:rowId xmlns:a16="http://schemas.microsoft.com/office/drawing/2014/main" val="1727991022"/>
                  </a:ext>
                </a:extLst>
              </a:tr>
            </a:tbl>
          </a:graphicData>
        </a:graphic>
      </p:graphicFrame>
      <p:sp>
        <p:nvSpPr>
          <p:cNvPr id="5" name="TextBox 4"/>
          <p:cNvSpPr txBox="1"/>
          <p:nvPr/>
        </p:nvSpPr>
        <p:spPr>
          <a:xfrm>
            <a:off x="1558977" y="5096656"/>
            <a:ext cx="9998439" cy="1323439"/>
          </a:xfrm>
          <a:prstGeom prst="rect">
            <a:avLst/>
          </a:prstGeom>
          <a:noFill/>
        </p:spPr>
        <p:txBody>
          <a:bodyPr wrap="square" rtlCol="0">
            <a:spAutoFit/>
          </a:bodyPr>
          <a:lstStyle/>
          <a:p>
            <a:r>
              <a:rPr lang="en-US" sz="2000" dirty="0"/>
              <a:t>Suggest </a:t>
            </a:r>
            <a:r>
              <a:rPr lang="en-US" sz="2000" b="1" dirty="0"/>
              <a:t>two algorithms</a:t>
            </a:r>
            <a:r>
              <a:rPr lang="en-US" sz="2000" dirty="0"/>
              <a:t> with the following restrictions:</a:t>
            </a:r>
            <a:endParaRPr lang="en-SG" sz="2000" dirty="0"/>
          </a:p>
          <a:p>
            <a:pPr lvl="0"/>
            <a:r>
              <a:rPr lang="en-US" sz="2000" dirty="0" smtClean="0"/>
              <a:t>a. Does </a:t>
            </a:r>
            <a:r>
              <a:rPr lang="en-US" sz="2000" dirty="0"/>
              <a:t>not store any prior tally, i.e. recalculate the frequency for every characters</a:t>
            </a:r>
            <a:endParaRPr lang="en-SG" sz="2000" dirty="0"/>
          </a:p>
          <a:p>
            <a:pPr lvl="0"/>
            <a:r>
              <a:rPr lang="en-US" sz="2000" dirty="0" smtClean="0"/>
              <a:t>b. Use </a:t>
            </a:r>
            <a:r>
              <a:rPr lang="en-US" sz="2000" dirty="0"/>
              <a:t>additional memory space to store the prior tally somehow.</a:t>
            </a:r>
            <a:endParaRPr lang="en-SG" sz="2000" dirty="0"/>
          </a:p>
          <a:p>
            <a:endParaRPr lang="en-SG" sz="2000" dirty="0"/>
          </a:p>
        </p:txBody>
      </p:sp>
    </p:spTree>
    <p:extLst>
      <p:ext uri="{BB962C8B-B14F-4D97-AF65-F5344CB8AC3E}">
        <p14:creationId xmlns:p14="http://schemas.microsoft.com/office/powerpoint/2010/main" val="6094562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4. Algorithm A</a:t>
            </a:r>
            <a:endParaRPr lang="en-S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6166816"/>
              </p:ext>
            </p:extLst>
          </p:nvPr>
        </p:nvGraphicFramePr>
        <p:xfrm>
          <a:off x="1712421" y="1873568"/>
          <a:ext cx="8512233" cy="3962400"/>
        </p:xfrm>
        <a:graphic>
          <a:graphicData uri="http://schemas.openxmlformats.org/drawingml/2006/table">
            <a:tbl>
              <a:tblPr firstRow="1" firstCol="1" bandRow="1">
                <a:tableStyleId>{073A0DAA-6AF3-43AB-8588-CEC1D06C72B9}</a:tableStyleId>
              </a:tblPr>
              <a:tblGrid>
                <a:gridCol w="8512233">
                  <a:extLst>
                    <a:ext uri="{9D8B030D-6E8A-4147-A177-3AD203B41FA5}">
                      <a16:colId xmlns:a16="http://schemas.microsoft.com/office/drawing/2014/main" val="905401245"/>
                    </a:ext>
                  </a:extLst>
                </a:gridCol>
              </a:tblGrid>
              <a:tr h="2713456">
                <a:tc>
                  <a:txBody>
                    <a:bodyPr/>
                    <a:lstStyle/>
                    <a:p>
                      <a:pPr>
                        <a:spcAft>
                          <a:spcPts val="0"/>
                        </a:spcAft>
                      </a:pPr>
                      <a:r>
                        <a:rPr lang="en-US" sz="2000" b="0" dirty="0">
                          <a:solidFill>
                            <a:schemeClr val="tx1"/>
                          </a:solidFill>
                          <a:effectLst/>
                        </a:rPr>
                        <a:t>Approach A – Pseudo Code</a:t>
                      </a:r>
                      <a:endParaRPr lang="en-SG" sz="2000" b="0" dirty="0">
                        <a:solidFill>
                          <a:schemeClr val="tx1"/>
                        </a:solidFill>
                        <a:effectLst/>
                      </a:endParaRPr>
                    </a:p>
                    <a:p>
                      <a:pPr>
                        <a:spcAft>
                          <a:spcPts val="0"/>
                        </a:spcAft>
                      </a:pPr>
                      <a:r>
                        <a:rPr lang="en-US" sz="2000" b="0" dirty="0">
                          <a:solidFill>
                            <a:schemeClr val="tx1"/>
                          </a:solidFill>
                          <a:effectLst/>
                        </a:rPr>
                        <a:t> </a:t>
                      </a:r>
                      <a:endParaRPr lang="en-SG" sz="2000" b="0" dirty="0">
                        <a:solidFill>
                          <a:schemeClr val="tx1"/>
                        </a:solidFill>
                        <a:effectLst/>
                      </a:endParaRPr>
                    </a:p>
                    <a:p>
                      <a:pPr>
                        <a:spcAft>
                          <a:spcPts val="0"/>
                        </a:spcAft>
                      </a:pPr>
                      <a:r>
                        <a:rPr lang="en-US" sz="2000" b="0" dirty="0">
                          <a:solidFill>
                            <a:schemeClr val="tx1"/>
                          </a:solidFill>
                          <a:effectLst/>
                        </a:rPr>
                        <a:t>For I = 0 to N-1</a:t>
                      </a:r>
                      <a:br>
                        <a:rPr lang="en-US" sz="2000" b="0" dirty="0">
                          <a:solidFill>
                            <a:schemeClr val="tx1"/>
                          </a:solidFill>
                          <a:effectLst/>
                        </a:rPr>
                      </a:br>
                      <a:r>
                        <a:rPr lang="en-US" sz="2000" b="0" dirty="0">
                          <a:solidFill>
                            <a:schemeClr val="tx1"/>
                          </a:solidFill>
                          <a:effectLst/>
                        </a:rPr>
                        <a:t>        Frequency = 0</a:t>
                      </a:r>
                      <a:br>
                        <a:rPr lang="en-US" sz="2000" b="0" dirty="0">
                          <a:solidFill>
                            <a:schemeClr val="tx1"/>
                          </a:solidFill>
                          <a:effectLst/>
                        </a:rPr>
                      </a:br>
                      <a:r>
                        <a:rPr lang="en-US" sz="2000" b="0" dirty="0">
                          <a:solidFill>
                            <a:schemeClr val="tx1"/>
                          </a:solidFill>
                          <a:effectLst/>
                        </a:rPr>
                        <a:t>        Current = String[I]</a:t>
                      </a:r>
                      <a:endParaRPr lang="en-SG" sz="2000" b="0" dirty="0">
                        <a:solidFill>
                          <a:schemeClr val="tx1"/>
                        </a:solidFill>
                        <a:effectLst/>
                      </a:endParaRPr>
                    </a:p>
                    <a:p>
                      <a:pPr>
                        <a:spcAft>
                          <a:spcPts val="0"/>
                        </a:spcAft>
                      </a:pPr>
                      <a:r>
                        <a:rPr lang="en-US" sz="2000" b="0" dirty="0">
                          <a:solidFill>
                            <a:schemeClr val="tx1"/>
                          </a:solidFill>
                          <a:effectLst/>
                        </a:rPr>
                        <a:t>        For J = 0 to N-1</a:t>
                      </a:r>
                      <a:endParaRPr lang="en-SG" sz="2000" b="0" dirty="0">
                        <a:solidFill>
                          <a:schemeClr val="tx1"/>
                        </a:solidFill>
                        <a:effectLst/>
                      </a:endParaRPr>
                    </a:p>
                    <a:p>
                      <a:pPr>
                        <a:spcAft>
                          <a:spcPts val="0"/>
                        </a:spcAft>
                      </a:pPr>
                      <a:r>
                        <a:rPr lang="en-US" sz="2000" b="0" dirty="0">
                          <a:solidFill>
                            <a:schemeClr val="tx1"/>
                          </a:solidFill>
                          <a:effectLst/>
                        </a:rPr>
                        <a:t>                  if (Current is the same as String[I])</a:t>
                      </a:r>
                      <a:endParaRPr lang="en-SG" sz="2000" b="0" dirty="0">
                        <a:solidFill>
                          <a:schemeClr val="tx1"/>
                        </a:solidFill>
                        <a:effectLst/>
                      </a:endParaRPr>
                    </a:p>
                    <a:p>
                      <a:pPr>
                        <a:spcAft>
                          <a:spcPts val="0"/>
                        </a:spcAft>
                      </a:pPr>
                      <a:r>
                        <a:rPr lang="en-US" sz="2000" b="0" dirty="0">
                          <a:solidFill>
                            <a:schemeClr val="tx1"/>
                          </a:solidFill>
                          <a:effectLst/>
                        </a:rPr>
                        <a:t>                             Frequency ++</a:t>
                      </a:r>
                      <a:endParaRPr lang="en-SG" sz="2000" b="0" dirty="0">
                        <a:solidFill>
                          <a:schemeClr val="tx1"/>
                        </a:solidFill>
                        <a:effectLst/>
                      </a:endParaRPr>
                    </a:p>
                    <a:p>
                      <a:pPr>
                        <a:spcAft>
                          <a:spcPts val="0"/>
                        </a:spcAft>
                      </a:pPr>
                      <a:r>
                        <a:rPr lang="en-US" sz="2000" b="0" dirty="0">
                          <a:solidFill>
                            <a:schemeClr val="tx1"/>
                          </a:solidFill>
                          <a:effectLst/>
                        </a:rPr>
                        <a:t>        Print result with String[I] and </a:t>
                      </a:r>
                      <a:r>
                        <a:rPr lang="en-US" sz="2000" b="0" dirty="0" smtClean="0">
                          <a:solidFill>
                            <a:schemeClr val="tx1"/>
                          </a:solidFill>
                          <a:effectLst/>
                        </a:rPr>
                        <a:t>Frequency</a:t>
                      </a:r>
                    </a:p>
                    <a:p>
                      <a:pPr>
                        <a:spcAft>
                          <a:spcPts val="0"/>
                        </a:spcAft>
                      </a:pPr>
                      <a:endParaRPr lang="en-US" sz="2000" b="0" dirty="0" smtClean="0">
                        <a:solidFill>
                          <a:schemeClr val="tx1"/>
                        </a:solidFill>
                        <a:effectLst/>
                        <a:latin typeface="Times New Roman" panose="02020603050405020304" pitchFamily="18" charset="0"/>
                        <a:ea typeface="SimSun" panose="02010600030101010101" pitchFamily="2" charset="-122"/>
                        <a:cs typeface="Latha"/>
                      </a:endParaRPr>
                    </a:p>
                    <a:p>
                      <a:pPr>
                        <a:spcAft>
                          <a:spcPts val="0"/>
                        </a:spcAft>
                      </a:pPr>
                      <a:endParaRPr lang="en-SG" sz="2000" b="0" dirty="0">
                        <a:solidFill>
                          <a:schemeClr val="tx1"/>
                        </a:solidFill>
                        <a:effectLst/>
                        <a:latin typeface="Times New Roman" panose="02020603050405020304" pitchFamily="18" charset="0"/>
                        <a:ea typeface="SimSun" panose="02010600030101010101" pitchFamily="2" charset="-122"/>
                        <a:cs typeface="Latha"/>
                      </a:endParaRPr>
                    </a:p>
                  </a:txBody>
                  <a:tcPr marL="68580" marR="68580" marT="0" marB="0">
                    <a:noFill/>
                  </a:tcPr>
                </a:tc>
                <a:extLst>
                  <a:ext uri="{0D108BD9-81ED-4DB2-BD59-A6C34878D82A}">
                    <a16:rowId xmlns:a16="http://schemas.microsoft.com/office/drawing/2014/main" val="1987763234"/>
                  </a:ext>
                </a:extLst>
              </a:tr>
              <a:tr h="301495">
                <a:tc>
                  <a:txBody>
                    <a:bodyPr/>
                    <a:lstStyle/>
                    <a:p>
                      <a:pPr>
                        <a:spcAft>
                          <a:spcPts val="0"/>
                        </a:spcAft>
                      </a:pPr>
                      <a:r>
                        <a:rPr lang="en-US" sz="2000" b="0">
                          <a:solidFill>
                            <a:schemeClr val="tx1"/>
                          </a:solidFill>
                          <a:effectLst/>
                        </a:rPr>
                        <a:t>Time complexity = O(N</a:t>
                      </a:r>
                      <a:r>
                        <a:rPr lang="en-US" sz="2000" b="0" baseline="30000">
                          <a:solidFill>
                            <a:schemeClr val="tx1"/>
                          </a:solidFill>
                          <a:effectLst/>
                        </a:rPr>
                        <a:t>2</a:t>
                      </a:r>
                      <a:r>
                        <a:rPr lang="en-US" sz="2000" b="0">
                          <a:solidFill>
                            <a:schemeClr val="tx1"/>
                          </a:solidFill>
                          <a:effectLst/>
                        </a:rPr>
                        <a:t>)</a:t>
                      </a:r>
                      <a:endParaRPr lang="en-SG" sz="2000" b="0">
                        <a:solidFill>
                          <a:schemeClr val="tx1"/>
                        </a:solidFill>
                        <a:effectLst/>
                        <a:latin typeface="Times New Roman" panose="02020603050405020304" pitchFamily="18" charset="0"/>
                        <a:ea typeface="SimSun" panose="02010600030101010101" pitchFamily="2" charset="-122"/>
                        <a:cs typeface="Latha"/>
                      </a:endParaRPr>
                    </a:p>
                  </a:txBody>
                  <a:tcPr marL="68580" marR="68580" marT="0" marB="0">
                    <a:noFill/>
                  </a:tcPr>
                </a:tc>
                <a:extLst>
                  <a:ext uri="{0D108BD9-81ED-4DB2-BD59-A6C34878D82A}">
                    <a16:rowId xmlns:a16="http://schemas.microsoft.com/office/drawing/2014/main" val="540380795"/>
                  </a:ext>
                </a:extLst>
              </a:tr>
              <a:tr h="301495">
                <a:tc>
                  <a:txBody>
                    <a:bodyPr/>
                    <a:lstStyle/>
                    <a:p>
                      <a:pPr>
                        <a:spcAft>
                          <a:spcPts val="0"/>
                        </a:spcAft>
                      </a:pPr>
                      <a:r>
                        <a:rPr lang="en-US" sz="2000" b="0" dirty="0">
                          <a:solidFill>
                            <a:schemeClr val="tx1"/>
                          </a:solidFill>
                          <a:effectLst/>
                        </a:rPr>
                        <a:t>Space complexity = O(1)   (only I, J, Frequency and Current, independent of N)</a:t>
                      </a:r>
                      <a:endParaRPr lang="en-SG" sz="2000" b="0" dirty="0">
                        <a:solidFill>
                          <a:schemeClr val="tx1"/>
                        </a:solidFill>
                        <a:effectLst/>
                        <a:latin typeface="Times New Roman" panose="02020603050405020304" pitchFamily="18" charset="0"/>
                        <a:ea typeface="SimSun" panose="02010600030101010101" pitchFamily="2" charset="-122"/>
                        <a:cs typeface="Latha"/>
                      </a:endParaRPr>
                    </a:p>
                  </a:txBody>
                  <a:tcPr marL="68580" marR="68580" marT="0" marB="0">
                    <a:noFill/>
                  </a:tcPr>
                </a:tc>
                <a:extLst>
                  <a:ext uri="{0D108BD9-81ED-4DB2-BD59-A6C34878D82A}">
                    <a16:rowId xmlns:a16="http://schemas.microsoft.com/office/drawing/2014/main" val="2803570805"/>
                  </a:ext>
                </a:extLst>
              </a:tr>
            </a:tbl>
          </a:graphicData>
        </a:graphic>
      </p:graphicFrame>
    </p:spTree>
    <p:extLst>
      <p:ext uri="{BB962C8B-B14F-4D97-AF65-F5344CB8AC3E}">
        <p14:creationId xmlns:p14="http://schemas.microsoft.com/office/powerpoint/2010/main" val="2441202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4. Algorithm B</a:t>
            </a:r>
            <a:endParaRPr lang="en-S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9549912"/>
              </p:ext>
            </p:extLst>
          </p:nvPr>
        </p:nvGraphicFramePr>
        <p:xfrm>
          <a:off x="1862051" y="1690688"/>
          <a:ext cx="7780712" cy="4372997"/>
        </p:xfrm>
        <a:graphic>
          <a:graphicData uri="http://schemas.openxmlformats.org/drawingml/2006/table">
            <a:tbl>
              <a:tblPr firstRow="1" firstCol="1" bandRow="1">
                <a:tableStyleId>{5C22544A-7EE6-4342-B048-85BDC9FD1C3A}</a:tableStyleId>
              </a:tblPr>
              <a:tblGrid>
                <a:gridCol w="7780712">
                  <a:extLst>
                    <a:ext uri="{9D8B030D-6E8A-4147-A177-3AD203B41FA5}">
                      <a16:colId xmlns:a16="http://schemas.microsoft.com/office/drawing/2014/main" val="1893058290"/>
                    </a:ext>
                  </a:extLst>
                </a:gridCol>
              </a:tblGrid>
              <a:tr h="3387058">
                <a:tc>
                  <a:txBody>
                    <a:bodyPr/>
                    <a:lstStyle/>
                    <a:p>
                      <a:pPr>
                        <a:spcAft>
                          <a:spcPts val="0"/>
                        </a:spcAft>
                      </a:pPr>
                      <a:r>
                        <a:rPr lang="en-US" sz="2000" b="0" dirty="0">
                          <a:solidFill>
                            <a:schemeClr val="tx1"/>
                          </a:solidFill>
                          <a:effectLst/>
                        </a:rPr>
                        <a:t>Approach B – Pseudo Code</a:t>
                      </a:r>
                      <a:endParaRPr lang="en-SG" sz="2000" b="0" dirty="0">
                        <a:solidFill>
                          <a:schemeClr val="tx1"/>
                        </a:solidFill>
                        <a:effectLst/>
                      </a:endParaRPr>
                    </a:p>
                    <a:p>
                      <a:pPr>
                        <a:spcAft>
                          <a:spcPts val="0"/>
                        </a:spcAft>
                      </a:pPr>
                      <a:r>
                        <a:rPr lang="en-US" sz="2000" b="0" dirty="0">
                          <a:solidFill>
                            <a:schemeClr val="tx1"/>
                          </a:solidFill>
                          <a:effectLst/>
                        </a:rPr>
                        <a:t> </a:t>
                      </a:r>
                      <a:endParaRPr lang="en-SG" sz="2000" b="0" dirty="0">
                        <a:solidFill>
                          <a:schemeClr val="tx1"/>
                        </a:solidFill>
                        <a:effectLst/>
                      </a:endParaRPr>
                    </a:p>
                    <a:p>
                      <a:pPr>
                        <a:spcAft>
                          <a:spcPts val="0"/>
                        </a:spcAft>
                      </a:pPr>
                      <a:r>
                        <a:rPr lang="en-US" sz="2000" b="0" dirty="0">
                          <a:solidFill>
                            <a:schemeClr val="tx1"/>
                          </a:solidFill>
                          <a:effectLst/>
                        </a:rPr>
                        <a:t>Array Frequency[256], initialized to all zeroes</a:t>
                      </a:r>
                      <a:endParaRPr lang="en-SG" sz="2000" b="0" dirty="0">
                        <a:solidFill>
                          <a:schemeClr val="tx1"/>
                        </a:solidFill>
                        <a:effectLst/>
                      </a:endParaRPr>
                    </a:p>
                    <a:p>
                      <a:pPr>
                        <a:spcAft>
                          <a:spcPts val="0"/>
                        </a:spcAft>
                      </a:pPr>
                      <a:r>
                        <a:rPr lang="en-US" sz="2000" b="0" dirty="0">
                          <a:solidFill>
                            <a:schemeClr val="tx1"/>
                          </a:solidFill>
                          <a:effectLst/>
                        </a:rPr>
                        <a:t> </a:t>
                      </a:r>
                      <a:endParaRPr lang="en-SG" sz="2000" b="0" dirty="0">
                        <a:solidFill>
                          <a:schemeClr val="tx1"/>
                        </a:solidFill>
                        <a:effectLst/>
                      </a:endParaRPr>
                    </a:p>
                    <a:p>
                      <a:pPr>
                        <a:spcAft>
                          <a:spcPts val="0"/>
                        </a:spcAft>
                      </a:pPr>
                      <a:r>
                        <a:rPr lang="en-US" sz="2000" b="0" dirty="0">
                          <a:solidFill>
                            <a:schemeClr val="tx1"/>
                          </a:solidFill>
                          <a:effectLst/>
                        </a:rPr>
                        <a:t>For I = 0 to N-1</a:t>
                      </a:r>
                      <a:br>
                        <a:rPr lang="en-US" sz="2000" b="0" dirty="0">
                          <a:solidFill>
                            <a:schemeClr val="tx1"/>
                          </a:solidFill>
                          <a:effectLst/>
                        </a:rPr>
                      </a:br>
                      <a:r>
                        <a:rPr lang="en-US" sz="2000" b="0" dirty="0">
                          <a:solidFill>
                            <a:schemeClr val="tx1"/>
                          </a:solidFill>
                          <a:effectLst/>
                        </a:rPr>
                        <a:t>       Frequency[ String[I] ]++  //Use </a:t>
                      </a:r>
                      <a:r>
                        <a:rPr lang="en-US" sz="2000" b="0" dirty="0" err="1">
                          <a:solidFill>
                            <a:schemeClr val="tx1"/>
                          </a:solidFill>
                          <a:effectLst/>
                        </a:rPr>
                        <a:t>Ascii</a:t>
                      </a:r>
                      <a:r>
                        <a:rPr lang="en-US" sz="2000" b="0" dirty="0">
                          <a:solidFill>
                            <a:schemeClr val="tx1"/>
                          </a:solidFill>
                          <a:effectLst/>
                        </a:rPr>
                        <a:t> as index</a:t>
                      </a:r>
                      <a:endParaRPr lang="en-SG" sz="2000" b="0" dirty="0">
                        <a:solidFill>
                          <a:schemeClr val="tx1"/>
                        </a:solidFill>
                        <a:effectLst/>
                      </a:endParaRPr>
                    </a:p>
                    <a:p>
                      <a:pPr>
                        <a:spcAft>
                          <a:spcPts val="0"/>
                        </a:spcAft>
                      </a:pPr>
                      <a:r>
                        <a:rPr lang="en-US" sz="2000" b="0" dirty="0">
                          <a:solidFill>
                            <a:schemeClr val="tx1"/>
                          </a:solidFill>
                          <a:effectLst/>
                        </a:rPr>
                        <a:t> </a:t>
                      </a:r>
                      <a:endParaRPr lang="en-SG" sz="2000" b="0" dirty="0">
                        <a:solidFill>
                          <a:schemeClr val="tx1"/>
                        </a:solidFill>
                        <a:effectLst/>
                      </a:endParaRPr>
                    </a:p>
                    <a:p>
                      <a:pPr>
                        <a:spcAft>
                          <a:spcPts val="0"/>
                        </a:spcAft>
                      </a:pPr>
                      <a:r>
                        <a:rPr lang="en-US" sz="2000" b="0" dirty="0">
                          <a:solidFill>
                            <a:schemeClr val="tx1"/>
                          </a:solidFill>
                          <a:effectLst/>
                        </a:rPr>
                        <a:t>For I = 0 to N-1</a:t>
                      </a:r>
                      <a:br>
                        <a:rPr lang="en-US" sz="2000" b="0" dirty="0">
                          <a:solidFill>
                            <a:schemeClr val="tx1"/>
                          </a:solidFill>
                          <a:effectLst/>
                        </a:rPr>
                      </a:br>
                      <a:r>
                        <a:rPr lang="en-US" sz="2000" b="0" dirty="0">
                          <a:solidFill>
                            <a:schemeClr val="tx1"/>
                          </a:solidFill>
                          <a:effectLst/>
                        </a:rPr>
                        <a:t>       Print Result with String[I] and Frequency[ String[I]]        </a:t>
                      </a:r>
                      <a:endParaRPr lang="en-SG" sz="2000" b="0" dirty="0">
                        <a:solidFill>
                          <a:schemeClr val="tx1"/>
                        </a:solidFill>
                        <a:effectLst/>
                        <a:latin typeface="Times New Roman" panose="02020603050405020304" pitchFamily="18" charset="0"/>
                        <a:ea typeface="SimSun" panose="02010600030101010101" pitchFamily="2" charset="-122"/>
                        <a:cs typeface="Latha"/>
                      </a:endParaRPr>
                    </a:p>
                  </a:txBody>
                  <a:tcPr marL="68580" marR="68580" marT="0" marB="0">
                    <a:noFill/>
                  </a:tcPr>
                </a:tc>
                <a:extLst>
                  <a:ext uri="{0D108BD9-81ED-4DB2-BD59-A6C34878D82A}">
                    <a16:rowId xmlns:a16="http://schemas.microsoft.com/office/drawing/2014/main" val="596102977"/>
                  </a:ext>
                </a:extLst>
              </a:tr>
              <a:tr h="376339">
                <a:tc>
                  <a:txBody>
                    <a:bodyPr/>
                    <a:lstStyle/>
                    <a:p>
                      <a:pPr>
                        <a:spcAft>
                          <a:spcPts val="0"/>
                        </a:spcAft>
                      </a:pPr>
                      <a:r>
                        <a:rPr lang="en-US" sz="2000" b="0">
                          <a:solidFill>
                            <a:schemeClr val="tx1"/>
                          </a:solidFill>
                          <a:effectLst/>
                        </a:rPr>
                        <a:t>Time complexity = O(N)</a:t>
                      </a:r>
                      <a:endParaRPr lang="en-SG" sz="2000" b="0">
                        <a:solidFill>
                          <a:schemeClr val="tx1"/>
                        </a:solidFill>
                        <a:effectLst/>
                        <a:latin typeface="Times New Roman" panose="02020603050405020304" pitchFamily="18" charset="0"/>
                        <a:ea typeface="SimSun" panose="02010600030101010101" pitchFamily="2" charset="-122"/>
                        <a:cs typeface="Latha"/>
                      </a:endParaRPr>
                    </a:p>
                  </a:txBody>
                  <a:tcPr marL="68580" marR="68580" marT="0" marB="0">
                    <a:noFill/>
                  </a:tcPr>
                </a:tc>
                <a:extLst>
                  <a:ext uri="{0D108BD9-81ED-4DB2-BD59-A6C34878D82A}">
                    <a16:rowId xmlns:a16="http://schemas.microsoft.com/office/drawing/2014/main" val="510394095"/>
                  </a:ext>
                </a:extLst>
              </a:tr>
              <a:tr h="376339">
                <a:tc>
                  <a:txBody>
                    <a:bodyPr/>
                    <a:lstStyle/>
                    <a:p>
                      <a:pPr>
                        <a:spcAft>
                          <a:spcPts val="0"/>
                        </a:spcAft>
                      </a:pPr>
                      <a:r>
                        <a:rPr lang="en-US" sz="2000" b="0" dirty="0">
                          <a:solidFill>
                            <a:schemeClr val="tx1"/>
                          </a:solidFill>
                          <a:effectLst/>
                        </a:rPr>
                        <a:t>Space complexity = </a:t>
                      </a:r>
                      <a:r>
                        <a:rPr lang="en-US" sz="2000" b="0" u="sng" dirty="0">
                          <a:solidFill>
                            <a:schemeClr val="tx1"/>
                          </a:solidFill>
                          <a:effectLst/>
                        </a:rPr>
                        <a:t>O(1)</a:t>
                      </a:r>
                      <a:r>
                        <a:rPr lang="en-US" sz="2000" b="0" dirty="0">
                          <a:solidFill>
                            <a:schemeClr val="tx1"/>
                          </a:solidFill>
                          <a:effectLst/>
                        </a:rPr>
                        <a:t>   (only I, J, Frequency[256] and Current, independent of N)</a:t>
                      </a:r>
                      <a:endParaRPr lang="en-SG" sz="2000" b="0" dirty="0">
                        <a:solidFill>
                          <a:schemeClr val="tx1"/>
                        </a:solidFill>
                        <a:effectLst/>
                        <a:latin typeface="Times New Roman" panose="02020603050405020304" pitchFamily="18" charset="0"/>
                        <a:ea typeface="SimSun" panose="02010600030101010101" pitchFamily="2" charset="-122"/>
                        <a:cs typeface="Latha"/>
                      </a:endParaRPr>
                    </a:p>
                  </a:txBody>
                  <a:tcPr marL="68580" marR="68580" marT="0" marB="0">
                    <a:noFill/>
                  </a:tcPr>
                </a:tc>
                <a:extLst>
                  <a:ext uri="{0D108BD9-81ED-4DB2-BD59-A6C34878D82A}">
                    <a16:rowId xmlns:a16="http://schemas.microsoft.com/office/drawing/2014/main" val="156115219"/>
                  </a:ext>
                </a:extLst>
              </a:tr>
            </a:tbl>
          </a:graphicData>
        </a:graphic>
      </p:graphicFrame>
    </p:spTree>
    <p:extLst>
      <p:ext uri="{BB962C8B-B14F-4D97-AF65-F5344CB8AC3E}">
        <p14:creationId xmlns:p14="http://schemas.microsoft.com/office/powerpoint/2010/main" val="1134140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4. Conclusion</a:t>
            </a:r>
            <a:endParaRPr lang="en-SG" dirty="0"/>
          </a:p>
        </p:txBody>
      </p:sp>
      <p:sp>
        <p:nvSpPr>
          <p:cNvPr id="3" name="Content Placeholder 2"/>
          <p:cNvSpPr>
            <a:spLocks noGrp="1"/>
          </p:cNvSpPr>
          <p:nvPr>
            <p:ph idx="1"/>
          </p:nvPr>
        </p:nvSpPr>
        <p:spPr/>
        <p:txBody>
          <a:bodyPr/>
          <a:lstStyle/>
          <a:p>
            <a:r>
              <a:rPr lang="en-US" dirty="0"/>
              <a:t>In this case, Approach B is the obvious winner. </a:t>
            </a:r>
            <a:endParaRPr lang="en-US" dirty="0" smtClean="0"/>
          </a:p>
          <a:p>
            <a:r>
              <a:rPr lang="en-US" dirty="0" smtClean="0"/>
              <a:t>In </a:t>
            </a:r>
            <a:r>
              <a:rPr lang="en-US" dirty="0"/>
              <a:t>general, time and space are two resources that are commonly in tradeoff relationship, i.e. we can spend more memory space in order to reduce the time spent or vice versa. </a:t>
            </a:r>
            <a:endParaRPr lang="en-US" dirty="0" smtClean="0"/>
          </a:p>
          <a:p>
            <a:r>
              <a:rPr lang="en-US" dirty="0" smtClean="0"/>
              <a:t>For </a:t>
            </a:r>
            <a:r>
              <a:rPr lang="en-US" dirty="0"/>
              <a:t>example, there are many cases where we can do pre-processing on the data and store the information to help with future calculation.  </a:t>
            </a:r>
            <a:endParaRPr lang="en-SG" dirty="0"/>
          </a:p>
          <a:p>
            <a:endParaRPr lang="en-SG" dirty="0"/>
          </a:p>
        </p:txBody>
      </p:sp>
    </p:spTree>
    <p:extLst>
      <p:ext uri="{BB962C8B-B14F-4D97-AF65-F5344CB8AC3E}">
        <p14:creationId xmlns:p14="http://schemas.microsoft.com/office/powerpoint/2010/main" val="1780324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Part 1</a:t>
            </a:r>
            <a:endParaRPr lang="en-SG" dirty="0"/>
          </a:p>
        </p:txBody>
      </p:sp>
      <p:sp>
        <p:nvSpPr>
          <p:cNvPr id="4" name="Subtitle 3"/>
          <p:cNvSpPr>
            <a:spLocks noGrp="1"/>
          </p:cNvSpPr>
          <p:nvPr>
            <p:ph type="subTitle" idx="1"/>
          </p:nvPr>
        </p:nvSpPr>
        <p:spPr/>
        <p:txBody>
          <a:bodyPr/>
          <a:lstStyle/>
          <a:p>
            <a:r>
              <a:rPr lang="en-SG" dirty="0" smtClean="0"/>
              <a:t>Pi, Git &amp; Complexity</a:t>
            </a:r>
            <a:endParaRPr lang="en-SG" dirty="0"/>
          </a:p>
        </p:txBody>
      </p:sp>
    </p:spTree>
    <p:extLst>
      <p:ext uri="{BB962C8B-B14F-4D97-AF65-F5344CB8AC3E}">
        <p14:creationId xmlns:p14="http://schemas.microsoft.com/office/powerpoint/2010/main" val="3940326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Part 2</a:t>
            </a:r>
            <a:endParaRPr lang="en-SG" dirty="0"/>
          </a:p>
        </p:txBody>
      </p:sp>
      <p:sp>
        <p:nvSpPr>
          <p:cNvPr id="4" name="Subtitle 3"/>
          <p:cNvSpPr>
            <a:spLocks noGrp="1"/>
          </p:cNvSpPr>
          <p:nvPr>
            <p:ph type="subTitle" idx="1"/>
          </p:nvPr>
        </p:nvSpPr>
        <p:spPr/>
        <p:txBody>
          <a:bodyPr/>
          <a:lstStyle/>
          <a:p>
            <a:r>
              <a:rPr lang="en-SG" dirty="0" smtClean="0"/>
              <a:t>Understanding Microcontroller</a:t>
            </a:r>
            <a:endParaRPr lang="en-SG" dirty="0"/>
          </a:p>
        </p:txBody>
      </p:sp>
    </p:spTree>
    <p:extLst>
      <p:ext uri="{BB962C8B-B14F-4D97-AF65-F5344CB8AC3E}">
        <p14:creationId xmlns:p14="http://schemas.microsoft.com/office/powerpoint/2010/main" val="14229549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1. </a:t>
            </a:r>
            <a:r>
              <a:rPr lang="en-US" dirty="0" smtClean="0"/>
              <a:t>Microcontroller Register Size</a:t>
            </a:r>
            <a:endParaRPr lang="en-SG" dirty="0"/>
          </a:p>
        </p:txBody>
      </p:sp>
      <p:sp>
        <p:nvSpPr>
          <p:cNvPr id="3" name="Content Placeholder 2"/>
          <p:cNvSpPr>
            <a:spLocks noGrp="1"/>
          </p:cNvSpPr>
          <p:nvPr>
            <p:ph idx="1"/>
          </p:nvPr>
        </p:nvSpPr>
        <p:spPr>
          <a:xfrm>
            <a:off x="356062" y="1526366"/>
            <a:ext cx="10515600" cy="4924309"/>
          </a:xfrm>
        </p:spPr>
        <p:txBody>
          <a:bodyPr>
            <a:normAutofit/>
          </a:bodyPr>
          <a:lstStyle/>
          <a:p>
            <a:r>
              <a:rPr lang="en-US" dirty="0"/>
              <a:t>How many bit microcontroller is this device? </a:t>
            </a:r>
            <a:endParaRPr lang="en-US" dirty="0" smtClean="0"/>
          </a:p>
          <a:p>
            <a:r>
              <a:rPr lang="en-US" dirty="0" smtClean="0"/>
              <a:t>What </a:t>
            </a:r>
            <a:r>
              <a:rPr lang="en-US" dirty="0"/>
              <a:t>can you deduce from your answer</a:t>
            </a:r>
            <a:r>
              <a:rPr lang="en-US" dirty="0" smtClean="0"/>
              <a:t>?</a:t>
            </a:r>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t>Suggested Answer:</a:t>
            </a:r>
          </a:p>
          <a:p>
            <a:r>
              <a:rPr lang="en-US" sz="2400" dirty="0"/>
              <a:t>8 – bit Microcontroller.</a:t>
            </a:r>
            <a:endParaRPr lang="en-SG" sz="2400" dirty="0"/>
          </a:p>
          <a:p>
            <a:r>
              <a:rPr lang="en-US" sz="2400" dirty="0"/>
              <a:t>It means that it can deal with 8-bit data at a time. </a:t>
            </a:r>
            <a:endParaRPr lang="en-US" sz="2400" dirty="0" smtClean="0"/>
          </a:p>
          <a:p>
            <a:r>
              <a:rPr lang="en-US" sz="2400" dirty="0" smtClean="0"/>
              <a:t>Indirectly </a:t>
            </a:r>
            <a:r>
              <a:rPr lang="en-US" sz="2400" dirty="0"/>
              <a:t>implies that all its internal working registers are also generally 8-bit.</a:t>
            </a:r>
            <a:endParaRPr lang="en-SG" sz="2400" dirty="0"/>
          </a:p>
        </p:txBody>
      </p:sp>
      <p:pic>
        <p:nvPicPr>
          <p:cNvPr id="4" name="Picture 3"/>
          <p:cNvPicPr>
            <a:picLocks noChangeAspect="1"/>
          </p:cNvPicPr>
          <p:nvPr/>
        </p:nvPicPr>
        <p:blipFill>
          <a:blip r:embed="rId3"/>
          <a:stretch>
            <a:fillRect/>
          </a:stretch>
        </p:blipFill>
        <p:spPr>
          <a:xfrm>
            <a:off x="4822750" y="2983799"/>
            <a:ext cx="6048912" cy="2009441"/>
          </a:xfrm>
          <a:prstGeom prst="rect">
            <a:avLst/>
          </a:prstGeom>
        </p:spPr>
      </p:pic>
    </p:spTree>
    <p:extLst>
      <p:ext uri="{BB962C8B-B14F-4D97-AF65-F5344CB8AC3E}">
        <p14:creationId xmlns:p14="http://schemas.microsoft.com/office/powerpoint/2010/main" val="8005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2. Operating Speed</a:t>
            </a:r>
            <a:endParaRPr lang="en-SG" dirty="0"/>
          </a:p>
        </p:txBody>
      </p:sp>
      <p:sp>
        <p:nvSpPr>
          <p:cNvPr id="3" name="Content Placeholder 2"/>
          <p:cNvSpPr>
            <a:spLocks noGrp="1"/>
          </p:cNvSpPr>
          <p:nvPr>
            <p:ph idx="1"/>
          </p:nvPr>
        </p:nvSpPr>
        <p:spPr>
          <a:xfrm>
            <a:off x="838200" y="1825625"/>
            <a:ext cx="10515600" cy="4741430"/>
          </a:xfrm>
        </p:spPr>
        <p:txBody>
          <a:bodyPr>
            <a:normAutofit/>
          </a:bodyPr>
          <a:lstStyle/>
          <a:p>
            <a:pPr lvl="0"/>
            <a:r>
              <a:rPr lang="en-US" dirty="0"/>
              <a:t>What is the fastest speed at which this device can operate? </a:t>
            </a:r>
            <a:endParaRPr lang="en-SG" dirty="0"/>
          </a:p>
          <a:p>
            <a:r>
              <a:rPr lang="en-US" dirty="0"/>
              <a:t>Can it be clocked even faster than that?</a:t>
            </a:r>
            <a:endParaRPr lang="en-SG" dirty="0"/>
          </a:p>
          <a:p>
            <a:pPr marL="0" indent="0">
              <a:buNone/>
            </a:pPr>
            <a:endParaRPr lang="en-SG" dirty="0" smtClean="0"/>
          </a:p>
          <a:p>
            <a:pPr marL="0" indent="0">
              <a:buNone/>
            </a:pPr>
            <a:endParaRPr lang="en-SG" dirty="0" smtClean="0"/>
          </a:p>
          <a:p>
            <a:pPr marL="0" indent="0">
              <a:buNone/>
            </a:pPr>
            <a:r>
              <a:rPr lang="en-SG" sz="2400" dirty="0" smtClean="0"/>
              <a:t>Suggested Answer:</a:t>
            </a:r>
          </a:p>
          <a:p>
            <a:pPr>
              <a:buFontTx/>
              <a:buChar char="-"/>
            </a:pPr>
            <a:r>
              <a:rPr lang="en-US" sz="2400" dirty="0" smtClean="0"/>
              <a:t>20mHz</a:t>
            </a:r>
          </a:p>
          <a:p>
            <a:pPr>
              <a:buFontTx/>
              <a:buChar char="-"/>
            </a:pPr>
            <a:r>
              <a:rPr lang="en-US" sz="2400" dirty="0" smtClean="0"/>
              <a:t>Possible to go faster, </a:t>
            </a:r>
            <a:r>
              <a:rPr lang="en-US" sz="2400" dirty="0"/>
              <a:t>because manufacturers always give you the lower bound to be safe. </a:t>
            </a:r>
            <a:endParaRPr lang="en-US" sz="2400" dirty="0" smtClean="0"/>
          </a:p>
          <a:p>
            <a:pPr>
              <a:buFontTx/>
              <a:buChar char="-"/>
            </a:pPr>
            <a:r>
              <a:rPr lang="en-US" sz="2400" dirty="0" smtClean="0"/>
              <a:t>Many </a:t>
            </a:r>
            <a:r>
              <a:rPr lang="en-US" sz="2400" dirty="0"/>
              <a:t>devices can actually run faster than that, but it is not recommended as it is NOT guaranteed by the manufacturer.</a:t>
            </a:r>
            <a:endParaRPr lang="en-SG" sz="2400" dirty="0"/>
          </a:p>
          <a:p>
            <a:pPr marL="0" indent="0">
              <a:buNone/>
            </a:pPr>
            <a:endParaRPr lang="en-SG" dirty="0"/>
          </a:p>
        </p:txBody>
      </p:sp>
      <p:pic>
        <p:nvPicPr>
          <p:cNvPr id="4" name="Picture 3"/>
          <p:cNvPicPr>
            <a:picLocks noChangeAspect="1"/>
          </p:cNvPicPr>
          <p:nvPr/>
        </p:nvPicPr>
        <p:blipFill>
          <a:blip r:embed="rId3"/>
          <a:stretch>
            <a:fillRect/>
          </a:stretch>
        </p:blipFill>
        <p:spPr>
          <a:xfrm>
            <a:off x="8810694" y="2747014"/>
            <a:ext cx="2720167" cy="2074368"/>
          </a:xfrm>
          <a:prstGeom prst="rect">
            <a:avLst/>
          </a:prstGeom>
        </p:spPr>
      </p:pic>
      <p:pic>
        <p:nvPicPr>
          <p:cNvPr id="5" name="Picture 4"/>
          <p:cNvPicPr>
            <a:picLocks noChangeAspect="1"/>
          </p:cNvPicPr>
          <p:nvPr/>
        </p:nvPicPr>
        <p:blipFill>
          <a:blip r:embed="rId4"/>
          <a:stretch>
            <a:fillRect/>
          </a:stretch>
        </p:blipFill>
        <p:spPr>
          <a:xfrm>
            <a:off x="3361038" y="3275214"/>
            <a:ext cx="5626716" cy="1280160"/>
          </a:xfrm>
          <a:prstGeom prst="rect">
            <a:avLst/>
          </a:prstGeom>
        </p:spPr>
      </p:pic>
    </p:spTree>
    <p:extLst>
      <p:ext uri="{BB962C8B-B14F-4D97-AF65-F5344CB8AC3E}">
        <p14:creationId xmlns:p14="http://schemas.microsoft.com/office/powerpoint/2010/main" val="35739902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3. I/O Ports</a:t>
            </a:r>
            <a:endParaRPr lang="en-SG" dirty="0"/>
          </a:p>
        </p:txBody>
      </p:sp>
      <p:sp>
        <p:nvSpPr>
          <p:cNvPr id="3" name="Content Placeholder 2"/>
          <p:cNvSpPr>
            <a:spLocks noGrp="1"/>
          </p:cNvSpPr>
          <p:nvPr>
            <p:ph idx="1"/>
          </p:nvPr>
        </p:nvSpPr>
        <p:spPr/>
        <p:txBody>
          <a:bodyPr/>
          <a:lstStyle/>
          <a:p>
            <a:r>
              <a:rPr lang="en-US" dirty="0"/>
              <a:t>How many I/O ports are there and what are their bus widths?</a:t>
            </a:r>
            <a:endParaRPr lang="en-SG" dirty="0"/>
          </a:p>
          <a:p>
            <a:pPr marL="0" indent="0">
              <a:buNone/>
            </a:pPr>
            <a:endParaRPr lang="en-SG" dirty="0" smtClean="0"/>
          </a:p>
          <a:p>
            <a:r>
              <a:rPr lang="en-US" dirty="0" smtClean="0"/>
              <a:t>Suggested Answer</a:t>
            </a:r>
            <a:r>
              <a:rPr lang="en-US" dirty="0"/>
              <a:t>:</a:t>
            </a:r>
            <a:endParaRPr lang="en-SG" dirty="0"/>
          </a:p>
          <a:p>
            <a:pPr lvl="1"/>
            <a:r>
              <a:rPr lang="en-US" dirty="0"/>
              <a:t>3 I/O ports</a:t>
            </a:r>
            <a:endParaRPr lang="en-SG" dirty="0"/>
          </a:p>
          <a:p>
            <a:pPr lvl="1"/>
            <a:r>
              <a:rPr lang="en-US" dirty="0" err="1"/>
              <a:t>PortB</a:t>
            </a:r>
            <a:r>
              <a:rPr lang="en-US" dirty="0"/>
              <a:t>: 8-bits [7:0]</a:t>
            </a:r>
            <a:endParaRPr lang="en-SG" dirty="0"/>
          </a:p>
          <a:p>
            <a:pPr lvl="1"/>
            <a:r>
              <a:rPr lang="en-US" dirty="0" err="1"/>
              <a:t>PortC</a:t>
            </a:r>
            <a:r>
              <a:rPr lang="en-US" dirty="0"/>
              <a:t>: 7-bits [6:0]</a:t>
            </a:r>
            <a:endParaRPr lang="en-SG" dirty="0"/>
          </a:p>
          <a:p>
            <a:pPr lvl="1"/>
            <a:r>
              <a:rPr lang="en-US" dirty="0" err="1"/>
              <a:t>PortD</a:t>
            </a:r>
            <a:r>
              <a:rPr lang="en-US" dirty="0"/>
              <a:t>: 8-bits [7:0]</a:t>
            </a:r>
            <a:endParaRPr lang="en-SG" dirty="0"/>
          </a:p>
          <a:p>
            <a:pPr marL="0" indent="0">
              <a:buNone/>
            </a:pPr>
            <a:endParaRPr lang="en-SG" dirty="0"/>
          </a:p>
        </p:txBody>
      </p:sp>
      <p:pic>
        <p:nvPicPr>
          <p:cNvPr id="4" name="Picture 3"/>
          <p:cNvPicPr>
            <a:picLocks noChangeAspect="1"/>
          </p:cNvPicPr>
          <p:nvPr/>
        </p:nvPicPr>
        <p:blipFill>
          <a:blip r:embed="rId3"/>
          <a:stretch>
            <a:fillRect/>
          </a:stretch>
        </p:blipFill>
        <p:spPr>
          <a:xfrm>
            <a:off x="6367359" y="2988999"/>
            <a:ext cx="3225528" cy="1591239"/>
          </a:xfrm>
          <a:prstGeom prst="rect">
            <a:avLst/>
          </a:prstGeom>
        </p:spPr>
      </p:pic>
    </p:spTree>
    <p:extLst>
      <p:ext uri="{BB962C8B-B14F-4D97-AF65-F5344CB8AC3E}">
        <p14:creationId xmlns:p14="http://schemas.microsoft.com/office/powerpoint/2010/main" val="3200387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4. </a:t>
            </a:r>
            <a:r>
              <a:rPr lang="en-SG" dirty="0" err="1" smtClean="0"/>
              <a:t>PortB</a:t>
            </a:r>
            <a:r>
              <a:rPr lang="en-SG" dirty="0" smtClean="0"/>
              <a:t> Mapping</a:t>
            </a:r>
            <a:endParaRPr lang="en-SG" dirty="0"/>
          </a:p>
        </p:txBody>
      </p:sp>
      <p:sp>
        <p:nvSpPr>
          <p:cNvPr id="3" name="Content Placeholder 2"/>
          <p:cNvSpPr>
            <a:spLocks noGrp="1"/>
          </p:cNvSpPr>
          <p:nvPr>
            <p:ph idx="1"/>
          </p:nvPr>
        </p:nvSpPr>
        <p:spPr>
          <a:xfrm>
            <a:off x="838200" y="1825625"/>
            <a:ext cx="4781204" cy="4351338"/>
          </a:xfrm>
        </p:spPr>
        <p:txBody>
          <a:bodyPr/>
          <a:lstStyle/>
          <a:p>
            <a:r>
              <a:rPr lang="en-US" dirty="0"/>
              <a:t>Note down the mapping of </a:t>
            </a:r>
            <a:r>
              <a:rPr lang="en-US" dirty="0" err="1"/>
              <a:t>PortB</a:t>
            </a:r>
            <a:r>
              <a:rPr lang="en-US" dirty="0"/>
              <a:t> pins to the actual Microcontroller Pins.</a:t>
            </a:r>
            <a:endParaRPr lang="en-SG" dirty="0"/>
          </a:p>
          <a:p>
            <a:endParaRPr lang="en-SG" dirty="0"/>
          </a:p>
        </p:txBody>
      </p:sp>
      <p:graphicFrame>
        <p:nvGraphicFramePr>
          <p:cNvPr id="6" name="Table 5"/>
          <p:cNvGraphicFramePr>
            <a:graphicFrameLocks noGrp="1"/>
          </p:cNvGraphicFramePr>
          <p:nvPr>
            <p:extLst>
              <p:ext uri="{D42A27DB-BD31-4B8C-83A1-F6EECF244321}">
                <p14:modId xmlns:p14="http://schemas.microsoft.com/office/powerpoint/2010/main" val="3232501517"/>
              </p:ext>
            </p:extLst>
          </p:nvPr>
        </p:nvGraphicFramePr>
        <p:xfrm>
          <a:off x="1237702" y="4566561"/>
          <a:ext cx="8088542" cy="1285600"/>
        </p:xfrm>
        <a:graphic>
          <a:graphicData uri="http://schemas.openxmlformats.org/drawingml/2006/table">
            <a:tbl>
              <a:tblPr firstRow="1" firstCol="1" bandRow="1">
                <a:tableStyleId>{69CF1AB2-1976-4502-BF36-3FF5EA218861}</a:tableStyleId>
              </a:tblPr>
              <a:tblGrid>
                <a:gridCol w="1010701">
                  <a:extLst>
                    <a:ext uri="{9D8B030D-6E8A-4147-A177-3AD203B41FA5}">
                      <a16:colId xmlns:a16="http://schemas.microsoft.com/office/drawing/2014/main" val="160588649"/>
                    </a:ext>
                  </a:extLst>
                </a:gridCol>
                <a:gridCol w="1010701">
                  <a:extLst>
                    <a:ext uri="{9D8B030D-6E8A-4147-A177-3AD203B41FA5}">
                      <a16:colId xmlns:a16="http://schemas.microsoft.com/office/drawing/2014/main" val="3849943433"/>
                    </a:ext>
                  </a:extLst>
                </a:gridCol>
                <a:gridCol w="1011679">
                  <a:extLst>
                    <a:ext uri="{9D8B030D-6E8A-4147-A177-3AD203B41FA5}">
                      <a16:colId xmlns:a16="http://schemas.microsoft.com/office/drawing/2014/main" val="3681540446"/>
                    </a:ext>
                  </a:extLst>
                </a:gridCol>
                <a:gridCol w="1010701">
                  <a:extLst>
                    <a:ext uri="{9D8B030D-6E8A-4147-A177-3AD203B41FA5}">
                      <a16:colId xmlns:a16="http://schemas.microsoft.com/office/drawing/2014/main" val="2782109336"/>
                    </a:ext>
                  </a:extLst>
                </a:gridCol>
                <a:gridCol w="1010701">
                  <a:extLst>
                    <a:ext uri="{9D8B030D-6E8A-4147-A177-3AD203B41FA5}">
                      <a16:colId xmlns:a16="http://schemas.microsoft.com/office/drawing/2014/main" val="3721533111"/>
                    </a:ext>
                  </a:extLst>
                </a:gridCol>
                <a:gridCol w="1011679">
                  <a:extLst>
                    <a:ext uri="{9D8B030D-6E8A-4147-A177-3AD203B41FA5}">
                      <a16:colId xmlns:a16="http://schemas.microsoft.com/office/drawing/2014/main" val="415192338"/>
                    </a:ext>
                  </a:extLst>
                </a:gridCol>
                <a:gridCol w="1010701">
                  <a:extLst>
                    <a:ext uri="{9D8B030D-6E8A-4147-A177-3AD203B41FA5}">
                      <a16:colId xmlns:a16="http://schemas.microsoft.com/office/drawing/2014/main" val="2237967951"/>
                    </a:ext>
                  </a:extLst>
                </a:gridCol>
                <a:gridCol w="1011679">
                  <a:extLst>
                    <a:ext uri="{9D8B030D-6E8A-4147-A177-3AD203B41FA5}">
                      <a16:colId xmlns:a16="http://schemas.microsoft.com/office/drawing/2014/main" val="1703686049"/>
                    </a:ext>
                  </a:extLst>
                </a:gridCol>
              </a:tblGrid>
              <a:tr h="771360">
                <a:tc>
                  <a:txBody>
                    <a:bodyPr/>
                    <a:lstStyle/>
                    <a:p>
                      <a:pPr marL="457200" algn="l">
                        <a:lnSpc>
                          <a:spcPct val="107000"/>
                        </a:lnSpc>
                        <a:spcAft>
                          <a:spcPts val="0"/>
                        </a:spcAft>
                      </a:pPr>
                      <a:r>
                        <a:rPr lang="en-US" sz="2000">
                          <a:effectLst/>
                        </a:rPr>
                        <a:t>PB7</a:t>
                      </a:r>
                      <a:endParaRPr lang="en-SG" sz="1800">
                        <a:solidFill>
                          <a:schemeClr val="tx1"/>
                        </a:solidFill>
                        <a:effectLst/>
                        <a:latin typeface="Calibri" panose="020F0502020204030204" pitchFamily="34" charset="0"/>
                        <a:ea typeface="DengXian" panose="02010600030101010101" pitchFamily="2" charset="-122"/>
                        <a:cs typeface="Latha"/>
                      </a:endParaRPr>
                    </a:p>
                  </a:txBody>
                  <a:tcPr marL="68580" marR="68580" marT="0" marB="0"/>
                </a:tc>
                <a:tc>
                  <a:txBody>
                    <a:bodyPr/>
                    <a:lstStyle/>
                    <a:p>
                      <a:pPr marL="457200" algn="l">
                        <a:lnSpc>
                          <a:spcPct val="107000"/>
                        </a:lnSpc>
                        <a:spcAft>
                          <a:spcPts val="0"/>
                        </a:spcAft>
                      </a:pPr>
                      <a:r>
                        <a:rPr lang="en-US" sz="2000">
                          <a:effectLst/>
                        </a:rPr>
                        <a:t>PB6</a:t>
                      </a:r>
                      <a:endParaRPr lang="en-SG" sz="1800">
                        <a:solidFill>
                          <a:schemeClr val="tx1"/>
                        </a:solidFill>
                        <a:effectLst/>
                        <a:latin typeface="Calibri" panose="020F0502020204030204" pitchFamily="34" charset="0"/>
                        <a:ea typeface="DengXian" panose="02010600030101010101" pitchFamily="2" charset="-122"/>
                        <a:cs typeface="Latha"/>
                      </a:endParaRPr>
                    </a:p>
                  </a:txBody>
                  <a:tcPr marL="68580" marR="68580" marT="0" marB="0"/>
                </a:tc>
                <a:tc>
                  <a:txBody>
                    <a:bodyPr/>
                    <a:lstStyle/>
                    <a:p>
                      <a:pPr marL="457200" algn="l">
                        <a:lnSpc>
                          <a:spcPct val="107000"/>
                        </a:lnSpc>
                        <a:spcAft>
                          <a:spcPts val="0"/>
                        </a:spcAft>
                      </a:pPr>
                      <a:r>
                        <a:rPr lang="en-US" sz="2000">
                          <a:effectLst/>
                        </a:rPr>
                        <a:t>PB5</a:t>
                      </a:r>
                      <a:endParaRPr lang="en-SG" sz="1800">
                        <a:solidFill>
                          <a:schemeClr val="tx1"/>
                        </a:solidFill>
                        <a:effectLst/>
                        <a:latin typeface="Calibri" panose="020F0502020204030204" pitchFamily="34" charset="0"/>
                        <a:ea typeface="DengXian" panose="02010600030101010101" pitchFamily="2" charset="-122"/>
                        <a:cs typeface="Latha"/>
                      </a:endParaRPr>
                    </a:p>
                  </a:txBody>
                  <a:tcPr marL="68580" marR="68580" marT="0" marB="0"/>
                </a:tc>
                <a:tc>
                  <a:txBody>
                    <a:bodyPr/>
                    <a:lstStyle/>
                    <a:p>
                      <a:pPr marL="457200" algn="l">
                        <a:lnSpc>
                          <a:spcPct val="107000"/>
                        </a:lnSpc>
                        <a:spcAft>
                          <a:spcPts val="0"/>
                        </a:spcAft>
                      </a:pPr>
                      <a:r>
                        <a:rPr lang="en-US" sz="2000">
                          <a:effectLst/>
                        </a:rPr>
                        <a:t>PB4</a:t>
                      </a:r>
                      <a:endParaRPr lang="en-SG" sz="1800">
                        <a:solidFill>
                          <a:schemeClr val="tx1"/>
                        </a:solidFill>
                        <a:effectLst/>
                        <a:latin typeface="Calibri" panose="020F0502020204030204" pitchFamily="34" charset="0"/>
                        <a:ea typeface="DengXian" panose="02010600030101010101" pitchFamily="2" charset="-122"/>
                        <a:cs typeface="Latha"/>
                      </a:endParaRPr>
                    </a:p>
                  </a:txBody>
                  <a:tcPr marL="68580" marR="68580" marT="0" marB="0"/>
                </a:tc>
                <a:tc>
                  <a:txBody>
                    <a:bodyPr/>
                    <a:lstStyle/>
                    <a:p>
                      <a:pPr marL="457200" algn="l">
                        <a:lnSpc>
                          <a:spcPct val="107000"/>
                        </a:lnSpc>
                        <a:spcAft>
                          <a:spcPts val="0"/>
                        </a:spcAft>
                      </a:pPr>
                      <a:r>
                        <a:rPr lang="en-US" sz="2000">
                          <a:effectLst/>
                        </a:rPr>
                        <a:t>PB3</a:t>
                      </a:r>
                      <a:endParaRPr lang="en-SG" sz="1800">
                        <a:solidFill>
                          <a:schemeClr val="tx1"/>
                        </a:solidFill>
                        <a:effectLst/>
                        <a:latin typeface="Calibri" panose="020F0502020204030204" pitchFamily="34" charset="0"/>
                        <a:ea typeface="DengXian" panose="02010600030101010101" pitchFamily="2" charset="-122"/>
                        <a:cs typeface="Latha"/>
                      </a:endParaRPr>
                    </a:p>
                  </a:txBody>
                  <a:tcPr marL="68580" marR="68580" marT="0" marB="0"/>
                </a:tc>
                <a:tc>
                  <a:txBody>
                    <a:bodyPr/>
                    <a:lstStyle/>
                    <a:p>
                      <a:pPr marL="457200" algn="l">
                        <a:lnSpc>
                          <a:spcPct val="107000"/>
                        </a:lnSpc>
                        <a:spcAft>
                          <a:spcPts val="0"/>
                        </a:spcAft>
                      </a:pPr>
                      <a:r>
                        <a:rPr lang="en-US" sz="2000">
                          <a:effectLst/>
                        </a:rPr>
                        <a:t>PB2</a:t>
                      </a:r>
                      <a:endParaRPr lang="en-SG" sz="1800">
                        <a:solidFill>
                          <a:schemeClr val="tx1"/>
                        </a:solidFill>
                        <a:effectLst/>
                        <a:latin typeface="Calibri" panose="020F0502020204030204" pitchFamily="34" charset="0"/>
                        <a:ea typeface="DengXian" panose="02010600030101010101" pitchFamily="2" charset="-122"/>
                        <a:cs typeface="Latha"/>
                      </a:endParaRPr>
                    </a:p>
                  </a:txBody>
                  <a:tcPr marL="68580" marR="68580" marT="0" marB="0"/>
                </a:tc>
                <a:tc>
                  <a:txBody>
                    <a:bodyPr/>
                    <a:lstStyle/>
                    <a:p>
                      <a:pPr marL="457200" algn="l">
                        <a:lnSpc>
                          <a:spcPct val="107000"/>
                        </a:lnSpc>
                        <a:spcAft>
                          <a:spcPts val="0"/>
                        </a:spcAft>
                      </a:pPr>
                      <a:r>
                        <a:rPr lang="en-US" sz="2000">
                          <a:effectLst/>
                        </a:rPr>
                        <a:t>PB1</a:t>
                      </a:r>
                      <a:endParaRPr lang="en-SG" sz="1800">
                        <a:solidFill>
                          <a:schemeClr val="tx1"/>
                        </a:solidFill>
                        <a:effectLst/>
                        <a:latin typeface="Calibri" panose="020F0502020204030204" pitchFamily="34" charset="0"/>
                        <a:ea typeface="DengXian" panose="02010600030101010101" pitchFamily="2" charset="-122"/>
                        <a:cs typeface="Latha"/>
                      </a:endParaRPr>
                    </a:p>
                  </a:txBody>
                  <a:tcPr marL="68580" marR="68580" marT="0" marB="0"/>
                </a:tc>
                <a:tc>
                  <a:txBody>
                    <a:bodyPr/>
                    <a:lstStyle/>
                    <a:p>
                      <a:pPr marL="457200" algn="l">
                        <a:lnSpc>
                          <a:spcPct val="107000"/>
                        </a:lnSpc>
                        <a:spcAft>
                          <a:spcPts val="0"/>
                        </a:spcAft>
                      </a:pPr>
                      <a:r>
                        <a:rPr lang="en-US" sz="2000" dirty="0">
                          <a:effectLst/>
                        </a:rPr>
                        <a:t>PB0</a:t>
                      </a:r>
                      <a:endParaRPr lang="en-SG" sz="1800" dirty="0">
                        <a:solidFill>
                          <a:schemeClr val="tx1"/>
                        </a:solidFill>
                        <a:effectLst/>
                        <a:latin typeface="Calibri" panose="020F0502020204030204" pitchFamily="34" charset="0"/>
                        <a:ea typeface="DengXian" panose="02010600030101010101" pitchFamily="2" charset="-122"/>
                        <a:cs typeface="Latha"/>
                      </a:endParaRPr>
                    </a:p>
                  </a:txBody>
                  <a:tcPr marL="68580" marR="68580" marT="0" marB="0"/>
                </a:tc>
                <a:extLst>
                  <a:ext uri="{0D108BD9-81ED-4DB2-BD59-A6C34878D82A}">
                    <a16:rowId xmlns:a16="http://schemas.microsoft.com/office/drawing/2014/main" val="872617048"/>
                  </a:ext>
                </a:extLst>
              </a:tr>
              <a:tr h="514240">
                <a:tc>
                  <a:txBody>
                    <a:bodyPr/>
                    <a:lstStyle/>
                    <a:p>
                      <a:pPr marL="457200" algn="l">
                        <a:lnSpc>
                          <a:spcPct val="107000"/>
                        </a:lnSpc>
                        <a:spcAft>
                          <a:spcPts val="0"/>
                        </a:spcAft>
                      </a:pPr>
                      <a:r>
                        <a:rPr lang="en-US" sz="2000" b="0" dirty="0">
                          <a:effectLst/>
                        </a:rPr>
                        <a:t>10</a:t>
                      </a:r>
                      <a:endParaRPr lang="en-SG" sz="1800" b="0" dirty="0">
                        <a:solidFill>
                          <a:schemeClr val="tx1"/>
                        </a:solidFill>
                        <a:effectLst/>
                        <a:latin typeface="Calibri" panose="020F0502020204030204" pitchFamily="34" charset="0"/>
                        <a:ea typeface="DengXian" panose="02010600030101010101" pitchFamily="2" charset="-122"/>
                        <a:cs typeface="Latha"/>
                      </a:endParaRPr>
                    </a:p>
                  </a:txBody>
                  <a:tcPr marL="68580" marR="68580" marT="0" marB="0"/>
                </a:tc>
                <a:tc>
                  <a:txBody>
                    <a:bodyPr/>
                    <a:lstStyle/>
                    <a:p>
                      <a:pPr marL="457200" algn="l">
                        <a:lnSpc>
                          <a:spcPct val="107000"/>
                        </a:lnSpc>
                        <a:spcAft>
                          <a:spcPts val="0"/>
                        </a:spcAft>
                      </a:pPr>
                      <a:r>
                        <a:rPr lang="en-US" sz="2000">
                          <a:effectLst/>
                        </a:rPr>
                        <a:t>9</a:t>
                      </a:r>
                      <a:endParaRPr lang="en-SG" sz="1800">
                        <a:solidFill>
                          <a:schemeClr val="tx1"/>
                        </a:solidFill>
                        <a:effectLst/>
                        <a:latin typeface="Calibri" panose="020F0502020204030204" pitchFamily="34" charset="0"/>
                        <a:ea typeface="DengXian" panose="02010600030101010101" pitchFamily="2" charset="-122"/>
                        <a:cs typeface="Latha"/>
                      </a:endParaRPr>
                    </a:p>
                  </a:txBody>
                  <a:tcPr marL="68580" marR="68580" marT="0" marB="0"/>
                </a:tc>
                <a:tc>
                  <a:txBody>
                    <a:bodyPr/>
                    <a:lstStyle/>
                    <a:p>
                      <a:pPr marL="457200" algn="l">
                        <a:lnSpc>
                          <a:spcPct val="107000"/>
                        </a:lnSpc>
                        <a:spcAft>
                          <a:spcPts val="0"/>
                        </a:spcAft>
                      </a:pPr>
                      <a:r>
                        <a:rPr lang="en-US" sz="2000">
                          <a:effectLst/>
                        </a:rPr>
                        <a:t>19</a:t>
                      </a:r>
                      <a:endParaRPr lang="en-SG" sz="1800">
                        <a:solidFill>
                          <a:schemeClr val="tx1"/>
                        </a:solidFill>
                        <a:effectLst/>
                        <a:latin typeface="Calibri" panose="020F0502020204030204" pitchFamily="34" charset="0"/>
                        <a:ea typeface="DengXian" panose="02010600030101010101" pitchFamily="2" charset="-122"/>
                        <a:cs typeface="Latha"/>
                      </a:endParaRPr>
                    </a:p>
                  </a:txBody>
                  <a:tcPr marL="68580" marR="68580" marT="0" marB="0"/>
                </a:tc>
                <a:tc>
                  <a:txBody>
                    <a:bodyPr/>
                    <a:lstStyle/>
                    <a:p>
                      <a:pPr marL="457200" algn="l">
                        <a:lnSpc>
                          <a:spcPct val="107000"/>
                        </a:lnSpc>
                        <a:spcAft>
                          <a:spcPts val="0"/>
                        </a:spcAft>
                      </a:pPr>
                      <a:r>
                        <a:rPr lang="en-US" sz="2000">
                          <a:effectLst/>
                        </a:rPr>
                        <a:t>18</a:t>
                      </a:r>
                      <a:endParaRPr lang="en-SG" sz="1800">
                        <a:solidFill>
                          <a:schemeClr val="tx1"/>
                        </a:solidFill>
                        <a:effectLst/>
                        <a:latin typeface="Calibri" panose="020F0502020204030204" pitchFamily="34" charset="0"/>
                        <a:ea typeface="DengXian" panose="02010600030101010101" pitchFamily="2" charset="-122"/>
                        <a:cs typeface="Latha"/>
                      </a:endParaRPr>
                    </a:p>
                  </a:txBody>
                  <a:tcPr marL="68580" marR="68580" marT="0" marB="0"/>
                </a:tc>
                <a:tc>
                  <a:txBody>
                    <a:bodyPr/>
                    <a:lstStyle/>
                    <a:p>
                      <a:pPr marL="457200" algn="l">
                        <a:lnSpc>
                          <a:spcPct val="107000"/>
                        </a:lnSpc>
                        <a:spcAft>
                          <a:spcPts val="0"/>
                        </a:spcAft>
                      </a:pPr>
                      <a:r>
                        <a:rPr lang="en-US" sz="2000">
                          <a:effectLst/>
                        </a:rPr>
                        <a:t>17</a:t>
                      </a:r>
                      <a:endParaRPr lang="en-SG" sz="1800">
                        <a:solidFill>
                          <a:schemeClr val="tx1"/>
                        </a:solidFill>
                        <a:effectLst/>
                        <a:latin typeface="Calibri" panose="020F0502020204030204" pitchFamily="34" charset="0"/>
                        <a:ea typeface="DengXian" panose="02010600030101010101" pitchFamily="2" charset="-122"/>
                        <a:cs typeface="Latha"/>
                      </a:endParaRPr>
                    </a:p>
                  </a:txBody>
                  <a:tcPr marL="68580" marR="68580" marT="0" marB="0"/>
                </a:tc>
                <a:tc>
                  <a:txBody>
                    <a:bodyPr/>
                    <a:lstStyle/>
                    <a:p>
                      <a:pPr marL="457200" algn="l">
                        <a:lnSpc>
                          <a:spcPct val="107000"/>
                        </a:lnSpc>
                        <a:spcAft>
                          <a:spcPts val="0"/>
                        </a:spcAft>
                      </a:pPr>
                      <a:r>
                        <a:rPr lang="en-US" sz="2000">
                          <a:effectLst/>
                        </a:rPr>
                        <a:t>16</a:t>
                      </a:r>
                      <a:endParaRPr lang="en-SG" sz="1800">
                        <a:solidFill>
                          <a:schemeClr val="tx1"/>
                        </a:solidFill>
                        <a:effectLst/>
                        <a:latin typeface="Calibri" panose="020F0502020204030204" pitchFamily="34" charset="0"/>
                        <a:ea typeface="DengXian" panose="02010600030101010101" pitchFamily="2" charset="-122"/>
                        <a:cs typeface="Latha"/>
                      </a:endParaRPr>
                    </a:p>
                  </a:txBody>
                  <a:tcPr marL="68580" marR="68580" marT="0" marB="0"/>
                </a:tc>
                <a:tc>
                  <a:txBody>
                    <a:bodyPr/>
                    <a:lstStyle/>
                    <a:p>
                      <a:pPr marL="457200" algn="l">
                        <a:lnSpc>
                          <a:spcPct val="107000"/>
                        </a:lnSpc>
                        <a:spcAft>
                          <a:spcPts val="0"/>
                        </a:spcAft>
                      </a:pPr>
                      <a:r>
                        <a:rPr lang="en-US" sz="2000" dirty="0">
                          <a:effectLst/>
                        </a:rPr>
                        <a:t>15</a:t>
                      </a:r>
                      <a:endParaRPr lang="en-SG" sz="1800" dirty="0">
                        <a:solidFill>
                          <a:schemeClr val="tx1"/>
                        </a:solidFill>
                        <a:effectLst/>
                        <a:latin typeface="Calibri" panose="020F0502020204030204" pitchFamily="34" charset="0"/>
                        <a:ea typeface="DengXian" panose="02010600030101010101" pitchFamily="2" charset="-122"/>
                        <a:cs typeface="Latha"/>
                      </a:endParaRPr>
                    </a:p>
                  </a:txBody>
                  <a:tcPr marL="68580" marR="68580" marT="0" marB="0"/>
                </a:tc>
                <a:tc>
                  <a:txBody>
                    <a:bodyPr/>
                    <a:lstStyle/>
                    <a:p>
                      <a:pPr marL="457200" algn="l">
                        <a:lnSpc>
                          <a:spcPct val="107000"/>
                        </a:lnSpc>
                        <a:spcAft>
                          <a:spcPts val="0"/>
                        </a:spcAft>
                      </a:pPr>
                      <a:r>
                        <a:rPr lang="en-US" sz="2000" dirty="0">
                          <a:effectLst/>
                        </a:rPr>
                        <a:t>14</a:t>
                      </a:r>
                      <a:endParaRPr lang="en-SG" sz="1800" dirty="0">
                        <a:solidFill>
                          <a:schemeClr val="tx1"/>
                        </a:solidFill>
                        <a:effectLst/>
                        <a:latin typeface="Calibri" panose="020F0502020204030204" pitchFamily="34" charset="0"/>
                        <a:ea typeface="DengXian" panose="02010600030101010101" pitchFamily="2" charset="-122"/>
                        <a:cs typeface="Latha"/>
                      </a:endParaRPr>
                    </a:p>
                  </a:txBody>
                  <a:tcPr marL="68580" marR="68580" marT="0" marB="0"/>
                </a:tc>
                <a:extLst>
                  <a:ext uri="{0D108BD9-81ED-4DB2-BD59-A6C34878D82A}">
                    <a16:rowId xmlns:a16="http://schemas.microsoft.com/office/drawing/2014/main" val="2077762445"/>
                  </a:ext>
                </a:extLst>
              </a:tr>
            </a:tbl>
          </a:graphicData>
        </a:graphic>
      </p:graphicFrame>
      <p:sp>
        <p:nvSpPr>
          <p:cNvPr id="7" name="Rectangle 2"/>
          <p:cNvSpPr>
            <a:spLocks noChangeArrowheads="1"/>
          </p:cNvSpPr>
          <p:nvPr/>
        </p:nvSpPr>
        <p:spPr bwMode="auto">
          <a:xfrm>
            <a:off x="1237702" y="3801239"/>
            <a:ext cx="21602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Calibri" panose="020F0502020204030204" pitchFamily="34" charset="0"/>
                <a:ea typeface="DengXian" panose="02010600030101010101" pitchFamily="2" charset="-122"/>
                <a:cs typeface="Latha" charset="0"/>
              </a:rPr>
              <a:t>Suggested Answer:</a:t>
            </a:r>
            <a:endParaRPr kumimoji="0" lang="en-US" altLang="en-US" b="0" i="0" u="none" strike="noStrike" cap="none" normalizeH="0" baseline="0" dirty="0" smtClean="0">
              <a:ln>
                <a:noFill/>
              </a:ln>
              <a:effectLst/>
            </a:endParaRPr>
          </a:p>
        </p:txBody>
      </p:sp>
      <p:pic>
        <p:nvPicPr>
          <p:cNvPr id="8" name="Picture 7"/>
          <p:cNvPicPr>
            <a:picLocks noChangeAspect="1"/>
          </p:cNvPicPr>
          <p:nvPr/>
        </p:nvPicPr>
        <p:blipFill>
          <a:blip r:embed="rId3"/>
          <a:stretch>
            <a:fillRect/>
          </a:stretch>
        </p:blipFill>
        <p:spPr>
          <a:xfrm>
            <a:off x="5499522" y="818849"/>
            <a:ext cx="5981083" cy="3417469"/>
          </a:xfrm>
          <a:prstGeom prst="rect">
            <a:avLst/>
          </a:prstGeom>
        </p:spPr>
      </p:pic>
      <p:sp>
        <p:nvSpPr>
          <p:cNvPr id="10" name="Rounded Rectangle 9"/>
          <p:cNvSpPr/>
          <p:nvPr/>
        </p:nvSpPr>
        <p:spPr>
          <a:xfrm>
            <a:off x="8473439" y="3009208"/>
            <a:ext cx="836180" cy="119930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ounded Rectangle 10"/>
          <p:cNvSpPr/>
          <p:nvPr/>
        </p:nvSpPr>
        <p:spPr>
          <a:xfrm>
            <a:off x="7054734" y="2735493"/>
            <a:ext cx="836180" cy="50647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ounded Rectangle 11"/>
          <p:cNvSpPr/>
          <p:nvPr/>
        </p:nvSpPr>
        <p:spPr>
          <a:xfrm>
            <a:off x="7064900" y="3857986"/>
            <a:ext cx="836180" cy="3433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444953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5. Understanding Multiplexing</a:t>
            </a:r>
            <a:endParaRPr lang="en-SG" dirty="0"/>
          </a:p>
        </p:txBody>
      </p:sp>
      <p:sp>
        <p:nvSpPr>
          <p:cNvPr id="3" name="Content Placeholder 2"/>
          <p:cNvSpPr>
            <a:spLocks noGrp="1"/>
          </p:cNvSpPr>
          <p:nvPr>
            <p:ph idx="1"/>
          </p:nvPr>
        </p:nvSpPr>
        <p:spPr>
          <a:xfrm>
            <a:off x="838200" y="1825625"/>
            <a:ext cx="5462847" cy="4351338"/>
          </a:xfrm>
        </p:spPr>
        <p:txBody>
          <a:bodyPr>
            <a:normAutofit/>
          </a:bodyPr>
          <a:lstStyle/>
          <a:p>
            <a:r>
              <a:rPr lang="en-US" dirty="0"/>
              <a:t>What are PB7 and PB6 already used for in the Uno board? </a:t>
            </a:r>
            <a:endParaRPr lang="en-US" dirty="0" smtClean="0"/>
          </a:p>
          <a:p>
            <a:pPr marL="0" indent="0">
              <a:buNone/>
            </a:pPr>
            <a:endParaRPr lang="en-US" dirty="0" smtClean="0"/>
          </a:p>
          <a:p>
            <a:pPr marL="0" indent="0">
              <a:buNone/>
            </a:pPr>
            <a:endParaRPr lang="en-US" dirty="0" smtClean="0"/>
          </a:p>
          <a:p>
            <a:pPr marL="0" indent="0">
              <a:buNone/>
            </a:pPr>
            <a:r>
              <a:rPr lang="en-US" sz="2400" dirty="0" smtClean="0"/>
              <a:t>Suggested Answer:</a:t>
            </a:r>
            <a:endParaRPr lang="en-SG" dirty="0"/>
          </a:p>
          <a:p>
            <a:r>
              <a:rPr lang="en-US" sz="2400" dirty="0"/>
              <a:t>They are already connected to the external clock. So, they are no longer available for use as General Purpose I/O.</a:t>
            </a:r>
            <a:endParaRPr lang="en-SG" sz="2400" dirty="0"/>
          </a:p>
          <a:p>
            <a:pPr marL="0" indent="0">
              <a:buNone/>
            </a:pPr>
            <a:endParaRPr lang="en-SG" dirty="0"/>
          </a:p>
        </p:txBody>
      </p:sp>
      <p:pic>
        <p:nvPicPr>
          <p:cNvPr id="4" name="Picture 3"/>
          <p:cNvPicPr>
            <a:picLocks noChangeAspect="1"/>
          </p:cNvPicPr>
          <p:nvPr/>
        </p:nvPicPr>
        <p:blipFill>
          <a:blip r:embed="rId3"/>
          <a:stretch>
            <a:fillRect/>
          </a:stretch>
        </p:blipFill>
        <p:spPr>
          <a:xfrm>
            <a:off x="6301047" y="1975414"/>
            <a:ext cx="5558506" cy="3719250"/>
          </a:xfrm>
          <a:prstGeom prst="rect">
            <a:avLst/>
          </a:prstGeom>
        </p:spPr>
      </p:pic>
      <p:sp>
        <p:nvSpPr>
          <p:cNvPr id="5" name="Rounded Rectangle 4"/>
          <p:cNvSpPr/>
          <p:nvPr/>
        </p:nvSpPr>
        <p:spPr>
          <a:xfrm>
            <a:off x="8262851" y="2693324"/>
            <a:ext cx="515389" cy="5818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09201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The End!</a:t>
            </a:r>
            <a:endParaRPr lang="en-SG" dirty="0"/>
          </a:p>
        </p:txBody>
      </p:sp>
      <p:sp>
        <p:nvSpPr>
          <p:cNvPr id="4" name="Subtitle 3"/>
          <p:cNvSpPr>
            <a:spLocks noGrp="1"/>
          </p:cNvSpPr>
          <p:nvPr>
            <p:ph type="subTitle" idx="1"/>
          </p:nvPr>
        </p:nvSpPr>
        <p:spPr/>
        <p:txBody>
          <a:bodyPr/>
          <a:lstStyle/>
          <a:p>
            <a:r>
              <a:rPr lang="en-SG" dirty="0" smtClean="0"/>
              <a:t>Q &amp; A</a:t>
            </a:r>
            <a:endParaRPr lang="en-SG" dirty="0"/>
          </a:p>
        </p:txBody>
      </p:sp>
    </p:spTree>
    <p:extLst>
      <p:ext uri="{BB962C8B-B14F-4D97-AF65-F5344CB8AC3E}">
        <p14:creationId xmlns:p14="http://schemas.microsoft.com/office/powerpoint/2010/main" val="1105420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Q1. Comparing </a:t>
            </a:r>
            <a:r>
              <a:rPr lang="en-SG" dirty="0" err="1" smtClean="0"/>
              <a:t>Rpi</a:t>
            </a:r>
            <a:r>
              <a:rPr lang="en-SG" dirty="0" smtClean="0"/>
              <a:t> and Arduino</a:t>
            </a:r>
            <a:endParaRPr lang="en-SG" dirty="0"/>
          </a:p>
        </p:txBody>
      </p:sp>
      <p:sp>
        <p:nvSpPr>
          <p:cNvPr id="3" name="Content Placeholder 2"/>
          <p:cNvSpPr>
            <a:spLocks noGrp="1"/>
          </p:cNvSpPr>
          <p:nvPr>
            <p:ph idx="1"/>
          </p:nvPr>
        </p:nvSpPr>
        <p:spPr/>
        <p:txBody>
          <a:bodyPr>
            <a:normAutofit/>
          </a:bodyPr>
          <a:lstStyle/>
          <a:p>
            <a:pPr lvl="0"/>
            <a:r>
              <a:rPr lang="en-US" dirty="0"/>
              <a:t>[Raspberry Pi] You have now used both a Raspberry Pi and Arduino. Find out the differences between these boards in the follow areas:</a:t>
            </a:r>
            <a:endParaRPr lang="en-SG" dirty="0"/>
          </a:p>
          <a:p>
            <a:pPr lvl="1"/>
            <a:r>
              <a:rPr lang="en-US" dirty="0"/>
              <a:t>Power Requirement (Voltage, Current for typical usage).</a:t>
            </a:r>
            <a:endParaRPr lang="en-SG" dirty="0"/>
          </a:p>
          <a:p>
            <a:pPr lvl="1"/>
            <a:r>
              <a:rPr lang="en-US" dirty="0"/>
              <a:t>Hardware Specification (CPU clock speed and runtime memory).</a:t>
            </a:r>
            <a:endParaRPr lang="en-SG" dirty="0"/>
          </a:p>
          <a:p>
            <a:pPr lvl="1"/>
            <a:r>
              <a:rPr lang="en-US" dirty="0"/>
              <a:t>Interfacing capabilities (to other devices, components, networking </a:t>
            </a:r>
            <a:r>
              <a:rPr lang="en-US" dirty="0" err="1"/>
              <a:t>etc</a:t>
            </a:r>
            <a:r>
              <a:rPr lang="en-US" dirty="0"/>
              <a:t>).</a:t>
            </a:r>
            <a:endParaRPr lang="en-SG" dirty="0"/>
          </a:p>
          <a:p>
            <a:pPr lvl="1"/>
            <a:r>
              <a:rPr lang="en-US" dirty="0"/>
              <a:t>Software environment</a:t>
            </a:r>
            <a:endParaRPr lang="en-SG" dirty="0"/>
          </a:p>
          <a:p>
            <a:pPr marL="0" indent="0">
              <a:buNone/>
            </a:pPr>
            <a:endParaRPr lang="en-SG" dirty="0"/>
          </a:p>
          <a:p>
            <a:r>
              <a:rPr lang="en-US" dirty="0"/>
              <a:t>[For better consistency in discussion, please base your findings on </a:t>
            </a:r>
            <a:r>
              <a:rPr lang="en-US" b="1" dirty="0"/>
              <a:t>Raspberry PI 3 model B </a:t>
            </a:r>
            <a:r>
              <a:rPr lang="en-US" dirty="0"/>
              <a:t>and </a:t>
            </a:r>
            <a:r>
              <a:rPr lang="en-US" b="1" dirty="0"/>
              <a:t>Arduino Uno</a:t>
            </a:r>
            <a:r>
              <a:rPr lang="en-US" dirty="0"/>
              <a:t>.]</a:t>
            </a:r>
            <a:endParaRPr lang="en-SG" dirty="0"/>
          </a:p>
          <a:p>
            <a:endParaRPr lang="en-SG" dirty="0"/>
          </a:p>
        </p:txBody>
      </p:sp>
    </p:spTree>
    <p:extLst>
      <p:ext uri="{BB962C8B-B14F-4D97-AF65-F5344CB8AC3E}">
        <p14:creationId xmlns:p14="http://schemas.microsoft.com/office/powerpoint/2010/main" val="2444052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Q1. Suggested Answer</a:t>
            </a:r>
            <a:endParaRPr lang="en-S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4330054"/>
              </p:ext>
            </p:extLst>
          </p:nvPr>
        </p:nvGraphicFramePr>
        <p:xfrm>
          <a:off x="1524000" y="1815378"/>
          <a:ext cx="9144000" cy="3796146"/>
        </p:xfrm>
        <a:graphic>
          <a:graphicData uri="http://schemas.openxmlformats.org/drawingml/2006/table">
            <a:tbl>
              <a:tblPr firstRow="1" firstCol="1" bandRow="1">
                <a:tableStyleId>{5C22544A-7EE6-4342-B048-85BDC9FD1C3A}</a:tableStyleId>
              </a:tblPr>
              <a:tblGrid>
                <a:gridCol w="358784">
                  <a:extLst>
                    <a:ext uri="{9D8B030D-6E8A-4147-A177-3AD203B41FA5}">
                      <a16:colId xmlns:a16="http://schemas.microsoft.com/office/drawing/2014/main" val="540867190"/>
                    </a:ext>
                  </a:extLst>
                </a:gridCol>
                <a:gridCol w="4574491">
                  <a:extLst>
                    <a:ext uri="{9D8B030D-6E8A-4147-A177-3AD203B41FA5}">
                      <a16:colId xmlns:a16="http://schemas.microsoft.com/office/drawing/2014/main" val="4156169608"/>
                    </a:ext>
                  </a:extLst>
                </a:gridCol>
                <a:gridCol w="4210725">
                  <a:extLst>
                    <a:ext uri="{9D8B030D-6E8A-4147-A177-3AD203B41FA5}">
                      <a16:colId xmlns:a16="http://schemas.microsoft.com/office/drawing/2014/main" val="3925001279"/>
                    </a:ext>
                  </a:extLst>
                </a:gridCol>
              </a:tblGrid>
              <a:tr h="421794">
                <a:tc>
                  <a:txBody>
                    <a:bodyPr/>
                    <a:lstStyle/>
                    <a:p>
                      <a:pPr>
                        <a:spcAft>
                          <a:spcPts val="0"/>
                        </a:spcAft>
                      </a:pPr>
                      <a:r>
                        <a:rPr lang="en-US" sz="1800">
                          <a:effectLst/>
                        </a:rPr>
                        <a:t> </a:t>
                      </a:r>
                      <a:endParaRPr lang="en-SG" sz="1800">
                        <a:effectLst/>
                        <a:latin typeface="Times New Roman" panose="02020603050405020304" pitchFamily="18" charset="0"/>
                        <a:ea typeface="SimSun" panose="02010600030101010101" pitchFamily="2" charset="-122"/>
                        <a:cs typeface="Latha"/>
                      </a:endParaRPr>
                    </a:p>
                  </a:txBody>
                  <a:tcPr marL="68580" marR="68580" marT="0" marB="0"/>
                </a:tc>
                <a:tc>
                  <a:txBody>
                    <a:bodyPr/>
                    <a:lstStyle/>
                    <a:p>
                      <a:pPr>
                        <a:spcAft>
                          <a:spcPts val="0"/>
                        </a:spcAft>
                      </a:pPr>
                      <a:r>
                        <a:rPr lang="en-US" sz="1800">
                          <a:effectLst/>
                        </a:rPr>
                        <a:t>Raspberry Pi 3 Model B</a:t>
                      </a:r>
                      <a:endParaRPr lang="en-SG" sz="1800">
                        <a:effectLst/>
                        <a:latin typeface="Times New Roman" panose="02020603050405020304" pitchFamily="18" charset="0"/>
                        <a:ea typeface="SimSun" panose="02010600030101010101" pitchFamily="2" charset="-122"/>
                        <a:cs typeface="Latha"/>
                      </a:endParaRPr>
                    </a:p>
                  </a:txBody>
                  <a:tcPr marL="68580" marR="68580" marT="0" marB="0"/>
                </a:tc>
                <a:tc>
                  <a:txBody>
                    <a:bodyPr/>
                    <a:lstStyle/>
                    <a:p>
                      <a:pPr>
                        <a:spcAft>
                          <a:spcPts val="0"/>
                        </a:spcAft>
                      </a:pPr>
                      <a:r>
                        <a:rPr lang="en-US" sz="1800">
                          <a:effectLst/>
                        </a:rPr>
                        <a:t>Arduino Uno</a:t>
                      </a:r>
                      <a:endParaRPr lang="en-SG" sz="1800">
                        <a:effectLst/>
                        <a:latin typeface="Times New Roman" panose="02020603050405020304" pitchFamily="18" charset="0"/>
                        <a:ea typeface="SimSun" panose="02010600030101010101" pitchFamily="2" charset="-122"/>
                        <a:cs typeface="Latha"/>
                      </a:endParaRPr>
                    </a:p>
                  </a:txBody>
                  <a:tcPr marL="68580" marR="68580" marT="0" marB="0"/>
                </a:tc>
                <a:extLst>
                  <a:ext uri="{0D108BD9-81ED-4DB2-BD59-A6C34878D82A}">
                    <a16:rowId xmlns:a16="http://schemas.microsoft.com/office/drawing/2014/main" val="2794130283"/>
                  </a:ext>
                </a:extLst>
              </a:tr>
              <a:tr h="421794">
                <a:tc>
                  <a:txBody>
                    <a:bodyPr/>
                    <a:lstStyle/>
                    <a:p>
                      <a:pPr>
                        <a:spcAft>
                          <a:spcPts val="0"/>
                        </a:spcAft>
                      </a:pPr>
                      <a:r>
                        <a:rPr lang="en-US" sz="1800">
                          <a:effectLst/>
                        </a:rPr>
                        <a:t>a</a:t>
                      </a:r>
                      <a:endParaRPr lang="en-SG" sz="1800">
                        <a:effectLst/>
                        <a:latin typeface="Times New Roman" panose="02020603050405020304" pitchFamily="18" charset="0"/>
                        <a:ea typeface="SimSun" panose="02010600030101010101" pitchFamily="2" charset="-122"/>
                        <a:cs typeface="Latha"/>
                      </a:endParaRPr>
                    </a:p>
                  </a:txBody>
                  <a:tcPr marL="68580" marR="68580" marT="0" marB="0"/>
                </a:tc>
                <a:tc>
                  <a:txBody>
                    <a:bodyPr/>
                    <a:lstStyle/>
                    <a:p>
                      <a:pPr>
                        <a:spcAft>
                          <a:spcPts val="0"/>
                        </a:spcAft>
                      </a:pPr>
                      <a:r>
                        <a:rPr lang="en-US" sz="1800">
                          <a:effectLst/>
                        </a:rPr>
                        <a:t>5v, 800mA (bare board)</a:t>
                      </a:r>
                      <a:endParaRPr lang="en-SG" sz="1800">
                        <a:effectLst/>
                        <a:latin typeface="Times New Roman" panose="02020603050405020304" pitchFamily="18" charset="0"/>
                        <a:ea typeface="SimSun" panose="02010600030101010101" pitchFamily="2" charset="-122"/>
                        <a:cs typeface="Latha"/>
                      </a:endParaRPr>
                    </a:p>
                  </a:txBody>
                  <a:tcPr marL="68580" marR="68580" marT="0" marB="0"/>
                </a:tc>
                <a:tc>
                  <a:txBody>
                    <a:bodyPr/>
                    <a:lstStyle/>
                    <a:p>
                      <a:pPr>
                        <a:spcAft>
                          <a:spcPts val="0"/>
                        </a:spcAft>
                      </a:pPr>
                      <a:r>
                        <a:rPr lang="en-US" sz="1800">
                          <a:effectLst/>
                        </a:rPr>
                        <a:t>3.3v, ~50mA</a:t>
                      </a:r>
                      <a:endParaRPr lang="en-SG" sz="1800">
                        <a:effectLst/>
                        <a:latin typeface="Times New Roman" panose="02020603050405020304" pitchFamily="18" charset="0"/>
                        <a:ea typeface="SimSun" panose="02010600030101010101" pitchFamily="2" charset="-122"/>
                        <a:cs typeface="Latha"/>
                      </a:endParaRPr>
                    </a:p>
                  </a:txBody>
                  <a:tcPr marL="68580" marR="68580" marT="0" marB="0"/>
                </a:tc>
                <a:extLst>
                  <a:ext uri="{0D108BD9-81ED-4DB2-BD59-A6C34878D82A}">
                    <a16:rowId xmlns:a16="http://schemas.microsoft.com/office/drawing/2014/main" val="1086967151"/>
                  </a:ext>
                </a:extLst>
              </a:tr>
              <a:tr h="843588">
                <a:tc>
                  <a:txBody>
                    <a:bodyPr/>
                    <a:lstStyle/>
                    <a:p>
                      <a:pPr>
                        <a:spcAft>
                          <a:spcPts val="0"/>
                        </a:spcAft>
                      </a:pPr>
                      <a:r>
                        <a:rPr lang="en-US" sz="1800">
                          <a:effectLst/>
                        </a:rPr>
                        <a:t>b</a:t>
                      </a:r>
                      <a:endParaRPr lang="en-SG" sz="1800">
                        <a:effectLst/>
                        <a:latin typeface="Times New Roman" panose="02020603050405020304" pitchFamily="18" charset="0"/>
                        <a:ea typeface="SimSun" panose="02010600030101010101" pitchFamily="2" charset="-122"/>
                        <a:cs typeface="Latha"/>
                      </a:endParaRPr>
                    </a:p>
                  </a:txBody>
                  <a:tcPr marL="68580" marR="68580" marT="0" marB="0"/>
                </a:tc>
                <a:tc>
                  <a:txBody>
                    <a:bodyPr/>
                    <a:lstStyle/>
                    <a:p>
                      <a:pPr>
                        <a:spcAft>
                          <a:spcPts val="0"/>
                        </a:spcAft>
                      </a:pPr>
                      <a:r>
                        <a:rPr lang="en-US" sz="1800">
                          <a:effectLst/>
                        </a:rPr>
                        <a:t>1.2GHz x 4 (ARM processor quad core), 1GB SDRAM</a:t>
                      </a:r>
                      <a:endParaRPr lang="en-SG" sz="1800">
                        <a:effectLst/>
                        <a:latin typeface="Times New Roman" panose="02020603050405020304" pitchFamily="18" charset="0"/>
                        <a:ea typeface="SimSun" panose="02010600030101010101" pitchFamily="2" charset="-122"/>
                        <a:cs typeface="Latha"/>
                      </a:endParaRPr>
                    </a:p>
                  </a:txBody>
                  <a:tcPr marL="68580" marR="68580" marT="0" marB="0"/>
                </a:tc>
                <a:tc>
                  <a:txBody>
                    <a:bodyPr/>
                    <a:lstStyle/>
                    <a:p>
                      <a:pPr>
                        <a:spcAft>
                          <a:spcPts val="0"/>
                        </a:spcAft>
                      </a:pPr>
                      <a:r>
                        <a:rPr lang="en-US" sz="1800">
                          <a:effectLst/>
                        </a:rPr>
                        <a:t>ATmega328 (8-bit CPU, 16MHz clock speed, 2KB SRAM, 32KB flash storage)</a:t>
                      </a:r>
                      <a:endParaRPr lang="en-SG" sz="1800">
                        <a:effectLst/>
                        <a:latin typeface="Times New Roman" panose="02020603050405020304" pitchFamily="18" charset="0"/>
                        <a:ea typeface="SimSun" panose="02010600030101010101" pitchFamily="2" charset="-122"/>
                        <a:cs typeface="Latha"/>
                      </a:endParaRPr>
                    </a:p>
                  </a:txBody>
                  <a:tcPr marL="68580" marR="68580" marT="0" marB="0"/>
                </a:tc>
                <a:extLst>
                  <a:ext uri="{0D108BD9-81ED-4DB2-BD59-A6C34878D82A}">
                    <a16:rowId xmlns:a16="http://schemas.microsoft.com/office/drawing/2014/main" val="1205727558"/>
                  </a:ext>
                </a:extLst>
              </a:tr>
              <a:tr h="843588">
                <a:tc>
                  <a:txBody>
                    <a:bodyPr/>
                    <a:lstStyle/>
                    <a:p>
                      <a:pPr>
                        <a:spcAft>
                          <a:spcPts val="0"/>
                        </a:spcAft>
                      </a:pPr>
                      <a:r>
                        <a:rPr lang="en-US" sz="1800">
                          <a:effectLst/>
                        </a:rPr>
                        <a:t>c</a:t>
                      </a:r>
                      <a:endParaRPr lang="en-SG" sz="1800">
                        <a:effectLst/>
                        <a:latin typeface="Times New Roman" panose="02020603050405020304" pitchFamily="18" charset="0"/>
                        <a:ea typeface="SimSun" panose="02010600030101010101" pitchFamily="2" charset="-122"/>
                        <a:cs typeface="Latha"/>
                      </a:endParaRPr>
                    </a:p>
                  </a:txBody>
                  <a:tcPr marL="68580" marR="68580" marT="0" marB="0"/>
                </a:tc>
                <a:tc>
                  <a:txBody>
                    <a:bodyPr/>
                    <a:lstStyle/>
                    <a:p>
                      <a:pPr>
                        <a:spcAft>
                          <a:spcPts val="0"/>
                        </a:spcAft>
                      </a:pPr>
                      <a:r>
                        <a:rPr lang="en-US" sz="1800">
                          <a:effectLst/>
                        </a:rPr>
                        <a:t>40 I/O pins, USB ports, HDMI port, Ethernet Port</a:t>
                      </a:r>
                      <a:endParaRPr lang="en-SG" sz="1800">
                        <a:effectLst/>
                        <a:latin typeface="Times New Roman" panose="02020603050405020304" pitchFamily="18" charset="0"/>
                        <a:ea typeface="SimSun" panose="02010600030101010101" pitchFamily="2" charset="-122"/>
                        <a:cs typeface="Latha"/>
                      </a:endParaRPr>
                    </a:p>
                  </a:txBody>
                  <a:tcPr marL="68580" marR="68580" marT="0" marB="0"/>
                </a:tc>
                <a:tc>
                  <a:txBody>
                    <a:bodyPr/>
                    <a:lstStyle/>
                    <a:p>
                      <a:pPr>
                        <a:spcAft>
                          <a:spcPts val="0"/>
                        </a:spcAft>
                      </a:pPr>
                      <a:r>
                        <a:rPr lang="en-US" sz="1800">
                          <a:effectLst/>
                        </a:rPr>
                        <a:t>20 I/O pins, USB port for power and act as an additional serial port</a:t>
                      </a:r>
                      <a:endParaRPr lang="en-SG" sz="1800">
                        <a:effectLst/>
                        <a:latin typeface="Times New Roman" panose="02020603050405020304" pitchFamily="18" charset="0"/>
                        <a:ea typeface="SimSun" panose="02010600030101010101" pitchFamily="2" charset="-122"/>
                        <a:cs typeface="Latha"/>
                      </a:endParaRPr>
                    </a:p>
                  </a:txBody>
                  <a:tcPr marL="68580" marR="68580" marT="0" marB="0"/>
                </a:tc>
                <a:extLst>
                  <a:ext uri="{0D108BD9-81ED-4DB2-BD59-A6C34878D82A}">
                    <a16:rowId xmlns:a16="http://schemas.microsoft.com/office/drawing/2014/main" val="4120143080"/>
                  </a:ext>
                </a:extLst>
              </a:tr>
              <a:tr h="1265382">
                <a:tc>
                  <a:txBody>
                    <a:bodyPr/>
                    <a:lstStyle/>
                    <a:p>
                      <a:pPr>
                        <a:spcAft>
                          <a:spcPts val="0"/>
                        </a:spcAft>
                      </a:pPr>
                      <a:r>
                        <a:rPr lang="en-US" sz="1800">
                          <a:effectLst/>
                        </a:rPr>
                        <a:t>d</a:t>
                      </a:r>
                      <a:endParaRPr lang="en-SG" sz="1800">
                        <a:effectLst/>
                        <a:latin typeface="Times New Roman" panose="02020603050405020304" pitchFamily="18" charset="0"/>
                        <a:ea typeface="SimSun" panose="02010600030101010101" pitchFamily="2" charset="-122"/>
                        <a:cs typeface="Latha"/>
                      </a:endParaRPr>
                    </a:p>
                  </a:txBody>
                  <a:tcPr marL="68580" marR="68580" marT="0" marB="0"/>
                </a:tc>
                <a:tc>
                  <a:txBody>
                    <a:bodyPr/>
                    <a:lstStyle/>
                    <a:p>
                      <a:pPr>
                        <a:spcAft>
                          <a:spcPts val="0"/>
                        </a:spcAft>
                      </a:pPr>
                      <a:r>
                        <a:rPr lang="en-US" sz="1800" dirty="0">
                          <a:effectLst/>
                        </a:rPr>
                        <a:t>Full fledge computer with an OS. Multiple programs can executes in parallel (or in time sharing mode).</a:t>
                      </a:r>
                      <a:endParaRPr lang="en-SG" sz="1800" dirty="0">
                        <a:effectLst/>
                        <a:latin typeface="Times New Roman" panose="02020603050405020304" pitchFamily="18" charset="0"/>
                        <a:ea typeface="SimSun" panose="02010600030101010101" pitchFamily="2" charset="-122"/>
                        <a:cs typeface="Latha"/>
                      </a:endParaRPr>
                    </a:p>
                  </a:txBody>
                  <a:tcPr marL="68580" marR="68580" marT="0" marB="0"/>
                </a:tc>
                <a:tc>
                  <a:txBody>
                    <a:bodyPr/>
                    <a:lstStyle/>
                    <a:p>
                      <a:pPr>
                        <a:spcAft>
                          <a:spcPts val="0"/>
                        </a:spcAft>
                      </a:pPr>
                      <a:r>
                        <a:rPr lang="en-US" sz="1800" dirty="0">
                          <a:effectLst/>
                        </a:rPr>
                        <a:t>Microcontroller that run only one task by default. </a:t>
                      </a:r>
                      <a:endParaRPr lang="en-SG" sz="1800" dirty="0">
                        <a:effectLst/>
                        <a:latin typeface="Times New Roman" panose="02020603050405020304" pitchFamily="18" charset="0"/>
                        <a:ea typeface="SimSun" panose="02010600030101010101" pitchFamily="2" charset="-122"/>
                        <a:cs typeface="Latha"/>
                      </a:endParaRPr>
                    </a:p>
                  </a:txBody>
                  <a:tcPr marL="68580" marR="68580" marT="0" marB="0"/>
                </a:tc>
                <a:extLst>
                  <a:ext uri="{0D108BD9-81ED-4DB2-BD59-A6C34878D82A}">
                    <a16:rowId xmlns:a16="http://schemas.microsoft.com/office/drawing/2014/main" val="2960489532"/>
                  </a:ext>
                </a:extLst>
              </a:tr>
            </a:tbl>
          </a:graphicData>
        </a:graphic>
      </p:graphicFrame>
      <p:sp>
        <p:nvSpPr>
          <p:cNvPr id="5" name="Oval 4"/>
          <p:cNvSpPr/>
          <p:nvPr/>
        </p:nvSpPr>
        <p:spPr>
          <a:xfrm>
            <a:off x="6373091" y="2161309"/>
            <a:ext cx="1399309" cy="47105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Arrow Connector 6"/>
          <p:cNvCxnSpPr>
            <a:endCxn id="5" idx="7"/>
          </p:cNvCxnSpPr>
          <p:nvPr/>
        </p:nvCxnSpPr>
        <p:spPr>
          <a:xfrm flipH="1">
            <a:off x="7567476" y="1690688"/>
            <a:ext cx="786815" cy="5396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8002446" y="1025720"/>
            <a:ext cx="3351354" cy="646331"/>
          </a:xfrm>
          <a:prstGeom prst="rect">
            <a:avLst/>
          </a:prstGeom>
          <a:noFill/>
          <a:ln>
            <a:solidFill>
              <a:schemeClr val="tx1"/>
            </a:solidFill>
          </a:ln>
        </p:spPr>
        <p:txBody>
          <a:bodyPr wrap="square" rtlCol="0">
            <a:spAutoFit/>
          </a:bodyPr>
          <a:lstStyle/>
          <a:p>
            <a:r>
              <a:rPr lang="en-SG" dirty="0" smtClean="0"/>
              <a:t>Are these fixed? No, The Uno can operate at a range of voltages.</a:t>
            </a:r>
            <a:endParaRPr lang="en-SG" dirty="0"/>
          </a:p>
        </p:txBody>
      </p:sp>
      <p:cxnSp>
        <p:nvCxnSpPr>
          <p:cNvPr id="10" name="Straight Arrow Connector 9"/>
          <p:cNvCxnSpPr/>
          <p:nvPr/>
        </p:nvCxnSpPr>
        <p:spPr>
          <a:xfrm>
            <a:off x="8742218" y="1690688"/>
            <a:ext cx="375520" cy="9416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Oval 11"/>
          <p:cNvSpPr/>
          <p:nvPr/>
        </p:nvSpPr>
        <p:spPr>
          <a:xfrm>
            <a:off x="9117738" y="4239490"/>
            <a:ext cx="1193507" cy="47105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Arrow Connector 12"/>
          <p:cNvCxnSpPr/>
          <p:nvPr/>
        </p:nvCxnSpPr>
        <p:spPr>
          <a:xfrm flipV="1">
            <a:off x="8742218" y="4743414"/>
            <a:ext cx="609600" cy="9492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7915854" y="5692681"/>
            <a:ext cx="3437946" cy="923330"/>
          </a:xfrm>
          <a:prstGeom prst="rect">
            <a:avLst/>
          </a:prstGeom>
          <a:noFill/>
          <a:ln>
            <a:solidFill>
              <a:schemeClr val="tx1"/>
            </a:solidFill>
          </a:ln>
        </p:spPr>
        <p:txBody>
          <a:bodyPr wrap="square" rtlCol="0">
            <a:spAutoFit/>
          </a:bodyPr>
          <a:lstStyle/>
          <a:p>
            <a:r>
              <a:rPr lang="en-SG" dirty="0" smtClean="0"/>
              <a:t>Yes for now, but things will change when you learn about multi-threaded development.</a:t>
            </a:r>
            <a:endParaRPr lang="en-SG" dirty="0"/>
          </a:p>
        </p:txBody>
      </p:sp>
      <p:sp>
        <p:nvSpPr>
          <p:cNvPr id="17" name="Oval 16"/>
          <p:cNvSpPr/>
          <p:nvPr/>
        </p:nvSpPr>
        <p:spPr>
          <a:xfrm>
            <a:off x="8354291" y="2632364"/>
            <a:ext cx="1399309" cy="47105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1" name="Straight Arrow Connector 20"/>
          <p:cNvCxnSpPr/>
          <p:nvPr/>
        </p:nvCxnSpPr>
        <p:spPr>
          <a:xfrm flipV="1">
            <a:off x="1219200" y="2867891"/>
            <a:ext cx="609600" cy="9492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21288" y="3851609"/>
            <a:ext cx="1258626" cy="1477328"/>
          </a:xfrm>
          <a:prstGeom prst="rect">
            <a:avLst/>
          </a:prstGeom>
          <a:noFill/>
          <a:ln>
            <a:solidFill>
              <a:schemeClr val="tx1"/>
            </a:solidFill>
          </a:ln>
        </p:spPr>
        <p:txBody>
          <a:bodyPr wrap="square" rtlCol="0">
            <a:spAutoFit/>
          </a:bodyPr>
          <a:lstStyle/>
          <a:p>
            <a:r>
              <a:rPr lang="en-SG" dirty="0" smtClean="0"/>
              <a:t>Significant processing power for complex tasks</a:t>
            </a:r>
            <a:endParaRPr lang="en-SG" dirty="0"/>
          </a:p>
        </p:txBody>
      </p:sp>
      <p:sp>
        <p:nvSpPr>
          <p:cNvPr id="23" name="Rounded Rectangle 22"/>
          <p:cNvSpPr/>
          <p:nvPr/>
        </p:nvSpPr>
        <p:spPr>
          <a:xfrm>
            <a:off x="1828800" y="2632364"/>
            <a:ext cx="4447309" cy="77585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90087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2" grpId="0" animBg="1"/>
      <p:bldP spid="15" grpId="0" animBg="1"/>
      <p:bldP spid="17"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smtClean="0"/>
              <a:t>Q1.</a:t>
            </a:r>
            <a:r>
              <a:rPr lang="en-US" dirty="0" smtClean="0"/>
              <a:t> Based on the above, suggest 1-2 scenarios where Pi is more suitable for deployment.</a:t>
            </a:r>
            <a:r>
              <a:rPr lang="en-SG" dirty="0" smtClean="0"/>
              <a:t/>
            </a:r>
            <a:br>
              <a:rPr lang="en-SG" dirty="0" smtClean="0"/>
            </a:br>
            <a:r>
              <a:rPr lang="en-SG" dirty="0" smtClean="0"/>
              <a:t> </a:t>
            </a:r>
            <a:endParaRPr lang="en-SG" dirty="0"/>
          </a:p>
        </p:txBody>
      </p:sp>
      <p:sp>
        <p:nvSpPr>
          <p:cNvPr id="3" name="Content Placeholder 2"/>
          <p:cNvSpPr>
            <a:spLocks noGrp="1"/>
          </p:cNvSpPr>
          <p:nvPr>
            <p:ph idx="1"/>
          </p:nvPr>
        </p:nvSpPr>
        <p:spPr/>
        <p:txBody>
          <a:bodyPr/>
          <a:lstStyle/>
          <a:p>
            <a:r>
              <a:rPr lang="en-SG" dirty="0" smtClean="0"/>
              <a:t>Since Pi is very much a fully functional computer, it is useful in cases where complex software is needed. E.g. running a mini-web server, streaming content through the network, etc.</a:t>
            </a:r>
          </a:p>
          <a:p>
            <a:r>
              <a:rPr lang="en-SG" dirty="0" smtClean="0"/>
              <a:t>Arduino is used when you have simpler tasks like motor control, sensor interface, etc. More powerful variations of the Arduino board, like the Mega, MKR series, are also very powerful and capable of similar tasks, but they don’t typically offer a PC-type UI.</a:t>
            </a:r>
            <a:endParaRPr lang="en-SG" dirty="0"/>
          </a:p>
        </p:txBody>
      </p:sp>
    </p:spTree>
    <p:extLst>
      <p:ext uri="{BB962C8B-B14F-4D97-AF65-F5344CB8AC3E}">
        <p14:creationId xmlns:p14="http://schemas.microsoft.com/office/powerpoint/2010/main" val="214262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2. Git </a:t>
            </a:r>
            <a:endParaRPr lang="en-SG" dirty="0"/>
          </a:p>
        </p:txBody>
      </p:sp>
      <p:sp>
        <p:nvSpPr>
          <p:cNvPr id="3" name="Content Placeholder 2"/>
          <p:cNvSpPr>
            <a:spLocks noGrp="1"/>
          </p:cNvSpPr>
          <p:nvPr>
            <p:ph idx="1"/>
          </p:nvPr>
        </p:nvSpPr>
        <p:spPr/>
        <p:txBody>
          <a:bodyPr/>
          <a:lstStyle/>
          <a:p>
            <a:pPr lvl="0"/>
            <a:r>
              <a:rPr lang="en-US" dirty="0"/>
              <a:t>[</a:t>
            </a:r>
            <a:r>
              <a:rPr lang="en-US" dirty="0" err="1"/>
              <a:t>Git</a:t>
            </a:r>
            <a:r>
              <a:rPr lang="en-US" dirty="0"/>
              <a:t>] Consider the following scenario, suggest how to achieve the desired outcome by utilizing </a:t>
            </a:r>
            <a:r>
              <a:rPr lang="en-US" dirty="0" err="1"/>
              <a:t>Git</a:t>
            </a:r>
            <a:r>
              <a:rPr lang="en-US" dirty="0"/>
              <a:t>.</a:t>
            </a:r>
            <a:endParaRPr lang="en-SG" dirty="0"/>
          </a:p>
          <a:p>
            <a:pPr lvl="1"/>
            <a:r>
              <a:rPr lang="en-US" dirty="0"/>
              <a:t>You are the working on a </a:t>
            </a:r>
            <a:r>
              <a:rPr lang="en-US" b="1" dirty="0"/>
              <a:t>solo C coding project</a:t>
            </a:r>
            <a:r>
              <a:rPr lang="en-US" dirty="0"/>
              <a:t>.</a:t>
            </a:r>
            <a:endParaRPr lang="en-SG" dirty="0"/>
          </a:p>
          <a:p>
            <a:pPr lvl="1"/>
            <a:r>
              <a:rPr lang="en-US" dirty="0"/>
              <a:t>There is one </a:t>
            </a:r>
            <a:r>
              <a:rPr lang="en-US" b="1" dirty="0"/>
              <a:t>function X</a:t>
            </a:r>
            <a:r>
              <a:rPr lang="en-US" dirty="0"/>
              <a:t> in the project that has two </a:t>
            </a:r>
            <a:r>
              <a:rPr lang="en-US" b="1" dirty="0"/>
              <a:t>possible implementations A and B (e.g. different algorithms, different data structure </a:t>
            </a:r>
            <a:r>
              <a:rPr lang="en-US" b="1" dirty="0" err="1"/>
              <a:t>etc</a:t>
            </a:r>
            <a:r>
              <a:rPr lang="en-US" b="1" dirty="0"/>
              <a:t>).</a:t>
            </a:r>
            <a:endParaRPr lang="en-SG" dirty="0"/>
          </a:p>
          <a:p>
            <a:pPr lvl="1"/>
            <a:r>
              <a:rPr lang="en-US" dirty="0"/>
              <a:t>You want to </a:t>
            </a:r>
            <a:r>
              <a:rPr lang="en-US" b="1" dirty="0"/>
              <a:t>try both of the approaches separately</a:t>
            </a:r>
            <a:r>
              <a:rPr lang="en-US" dirty="0"/>
              <a:t>.</a:t>
            </a:r>
            <a:endParaRPr lang="en-SG" dirty="0"/>
          </a:p>
          <a:p>
            <a:pPr marL="0" indent="0">
              <a:buNone/>
            </a:pPr>
            <a:endParaRPr lang="en-SG" dirty="0"/>
          </a:p>
          <a:p>
            <a:r>
              <a:rPr lang="en-US" dirty="0"/>
              <a:t>Focus only on functionalities learned in the studio. Discuss the problems with this approach.</a:t>
            </a:r>
            <a:endParaRPr lang="en-SG" dirty="0"/>
          </a:p>
          <a:p>
            <a:endParaRPr lang="en-SG" dirty="0"/>
          </a:p>
        </p:txBody>
      </p:sp>
    </p:spTree>
    <p:extLst>
      <p:ext uri="{BB962C8B-B14F-4D97-AF65-F5344CB8AC3E}">
        <p14:creationId xmlns:p14="http://schemas.microsoft.com/office/powerpoint/2010/main" val="3898948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2. Suggested Answers</a:t>
            </a:r>
            <a:endParaRPr lang="en-SG" dirty="0"/>
          </a:p>
        </p:txBody>
      </p:sp>
      <p:sp>
        <p:nvSpPr>
          <p:cNvPr id="3" name="Content Placeholder 2"/>
          <p:cNvSpPr>
            <a:spLocks noGrp="1"/>
          </p:cNvSpPr>
          <p:nvPr>
            <p:ph idx="1"/>
          </p:nvPr>
        </p:nvSpPr>
        <p:spPr/>
        <p:txBody>
          <a:bodyPr>
            <a:normAutofit/>
          </a:bodyPr>
          <a:lstStyle/>
          <a:p>
            <a:r>
              <a:rPr lang="en-US" dirty="0"/>
              <a:t>One possible way is to:</a:t>
            </a:r>
            <a:endParaRPr lang="en-SG" dirty="0"/>
          </a:p>
          <a:p>
            <a:pPr lvl="1"/>
            <a:r>
              <a:rPr lang="en-US" dirty="0"/>
              <a:t>Commit the original code without function X (say version 1.0).</a:t>
            </a:r>
            <a:endParaRPr lang="en-SG" dirty="0"/>
          </a:p>
          <a:p>
            <a:pPr lvl="1"/>
            <a:r>
              <a:rPr lang="en-US" dirty="0"/>
              <a:t>Implement the first approach A and commit as version 2.0a.</a:t>
            </a:r>
            <a:endParaRPr lang="en-SG" dirty="0"/>
          </a:p>
          <a:p>
            <a:pPr lvl="1"/>
            <a:r>
              <a:rPr lang="en-US" b="1" dirty="0"/>
              <a:t>Checkout version 1.0</a:t>
            </a:r>
            <a:r>
              <a:rPr lang="en-US" dirty="0"/>
              <a:t>, then implement the second approach B and commit as version 2.0b.</a:t>
            </a:r>
            <a:endParaRPr lang="en-SG" dirty="0"/>
          </a:p>
          <a:p>
            <a:pPr lvl="1"/>
            <a:r>
              <a:rPr lang="en-US" b="1" dirty="0"/>
              <a:t>Check out version 2.0a or 2.0b as needed. </a:t>
            </a:r>
            <a:endParaRPr lang="en-SG" dirty="0"/>
          </a:p>
          <a:p>
            <a:r>
              <a:rPr lang="en-US" sz="2400" dirty="0"/>
              <a:t>This is workable but very cumbersome especially when the alternative approaches are much bigger than a single function (e.g. consider the case where you need multiple commits for each version). </a:t>
            </a:r>
            <a:r>
              <a:rPr lang="en-US" sz="2400" dirty="0" err="1"/>
              <a:t>Git</a:t>
            </a:r>
            <a:r>
              <a:rPr lang="en-US" sz="2400" dirty="0"/>
              <a:t> support the </a:t>
            </a:r>
            <a:r>
              <a:rPr lang="en-US" sz="2400" b="1" dirty="0"/>
              <a:t>branching </a:t>
            </a:r>
            <a:r>
              <a:rPr lang="en-US" sz="2400" dirty="0"/>
              <a:t>function, where you can split off and maintain two separate lines of work. This is not covered in the studio / course, but you are encouraged to explore on your own.</a:t>
            </a:r>
            <a:endParaRPr lang="en-SG" sz="2400" dirty="0"/>
          </a:p>
          <a:p>
            <a:endParaRPr lang="en-SG" dirty="0"/>
          </a:p>
        </p:txBody>
      </p:sp>
    </p:spTree>
    <p:extLst>
      <p:ext uri="{BB962C8B-B14F-4D97-AF65-F5344CB8AC3E}">
        <p14:creationId xmlns:p14="http://schemas.microsoft.com/office/powerpoint/2010/main" val="3937910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2. What if we don’t want to branch and keep both implementations in the code.</a:t>
            </a:r>
            <a:endParaRPr lang="en-SG" dirty="0"/>
          </a:p>
        </p:txBody>
      </p:sp>
      <p:sp>
        <p:nvSpPr>
          <p:cNvPr id="3" name="Content Placeholder 2"/>
          <p:cNvSpPr>
            <a:spLocks noGrp="1"/>
          </p:cNvSpPr>
          <p:nvPr>
            <p:ph idx="1"/>
          </p:nvPr>
        </p:nvSpPr>
        <p:spPr/>
        <p:txBody>
          <a:bodyPr/>
          <a:lstStyle/>
          <a:p>
            <a:r>
              <a:rPr lang="en-SG" dirty="0" smtClean="0"/>
              <a:t>One possible approach is to use Conditional Compilation with BUILD_FLAGS.</a:t>
            </a:r>
          </a:p>
          <a:p>
            <a:r>
              <a:rPr lang="en-SG" dirty="0" smtClean="0"/>
              <a:t>For example</a:t>
            </a:r>
            <a:br>
              <a:rPr lang="en-SG" dirty="0" smtClean="0"/>
            </a:br>
            <a:r>
              <a:rPr lang="en-SG" dirty="0" smtClean="0"/>
              <a:t>	#define MAPPING_ALGO	   ASTAR    -&gt; in a header file</a:t>
            </a:r>
          </a:p>
          <a:p>
            <a:pPr marL="457200" lvl="1" indent="0">
              <a:buNone/>
            </a:pPr>
            <a:r>
              <a:rPr lang="en-SG" dirty="0"/>
              <a:t>	</a:t>
            </a:r>
          </a:p>
          <a:p>
            <a:pPr marL="457200" lvl="1" indent="0">
              <a:buNone/>
            </a:pPr>
            <a:r>
              <a:rPr lang="en-SG" dirty="0" smtClean="0"/>
              <a:t>	#if(MAPPING_ALGO == ASTAR)</a:t>
            </a:r>
          </a:p>
          <a:p>
            <a:pPr marL="457200" lvl="1" indent="0">
              <a:buNone/>
            </a:pPr>
            <a:r>
              <a:rPr lang="en-SG" dirty="0"/>
              <a:t>	</a:t>
            </a:r>
            <a:r>
              <a:rPr lang="en-SG" dirty="0" smtClean="0"/>
              <a:t>…</a:t>
            </a:r>
          </a:p>
          <a:p>
            <a:pPr marL="457200" lvl="1" indent="0">
              <a:buNone/>
            </a:pPr>
            <a:r>
              <a:rPr lang="en-SG" dirty="0"/>
              <a:t>	</a:t>
            </a:r>
            <a:r>
              <a:rPr lang="en-SG" dirty="0" smtClean="0"/>
              <a:t>#else</a:t>
            </a:r>
          </a:p>
          <a:p>
            <a:pPr marL="457200" lvl="1" indent="0">
              <a:buNone/>
            </a:pPr>
            <a:r>
              <a:rPr lang="en-SG" dirty="0"/>
              <a:t>	</a:t>
            </a:r>
            <a:r>
              <a:rPr lang="en-SG" dirty="0" smtClean="0"/>
              <a:t>…</a:t>
            </a:r>
          </a:p>
          <a:p>
            <a:pPr marL="457200" lvl="1" indent="0">
              <a:buNone/>
            </a:pPr>
            <a:r>
              <a:rPr lang="en-SG" dirty="0"/>
              <a:t>	</a:t>
            </a:r>
            <a:r>
              <a:rPr lang="en-SG" dirty="0" smtClean="0"/>
              <a:t>#</a:t>
            </a:r>
            <a:r>
              <a:rPr lang="en-SG" dirty="0" err="1" smtClean="0"/>
              <a:t>endif</a:t>
            </a:r>
            <a:endParaRPr lang="en-SG" dirty="0" smtClean="0"/>
          </a:p>
        </p:txBody>
      </p:sp>
      <p:sp>
        <p:nvSpPr>
          <p:cNvPr id="4" name="Oval 3"/>
          <p:cNvSpPr/>
          <p:nvPr/>
        </p:nvSpPr>
        <p:spPr>
          <a:xfrm>
            <a:off x="1708879" y="4392118"/>
            <a:ext cx="974360" cy="3297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p:cNvSpPr/>
          <p:nvPr/>
        </p:nvSpPr>
        <p:spPr>
          <a:xfrm>
            <a:off x="1708879" y="5284540"/>
            <a:ext cx="974360" cy="3297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p:cNvSpPr txBox="1"/>
          <p:nvPr/>
        </p:nvSpPr>
        <p:spPr>
          <a:xfrm>
            <a:off x="6430779" y="4721902"/>
            <a:ext cx="3882453" cy="923330"/>
          </a:xfrm>
          <a:prstGeom prst="rect">
            <a:avLst/>
          </a:prstGeom>
          <a:noFill/>
          <a:ln>
            <a:solidFill>
              <a:schemeClr val="tx1"/>
            </a:solidFill>
          </a:ln>
        </p:spPr>
        <p:txBody>
          <a:bodyPr wrap="square" rtlCol="0">
            <a:spAutoFit/>
          </a:bodyPr>
          <a:lstStyle/>
          <a:p>
            <a:r>
              <a:rPr lang="en-SG" dirty="0" smtClean="0"/>
              <a:t>Only 1 set of these conditions will be compiled into the final executable. </a:t>
            </a:r>
          </a:p>
          <a:p>
            <a:r>
              <a:rPr lang="en-SG" dirty="0" smtClean="0"/>
              <a:t>Different from run-time if-else checks.</a:t>
            </a:r>
            <a:endParaRPr lang="en-SG" dirty="0"/>
          </a:p>
        </p:txBody>
      </p:sp>
      <p:cxnSp>
        <p:nvCxnSpPr>
          <p:cNvPr id="7" name="Straight Arrow Connector 6"/>
          <p:cNvCxnSpPr/>
          <p:nvPr/>
        </p:nvCxnSpPr>
        <p:spPr>
          <a:xfrm flipH="1" flipV="1">
            <a:off x="2683976" y="4631539"/>
            <a:ext cx="3746803" cy="5520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a:stCxn id="6" idx="1"/>
          </p:cNvCxnSpPr>
          <p:nvPr/>
        </p:nvCxnSpPr>
        <p:spPr>
          <a:xfrm flipH="1">
            <a:off x="2683239" y="5183567"/>
            <a:ext cx="3747540" cy="2394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3072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3. Complexity</a:t>
            </a:r>
            <a:endParaRPr lang="en-SG" dirty="0"/>
          </a:p>
        </p:txBody>
      </p:sp>
      <p:sp>
        <p:nvSpPr>
          <p:cNvPr id="3" name="Content Placeholder 2"/>
          <p:cNvSpPr>
            <a:spLocks noGrp="1"/>
          </p:cNvSpPr>
          <p:nvPr>
            <p:ph idx="1"/>
          </p:nvPr>
        </p:nvSpPr>
        <p:spPr/>
        <p:txBody>
          <a:bodyPr/>
          <a:lstStyle/>
          <a:p>
            <a:pPr marL="514350" indent="-514350">
              <a:buFont typeface="+mj-lt"/>
              <a:buAutoNum type="alphaLcParenR"/>
            </a:pPr>
            <a:r>
              <a:rPr lang="en-US" dirty="0" err="1"/>
              <a:t>WorkA</a:t>
            </a:r>
            <a:r>
              <a:rPr lang="en-US" dirty="0"/>
              <a:t>( 54321 * N ); </a:t>
            </a:r>
            <a:endParaRPr lang="en-US" dirty="0" smtClean="0"/>
          </a:p>
          <a:p>
            <a:pPr marL="457200" lvl="1" indent="0">
              <a:buNone/>
            </a:pPr>
            <a:endParaRPr lang="en-US" dirty="0"/>
          </a:p>
          <a:p>
            <a:pPr marL="457200" lvl="1" indent="0">
              <a:buNone/>
            </a:pPr>
            <a:r>
              <a:rPr lang="en-US" dirty="0" smtClean="0"/>
              <a:t>-&gt; </a:t>
            </a:r>
            <a:r>
              <a:rPr lang="en-US" dirty="0" err="1" smtClean="0"/>
              <a:t>unitWork</a:t>
            </a:r>
            <a:r>
              <a:rPr lang="en-US" dirty="0" smtClean="0"/>
              <a:t>() is independent of N. Its </a:t>
            </a:r>
            <a:br>
              <a:rPr lang="en-US" dirty="0" smtClean="0"/>
            </a:br>
            <a:r>
              <a:rPr lang="en-US" dirty="0" smtClean="0"/>
              <a:t>always fixed at 567*N.</a:t>
            </a:r>
          </a:p>
          <a:p>
            <a:pPr marL="457200" lvl="1" indent="0">
              <a:buNone/>
            </a:pPr>
            <a:r>
              <a:rPr lang="en-US" dirty="0" smtClean="0"/>
              <a:t>-&gt; Constant Time</a:t>
            </a:r>
          </a:p>
          <a:p>
            <a:pPr marL="457200" lvl="1" indent="0">
              <a:buNone/>
            </a:pPr>
            <a:r>
              <a:rPr lang="en-US" b="1" dirty="0" smtClean="0"/>
              <a:t>-&gt; O(1)</a:t>
            </a:r>
            <a:endParaRPr lang="en-SG" b="1" dirty="0"/>
          </a:p>
          <a:p>
            <a:pPr marL="0" indent="0">
              <a:buNone/>
            </a:pPr>
            <a:endParaRPr lang="en-SG" dirty="0"/>
          </a:p>
        </p:txBody>
      </p:sp>
      <p:sp>
        <p:nvSpPr>
          <p:cNvPr id="4" name="TextBox 3"/>
          <p:cNvSpPr txBox="1"/>
          <p:nvPr/>
        </p:nvSpPr>
        <p:spPr>
          <a:xfrm>
            <a:off x="7090348" y="2428407"/>
            <a:ext cx="4152275" cy="2585323"/>
          </a:xfrm>
          <a:prstGeom prst="rect">
            <a:avLst/>
          </a:prstGeom>
          <a:noFill/>
          <a:ln>
            <a:solidFill>
              <a:schemeClr val="tx1"/>
            </a:solidFill>
          </a:ln>
        </p:spPr>
        <p:txBody>
          <a:bodyPr wrap="square" rtlCol="0">
            <a:spAutoFit/>
          </a:bodyPr>
          <a:lstStyle/>
          <a:p>
            <a:r>
              <a:rPr lang="en-SG" dirty="0">
                <a:latin typeface="Consolas" panose="020B0609020204030204" pitchFamily="49" charset="0"/>
              </a:rPr>
              <a:t>void </a:t>
            </a:r>
            <a:r>
              <a:rPr lang="en-SG" dirty="0" err="1">
                <a:latin typeface="Consolas" panose="020B0609020204030204" pitchFamily="49" charset="0"/>
              </a:rPr>
              <a:t>workA</a:t>
            </a:r>
            <a:r>
              <a:rPr lang="en-SG" dirty="0">
                <a:latin typeface="Consolas" panose="020B0609020204030204" pitchFamily="49" charset="0"/>
              </a:rPr>
              <a:t>(</a:t>
            </a:r>
            <a:r>
              <a:rPr lang="en-SG" dirty="0" err="1">
                <a:latin typeface="Consolas" panose="020B0609020204030204" pitchFamily="49" charset="0"/>
              </a:rPr>
              <a:t>int</a:t>
            </a:r>
            <a:r>
              <a:rPr lang="en-SG" dirty="0">
                <a:latin typeface="Consolas" panose="020B0609020204030204" pitchFamily="49" charset="0"/>
              </a:rPr>
              <a:t> N)</a:t>
            </a:r>
          </a:p>
          <a:p>
            <a:r>
              <a:rPr lang="en-SG" dirty="0">
                <a:latin typeface="Consolas" panose="020B0609020204030204" pitchFamily="49" charset="0"/>
              </a:rPr>
              <a:t>{</a:t>
            </a:r>
          </a:p>
          <a:p>
            <a:r>
              <a:rPr lang="en-SG" dirty="0">
                <a:latin typeface="Consolas" panose="020B0609020204030204" pitchFamily="49" charset="0"/>
              </a:rPr>
              <a:t>    </a:t>
            </a:r>
            <a:r>
              <a:rPr lang="en-SG" dirty="0" err="1">
                <a:latin typeface="Consolas" panose="020B0609020204030204" pitchFamily="49" charset="0"/>
              </a:rPr>
              <a:t>int</a:t>
            </a:r>
            <a:r>
              <a:rPr lang="en-SG" dirty="0">
                <a:latin typeface="Consolas" panose="020B0609020204030204" pitchFamily="49" charset="0"/>
              </a:rPr>
              <a:t> </a:t>
            </a:r>
            <a:r>
              <a:rPr lang="en-SG" dirty="0" err="1">
                <a:latin typeface="Consolas" panose="020B0609020204030204" pitchFamily="49" charset="0"/>
              </a:rPr>
              <a:t>i</a:t>
            </a:r>
            <a:r>
              <a:rPr lang="en-SG" dirty="0">
                <a:latin typeface="Consolas" panose="020B0609020204030204" pitchFamily="49" charset="0"/>
              </a:rPr>
              <a:t>;</a:t>
            </a:r>
          </a:p>
          <a:p>
            <a:endParaRPr lang="en-SG" dirty="0">
              <a:latin typeface="Consolas" panose="020B0609020204030204" pitchFamily="49" charset="0"/>
            </a:endParaRPr>
          </a:p>
          <a:p>
            <a:r>
              <a:rPr lang="nn-NO" dirty="0">
                <a:latin typeface="Consolas" panose="020B0609020204030204" pitchFamily="49" charset="0"/>
              </a:rPr>
              <a:t>    for (i = 0; i &lt; 567; i++){</a:t>
            </a:r>
          </a:p>
          <a:p>
            <a:r>
              <a:rPr lang="en-SG" dirty="0">
                <a:latin typeface="Consolas" panose="020B0609020204030204" pitchFamily="49" charset="0"/>
              </a:rPr>
              <a:t>        </a:t>
            </a:r>
            <a:r>
              <a:rPr lang="en-SG" dirty="0" err="1">
                <a:latin typeface="Consolas" panose="020B0609020204030204" pitchFamily="49" charset="0"/>
              </a:rPr>
              <a:t>unitWork</a:t>
            </a:r>
            <a:r>
              <a:rPr lang="en-SG" dirty="0">
                <a:latin typeface="Consolas" panose="020B0609020204030204" pitchFamily="49" charset="0"/>
              </a:rPr>
              <a:t>();</a:t>
            </a:r>
          </a:p>
          <a:p>
            <a:r>
              <a:rPr lang="en-SG" dirty="0">
                <a:latin typeface="Consolas" panose="020B0609020204030204" pitchFamily="49" charset="0"/>
              </a:rPr>
              <a:t>    }</a:t>
            </a:r>
          </a:p>
          <a:p>
            <a:r>
              <a:rPr lang="en-SG" dirty="0">
                <a:latin typeface="Consolas" panose="020B0609020204030204" pitchFamily="49" charset="0"/>
              </a:rPr>
              <a:t>}</a:t>
            </a:r>
          </a:p>
          <a:p>
            <a:endParaRPr lang="en-SG" dirty="0"/>
          </a:p>
        </p:txBody>
      </p:sp>
    </p:spTree>
    <p:extLst>
      <p:ext uri="{BB962C8B-B14F-4D97-AF65-F5344CB8AC3E}">
        <p14:creationId xmlns:p14="http://schemas.microsoft.com/office/powerpoint/2010/main" val="543496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TotalTime>
  <Words>1704</Words>
  <Application>Microsoft Office PowerPoint</Application>
  <PresentationFormat>Widescreen</PresentationFormat>
  <Paragraphs>345</Paragraphs>
  <Slides>26</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DengXian</vt:lpstr>
      <vt:lpstr>Latha</vt:lpstr>
      <vt:lpstr>SimSun</vt:lpstr>
      <vt:lpstr>Arial</vt:lpstr>
      <vt:lpstr>Calibri</vt:lpstr>
      <vt:lpstr>Calibri Light</vt:lpstr>
      <vt:lpstr>Consolas</vt:lpstr>
      <vt:lpstr>Times New Roman</vt:lpstr>
      <vt:lpstr>Wingdings</vt:lpstr>
      <vt:lpstr>Office Theme</vt:lpstr>
      <vt:lpstr>CG1112</vt:lpstr>
      <vt:lpstr>Part 1</vt:lpstr>
      <vt:lpstr>Q1. Comparing Rpi and Arduino</vt:lpstr>
      <vt:lpstr>Q1. Suggested Answer</vt:lpstr>
      <vt:lpstr>Q1. Based on the above, suggest 1-2 scenarios where Pi is more suitable for deployment.  </vt:lpstr>
      <vt:lpstr>2. Git </vt:lpstr>
      <vt:lpstr>2. Suggested Answers</vt:lpstr>
      <vt:lpstr>2. What if we don’t want to branch and keep both implementations in the code.</vt:lpstr>
      <vt:lpstr>3. Complexity</vt:lpstr>
      <vt:lpstr>3. Complexity</vt:lpstr>
      <vt:lpstr>3. Complexity</vt:lpstr>
      <vt:lpstr>3. Complexity</vt:lpstr>
      <vt:lpstr>3. Complexity</vt:lpstr>
      <vt:lpstr>3. Complexity</vt:lpstr>
      <vt:lpstr>3. Complexity</vt:lpstr>
      <vt:lpstr>4. Time and Space Complexity</vt:lpstr>
      <vt:lpstr>4. Algorithm A</vt:lpstr>
      <vt:lpstr>4. Algorithm B</vt:lpstr>
      <vt:lpstr>4. Conclusion</vt:lpstr>
      <vt:lpstr>Part 2</vt:lpstr>
      <vt:lpstr>1. Microcontroller Register Size</vt:lpstr>
      <vt:lpstr>2. Operating Speed</vt:lpstr>
      <vt:lpstr>3. I/O Ports</vt:lpstr>
      <vt:lpstr>4. PortB Mapping</vt:lpstr>
      <vt:lpstr>5. Understanding Multiplexing</vt:lpstr>
      <vt:lpstr>The End!</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CG1112</dc:title>
  <dc:creator>Ravi Suppiah</dc:creator>
  <cp:lastModifiedBy>Ravi Suppiah</cp:lastModifiedBy>
  <cp:revision>27</cp:revision>
  <dcterms:created xsi:type="dcterms:W3CDTF">2019-02-01T00:20:35Z</dcterms:created>
  <dcterms:modified xsi:type="dcterms:W3CDTF">2019-02-01T02:31:07Z</dcterms:modified>
</cp:coreProperties>
</file>