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4"/>
  </p:notesMasterIdLst>
  <p:sldIdLst>
    <p:sldId id="256" r:id="rId2"/>
    <p:sldId id="275" r:id="rId3"/>
    <p:sldId id="283" r:id="rId4"/>
    <p:sldId id="284" r:id="rId5"/>
    <p:sldId id="285" r:id="rId6"/>
    <p:sldId id="286" r:id="rId7"/>
    <p:sldId id="287" r:id="rId8"/>
    <p:sldId id="288" r:id="rId9"/>
    <p:sldId id="311" r:id="rId10"/>
    <p:sldId id="312" r:id="rId11"/>
    <p:sldId id="289" r:id="rId12"/>
    <p:sldId id="290" r:id="rId13"/>
    <p:sldId id="291" r:id="rId14"/>
    <p:sldId id="292" r:id="rId15"/>
    <p:sldId id="293" r:id="rId16"/>
    <p:sldId id="295" r:id="rId17"/>
    <p:sldId id="294" r:id="rId18"/>
    <p:sldId id="282" r:id="rId19"/>
    <p:sldId id="296" r:id="rId20"/>
    <p:sldId id="298" r:id="rId21"/>
    <p:sldId id="299" r:id="rId22"/>
    <p:sldId id="300" r:id="rId23"/>
    <p:sldId id="301" r:id="rId24"/>
    <p:sldId id="302" r:id="rId25"/>
    <p:sldId id="303" r:id="rId26"/>
    <p:sldId id="304" r:id="rId27"/>
    <p:sldId id="305" r:id="rId28"/>
    <p:sldId id="307" r:id="rId29"/>
    <p:sldId id="309" r:id="rId30"/>
    <p:sldId id="308" r:id="rId31"/>
    <p:sldId id="310"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79F31-5564-4F81-8B7F-75A4CF68E803}" type="datetimeFigureOut">
              <a:rPr lang="en-SG" smtClean="0"/>
              <a:t>14/2/2019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FDAFA-A309-4BF5-B278-2FE1ECD8F0AE}" type="slidenum">
              <a:rPr lang="en-SG" smtClean="0"/>
              <a:t>‹#›</a:t>
            </a:fld>
            <a:endParaRPr lang="en-SG"/>
          </a:p>
        </p:txBody>
      </p:sp>
    </p:spTree>
    <p:extLst>
      <p:ext uri="{BB962C8B-B14F-4D97-AF65-F5344CB8AC3E}">
        <p14:creationId xmlns:p14="http://schemas.microsoft.com/office/powerpoint/2010/main" val="102294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a:t>
            </a:fld>
            <a:endParaRPr lang="en-SG"/>
          </a:p>
        </p:txBody>
      </p:sp>
    </p:spTree>
    <p:extLst>
      <p:ext uri="{BB962C8B-B14F-4D97-AF65-F5344CB8AC3E}">
        <p14:creationId xmlns:p14="http://schemas.microsoft.com/office/powerpoint/2010/main" val="31033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18</a:t>
            </a:fld>
            <a:endParaRPr lang="en-SG"/>
          </a:p>
        </p:txBody>
      </p:sp>
    </p:spTree>
    <p:extLst>
      <p:ext uri="{BB962C8B-B14F-4D97-AF65-F5344CB8AC3E}">
        <p14:creationId xmlns:p14="http://schemas.microsoft.com/office/powerpoint/2010/main" val="42353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32</a:t>
            </a:fld>
            <a:endParaRPr lang="en-SG"/>
          </a:p>
        </p:txBody>
      </p:sp>
    </p:spTree>
    <p:extLst>
      <p:ext uri="{BB962C8B-B14F-4D97-AF65-F5344CB8AC3E}">
        <p14:creationId xmlns:p14="http://schemas.microsoft.com/office/powerpoint/2010/main" val="88715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14/2/2019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5628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14/2/2019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6667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14/2/2019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6689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14/2/2019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08540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A1C6A0-7B51-435C-BD6E-DE11AFC538B9}" type="datetimeFigureOut">
              <a:rPr lang="en-SG" smtClean="0"/>
              <a:t>14/2/2019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9800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31A1C6A0-7B51-435C-BD6E-DE11AFC538B9}" type="datetimeFigureOut">
              <a:rPr lang="en-SG" smtClean="0"/>
              <a:t>14/2/2019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00718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31A1C6A0-7B51-435C-BD6E-DE11AFC538B9}" type="datetimeFigureOut">
              <a:rPr lang="en-SG" smtClean="0"/>
              <a:t>14/2/2019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536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31A1C6A0-7B51-435C-BD6E-DE11AFC538B9}" type="datetimeFigureOut">
              <a:rPr lang="en-SG" smtClean="0"/>
              <a:t>14/2/2019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81024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C6A0-7B51-435C-BD6E-DE11AFC538B9}" type="datetimeFigureOut">
              <a:rPr lang="en-SG" smtClean="0"/>
              <a:t>14/2/2019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8362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14/2/2019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96911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14/2/2019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1100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1C6A0-7B51-435C-BD6E-DE11AFC538B9}" type="datetimeFigureOut">
              <a:rPr lang="en-SG" smtClean="0"/>
              <a:t>14/2/2019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5DDB7-7CD3-4286-9DE4-BABE7EA1A100}" type="slidenum">
              <a:rPr lang="en-SG" smtClean="0"/>
              <a:t>‹#›</a:t>
            </a:fld>
            <a:endParaRPr lang="en-SG"/>
          </a:p>
        </p:txBody>
      </p:sp>
    </p:spTree>
    <p:extLst>
      <p:ext uri="{BB962C8B-B14F-4D97-AF65-F5344CB8AC3E}">
        <p14:creationId xmlns:p14="http://schemas.microsoft.com/office/powerpoint/2010/main" val="39044592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itronik.co.uk/blog/how-a-darlington-pair-transistor-work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nergystar.go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CG1112</a:t>
            </a:r>
            <a:endParaRPr lang="en-SG" dirty="0"/>
          </a:p>
        </p:txBody>
      </p:sp>
      <p:sp>
        <p:nvSpPr>
          <p:cNvPr id="3" name="Subtitle 2"/>
          <p:cNvSpPr>
            <a:spLocks noGrp="1"/>
          </p:cNvSpPr>
          <p:nvPr>
            <p:ph type="subTitle" idx="1"/>
          </p:nvPr>
        </p:nvSpPr>
        <p:spPr/>
        <p:txBody>
          <a:bodyPr/>
          <a:lstStyle/>
          <a:p>
            <a:r>
              <a:rPr lang="en-SG" dirty="0" smtClean="0"/>
              <a:t>Tutorial 2</a:t>
            </a:r>
            <a:endParaRPr lang="en-SG" dirty="0"/>
          </a:p>
        </p:txBody>
      </p:sp>
    </p:spTree>
    <p:extLst>
      <p:ext uri="{BB962C8B-B14F-4D97-AF65-F5344CB8AC3E}">
        <p14:creationId xmlns:p14="http://schemas.microsoft.com/office/powerpoint/2010/main" val="40019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4299002"/>
            <a:ext cx="10515600" cy="962546"/>
          </a:xfrm>
        </p:spPr>
        <p:txBody>
          <a:bodyPr/>
          <a:lstStyle/>
          <a:p>
            <a:r>
              <a:rPr lang="en-SG" dirty="0" smtClean="0"/>
              <a:t>Important to note that there is a maximum limit on the total amount of current that the various pins can collectively sink.</a:t>
            </a:r>
            <a:endParaRPr lang="en-SG" dirty="0"/>
          </a:p>
        </p:txBody>
      </p:sp>
      <p:pic>
        <p:nvPicPr>
          <p:cNvPr id="4" name="Picture 3"/>
          <p:cNvPicPr>
            <a:picLocks noChangeAspect="1"/>
          </p:cNvPicPr>
          <p:nvPr/>
        </p:nvPicPr>
        <p:blipFill>
          <a:blip r:embed="rId2"/>
          <a:stretch>
            <a:fillRect/>
          </a:stretch>
        </p:blipFill>
        <p:spPr>
          <a:xfrm>
            <a:off x="966916" y="1765933"/>
            <a:ext cx="9381065" cy="2053089"/>
          </a:xfrm>
          <a:prstGeom prst="rect">
            <a:avLst/>
          </a:prstGeom>
        </p:spPr>
      </p:pic>
    </p:spTree>
    <p:extLst>
      <p:ext uri="{BB962C8B-B14F-4D97-AF65-F5344CB8AC3E}">
        <p14:creationId xmlns:p14="http://schemas.microsoft.com/office/powerpoint/2010/main" val="142494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1825625"/>
            <a:ext cx="10515600" cy="1014557"/>
          </a:xfrm>
        </p:spPr>
        <p:txBody>
          <a:bodyPr/>
          <a:lstStyle/>
          <a:p>
            <a:r>
              <a:rPr lang="en-US" dirty="0"/>
              <a:t>The voltage drop across the LED is 0.7V. </a:t>
            </a:r>
            <a:r>
              <a:rPr lang="en-US" dirty="0" smtClean="0"/>
              <a:t/>
            </a:r>
            <a:br>
              <a:rPr lang="en-US" dirty="0" smtClean="0"/>
            </a:br>
            <a:r>
              <a:rPr lang="en-US" dirty="0" smtClean="0"/>
              <a:t>Choose </a:t>
            </a:r>
            <a:r>
              <a:rPr lang="en-US" dirty="0"/>
              <a:t>an appropriate R </a:t>
            </a:r>
            <a:r>
              <a:rPr lang="en-US" dirty="0" smtClean="0"/>
              <a:t>value.</a:t>
            </a:r>
            <a:endParaRPr lang="en-SG" dirty="0"/>
          </a:p>
        </p:txBody>
      </p:sp>
      <p:sp>
        <p:nvSpPr>
          <p:cNvPr id="4" name="TextBox 3"/>
          <p:cNvSpPr txBox="1"/>
          <p:nvPr/>
        </p:nvSpPr>
        <p:spPr>
          <a:xfrm>
            <a:off x="1108363" y="3103419"/>
            <a:ext cx="7772400" cy="830997"/>
          </a:xfrm>
          <a:prstGeom prst="rect">
            <a:avLst/>
          </a:prstGeom>
          <a:noFill/>
        </p:spPr>
        <p:txBody>
          <a:bodyPr wrap="square" rtlCol="0">
            <a:spAutoFit/>
          </a:bodyPr>
          <a:lstStyle/>
          <a:p>
            <a:r>
              <a:rPr lang="en-US" sz="2400" dirty="0"/>
              <a:t>R &gt;= (5 – 0.7) / 20 mA = 215 ohms </a:t>
            </a:r>
            <a:endParaRPr lang="en-SG" sz="2400" dirty="0"/>
          </a:p>
          <a:p>
            <a:r>
              <a:rPr lang="en-US" sz="2400" dirty="0"/>
              <a:t>The minimum value of R is 215 ohms</a:t>
            </a:r>
            <a:r>
              <a:rPr lang="en-US" sz="2400" dirty="0" smtClean="0"/>
              <a:t>.</a:t>
            </a:r>
            <a:endParaRPr lang="en-SG" sz="2400" dirty="0"/>
          </a:p>
        </p:txBody>
      </p:sp>
    </p:spTree>
    <p:extLst>
      <p:ext uri="{BB962C8B-B14F-4D97-AF65-F5344CB8AC3E}">
        <p14:creationId xmlns:p14="http://schemas.microsoft.com/office/powerpoint/2010/main" val="22502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Further Discussion on GPIO</a:t>
            </a:r>
            <a:endParaRPr lang="en-SG" dirty="0"/>
          </a:p>
        </p:txBody>
      </p:sp>
      <p:sp>
        <p:nvSpPr>
          <p:cNvPr id="3" name="Content Placeholder 2"/>
          <p:cNvSpPr>
            <a:spLocks noGrp="1"/>
          </p:cNvSpPr>
          <p:nvPr>
            <p:ph idx="1"/>
          </p:nvPr>
        </p:nvSpPr>
        <p:spPr>
          <a:xfrm>
            <a:off x="838200" y="1825625"/>
            <a:ext cx="10515600" cy="557357"/>
          </a:xfrm>
        </p:spPr>
        <p:txBody>
          <a:bodyPr/>
          <a:lstStyle/>
          <a:p>
            <a:r>
              <a:rPr lang="en-SG" dirty="0" smtClean="0"/>
              <a:t>How much is the source current when you set the output to ‘1’?</a:t>
            </a:r>
          </a:p>
        </p:txBody>
      </p:sp>
      <p:sp>
        <p:nvSpPr>
          <p:cNvPr id="4" name="Content Placeholder 2"/>
          <p:cNvSpPr txBox="1">
            <a:spLocks/>
          </p:cNvSpPr>
          <p:nvPr/>
        </p:nvSpPr>
        <p:spPr>
          <a:xfrm>
            <a:off x="838200" y="2379374"/>
            <a:ext cx="10515600" cy="5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20mA</a:t>
            </a:r>
            <a:r>
              <a:rPr lang="en-US" dirty="0"/>
              <a:t>. The absolute maximum is 40mA.</a:t>
            </a:r>
            <a:endParaRPr lang="en-SG" dirty="0" smtClean="0"/>
          </a:p>
        </p:txBody>
      </p:sp>
      <p:sp>
        <p:nvSpPr>
          <p:cNvPr id="6" name="Content Placeholder 2"/>
          <p:cNvSpPr txBox="1">
            <a:spLocks/>
          </p:cNvSpPr>
          <p:nvPr/>
        </p:nvSpPr>
        <p:spPr>
          <a:xfrm>
            <a:off x="838196" y="4910650"/>
            <a:ext cx="10515600" cy="5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Is that enough?</a:t>
            </a:r>
          </a:p>
        </p:txBody>
      </p:sp>
      <p:sp>
        <p:nvSpPr>
          <p:cNvPr id="7" name="Content Placeholder 2"/>
          <p:cNvSpPr txBox="1">
            <a:spLocks/>
          </p:cNvSpPr>
          <p:nvPr/>
        </p:nvSpPr>
        <p:spPr>
          <a:xfrm>
            <a:off x="1032168" y="5464399"/>
            <a:ext cx="10515600" cy="1098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Depends on the application. If you are controlling an LED, then it should be. If you are trying to interface to a Motor, then it may not be enough.</a:t>
            </a:r>
            <a:endParaRPr lang="en-SG" dirty="0" smtClean="0"/>
          </a:p>
        </p:txBody>
      </p:sp>
      <p:pic>
        <p:nvPicPr>
          <p:cNvPr id="5" name="Picture 4"/>
          <p:cNvPicPr>
            <a:picLocks noChangeAspect="1"/>
          </p:cNvPicPr>
          <p:nvPr/>
        </p:nvPicPr>
        <p:blipFill>
          <a:blip r:embed="rId2"/>
          <a:stretch>
            <a:fillRect/>
          </a:stretch>
        </p:blipFill>
        <p:spPr>
          <a:xfrm>
            <a:off x="2277048" y="3005802"/>
            <a:ext cx="7885647" cy="1620692"/>
          </a:xfrm>
          <a:prstGeom prst="rect">
            <a:avLst/>
          </a:prstGeom>
        </p:spPr>
      </p:pic>
    </p:spTree>
    <p:extLst>
      <p:ext uri="{BB962C8B-B14F-4D97-AF65-F5344CB8AC3E}">
        <p14:creationId xmlns:p14="http://schemas.microsoft.com/office/powerpoint/2010/main" val="380542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Further Discussion on GPIO</a:t>
            </a:r>
          </a:p>
        </p:txBody>
      </p:sp>
      <p:sp>
        <p:nvSpPr>
          <p:cNvPr id="3" name="Content Placeholder 2"/>
          <p:cNvSpPr>
            <a:spLocks noGrp="1"/>
          </p:cNvSpPr>
          <p:nvPr>
            <p:ph idx="1"/>
          </p:nvPr>
        </p:nvSpPr>
        <p:spPr>
          <a:xfrm>
            <a:off x="838200" y="1825625"/>
            <a:ext cx="10515600" cy="529648"/>
          </a:xfrm>
        </p:spPr>
        <p:txBody>
          <a:bodyPr/>
          <a:lstStyle/>
          <a:p>
            <a:r>
              <a:rPr lang="en-SG" dirty="0" smtClean="0"/>
              <a:t>What if you want Higher Voltage / Current output?</a:t>
            </a:r>
            <a:endParaRPr lang="en-SG" dirty="0"/>
          </a:p>
        </p:txBody>
      </p:sp>
      <p:sp>
        <p:nvSpPr>
          <p:cNvPr id="4" name="Content Placeholder 2"/>
          <p:cNvSpPr txBox="1">
            <a:spLocks/>
          </p:cNvSpPr>
          <p:nvPr/>
        </p:nvSpPr>
        <p:spPr>
          <a:xfrm>
            <a:off x="1073727" y="2601479"/>
            <a:ext cx="10515600" cy="529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a voltage boost, you can consider using an op-amp.</a:t>
            </a:r>
            <a:endParaRPr lang="en-SG" dirty="0"/>
          </a:p>
        </p:txBody>
      </p:sp>
      <p:sp>
        <p:nvSpPr>
          <p:cNvPr id="5" name="Content Placeholder 2"/>
          <p:cNvSpPr txBox="1">
            <a:spLocks/>
          </p:cNvSpPr>
          <p:nvPr/>
        </p:nvSpPr>
        <p:spPr>
          <a:xfrm>
            <a:off x="1059872" y="3169521"/>
            <a:ext cx="10515600" cy="1388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a current boost, consider a Darlington Transistor Pair. </a:t>
            </a:r>
            <a:endParaRPr lang="en-SG" dirty="0"/>
          </a:p>
          <a:p>
            <a:pPr marL="0" indent="0">
              <a:buNone/>
            </a:pPr>
            <a:r>
              <a:rPr lang="en-US" u="sng" dirty="0">
                <a:hlinkClick r:id="rId2"/>
              </a:rPr>
              <a:t>https://www.kitronik.co.uk/blog/how-a-darlington-pair-transistor-works/</a:t>
            </a:r>
            <a:endParaRPr lang="en-SG" dirty="0"/>
          </a:p>
        </p:txBody>
      </p:sp>
    </p:spTree>
    <p:extLst>
      <p:ext uri="{BB962C8B-B14F-4D97-AF65-F5344CB8AC3E}">
        <p14:creationId xmlns:p14="http://schemas.microsoft.com/office/powerpoint/2010/main" val="7606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Q3. Power Consumption</a:t>
            </a:r>
            <a:endParaRPr lang="en-SG" dirty="0"/>
          </a:p>
        </p:txBody>
      </p:sp>
      <p:sp>
        <p:nvSpPr>
          <p:cNvPr id="3" name="Content Placeholder 2"/>
          <p:cNvSpPr>
            <a:spLocks noGrp="1"/>
          </p:cNvSpPr>
          <p:nvPr>
            <p:ph idx="1"/>
          </p:nvPr>
        </p:nvSpPr>
        <p:spPr>
          <a:xfrm>
            <a:off x="838200" y="1825625"/>
            <a:ext cx="10515600" cy="2787939"/>
          </a:xfrm>
        </p:spPr>
        <p:txBody>
          <a:bodyPr>
            <a:normAutofit/>
          </a:bodyPr>
          <a:lstStyle/>
          <a:p>
            <a:r>
              <a:rPr lang="en-US" sz="2400" dirty="0"/>
              <a:t>Power Consumption is a critical factor in Embedded Systems and it is important to minimize </a:t>
            </a:r>
            <a:r>
              <a:rPr lang="en-US" sz="2400" dirty="0" smtClean="0"/>
              <a:t>it so </a:t>
            </a:r>
            <a:r>
              <a:rPr lang="en-US" sz="2400" dirty="0"/>
              <a:t>as to extend its usage before recharging the batteries. </a:t>
            </a:r>
            <a:r>
              <a:rPr lang="en-US" sz="2400" dirty="0" smtClean="0"/>
              <a:t>You </a:t>
            </a:r>
            <a:r>
              <a:rPr lang="en-US" sz="2400" dirty="0"/>
              <a:t>wish to put the robot in “Standby Mode” when </a:t>
            </a:r>
            <a:r>
              <a:rPr lang="en-US" sz="2400" dirty="0" smtClean="0"/>
              <a:t>it is </a:t>
            </a:r>
            <a:r>
              <a:rPr lang="en-US" sz="2400" dirty="0"/>
              <a:t>idle and not doing anything useful. </a:t>
            </a:r>
            <a:endParaRPr lang="en-SG" sz="2400" dirty="0"/>
          </a:p>
          <a:p>
            <a:r>
              <a:rPr lang="en-US" sz="2400" dirty="0"/>
              <a:t>Which is the main register that controls these features and what value should be written to it?</a:t>
            </a:r>
            <a:endParaRPr lang="en-SG" sz="2400" dirty="0"/>
          </a:p>
          <a:p>
            <a:pPr marL="0" indent="0">
              <a:buNone/>
            </a:pPr>
            <a:endParaRPr lang="en-SG" sz="2400" dirty="0"/>
          </a:p>
        </p:txBody>
      </p:sp>
      <p:sp>
        <p:nvSpPr>
          <p:cNvPr id="4" name="TextBox 3"/>
          <p:cNvSpPr txBox="1"/>
          <p:nvPr/>
        </p:nvSpPr>
        <p:spPr>
          <a:xfrm>
            <a:off x="983673" y="3887103"/>
            <a:ext cx="6647584" cy="1569660"/>
          </a:xfrm>
          <a:prstGeom prst="rect">
            <a:avLst/>
          </a:prstGeom>
          <a:noFill/>
        </p:spPr>
        <p:txBody>
          <a:bodyPr wrap="square" rtlCol="0">
            <a:spAutoFit/>
          </a:bodyPr>
          <a:lstStyle/>
          <a:p>
            <a:r>
              <a:rPr lang="en-US" sz="2400" dirty="0"/>
              <a:t>The Sleep Mode Control Register (SMCR) contains the control bits for power management. To put the device in Standby Mode, a value of 110 must be written to it bits SM2:SM0 (Bits 3:1). </a:t>
            </a:r>
            <a:endParaRPr lang="en-SG" sz="2400" dirty="0"/>
          </a:p>
        </p:txBody>
      </p:sp>
      <p:pic>
        <p:nvPicPr>
          <p:cNvPr id="5" name="Picture 4"/>
          <p:cNvPicPr>
            <a:picLocks noChangeAspect="1"/>
          </p:cNvPicPr>
          <p:nvPr/>
        </p:nvPicPr>
        <p:blipFill>
          <a:blip r:embed="rId2"/>
          <a:stretch>
            <a:fillRect/>
          </a:stretch>
        </p:blipFill>
        <p:spPr>
          <a:xfrm>
            <a:off x="701387" y="5674917"/>
            <a:ext cx="7962900" cy="1000125"/>
          </a:xfrm>
          <a:prstGeom prst="rect">
            <a:avLst/>
          </a:prstGeom>
        </p:spPr>
      </p:pic>
      <p:pic>
        <p:nvPicPr>
          <p:cNvPr id="6" name="Picture 5"/>
          <p:cNvPicPr>
            <a:picLocks noChangeAspect="1"/>
          </p:cNvPicPr>
          <p:nvPr/>
        </p:nvPicPr>
        <p:blipFill>
          <a:blip r:embed="rId3"/>
          <a:stretch>
            <a:fillRect/>
          </a:stretch>
        </p:blipFill>
        <p:spPr>
          <a:xfrm>
            <a:off x="7631257" y="3887103"/>
            <a:ext cx="4315414" cy="1787814"/>
          </a:xfrm>
          <a:prstGeom prst="rect">
            <a:avLst/>
          </a:prstGeom>
        </p:spPr>
      </p:pic>
    </p:spTree>
    <p:extLst>
      <p:ext uri="{BB962C8B-B14F-4D97-AF65-F5344CB8AC3E}">
        <p14:creationId xmlns:p14="http://schemas.microsoft.com/office/powerpoint/2010/main" val="262073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Power Consumption</a:t>
            </a:r>
          </a:p>
        </p:txBody>
      </p:sp>
      <p:sp>
        <p:nvSpPr>
          <p:cNvPr id="3" name="Content Placeholder 2"/>
          <p:cNvSpPr>
            <a:spLocks noGrp="1"/>
          </p:cNvSpPr>
          <p:nvPr>
            <p:ph idx="1"/>
          </p:nvPr>
        </p:nvSpPr>
        <p:spPr>
          <a:xfrm>
            <a:off x="838200" y="1825625"/>
            <a:ext cx="10515600" cy="945284"/>
          </a:xfrm>
        </p:spPr>
        <p:txBody>
          <a:bodyPr>
            <a:normAutofit/>
          </a:bodyPr>
          <a:lstStyle/>
          <a:p>
            <a:r>
              <a:rPr lang="en-US" sz="2400" dirty="0"/>
              <a:t>In Standby Mode, which events can trigger the device to “wake-up” and resume full-functionality?</a:t>
            </a:r>
            <a:endParaRPr lang="en-SG" sz="2400" dirty="0"/>
          </a:p>
          <a:p>
            <a:pPr marL="0" indent="0">
              <a:buNone/>
            </a:pPr>
            <a:endParaRPr lang="en-SG" sz="2400" dirty="0"/>
          </a:p>
        </p:txBody>
      </p:sp>
      <p:sp>
        <p:nvSpPr>
          <p:cNvPr id="4" name="TextBox 3"/>
          <p:cNvSpPr txBox="1"/>
          <p:nvPr/>
        </p:nvSpPr>
        <p:spPr>
          <a:xfrm>
            <a:off x="1025237" y="2587182"/>
            <a:ext cx="9434945" cy="2585323"/>
          </a:xfrm>
          <a:prstGeom prst="rect">
            <a:avLst/>
          </a:prstGeom>
          <a:noFill/>
        </p:spPr>
        <p:txBody>
          <a:bodyPr wrap="square" rtlCol="0">
            <a:spAutoFit/>
          </a:bodyPr>
          <a:lstStyle/>
          <a:p>
            <a:r>
              <a:rPr lang="en-US" dirty="0"/>
              <a:t>Only one of these events can wake up the MCU:</a:t>
            </a:r>
            <a:endParaRPr lang="en-SG" dirty="0"/>
          </a:p>
          <a:p>
            <a:r>
              <a:rPr lang="en-US" dirty="0"/>
              <a:t>• External Reset</a:t>
            </a:r>
            <a:endParaRPr lang="en-SG" dirty="0"/>
          </a:p>
          <a:p>
            <a:r>
              <a:rPr lang="en-US" dirty="0"/>
              <a:t>• Watchdog System Reset</a:t>
            </a:r>
            <a:endParaRPr lang="en-SG" dirty="0"/>
          </a:p>
          <a:p>
            <a:r>
              <a:rPr lang="en-US" dirty="0"/>
              <a:t>• Watchdog Interrupt</a:t>
            </a:r>
            <a:endParaRPr lang="en-SG" dirty="0"/>
          </a:p>
          <a:p>
            <a:r>
              <a:rPr lang="en-US" dirty="0"/>
              <a:t>• Brown-out Reset</a:t>
            </a:r>
            <a:endParaRPr lang="en-SG" dirty="0"/>
          </a:p>
          <a:p>
            <a:r>
              <a:rPr lang="en-US" dirty="0"/>
              <a:t>• 2-wire Serial Interface address match</a:t>
            </a:r>
            <a:endParaRPr lang="en-SG" dirty="0"/>
          </a:p>
          <a:p>
            <a:r>
              <a:rPr lang="en-US" dirty="0"/>
              <a:t>• External level interrupt on INT</a:t>
            </a:r>
            <a:endParaRPr lang="en-SG" dirty="0"/>
          </a:p>
          <a:p>
            <a:r>
              <a:rPr lang="en-US" dirty="0"/>
              <a:t>• Pin change interrupt</a:t>
            </a:r>
            <a:endParaRPr lang="en-SG" dirty="0"/>
          </a:p>
          <a:p>
            <a:endParaRPr lang="en-SG" dirty="0"/>
          </a:p>
        </p:txBody>
      </p:sp>
      <p:sp>
        <p:nvSpPr>
          <p:cNvPr id="6" name="Content Placeholder 2"/>
          <p:cNvSpPr txBox="1">
            <a:spLocks/>
          </p:cNvSpPr>
          <p:nvPr/>
        </p:nvSpPr>
        <p:spPr>
          <a:xfrm>
            <a:off x="838201" y="5178418"/>
            <a:ext cx="10515600" cy="945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t>How many clock cycles does it take for the device to come out of Standby mode to full </a:t>
            </a:r>
            <a:r>
              <a:rPr lang="en-US" sz="2400" dirty="0" smtClean="0"/>
              <a:t>operation?</a:t>
            </a:r>
            <a:endParaRPr lang="en-SG" sz="2400" dirty="0"/>
          </a:p>
          <a:p>
            <a:pPr marL="0" indent="0">
              <a:buFont typeface="Arial" panose="020B0604020202020204" pitchFamily="34" charset="0"/>
              <a:buNone/>
            </a:pPr>
            <a:endParaRPr lang="en-SG" sz="2000" dirty="0"/>
          </a:p>
        </p:txBody>
      </p:sp>
      <p:sp>
        <p:nvSpPr>
          <p:cNvPr id="7" name="TextBox 6"/>
          <p:cNvSpPr txBox="1"/>
          <p:nvPr/>
        </p:nvSpPr>
        <p:spPr>
          <a:xfrm>
            <a:off x="1163782" y="6040575"/>
            <a:ext cx="2867891" cy="369332"/>
          </a:xfrm>
          <a:prstGeom prst="rect">
            <a:avLst/>
          </a:prstGeom>
          <a:noFill/>
        </p:spPr>
        <p:txBody>
          <a:bodyPr wrap="square" rtlCol="0">
            <a:spAutoFit/>
          </a:bodyPr>
          <a:lstStyle/>
          <a:p>
            <a:r>
              <a:rPr lang="en-US" dirty="0"/>
              <a:t>It takes 6 clock cycles</a:t>
            </a:r>
            <a:r>
              <a:rPr lang="en-US" dirty="0" smtClean="0"/>
              <a:t>.</a:t>
            </a:r>
            <a:endParaRPr lang="en-SG" dirty="0"/>
          </a:p>
        </p:txBody>
      </p:sp>
    </p:spTree>
    <p:extLst>
      <p:ext uri="{BB962C8B-B14F-4D97-AF65-F5344CB8AC3E}">
        <p14:creationId xmlns:p14="http://schemas.microsoft.com/office/powerpoint/2010/main" val="28788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Power Consumption</a:t>
            </a:r>
          </a:p>
        </p:txBody>
      </p:sp>
      <p:sp>
        <p:nvSpPr>
          <p:cNvPr id="3" name="Content Placeholder 2"/>
          <p:cNvSpPr>
            <a:spLocks noGrp="1"/>
          </p:cNvSpPr>
          <p:nvPr>
            <p:ph idx="1"/>
          </p:nvPr>
        </p:nvSpPr>
        <p:spPr>
          <a:xfrm>
            <a:off x="838200" y="1825625"/>
            <a:ext cx="10515600" cy="1250084"/>
          </a:xfrm>
        </p:spPr>
        <p:txBody>
          <a:bodyPr>
            <a:normAutofit/>
          </a:bodyPr>
          <a:lstStyle/>
          <a:p>
            <a:r>
              <a:rPr lang="en-US" sz="2400" dirty="0"/>
              <a:t>Based on your initial assessment, you feel that you may not need to use the ADC module for this project. As such, you want to disable it so that it doesn’t consume any additional power. How can this be achieved?</a:t>
            </a:r>
            <a:endParaRPr lang="en-SG" sz="2400" dirty="0"/>
          </a:p>
          <a:p>
            <a:endParaRPr lang="en-SG" sz="2400" dirty="0"/>
          </a:p>
        </p:txBody>
      </p:sp>
      <p:sp>
        <p:nvSpPr>
          <p:cNvPr id="5" name="TextBox 4"/>
          <p:cNvSpPr txBox="1"/>
          <p:nvPr/>
        </p:nvSpPr>
        <p:spPr>
          <a:xfrm>
            <a:off x="1122217" y="3408219"/>
            <a:ext cx="9615055" cy="707886"/>
          </a:xfrm>
          <a:prstGeom prst="rect">
            <a:avLst/>
          </a:prstGeom>
          <a:noFill/>
        </p:spPr>
        <p:txBody>
          <a:bodyPr wrap="square" rtlCol="0">
            <a:spAutoFit/>
          </a:bodyPr>
          <a:lstStyle/>
          <a:p>
            <a:r>
              <a:rPr lang="en-US" sz="2000"/>
              <a:t>The Power Reduction Register (PRR) provides a method to stop the clock to individual peripherals to reduce power consumption.</a:t>
            </a:r>
            <a:endParaRPr lang="en-SG" sz="2000"/>
          </a:p>
        </p:txBody>
      </p:sp>
      <p:pic>
        <p:nvPicPr>
          <p:cNvPr id="6" name="Picture 5"/>
          <p:cNvPicPr/>
          <p:nvPr/>
        </p:nvPicPr>
        <p:blipFill>
          <a:blip r:embed="rId2"/>
          <a:stretch>
            <a:fillRect/>
          </a:stretch>
        </p:blipFill>
        <p:spPr>
          <a:xfrm>
            <a:off x="1519670" y="5457825"/>
            <a:ext cx="6252730" cy="749011"/>
          </a:xfrm>
          <a:prstGeom prst="rect">
            <a:avLst/>
          </a:prstGeom>
        </p:spPr>
      </p:pic>
      <p:pic>
        <p:nvPicPr>
          <p:cNvPr id="7" name="Picture 6"/>
          <p:cNvPicPr/>
          <p:nvPr/>
        </p:nvPicPr>
        <p:blipFill>
          <a:blip r:embed="rId3"/>
          <a:stretch>
            <a:fillRect/>
          </a:stretch>
        </p:blipFill>
        <p:spPr>
          <a:xfrm>
            <a:off x="1271154" y="4286481"/>
            <a:ext cx="7969828" cy="1171344"/>
          </a:xfrm>
          <a:prstGeom prst="rect">
            <a:avLst/>
          </a:prstGeom>
        </p:spPr>
      </p:pic>
    </p:spTree>
    <p:extLst>
      <p:ext uri="{BB962C8B-B14F-4D97-AF65-F5344CB8AC3E}">
        <p14:creationId xmlns:p14="http://schemas.microsoft.com/office/powerpoint/2010/main" val="183530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Further Discussion on Power Consumption</a:t>
            </a:r>
            <a:endParaRPr lang="en-SG" dirty="0"/>
          </a:p>
        </p:txBody>
      </p:sp>
      <p:sp>
        <p:nvSpPr>
          <p:cNvPr id="3" name="Content Placeholder 2"/>
          <p:cNvSpPr>
            <a:spLocks noGrp="1"/>
          </p:cNvSpPr>
          <p:nvPr>
            <p:ph idx="1"/>
          </p:nvPr>
        </p:nvSpPr>
        <p:spPr>
          <a:xfrm>
            <a:off x="838200" y="1825625"/>
            <a:ext cx="10515600" cy="634546"/>
          </a:xfrm>
        </p:spPr>
        <p:txBody>
          <a:bodyPr>
            <a:noAutofit/>
          </a:bodyPr>
          <a:lstStyle/>
          <a:p>
            <a:r>
              <a:rPr lang="en-SG" dirty="0" smtClean="0"/>
              <a:t>Battery Life / Electricity Bill</a:t>
            </a:r>
          </a:p>
          <a:p>
            <a:pPr marL="0" indent="0">
              <a:buNone/>
            </a:pPr>
            <a:r>
              <a:rPr lang="en-SG" dirty="0"/>
              <a:t> </a:t>
            </a:r>
            <a:r>
              <a:rPr lang="en-SG" dirty="0" smtClean="0"/>
              <a:t>  </a:t>
            </a:r>
            <a:endParaRPr lang="en-SG" dirty="0"/>
          </a:p>
        </p:txBody>
      </p:sp>
      <p:sp>
        <p:nvSpPr>
          <p:cNvPr id="4" name="TextBox 3"/>
          <p:cNvSpPr txBox="1"/>
          <p:nvPr/>
        </p:nvSpPr>
        <p:spPr>
          <a:xfrm>
            <a:off x="838200" y="2595108"/>
            <a:ext cx="10661073" cy="3108543"/>
          </a:xfrm>
          <a:prstGeom prst="rect">
            <a:avLst/>
          </a:prstGeom>
          <a:noFill/>
        </p:spPr>
        <p:txBody>
          <a:bodyPr wrap="square" rtlCol="0">
            <a:spAutoFit/>
          </a:bodyPr>
          <a:lstStyle/>
          <a:p>
            <a:pPr marL="285750" indent="-285750">
              <a:buFont typeface="Arial" panose="020B0604020202020204" pitchFamily="34" charset="0"/>
              <a:buChar char="•"/>
            </a:pPr>
            <a:r>
              <a:rPr lang="en-SG" sz="2800" dirty="0"/>
              <a:t>Challenges in meeting Certification Standards</a:t>
            </a:r>
          </a:p>
          <a:p>
            <a:r>
              <a:rPr lang="en-SG" sz="2800" dirty="0"/>
              <a:t>    e.g. </a:t>
            </a:r>
            <a:r>
              <a:rPr lang="en-SG" sz="2800" dirty="0">
                <a:hlinkClick r:id="rId2"/>
              </a:rPr>
              <a:t>https://www.energystar.gov</a:t>
            </a:r>
            <a:r>
              <a:rPr lang="en-SG" sz="2800" dirty="0" smtClean="0">
                <a:hlinkClick r:id="rId2"/>
              </a:rPr>
              <a:t>/</a:t>
            </a:r>
            <a:endParaRPr lang="en-SG" sz="2800" dirty="0" smtClean="0"/>
          </a:p>
          <a:p>
            <a:endParaRPr lang="en-SG" sz="2800" dirty="0"/>
          </a:p>
          <a:p>
            <a:r>
              <a:rPr lang="en-SG" sz="2800" dirty="0" smtClean="0"/>
              <a:t>    Some countries are very strict about energy-efficient products. If </a:t>
            </a:r>
            <a:r>
              <a:rPr lang="en-SG" sz="2800" dirty="0" smtClean="0"/>
              <a:t>the   </a:t>
            </a:r>
            <a:r>
              <a:rPr lang="en-SG" sz="2800" dirty="0" smtClean="0"/>
              <a:t/>
            </a:r>
            <a:br>
              <a:rPr lang="en-SG" sz="2800" dirty="0" smtClean="0"/>
            </a:br>
            <a:r>
              <a:rPr lang="en-SG" sz="2800" dirty="0" smtClean="0"/>
              <a:t>    standards are not met, you will not be able to sell your product in that  </a:t>
            </a:r>
            <a:br>
              <a:rPr lang="en-SG" sz="2800" dirty="0" smtClean="0"/>
            </a:br>
            <a:r>
              <a:rPr lang="en-SG" sz="2800" dirty="0" smtClean="0"/>
              <a:t>    country.</a:t>
            </a:r>
            <a:endParaRPr lang="en-SG" sz="2800" dirty="0"/>
          </a:p>
          <a:p>
            <a:pPr marL="285750" indent="-285750">
              <a:buFont typeface="Arial" panose="020B0604020202020204" pitchFamily="34" charset="0"/>
              <a:buChar char="•"/>
            </a:pPr>
            <a:endParaRPr lang="en-SG" sz="2800" dirty="0"/>
          </a:p>
        </p:txBody>
      </p:sp>
      <p:sp>
        <p:nvSpPr>
          <p:cNvPr id="5" name="TextBox 4"/>
          <p:cNvSpPr txBox="1"/>
          <p:nvPr/>
        </p:nvSpPr>
        <p:spPr>
          <a:xfrm>
            <a:off x="1139252" y="5441430"/>
            <a:ext cx="9953469" cy="1015663"/>
          </a:xfrm>
          <a:prstGeom prst="rect">
            <a:avLst/>
          </a:prstGeom>
          <a:noFill/>
        </p:spPr>
        <p:txBody>
          <a:bodyPr wrap="square" rtlCol="0">
            <a:spAutoFit/>
          </a:bodyPr>
          <a:lstStyle/>
          <a:p>
            <a:r>
              <a:rPr lang="en-SG" sz="2000" dirty="0" smtClean="0"/>
              <a:t>Key Takeaway: Energy Consumption is dependent on the entire system. The microcontroller is just one component in it. You need to have a System-Level understanding to minimize Power Consumption in all areas.</a:t>
            </a:r>
            <a:endParaRPr lang="en-SG" sz="2000" dirty="0"/>
          </a:p>
        </p:txBody>
      </p:sp>
    </p:spTree>
    <p:extLst>
      <p:ext uri="{BB962C8B-B14F-4D97-AF65-F5344CB8AC3E}">
        <p14:creationId xmlns:p14="http://schemas.microsoft.com/office/powerpoint/2010/main" val="27739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2</a:t>
            </a:r>
            <a:endParaRPr lang="en-SG" dirty="0"/>
          </a:p>
        </p:txBody>
      </p:sp>
      <p:sp>
        <p:nvSpPr>
          <p:cNvPr id="4" name="Subtitle 3"/>
          <p:cNvSpPr>
            <a:spLocks noGrp="1"/>
          </p:cNvSpPr>
          <p:nvPr>
            <p:ph type="subTitle" idx="1"/>
          </p:nvPr>
        </p:nvSpPr>
        <p:spPr/>
        <p:txBody>
          <a:bodyPr/>
          <a:lstStyle/>
          <a:p>
            <a:r>
              <a:rPr lang="en-SG" dirty="0" smtClean="0"/>
              <a:t>Interrupts</a:t>
            </a:r>
            <a:endParaRPr lang="en-SG" dirty="0"/>
          </a:p>
        </p:txBody>
      </p:sp>
    </p:spTree>
    <p:extLst>
      <p:ext uri="{BB962C8B-B14F-4D97-AF65-F5344CB8AC3E}">
        <p14:creationId xmlns:p14="http://schemas.microsoft.com/office/powerpoint/2010/main" val="1105420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HW Interrupts</a:t>
            </a:r>
            <a:endParaRPr lang="en-SG" dirty="0"/>
          </a:p>
        </p:txBody>
      </p:sp>
      <p:sp>
        <p:nvSpPr>
          <p:cNvPr id="3" name="Content Placeholder 2"/>
          <p:cNvSpPr>
            <a:spLocks noGrp="1"/>
          </p:cNvSpPr>
          <p:nvPr>
            <p:ph idx="1"/>
          </p:nvPr>
        </p:nvSpPr>
        <p:spPr>
          <a:xfrm>
            <a:off x="838200" y="1825625"/>
            <a:ext cx="10515600" cy="1048204"/>
          </a:xfrm>
        </p:spPr>
        <p:txBody>
          <a:bodyPr/>
          <a:lstStyle/>
          <a:p>
            <a:r>
              <a:rPr lang="en-SG" dirty="0"/>
              <a:t>What are hardware interrupts? Why are they needed? Give some examples of hardware interrupts in your laptop or PC.</a:t>
            </a:r>
          </a:p>
          <a:p>
            <a:pPr marL="0" indent="0">
              <a:buNone/>
            </a:pPr>
            <a:endParaRPr lang="en-SG" dirty="0"/>
          </a:p>
        </p:txBody>
      </p:sp>
      <p:sp>
        <p:nvSpPr>
          <p:cNvPr id="4" name="TextBox 3"/>
          <p:cNvSpPr txBox="1"/>
          <p:nvPr/>
        </p:nvSpPr>
        <p:spPr>
          <a:xfrm>
            <a:off x="1121228" y="3008766"/>
            <a:ext cx="4489863" cy="2308324"/>
          </a:xfrm>
          <a:prstGeom prst="rect">
            <a:avLst/>
          </a:prstGeom>
          <a:noFill/>
        </p:spPr>
        <p:txBody>
          <a:bodyPr wrap="square" rtlCol="0">
            <a:spAutoFit/>
          </a:bodyPr>
          <a:lstStyle/>
          <a:p>
            <a:pPr marL="285750" indent="-285750">
              <a:buFont typeface="Arial" panose="020B0604020202020204" pitchFamily="34" charset="0"/>
              <a:buChar char="•"/>
            </a:pPr>
            <a:r>
              <a:rPr lang="en-SG" sz="2400" dirty="0"/>
              <a:t>A hardware interrupt consists of a series of request lines built into the CPU or MCU. Its purpose is to let hardware signal to the CPU to get its attention.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2257" t="20623" r="12257" b="12451"/>
          <a:stretch/>
        </p:blipFill>
        <p:spPr>
          <a:xfrm>
            <a:off x="5978235" y="2873829"/>
            <a:ext cx="5375565" cy="3574473"/>
          </a:xfrm>
          <a:prstGeom prst="rect">
            <a:avLst/>
          </a:prstGeom>
        </p:spPr>
      </p:pic>
    </p:spTree>
    <p:extLst>
      <p:ext uri="{BB962C8B-B14F-4D97-AF65-F5344CB8AC3E}">
        <p14:creationId xmlns:p14="http://schemas.microsoft.com/office/powerpoint/2010/main" val="13558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1</a:t>
            </a:r>
            <a:endParaRPr lang="en-SG" dirty="0"/>
          </a:p>
        </p:txBody>
      </p:sp>
      <p:sp>
        <p:nvSpPr>
          <p:cNvPr id="4" name="Subtitle 3"/>
          <p:cNvSpPr>
            <a:spLocks noGrp="1"/>
          </p:cNvSpPr>
          <p:nvPr>
            <p:ph type="subTitle" idx="1"/>
          </p:nvPr>
        </p:nvSpPr>
        <p:spPr/>
        <p:txBody>
          <a:bodyPr/>
          <a:lstStyle/>
          <a:p>
            <a:r>
              <a:rPr lang="en-SG" dirty="0" smtClean="0"/>
              <a:t>GPIO</a:t>
            </a:r>
            <a:endParaRPr lang="en-SG" dirty="0"/>
          </a:p>
        </p:txBody>
      </p:sp>
    </p:spTree>
    <p:extLst>
      <p:ext uri="{BB962C8B-B14F-4D97-AF65-F5344CB8AC3E}">
        <p14:creationId xmlns:p14="http://schemas.microsoft.com/office/powerpoint/2010/main" val="3940326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HW Interrupts</a:t>
            </a:r>
          </a:p>
        </p:txBody>
      </p:sp>
      <p:sp>
        <p:nvSpPr>
          <p:cNvPr id="4" name="TextBox 3"/>
          <p:cNvSpPr txBox="1"/>
          <p:nvPr/>
        </p:nvSpPr>
        <p:spPr>
          <a:xfrm>
            <a:off x="838200" y="1901396"/>
            <a:ext cx="10619509" cy="1938992"/>
          </a:xfrm>
          <a:prstGeom prst="rect">
            <a:avLst/>
          </a:prstGeom>
          <a:noFill/>
        </p:spPr>
        <p:txBody>
          <a:bodyPr wrap="square" rtlCol="0">
            <a:spAutoFit/>
          </a:bodyPr>
          <a:lstStyle/>
          <a:p>
            <a:pPr marL="342900" indent="-342900">
              <a:buFont typeface="Arial" panose="020B0604020202020204" pitchFamily="34" charset="0"/>
              <a:buChar char="•"/>
            </a:pPr>
            <a:r>
              <a:rPr lang="en-SG" sz="2400" dirty="0"/>
              <a:t>The CPU can be busy running code, but when an interrupt request line is triggered (either by a rising edge, falling edge or change in signal level), the CPU stops what it is doing, and runs a special piece of code called an </a:t>
            </a:r>
            <a:r>
              <a:rPr lang="en-SG" sz="2400" b="1" dirty="0" smtClean="0">
                <a:solidFill>
                  <a:srgbClr val="FF0000"/>
                </a:solidFill>
              </a:rPr>
              <a:t>Interrupt </a:t>
            </a:r>
            <a:r>
              <a:rPr lang="en-SG" sz="2400" b="1" dirty="0">
                <a:solidFill>
                  <a:srgbClr val="FF0000"/>
                </a:solidFill>
              </a:rPr>
              <a:t>S</a:t>
            </a:r>
            <a:r>
              <a:rPr lang="en-SG" sz="2400" b="1" dirty="0" smtClean="0">
                <a:solidFill>
                  <a:srgbClr val="FF0000"/>
                </a:solidFill>
              </a:rPr>
              <a:t>ervice </a:t>
            </a:r>
            <a:r>
              <a:rPr lang="en-SG" sz="2400" b="1" dirty="0">
                <a:solidFill>
                  <a:srgbClr val="FF0000"/>
                </a:solidFill>
              </a:rPr>
              <a:t>R</a:t>
            </a:r>
            <a:r>
              <a:rPr lang="en-SG" sz="2400" b="1" dirty="0" smtClean="0">
                <a:solidFill>
                  <a:srgbClr val="FF0000"/>
                </a:solidFill>
              </a:rPr>
              <a:t>outine </a:t>
            </a:r>
            <a:r>
              <a:rPr lang="en-SG" sz="2400" b="1" dirty="0">
                <a:solidFill>
                  <a:srgbClr val="FF0000"/>
                </a:solidFill>
              </a:rPr>
              <a:t>(ISR) </a:t>
            </a:r>
            <a:r>
              <a:rPr lang="en-SG" sz="2400" dirty="0"/>
              <a:t>to handle the interrupt. </a:t>
            </a:r>
            <a:r>
              <a:rPr lang="en-SG" sz="2400" dirty="0" smtClean="0"/>
              <a:t>Once the ISR is complete, the </a:t>
            </a:r>
            <a:r>
              <a:rPr lang="en-SG" sz="2400" dirty="0"/>
              <a:t>CPU </a:t>
            </a:r>
            <a:r>
              <a:rPr lang="en-SG" sz="2400" dirty="0" smtClean="0"/>
              <a:t>resumes </a:t>
            </a:r>
            <a:r>
              <a:rPr lang="en-SG" sz="2400" dirty="0"/>
              <a:t>what it was doing, </a:t>
            </a:r>
            <a:r>
              <a:rPr lang="en-SG" sz="2400" dirty="0" smtClean="0"/>
              <a:t>from where </a:t>
            </a:r>
            <a:r>
              <a:rPr lang="en-SG" sz="2400" dirty="0"/>
              <a:t>it left off.</a:t>
            </a:r>
          </a:p>
        </p:txBody>
      </p:sp>
      <p:sp>
        <p:nvSpPr>
          <p:cNvPr id="5" name="TextBox 4"/>
          <p:cNvSpPr txBox="1"/>
          <p:nvPr/>
        </p:nvSpPr>
        <p:spPr>
          <a:xfrm>
            <a:off x="838200" y="4209189"/>
            <a:ext cx="10619509" cy="1200329"/>
          </a:xfrm>
          <a:prstGeom prst="rect">
            <a:avLst/>
          </a:prstGeom>
          <a:noFill/>
        </p:spPr>
        <p:txBody>
          <a:bodyPr wrap="square" rtlCol="0">
            <a:spAutoFit/>
          </a:bodyPr>
          <a:lstStyle/>
          <a:p>
            <a:pPr marL="342900" indent="-342900">
              <a:buFont typeface="Arial" panose="020B0604020202020204" pitchFamily="34" charset="0"/>
              <a:buChar char="•"/>
            </a:pPr>
            <a:r>
              <a:rPr lang="en-SG" sz="2400" dirty="0"/>
              <a:t>Examples on a PC or laptop include interrupts from the keyboard when someone has pressed a key, or from the network interface when a frame of data has come in over the network, etc.</a:t>
            </a:r>
          </a:p>
        </p:txBody>
      </p:sp>
    </p:spTree>
    <p:extLst>
      <p:ext uri="{BB962C8B-B14F-4D97-AF65-F5344CB8AC3E}">
        <p14:creationId xmlns:p14="http://schemas.microsoft.com/office/powerpoint/2010/main" val="232259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1. Software Interrupts</a:t>
            </a:r>
            <a:endParaRPr lang="en-SG" dirty="0"/>
          </a:p>
        </p:txBody>
      </p:sp>
      <p:sp>
        <p:nvSpPr>
          <p:cNvPr id="3" name="Content Placeholder 2"/>
          <p:cNvSpPr>
            <a:spLocks noGrp="1"/>
          </p:cNvSpPr>
          <p:nvPr>
            <p:ph idx="1"/>
          </p:nvPr>
        </p:nvSpPr>
        <p:spPr>
          <a:xfrm>
            <a:off x="838200" y="1825625"/>
            <a:ext cx="10515600" cy="902585"/>
          </a:xfrm>
        </p:spPr>
        <p:txBody>
          <a:bodyPr/>
          <a:lstStyle/>
          <a:p>
            <a:r>
              <a:rPr lang="en-SG" dirty="0"/>
              <a:t>A software interrupt is an interrupt that is triggered using a special machine instruction, rather than  a hardware line. </a:t>
            </a:r>
          </a:p>
        </p:txBody>
      </p:sp>
      <p:sp>
        <p:nvSpPr>
          <p:cNvPr id="4" name="Content Placeholder 2"/>
          <p:cNvSpPr txBox="1">
            <a:spLocks/>
          </p:cNvSpPr>
          <p:nvPr/>
        </p:nvSpPr>
        <p:spPr>
          <a:xfrm>
            <a:off x="838200" y="3043002"/>
            <a:ext cx="10515600" cy="1484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 Intel machines, for example, use the INT command to trigger software interrupts:</a:t>
            </a:r>
          </a:p>
          <a:p>
            <a:pPr marL="0" indent="0">
              <a:buNone/>
            </a:pPr>
            <a:r>
              <a:rPr lang="en-SG" dirty="0" smtClean="0"/>
              <a:t>	INT </a:t>
            </a:r>
            <a:r>
              <a:rPr lang="en-SG" dirty="0"/>
              <a:t>&lt;interrupt number&gt;</a:t>
            </a:r>
          </a:p>
        </p:txBody>
      </p:sp>
      <p:sp>
        <p:nvSpPr>
          <p:cNvPr id="5" name="Content Placeholder 2"/>
          <p:cNvSpPr txBox="1">
            <a:spLocks/>
          </p:cNvSpPr>
          <p:nvPr/>
        </p:nvSpPr>
        <p:spPr>
          <a:xfrm>
            <a:off x="838200" y="4661940"/>
            <a:ext cx="10515600" cy="14840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 Here &lt;interrupt number&gt; is an interrupt identification number (analogous to the interrupt request lines in hardware interrupts), ranging from 0 to 255. </a:t>
            </a:r>
          </a:p>
        </p:txBody>
      </p:sp>
    </p:spTree>
    <p:extLst>
      <p:ext uri="{BB962C8B-B14F-4D97-AF65-F5344CB8AC3E}">
        <p14:creationId xmlns:p14="http://schemas.microsoft.com/office/powerpoint/2010/main" val="384675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 Software Interrupts</a:t>
            </a:r>
          </a:p>
        </p:txBody>
      </p:sp>
      <p:sp>
        <p:nvSpPr>
          <p:cNvPr id="3" name="Content Placeholder 2"/>
          <p:cNvSpPr>
            <a:spLocks noGrp="1"/>
          </p:cNvSpPr>
          <p:nvPr>
            <p:ph idx="1"/>
          </p:nvPr>
        </p:nvSpPr>
        <p:spPr>
          <a:xfrm>
            <a:off x="838200" y="1825625"/>
            <a:ext cx="10515600" cy="1292329"/>
          </a:xfrm>
        </p:spPr>
        <p:txBody>
          <a:bodyPr/>
          <a:lstStyle/>
          <a:p>
            <a:r>
              <a:rPr lang="en-SG" dirty="0"/>
              <a:t>Like hardware interrupts, software interrupts cause the CPU to jump to an ISR, with a different ISR for each of the 256 possible software interrupts. </a:t>
            </a:r>
          </a:p>
        </p:txBody>
      </p:sp>
      <p:sp>
        <p:nvSpPr>
          <p:cNvPr id="4" name="Content Placeholder 2"/>
          <p:cNvSpPr txBox="1">
            <a:spLocks/>
          </p:cNvSpPr>
          <p:nvPr/>
        </p:nvSpPr>
        <p:spPr>
          <a:xfrm>
            <a:off x="838200" y="3132945"/>
            <a:ext cx="10515600" cy="869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 address of each ISR is flexible and the CPU can be configured to jump to the correct ISR.</a:t>
            </a:r>
          </a:p>
        </p:txBody>
      </p:sp>
      <p:sp>
        <p:nvSpPr>
          <p:cNvPr id="5" name="Content Placeholder 2"/>
          <p:cNvSpPr txBox="1">
            <a:spLocks/>
          </p:cNvSpPr>
          <p:nvPr/>
        </p:nvSpPr>
        <p:spPr>
          <a:xfrm>
            <a:off x="838200" y="4122295"/>
            <a:ext cx="10515600" cy="869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Software interrupts are very useful for providing flexible entry points for software APIs (application programming interfaces).</a:t>
            </a:r>
          </a:p>
        </p:txBody>
      </p:sp>
      <p:sp>
        <p:nvSpPr>
          <p:cNvPr id="6" name="Content Placeholder 2"/>
          <p:cNvSpPr txBox="1">
            <a:spLocks/>
          </p:cNvSpPr>
          <p:nvPr/>
        </p:nvSpPr>
        <p:spPr>
          <a:xfrm>
            <a:off x="838200" y="5096655"/>
            <a:ext cx="10515600" cy="1259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For example, on the LINUX operating system, if a program wishes to make a request to the OS (e.g. to write to the screen), it can do this by executing INT 128 (INT 80h, </a:t>
            </a:r>
            <a:r>
              <a:rPr lang="en-SG" dirty="0" smtClean="0"/>
              <a:t>in hexadecimal</a:t>
            </a:r>
            <a:r>
              <a:rPr lang="en-SG" dirty="0"/>
              <a:t>). </a:t>
            </a:r>
          </a:p>
        </p:txBody>
      </p:sp>
    </p:spTree>
    <p:extLst>
      <p:ext uri="{BB962C8B-B14F-4D97-AF65-F5344CB8AC3E}">
        <p14:creationId xmlns:p14="http://schemas.microsoft.com/office/powerpoint/2010/main" val="390520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 Interrupts on the AT328P</a:t>
            </a:r>
            <a:endParaRPr lang="en-SG" dirty="0"/>
          </a:p>
        </p:txBody>
      </p:sp>
      <p:sp>
        <p:nvSpPr>
          <p:cNvPr id="3" name="Content Placeholder 2"/>
          <p:cNvSpPr>
            <a:spLocks noGrp="1"/>
          </p:cNvSpPr>
          <p:nvPr>
            <p:ph idx="1"/>
          </p:nvPr>
        </p:nvSpPr>
        <p:spPr>
          <a:xfrm>
            <a:off x="838200" y="1825625"/>
            <a:ext cx="10515600" cy="977536"/>
          </a:xfrm>
        </p:spPr>
        <p:txBody>
          <a:bodyPr/>
          <a:lstStyle/>
          <a:p>
            <a:r>
              <a:rPr lang="en-SG" dirty="0"/>
              <a:t>What interrupt request lines are available on the Atmega328P? Describe these lines and how they are used.</a:t>
            </a:r>
          </a:p>
          <a:p>
            <a:endParaRPr lang="en-SG" dirty="0"/>
          </a:p>
        </p:txBody>
      </p:sp>
      <p:sp>
        <p:nvSpPr>
          <p:cNvPr id="4" name="Content Placeholder 2"/>
          <p:cNvSpPr txBox="1">
            <a:spLocks/>
          </p:cNvSpPr>
          <p:nvPr/>
        </p:nvSpPr>
        <p:spPr>
          <a:xfrm>
            <a:off x="838200" y="3294661"/>
            <a:ext cx="5442679" cy="3091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There are two main types of interrupt request lines:</a:t>
            </a:r>
          </a:p>
          <a:p>
            <a:pPr lvl="0"/>
            <a:r>
              <a:rPr lang="en-SG" dirty="0"/>
              <a:t>Two external interrupt lines </a:t>
            </a:r>
            <a:endParaRPr lang="en-SG" dirty="0" smtClean="0"/>
          </a:p>
          <a:p>
            <a:pPr lvl="1"/>
            <a:r>
              <a:rPr lang="en-SG" dirty="0" smtClean="0"/>
              <a:t>INT0 </a:t>
            </a:r>
            <a:r>
              <a:rPr lang="en-SG" dirty="0"/>
              <a:t>and INT1 (PD2 and </a:t>
            </a:r>
            <a:r>
              <a:rPr lang="en-SG" dirty="0" smtClean="0"/>
              <a:t>PD3) </a:t>
            </a:r>
          </a:p>
          <a:p>
            <a:pPr lvl="1"/>
            <a:r>
              <a:rPr lang="en-SG" dirty="0" smtClean="0"/>
              <a:t>23 “pin change” interrupt request lines PCINT0 to PCINT23 (note: No PCINT15).</a:t>
            </a:r>
          </a:p>
          <a:p>
            <a:endParaRPr lang="en-SG" dirty="0"/>
          </a:p>
        </p:txBody>
      </p:sp>
      <p:pic>
        <p:nvPicPr>
          <p:cNvPr id="5" name="image1.jpg" descr="Image result for Atmega328P interrupt lines"/>
          <p:cNvPicPr/>
          <p:nvPr/>
        </p:nvPicPr>
        <p:blipFill rotWithShape="1">
          <a:blip r:embed="rId2"/>
          <a:srcRect t="14687" b="14396"/>
          <a:stretch/>
        </p:blipFill>
        <p:spPr>
          <a:xfrm>
            <a:off x="6811978" y="2921494"/>
            <a:ext cx="4541822" cy="3837483"/>
          </a:xfrm>
          <a:prstGeom prst="rect">
            <a:avLst/>
          </a:prstGeom>
          <a:ln/>
        </p:spPr>
      </p:pic>
    </p:spTree>
    <p:extLst>
      <p:ext uri="{BB962C8B-B14F-4D97-AF65-F5344CB8AC3E}">
        <p14:creationId xmlns:p14="http://schemas.microsoft.com/office/powerpoint/2010/main" val="421279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Interrupts on the AT328P</a:t>
            </a:r>
          </a:p>
        </p:txBody>
      </p:sp>
      <p:sp>
        <p:nvSpPr>
          <p:cNvPr id="3" name="Content Placeholder 2"/>
          <p:cNvSpPr>
            <a:spLocks noGrp="1"/>
          </p:cNvSpPr>
          <p:nvPr>
            <p:ph idx="1"/>
          </p:nvPr>
        </p:nvSpPr>
        <p:spPr>
          <a:xfrm>
            <a:off x="838200" y="1825625"/>
            <a:ext cx="10515600" cy="2356631"/>
          </a:xfrm>
        </p:spPr>
        <p:txBody>
          <a:bodyPr>
            <a:normAutofit/>
          </a:bodyPr>
          <a:lstStyle/>
          <a:p>
            <a:r>
              <a:rPr lang="en-SG" sz="2400" dirty="0"/>
              <a:t>INT0 and INT1 are much more flexible. They can be triggered by:</a:t>
            </a:r>
          </a:p>
          <a:p>
            <a:pPr lvl="1"/>
            <a:r>
              <a:rPr lang="en-SG" sz="2000" dirty="0"/>
              <a:t>A low signal level</a:t>
            </a:r>
          </a:p>
          <a:p>
            <a:pPr lvl="1"/>
            <a:r>
              <a:rPr lang="en-SG" sz="2000" dirty="0"/>
              <a:t>A change in signal level</a:t>
            </a:r>
          </a:p>
          <a:p>
            <a:pPr lvl="1"/>
            <a:r>
              <a:rPr lang="en-SG" sz="2000" dirty="0"/>
              <a:t>Rising edge</a:t>
            </a:r>
          </a:p>
          <a:p>
            <a:pPr lvl="1"/>
            <a:r>
              <a:rPr lang="en-SG" sz="2000" dirty="0"/>
              <a:t>Falling edge</a:t>
            </a:r>
          </a:p>
          <a:p>
            <a:endParaRPr lang="en-SG" sz="2400" dirty="0"/>
          </a:p>
        </p:txBody>
      </p:sp>
      <p:pic>
        <p:nvPicPr>
          <p:cNvPr id="7" name="Picture 6"/>
          <p:cNvPicPr>
            <a:picLocks noChangeAspect="1"/>
          </p:cNvPicPr>
          <p:nvPr/>
        </p:nvPicPr>
        <p:blipFill>
          <a:blip r:embed="rId2"/>
          <a:stretch>
            <a:fillRect/>
          </a:stretch>
        </p:blipFill>
        <p:spPr>
          <a:xfrm>
            <a:off x="1691006" y="4072424"/>
            <a:ext cx="8892050" cy="2210110"/>
          </a:xfrm>
          <a:prstGeom prst="rect">
            <a:avLst/>
          </a:prstGeom>
        </p:spPr>
      </p:pic>
      <p:pic>
        <p:nvPicPr>
          <p:cNvPr id="8" name="Picture 7"/>
          <p:cNvPicPr>
            <a:picLocks noChangeAspect="1"/>
          </p:cNvPicPr>
          <p:nvPr/>
        </p:nvPicPr>
        <p:blipFill rotWithShape="1">
          <a:blip r:embed="rId3"/>
          <a:srcRect r="27969" b="-2781"/>
          <a:stretch/>
        </p:blipFill>
        <p:spPr>
          <a:xfrm>
            <a:off x="5081665" y="3205546"/>
            <a:ext cx="6071017" cy="1313227"/>
          </a:xfrm>
          <a:prstGeom prst="rect">
            <a:avLst/>
          </a:prstGeom>
        </p:spPr>
      </p:pic>
    </p:spTree>
    <p:extLst>
      <p:ext uri="{BB962C8B-B14F-4D97-AF65-F5344CB8AC3E}">
        <p14:creationId xmlns:p14="http://schemas.microsoft.com/office/powerpoint/2010/main" val="20150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Interrupts on the AT328P</a:t>
            </a:r>
          </a:p>
        </p:txBody>
      </p:sp>
      <p:sp>
        <p:nvSpPr>
          <p:cNvPr id="3" name="Content Placeholder 2"/>
          <p:cNvSpPr>
            <a:spLocks noGrp="1"/>
          </p:cNvSpPr>
          <p:nvPr>
            <p:ph idx="1"/>
          </p:nvPr>
        </p:nvSpPr>
        <p:spPr>
          <a:xfrm>
            <a:off x="838200" y="1810635"/>
            <a:ext cx="10515600" cy="737786"/>
          </a:xfrm>
        </p:spPr>
        <p:txBody>
          <a:bodyPr/>
          <a:lstStyle/>
          <a:p>
            <a:r>
              <a:rPr lang="en-SG" dirty="0"/>
              <a:t>In addition INT0 and INT1 each have their own ISR.</a:t>
            </a:r>
          </a:p>
          <a:p>
            <a:pPr marL="0" indent="0">
              <a:buNone/>
            </a:pPr>
            <a:endParaRPr lang="en-SG" dirty="0"/>
          </a:p>
        </p:txBody>
      </p:sp>
      <p:pic>
        <p:nvPicPr>
          <p:cNvPr id="5" name="Picture 4"/>
          <p:cNvPicPr>
            <a:picLocks noChangeAspect="1"/>
          </p:cNvPicPr>
          <p:nvPr/>
        </p:nvPicPr>
        <p:blipFill rotWithShape="1">
          <a:blip r:embed="rId2"/>
          <a:srcRect b="16317"/>
          <a:stretch/>
        </p:blipFill>
        <p:spPr>
          <a:xfrm>
            <a:off x="2424260" y="2548421"/>
            <a:ext cx="6923753" cy="3733499"/>
          </a:xfrm>
          <a:prstGeom prst="rect">
            <a:avLst/>
          </a:prstGeom>
        </p:spPr>
      </p:pic>
      <p:sp>
        <p:nvSpPr>
          <p:cNvPr id="6" name="Rounded Rectangle 5"/>
          <p:cNvSpPr/>
          <p:nvPr/>
        </p:nvSpPr>
        <p:spPr>
          <a:xfrm>
            <a:off x="2533338" y="3642610"/>
            <a:ext cx="4691921" cy="4946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9279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Interrupts on the AT328P</a:t>
            </a:r>
          </a:p>
        </p:txBody>
      </p:sp>
      <p:sp>
        <p:nvSpPr>
          <p:cNvPr id="3" name="Content Placeholder 2"/>
          <p:cNvSpPr>
            <a:spLocks noGrp="1"/>
          </p:cNvSpPr>
          <p:nvPr>
            <p:ph idx="1"/>
          </p:nvPr>
        </p:nvSpPr>
        <p:spPr>
          <a:xfrm>
            <a:off x="838200" y="1825625"/>
            <a:ext cx="10515600" cy="947555"/>
          </a:xfrm>
        </p:spPr>
        <p:txBody>
          <a:bodyPr/>
          <a:lstStyle/>
          <a:p>
            <a:r>
              <a:rPr lang="en-SG" dirty="0"/>
              <a:t>The pin change interrupt requests (PCINT0 to PCINT23) only respond to changes in voltage levels. </a:t>
            </a:r>
            <a:endParaRPr lang="en-SG" dirty="0" smtClean="0"/>
          </a:p>
          <a:p>
            <a:endParaRPr lang="en-SG" dirty="0"/>
          </a:p>
        </p:txBody>
      </p:sp>
      <p:sp>
        <p:nvSpPr>
          <p:cNvPr id="4" name="Content Placeholder 2"/>
          <p:cNvSpPr txBox="1">
            <a:spLocks/>
          </p:cNvSpPr>
          <p:nvPr/>
        </p:nvSpPr>
        <p:spPr>
          <a:xfrm>
            <a:off x="838200" y="2773180"/>
            <a:ext cx="10515600" cy="94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In addition, the 23 PCINT lines are grouped into 2 groups of 8 lines each and one group of 7 lines. </a:t>
            </a:r>
          </a:p>
          <a:p>
            <a:endParaRPr lang="en-SG" dirty="0"/>
          </a:p>
        </p:txBody>
      </p:sp>
      <p:sp>
        <p:nvSpPr>
          <p:cNvPr id="5" name="Content Placeholder 2"/>
          <p:cNvSpPr txBox="1">
            <a:spLocks/>
          </p:cNvSpPr>
          <p:nvPr/>
        </p:nvSpPr>
        <p:spPr>
          <a:xfrm>
            <a:off x="838200" y="3720735"/>
            <a:ext cx="10515600" cy="94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All lines in the same group will trigger the execution of the same ISR. I.e. there are only 3 unique ISRs even though there are 23 lines.</a:t>
            </a:r>
          </a:p>
          <a:p>
            <a:endParaRPr lang="en-SG" dirty="0"/>
          </a:p>
        </p:txBody>
      </p:sp>
      <p:pic>
        <p:nvPicPr>
          <p:cNvPr id="6" name="Picture 5"/>
          <p:cNvPicPr>
            <a:picLocks noChangeAspect="1"/>
          </p:cNvPicPr>
          <p:nvPr/>
        </p:nvPicPr>
        <p:blipFill rotWithShape="1">
          <a:blip r:embed="rId2"/>
          <a:srcRect t="22510" b="44563"/>
          <a:stretch/>
        </p:blipFill>
        <p:spPr>
          <a:xfrm>
            <a:off x="1794674" y="4881327"/>
            <a:ext cx="6923753" cy="1469036"/>
          </a:xfrm>
          <a:prstGeom prst="rect">
            <a:avLst/>
          </a:prstGeom>
        </p:spPr>
      </p:pic>
      <p:sp>
        <p:nvSpPr>
          <p:cNvPr id="7" name="Rounded Rectangle 6"/>
          <p:cNvSpPr/>
          <p:nvPr/>
        </p:nvSpPr>
        <p:spPr>
          <a:xfrm>
            <a:off x="2469229" y="5411450"/>
            <a:ext cx="4801000" cy="719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43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3. Handling Interrupts - Context Switching</a:t>
            </a:r>
            <a:endParaRPr lang="en-SG" dirty="0"/>
          </a:p>
        </p:txBody>
      </p:sp>
      <p:sp>
        <p:nvSpPr>
          <p:cNvPr id="3" name="Content Placeholder 2"/>
          <p:cNvSpPr>
            <a:spLocks noGrp="1"/>
          </p:cNvSpPr>
          <p:nvPr>
            <p:ph idx="1"/>
          </p:nvPr>
        </p:nvSpPr>
        <p:spPr>
          <a:xfrm>
            <a:off x="838200" y="1825625"/>
            <a:ext cx="10515600" cy="634546"/>
          </a:xfrm>
        </p:spPr>
        <p:txBody>
          <a:bodyPr>
            <a:normAutofit/>
          </a:bodyPr>
          <a:lstStyle/>
          <a:p>
            <a:pPr lvl="0"/>
            <a:r>
              <a:rPr lang="en-SG" dirty="0"/>
              <a:t>Every interrupt request line is assigned an index number</a:t>
            </a:r>
            <a:r>
              <a:rPr lang="en-SG" dirty="0" smtClean="0"/>
              <a:t>.</a:t>
            </a:r>
            <a:endParaRPr lang="en-SG" dirty="0"/>
          </a:p>
        </p:txBody>
      </p:sp>
      <p:sp>
        <p:nvSpPr>
          <p:cNvPr id="4" name="Content Placeholder 2"/>
          <p:cNvSpPr txBox="1">
            <a:spLocks/>
          </p:cNvSpPr>
          <p:nvPr/>
        </p:nvSpPr>
        <p:spPr>
          <a:xfrm>
            <a:off x="838200" y="2595108"/>
            <a:ext cx="10515600" cy="1301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tests the state of the interrupt request lines many times a second. (On the MIPS range of microprocessors, for example, the CPU tests the lines at the end of each instruction execution</a:t>
            </a:r>
            <a:r>
              <a:rPr lang="en-SG" dirty="0" smtClean="0"/>
              <a:t>).</a:t>
            </a:r>
            <a:endParaRPr lang="en-SG" dirty="0"/>
          </a:p>
        </p:txBody>
      </p:sp>
      <p:sp>
        <p:nvSpPr>
          <p:cNvPr id="5" name="Content Placeholder 2"/>
          <p:cNvSpPr txBox="1">
            <a:spLocks/>
          </p:cNvSpPr>
          <p:nvPr/>
        </p:nvSpPr>
        <p:spPr>
          <a:xfrm>
            <a:off x="838200" y="3897086"/>
            <a:ext cx="10515600" cy="957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When one line is detected to have been triggered, the CPU takes note of its index number</a:t>
            </a:r>
            <a:r>
              <a:rPr lang="en-SG" dirty="0" smtClean="0"/>
              <a:t>.</a:t>
            </a:r>
            <a:endParaRPr lang="en-SG" dirty="0"/>
          </a:p>
        </p:txBody>
      </p:sp>
      <p:sp>
        <p:nvSpPr>
          <p:cNvPr id="6" name="Content Placeholder 2"/>
          <p:cNvSpPr txBox="1">
            <a:spLocks/>
          </p:cNvSpPr>
          <p:nvPr/>
        </p:nvSpPr>
        <p:spPr>
          <a:xfrm>
            <a:off x="838200" y="4855029"/>
            <a:ext cx="10515600" cy="1301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consults a table called the Interrupt Vector Table using the index number of the triggered line. This table tells the CPU where the ISR for this particular line is. </a:t>
            </a:r>
          </a:p>
        </p:txBody>
      </p:sp>
    </p:spTree>
    <p:extLst>
      <p:ext uri="{BB962C8B-B14F-4D97-AF65-F5344CB8AC3E}">
        <p14:creationId xmlns:p14="http://schemas.microsoft.com/office/powerpoint/2010/main" val="225363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Handling Interrupts - Context Switching</a:t>
            </a:r>
          </a:p>
        </p:txBody>
      </p:sp>
      <p:sp>
        <p:nvSpPr>
          <p:cNvPr id="3" name="Content Placeholder 2"/>
          <p:cNvSpPr>
            <a:spLocks noGrp="1"/>
          </p:cNvSpPr>
          <p:nvPr>
            <p:ph idx="1"/>
          </p:nvPr>
        </p:nvSpPr>
        <p:spPr>
          <a:xfrm>
            <a:off x="838200" y="1825625"/>
            <a:ext cx="10515600" cy="1727044"/>
          </a:xfrm>
        </p:spPr>
        <p:txBody>
          <a:bodyPr/>
          <a:lstStyle/>
          <a:p>
            <a:pPr lvl="0"/>
            <a:r>
              <a:rPr lang="en-SG" dirty="0"/>
              <a:t>The CPU saves the contents of the Program Counter (PC) onto the “process stack” – a data structure similar to what you have learnt in CS2040C, which tells the CPU where to get the next program instruction for execution.</a:t>
            </a:r>
          </a:p>
          <a:p>
            <a:endParaRPr lang="en-SG" dirty="0"/>
          </a:p>
        </p:txBody>
      </p:sp>
      <p:sp>
        <p:nvSpPr>
          <p:cNvPr id="4" name="Content Placeholder 2"/>
          <p:cNvSpPr txBox="1">
            <a:spLocks/>
          </p:cNvSpPr>
          <p:nvPr/>
        </p:nvSpPr>
        <p:spPr>
          <a:xfrm>
            <a:off x="838200" y="3552669"/>
            <a:ext cx="10515600" cy="1049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CPU loads the address of the ISR into PC, causing it to execute the ISR code.</a:t>
            </a:r>
          </a:p>
          <a:p>
            <a:endParaRPr lang="en-SG" dirty="0"/>
          </a:p>
        </p:txBody>
      </p:sp>
      <p:sp>
        <p:nvSpPr>
          <p:cNvPr id="5" name="Content Placeholder 2"/>
          <p:cNvSpPr txBox="1">
            <a:spLocks/>
          </p:cNvSpPr>
          <p:nvPr/>
        </p:nvSpPr>
        <p:spPr>
          <a:xfrm>
            <a:off x="838200" y="4601981"/>
            <a:ext cx="10515600" cy="1528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SG" dirty="0"/>
              <a:t>The ISR ends with a Return from Interrupt (RETI) instruction, that causes the CPU pop the stack containing the previous PC value into PC. This causes execution to resume at the point of interruption.</a:t>
            </a:r>
          </a:p>
          <a:p>
            <a:endParaRPr lang="en-SG" dirty="0"/>
          </a:p>
        </p:txBody>
      </p:sp>
    </p:spTree>
    <p:extLst>
      <p:ext uri="{BB962C8B-B14F-4D97-AF65-F5344CB8AC3E}">
        <p14:creationId xmlns:p14="http://schemas.microsoft.com/office/powerpoint/2010/main" val="42475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Handling Interrupts - Context Switching</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2306" y="1430139"/>
            <a:ext cx="7787388" cy="5112330"/>
          </a:xfrm>
        </p:spPr>
      </p:pic>
    </p:spTree>
    <p:extLst>
      <p:ext uri="{BB962C8B-B14F-4D97-AF65-F5344CB8AC3E}">
        <p14:creationId xmlns:p14="http://schemas.microsoft.com/office/powerpoint/2010/main" val="230655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GPIO Options</a:t>
            </a:r>
            <a:endParaRPr lang="en-SG" dirty="0"/>
          </a:p>
        </p:txBody>
      </p:sp>
      <p:sp>
        <p:nvSpPr>
          <p:cNvPr id="3" name="Content Placeholder 2"/>
          <p:cNvSpPr>
            <a:spLocks noGrp="1"/>
          </p:cNvSpPr>
          <p:nvPr>
            <p:ph idx="1"/>
          </p:nvPr>
        </p:nvSpPr>
        <p:spPr/>
        <p:txBody>
          <a:bodyPr>
            <a:normAutofit/>
          </a:bodyPr>
          <a:lstStyle/>
          <a:p>
            <a:r>
              <a:rPr lang="en-US" sz="2400" dirty="0"/>
              <a:t>In the studio we have used PORT B pins for the LED’s and Switches. </a:t>
            </a:r>
            <a:endParaRPr lang="en-SG" sz="2400" dirty="0"/>
          </a:p>
          <a:p>
            <a:r>
              <a:rPr lang="en-US" sz="2400" dirty="0"/>
              <a:t>PB7 and PB6 are currently mapped to the external crystal oscillator (XTAL1 and XTAL2 for the Uno Board</a:t>
            </a:r>
            <a:r>
              <a:rPr lang="en-US" sz="2400" dirty="0" smtClean="0"/>
              <a:t>).</a:t>
            </a:r>
          </a:p>
          <a:p>
            <a:r>
              <a:rPr lang="en-US" sz="2400" dirty="0"/>
              <a:t>You have decided to create your own board using the Atmega328p and want to make use of all 8-bits of PORTB. </a:t>
            </a:r>
            <a:endParaRPr lang="en-US" sz="2400" dirty="0" smtClean="0"/>
          </a:p>
          <a:p>
            <a:r>
              <a:rPr lang="en-US" sz="2400" dirty="0" smtClean="0"/>
              <a:t>Is </a:t>
            </a:r>
            <a:r>
              <a:rPr lang="en-US" sz="2400" dirty="0"/>
              <a:t>it possible? </a:t>
            </a:r>
            <a:endParaRPr lang="en-US" sz="2400" dirty="0" smtClean="0"/>
          </a:p>
          <a:p>
            <a:r>
              <a:rPr lang="en-US" sz="2400" dirty="0" smtClean="0"/>
              <a:t>What </a:t>
            </a:r>
            <a:r>
              <a:rPr lang="en-US" sz="2400" dirty="0"/>
              <a:t>are the factors to consider?</a:t>
            </a:r>
            <a:endParaRPr lang="en-SG" sz="2400" dirty="0"/>
          </a:p>
          <a:p>
            <a:endParaRPr lang="en-SG" sz="2400" dirty="0"/>
          </a:p>
          <a:p>
            <a:endParaRPr lang="en-SG"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71308" y="3480464"/>
            <a:ext cx="4724400" cy="3238994"/>
          </a:xfrm>
          <a:prstGeom prst="rect">
            <a:avLst/>
          </a:prstGeom>
          <a:noFill/>
          <a:ln>
            <a:noFill/>
          </a:ln>
        </p:spPr>
      </p:pic>
      <p:sp>
        <p:nvSpPr>
          <p:cNvPr id="5" name="Oval 4"/>
          <p:cNvSpPr/>
          <p:nvPr/>
        </p:nvSpPr>
        <p:spPr>
          <a:xfrm>
            <a:off x="6373093" y="4583189"/>
            <a:ext cx="1565563" cy="7092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02663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a:t>
            </a:r>
            <a:r>
              <a:rPr lang="en-SG" dirty="0" smtClean="0"/>
              <a:t>Nested Interrupts</a:t>
            </a:r>
            <a:endParaRPr lang="en-SG" dirty="0"/>
          </a:p>
        </p:txBody>
      </p:sp>
      <p:sp>
        <p:nvSpPr>
          <p:cNvPr id="3" name="Content Placeholder 2"/>
          <p:cNvSpPr>
            <a:spLocks noGrp="1"/>
          </p:cNvSpPr>
          <p:nvPr>
            <p:ph idx="1"/>
          </p:nvPr>
        </p:nvSpPr>
        <p:spPr>
          <a:xfrm>
            <a:off x="838200" y="1825625"/>
            <a:ext cx="10515600" cy="587791"/>
          </a:xfrm>
        </p:spPr>
        <p:txBody>
          <a:bodyPr/>
          <a:lstStyle/>
          <a:p>
            <a:r>
              <a:rPr lang="en-SG" dirty="0"/>
              <a:t>What if an interrupt occurs while processing another interrupt?</a:t>
            </a:r>
          </a:p>
        </p:txBody>
      </p:sp>
      <p:sp>
        <p:nvSpPr>
          <p:cNvPr id="4" name="Content Placeholder 2"/>
          <p:cNvSpPr txBox="1">
            <a:spLocks/>
          </p:cNvSpPr>
          <p:nvPr/>
        </p:nvSpPr>
        <p:spPr>
          <a:xfrm>
            <a:off x="838200" y="2548353"/>
            <a:ext cx="10515600" cy="584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Interrupts have priority levels</a:t>
            </a:r>
            <a:r>
              <a:rPr lang="en-SG" dirty="0" smtClean="0"/>
              <a:t>.</a:t>
            </a:r>
            <a:endParaRPr lang="en-SG" dirty="0"/>
          </a:p>
        </p:txBody>
      </p:sp>
      <p:sp>
        <p:nvSpPr>
          <p:cNvPr id="5" name="Content Placeholder 2"/>
          <p:cNvSpPr txBox="1">
            <a:spLocks/>
          </p:cNvSpPr>
          <p:nvPr/>
        </p:nvSpPr>
        <p:spPr>
          <a:xfrm>
            <a:off x="838200" y="3297886"/>
            <a:ext cx="10515600" cy="1049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If the new interrupt has a lower priority than the current interrupt, it is ignored until processing for the current interrupt completes.</a:t>
            </a:r>
          </a:p>
        </p:txBody>
      </p:sp>
      <p:sp>
        <p:nvSpPr>
          <p:cNvPr id="6" name="Content Placeholder 2"/>
          <p:cNvSpPr txBox="1">
            <a:spLocks/>
          </p:cNvSpPr>
          <p:nvPr/>
        </p:nvSpPr>
        <p:spPr>
          <a:xfrm>
            <a:off x="838200" y="4347148"/>
            <a:ext cx="10515600" cy="134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If the new interrupt has a higher priority than the current one, PC is again saved on the process stack, and the vector for the new interrupt is loaded into PC, causing it to execute the new ISR.</a:t>
            </a:r>
          </a:p>
        </p:txBody>
      </p:sp>
      <p:sp>
        <p:nvSpPr>
          <p:cNvPr id="7" name="Content Placeholder 2"/>
          <p:cNvSpPr txBox="1">
            <a:spLocks/>
          </p:cNvSpPr>
          <p:nvPr/>
        </p:nvSpPr>
        <p:spPr>
          <a:xfrm>
            <a:off x="838200" y="5696262"/>
            <a:ext cx="10515600" cy="8394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When the new interrupt exits, PC is popped off the stack, causing the previous ISR to resume.</a:t>
            </a:r>
          </a:p>
        </p:txBody>
      </p:sp>
    </p:spTree>
    <p:extLst>
      <p:ext uri="{BB962C8B-B14F-4D97-AF65-F5344CB8AC3E}">
        <p14:creationId xmlns:p14="http://schemas.microsoft.com/office/powerpoint/2010/main" val="9686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Nested Interrupts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0060" y="1825625"/>
            <a:ext cx="6331879" cy="4351338"/>
          </a:xfrm>
        </p:spPr>
      </p:pic>
    </p:spTree>
    <p:extLst>
      <p:ext uri="{BB962C8B-B14F-4D97-AF65-F5344CB8AC3E}">
        <p14:creationId xmlns:p14="http://schemas.microsoft.com/office/powerpoint/2010/main" val="284549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The End!</a:t>
            </a:r>
            <a:endParaRPr lang="en-SG" dirty="0"/>
          </a:p>
        </p:txBody>
      </p:sp>
      <p:sp>
        <p:nvSpPr>
          <p:cNvPr id="4" name="Subtitle 3"/>
          <p:cNvSpPr>
            <a:spLocks noGrp="1"/>
          </p:cNvSpPr>
          <p:nvPr>
            <p:ph type="subTitle" idx="1"/>
          </p:nvPr>
        </p:nvSpPr>
        <p:spPr/>
        <p:txBody>
          <a:bodyPr/>
          <a:lstStyle/>
          <a:p>
            <a:r>
              <a:rPr lang="en-SG" dirty="0" smtClean="0"/>
              <a:t>Q &amp; A</a:t>
            </a:r>
            <a:endParaRPr lang="en-SG" dirty="0"/>
          </a:p>
        </p:txBody>
      </p:sp>
    </p:spTree>
    <p:extLst>
      <p:ext uri="{BB962C8B-B14F-4D97-AF65-F5344CB8AC3E}">
        <p14:creationId xmlns:p14="http://schemas.microsoft.com/office/powerpoint/2010/main" val="1470407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a:xfrm>
            <a:off x="838200" y="1825624"/>
            <a:ext cx="10515600" cy="1790411"/>
          </a:xfrm>
        </p:spPr>
        <p:txBody>
          <a:bodyPr>
            <a:normAutofit/>
          </a:bodyPr>
          <a:lstStyle/>
          <a:p>
            <a:r>
              <a:rPr lang="en-US" sz="2400" dirty="0"/>
              <a:t>Referring to Table 13-1, it can be seen that there are different clocking options available for the 328p. </a:t>
            </a:r>
            <a:endParaRPr lang="en-US" sz="2400" dirty="0" smtClean="0"/>
          </a:p>
          <a:p>
            <a:r>
              <a:rPr lang="en-US" sz="2400" dirty="0" smtClean="0"/>
              <a:t>Two </a:t>
            </a:r>
            <a:r>
              <a:rPr lang="en-US" sz="2400" dirty="0"/>
              <a:t>of those options refer to the ability to use an internal clock. By selecting those options we can free up PB7 and PB6 to be used as GPIO.</a:t>
            </a:r>
            <a:endParaRPr lang="en-SG" sz="2400" dirty="0"/>
          </a:p>
          <a:p>
            <a:pPr marL="0" indent="0">
              <a:buNone/>
            </a:pPr>
            <a:endParaRPr lang="en-S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99686" y="3616035"/>
            <a:ext cx="7064750" cy="3120883"/>
          </a:xfrm>
          <a:prstGeom prst="rect">
            <a:avLst/>
          </a:prstGeom>
          <a:noFill/>
          <a:ln>
            <a:noFill/>
          </a:ln>
        </p:spPr>
      </p:pic>
      <p:sp>
        <p:nvSpPr>
          <p:cNvPr id="5" name="Rounded Rectangle 4"/>
          <p:cNvSpPr/>
          <p:nvPr/>
        </p:nvSpPr>
        <p:spPr>
          <a:xfrm>
            <a:off x="2799686" y="5320145"/>
            <a:ext cx="5707005" cy="6650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628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p:txBody>
          <a:bodyPr/>
          <a:lstStyle/>
          <a:p>
            <a:r>
              <a:rPr lang="en-US" dirty="0"/>
              <a:t>The most important factor to consider is that when we use an external clock, we have a wide range of frequencies to choose from. Once we switch to an internal clock, we are limited by what the device provides. We need to check and see if what is provided is sufficient for our needs.</a:t>
            </a:r>
            <a:endParaRPr lang="en-SG" dirty="0"/>
          </a:p>
          <a:p>
            <a:pPr marL="0" indent="0">
              <a:buNone/>
            </a:pPr>
            <a:endParaRPr lang="en-SG" dirty="0"/>
          </a:p>
          <a:p>
            <a:r>
              <a:rPr lang="en-US" dirty="0"/>
              <a:t>Internal 128KHz RC Oscillator: 128khz</a:t>
            </a:r>
            <a:endParaRPr lang="en-SG" dirty="0"/>
          </a:p>
          <a:p>
            <a:r>
              <a:rPr lang="en-US" dirty="0"/>
              <a:t>Calibrated Internal RC Oscillator: 8MHz </a:t>
            </a:r>
            <a:endParaRPr lang="en-SG" dirty="0"/>
          </a:p>
          <a:p>
            <a:endParaRPr lang="en-SG" dirty="0"/>
          </a:p>
        </p:txBody>
      </p:sp>
      <p:sp>
        <p:nvSpPr>
          <p:cNvPr id="4" name="Rounded Rectangle 3"/>
          <p:cNvSpPr/>
          <p:nvPr/>
        </p:nvSpPr>
        <p:spPr>
          <a:xfrm>
            <a:off x="838200" y="4378036"/>
            <a:ext cx="6033655" cy="11222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8035637" y="3962400"/>
            <a:ext cx="2507672"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dirty="0" smtClean="0"/>
              <a:t>Will these frequency settings satisfy your project requirements?</a:t>
            </a:r>
            <a:endParaRPr lang="en-SG" dirty="0"/>
          </a:p>
        </p:txBody>
      </p:sp>
      <p:cxnSp>
        <p:nvCxnSpPr>
          <p:cNvPr id="9" name="Straight Arrow Connector 8"/>
          <p:cNvCxnSpPr>
            <a:stCxn id="5" idx="1"/>
          </p:cNvCxnSpPr>
          <p:nvPr/>
        </p:nvCxnSpPr>
        <p:spPr>
          <a:xfrm flipH="1">
            <a:off x="6871855" y="4424065"/>
            <a:ext cx="1152000" cy="4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685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GPIO Options</a:t>
            </a:r>
          </a:p>
        </p:txBody>
      </p:sp>
      <p:sp>
        <p:nvSpPr>
          <p:cNvPr id="3" name="Content Placeholder 2"/>
          <p:cNvSpPr>
            <a:spLocks noGrp="1"/>
          </p:cNvSpPr>
          <p:nvPr>
            <p:ph idx="1"/>
          </p:nvPr>
        </p:nvSpPr>
        <p:spPr>
          <a:xfrm>
            <a:off x="838200" y="1825625"/>
            <a:ext cx="10515600" cy="515793"/>
          </a:xfrm>
        </p:spPr>
        <p:txBody>
          <a:bodyPr/>
          <a:lstStyle/>
          <a:p>
            <a:r>
              <a:rPr lang="en-SG" dirty="0" smtClean="0"/>
              <a:t>More Discussion Points</a:t>
            </a:r>
          </a:p>
          <a:p>
            <a:pPr marL="0" indent="0">
              <a:buNone/>
            </a:pPr>
            <a:endParaRPr lang="en-SG" dirty="0"/>
          </a:p>
        </p:txBody>
      </p:sp>
      <p:sp>
        <p:nvSpPr>
          <p:cNvPr id="4" name="TextBox 3"/>
          <p:cNvSpPr txBox="1"/>
          <p:nvPr/>
        </p:nvSpPr>
        <p:spPr>
          <a:xfrm>
            <a:off x="1094509" y="2479964"/>
            <a:ext cx="9698182" cy="461665"/>
          </a:xfrm>
          <a:prstGeom prst="rect">
            <a:avLst/>
          </a:prstGeom>
          <a:noFill/>
        </p:spPr>
        <p:txBody>
          <a:bodyPr wrap="square" rtlCol="0">
            <a:spAutoFit/>
          </a:bodyPr>
          <a:lstStyle/>
          <a:p>
            <a:r>
              <a:rPr lang="en-US" sz="2400" dirty="0"/>
              <a:t>What are the factors to consider when choosing the Frequency? </a:t>
            </a:r>
          </a:p>
        </p:txBody>
      </p:sp>
      <p:sp>
        <p:nvSpPr>
          <p:cNvPr id="5" name="TextBox 4"/>
          <p:cNvSpPr txBox="1"/>
          <p:nvPr/>
        </p:nvSpPr>
        <p:spPr>
          <a:xfrm>
            <a:off x="1094509" y="2987749"/>
            <a:ext cx="8077200" cy="1200329"/>
          </a:xfrm>
          <a:prstGeom prst="rect">
            <a:avLst/>
          </a:prstGeom>
          <a:noFill/>
        </p:spPr>
        <p:txBody>
          <a:bodyPr wrap="square" rtlCol="0">
            <a:spAutoFit/>
          </a:bodyPr>
          <a:lstStyle/>
          <a:p>
            <a:pPr marL="342900" indent="-342900">
              <a:buFontTx/>
              <a:buChar char="-"/>
            </a:pPr>
            <a:r>
              <a:rPr lang="en-US" sz="2400" dirty="0" smtClean="0"/>
              <a:t>Meeting Timing Constraints</a:t>
            </a:r>
          </a:p>
          <a:p>
            <a:pPr marL="342900" indent="-342900">
              <a:buFontTx/>
              <a:buChar char="-"/>
            </a:pPr>
            <a:r>
              <a:rPr lang="en-US" sz="2400" dirty="0" smtClean="0"/>
              <a:t>Power Consumption</a:t>
            </a:r>
          </a:p>
          <a:p>
            <a:pPr marL="342900" indent="-342900">
              <a:buFontTx/>
              <a:buChar char="-"/>
            </a:pPr>
            <a:r>
              <a:rPr lang="en-US" sz="2400" dirty="0" smtClean="0"/>
              <a:t>Stability  </a:t>
            </a:r>
            <a:endParaRPr lang="en-US" sz="2400" dirty="0"/>
          </a:p>
        </p:txBody>
      </p:sp>
      <p:sp>
        <p:nvSpPr>
          <p:cNvPr id="6" name="TextBox 5"/>
          <p:cNvSpPr txBox="1"/>
          <p:nvPr/>
        </p:nvSpPr>
        <p:spPr>
          <a:xfrm>
            <a:off x="1094509" y="4511293"/>
            <a:ext cx="7592290" cy="461665"/>
          </a:xfrm>
          <a:prstGeom prst="rect">
            <a:avLst/>
          </a:prstGeom>
          <a:noFill/>
        </p:spPr>
        <p:txBody>
          <a:bodyPr wrap="square" rtlCol="0">
            <a:spAutoFit/>
          </a:bodyPr>
          <a:lstStyle/>
          <a:p>
            <a:r>
              <a:rPr lang="en-US" sz="2400" dirty="0" smtClean="0"/>
              <a:t>What are the implications </a:t>
            </a:r>
            <a:r>
              <a:rPr lang="en-US" sz="2400" dirty="0"/>
              <a:t>to the </a:t>
            </a:r>
            <a:r>
              <a:rPr lang="en-US" sz="2400" dirty="0" smtClean="0"/>
              <a:t>code</a:t>
            </a:r>
            <a:r>
              <a:rPr lang="en-US" sz="2400" dirty="0"/>
              <a:t>?</a:t>
            </a:r>
            <a:endParaRPr lang="en-SG" sz="2400" dirty="0"/>
          </a:p>
        </p:txBody>
      </p:sp>
      <p:sp>
        <p:nvSpPr>
          <p:cNvPr id="7" name="TextBox 6"/>
          <p:cNvSpPr txBox="1"/>
          <p:nvPr/>
        </p:nvSpPr>
        <p:spPr>
          <a:xfrm>
            <a:off x="1087583" y="5092813"/>
            <a:ext cx="9871364" cy="830997"/>
          </a:xfrm>
          <a:prstGeom prst="rect">
            <a:avLst/>
          </a:prstGeom>
          <a:noFill/>
        </p:spPr>
        <p:txBody>
          <a:bodyPr wrap="square" rtlCol="0">
            <a:spAutoFit/>
          </a:bodyPr>
          <a:lstStyle/>
          <a:p>
            <a:r>
              <a:rPr lang="en-US" sz="2400" dirty="0"/>
              <a:t> </a:t>
            </a:r>
            <a:r>
              <a:rPr lang="en-US" sz="2400" dirty="0" smtClean="0"/>
              <a:t>- Calculated </a:t>
            </a:r>
            <a:r>
              <a:rPr lang="en-US" sz="2400" dirty="0"/>
              <a:t>values for timing related features like ADC Sampling, Timers, etc.</a:t>
            </a:r>
            <a:endParaRPr lang="en-SG" sz="2400" dirty="0"/>
          </a:p>
          <a:p>
            <a:endParaRPr lang="en-SG" sz="2400" dirty="0"/>
          </a:p>
        </p:txBody>
      </p:sp>
    </p:spTree>
    <p:extLst>
      <p:ext uri="{BB962C8B-B14F-4D97-AF65-F5344CB8AC3E}">
        <p14:creationId xmlns:p14="http://schemas.microsoft.com/office/powerpoint/2010/main" val="2740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Q2. GPIO Configuration</a:t>
            </a:r>
            <a:endParaRPr lang="en-SG" dirty="0"/>
          </a:p>
        </p:txBody>
      </p:sp>
      <p:sp>
        <p:nvSpPr>
          <p:cNvPr id="3" name="Content Placeholder 2"/>
          <p:cNvSpPr>
            <a:spLocks noGrp="1"/>
          </p:cNvSpPr>
          <p:nvPr>
            <p:ph idx="1"/>
          </p:nvPr>
        </p:nvSpPr>
        <p:spPr>
          <a:xfrm>
            <a:off x="838200" y="1825625"/>
            <a:ext cx="10515600" cy="2053648"/>
          </a:xfrm>
        </p:spPr>
        <p:txBody>
          <a:bodyPr/>
          <a:lstStyle/>
          <a:p>
            <a:pPr>
              <a:lnSpc>
                <a:spcPct val="150000"/>
              </a:lnSpc>
            </a:pPr>
            <a:r>
              <a:rPr lang="en-US" sz="2000" dirty="0"/>
              <a:t>In our studio we configured LED’s in “</a:t>
            </a:r>
            <a:r>
              <a:rPr lang="en-US" sz="2000" dirty="0">
                <a:solidFill>
                  <a:srgbClr val="FF0000"/>
                </a:solidFill>
              </a:rPr>
              <a:t>Active-High</a:t>
            </a:r>
            <a:r>
              <a:rPr lang="en-US" sz="2000" dirty="0"/>
              <a:t>” logic, i.e. we applied a Logic ‘1’ to Turn it ‘ON’ and a Logic ‘0’ to turn it ‘OFF’.</a:t>
            </a:r>
            <a:endParaRPr lang="en-SG" sz="2000" dirty="0"/>
          </a:p>
          <a:p>
            <a:pPr lvl="0">
              <a:lnSpc>
                <a:spcPct val="150000"/>
              </a:lnSpc>
            </a:pPr>
            <a:r>
              <a:rPr lang="en-US" sz="2000" dirty="0"/>
              <a:t>Draw a circuit connection to connect an LED in “</a:t>
            </a:r>
            <a:r>
              <a:rPr lang="en-US" sz="2000" dirty="0">
                <a:solidFill>
                  <a:srgbClr val="00B050"/>
                </a:solidFill>
              </a:rPr>
              <a:t>Active-Low</a:t>
            </a:r>
            <a:r>
              <a:rPr lang="en-US" sz="2000" dirty="0"/>
              <a:t>” logic to PORTB Pin 1, i.e. you need to apply a Logic ‘0’ to turn it ‘ON’ and a Logic ‘1’ to turn it ‘OFF’.</a:t>
            </a:r>
            <a:endParaRPr lang="en-SG" sz="2000" dirty="0"/>
          </a:p>
          <a:p>
            <a:pPr marL="0" indent="0">
              <a:buNone/>
            </a:pPr>
            <a:endParaRPr lang="en-SG" dirty="0"/>
          </a:p>
        </p:txBody>
      </p:sp>
      <p:grpSp>
        <p:nvGrpSpPr>
          <p:cNvPr id="14" name="Group 13"/>
          <p:cNvGrpSpPr/>
          <p:nvPr/>
        </p:nvGrpSpPr>
        <p:grpSpPr>
          <a:xfrm>
            <a:off x="4020705" y="4133627"/>
            <a:ext cx="3873500" cy="1998980"/>
            <a:chOff x="4256235" y="4022787"/>
            <a:chExt cx="3873500" cy="1998980"/>
          </a:xfrm>
        </p:grpSpPr>
        <p:sp>
          <p:nvSpPr>
            <p:cNvPr id="4" name="Rectangle 3"/>
            <p:cNvSpPr/>
            <p:nvPr/>
          </p:nvSpPr>
          <p:spPr>
            <a:xfrm>
              <a:off x="4256235" y="4529517"/>
              <a:ext cx="1231900" cy="14922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SG" sz="1100">
                  <a:effectLst/>
                  <a:ea typeface="DengXian" panose="02010600030101010101" pitchFamily="2" charset="-122"/>
                  <a:cs typeface="Latha"/>
                </a:rPr>
                <a:t> </a:t>
              </a:r>
            </a:p>
          </p:txBody>
        </p:sp>
        <p:sp>
          <p:nvSpPr>
            <p:cNvPr id="5" name="Text Box 2"/>
            <p:cNvSpPr txBox="1">
              <a:spLocks noChangeArrowheads="1"/>
            </p:cNvSpPr>
            <p:nvPr/>
          </p:nvSpPr>
          <p:spPr bwMode="auto">
            <a:xfrm>
              <a:off x="4999185" y="5189917"/>
              <a:ext cx="463550"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SG" sz="1100">
                  <a:effectLst/>
                  <a:latin typeface="Calibri" panose="020F0502020204030204" pitchFamily="34" charset="0"/>
                  <a:ea typeface="DengXian" panose="02010600030101010101" pitchFamily="2" charset="-122"/>
                  <a:cs typeface="Latha"/>
                </a:rPr>
                <a:t>PB1</a:t>
              </a:r>
            </a:p>
          </p:txBody>
        </p:sp>
        <p:cxnSp>
          <p:nvCxnSpPr>
            <p:cNvPr id="6" name="Straight Connector 5"/>
            <p:cNvCxnSpPr/>
            <p:nvPr/>
          </p:nvCxnSpPr>
          <p:spPr>
            <a:xfrm flipV="1">
              <a:off x="5481785" y="5449632"/>
              <a:ext cx="711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80285" y="5310567"/>
              <a:ext cx="863600" cy="2540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DengXian" panose="02010600030101010101" pitchFamily="2" charset="-122"/>
                  <a:cs typeface="Latha"/>
                </a:rPr>
                <a:t>Resistor</a:t>
              </a:r>
              <a:endParaRPr lang="en-SG" sz="1100">
                <a:effectLst/>
                <a:ea typeface="DengXian" panose="02010600030101010101" pitchFamily="2" charset="-122"/>
                <a:cs typeface="Latha"/>
              </a:endParaRPr>
            </a:p>
          </p:txBody>
        </p:sp>
        <p:cxnSp>
          <p:nvCxnSpPr>
            <p:cNvPr id="8" name="Straight Connector 7"/>
            <p:cNvCxnSpPr/>
            <p:nvPr/>
          </p:nvCxnSpPr>
          <p:spPr>
            <a:xfrm flipV="1">
              <a:off x="7056585" y="5449632"/>
              <a:ext cx="635000" cy="63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10800000">
              <a:off x="7564585" y="4655882"/>
              <a:ext cx="260350" cy="266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10" name="Straight Connector 9"/>
            <p:cNvCxnSpPr/>
            <p:nvPr/>
          </p:nvCxnSpPr>
          <p:spPr>
            <a:xfrm>
              <a:off x="7526485" y="4916867"/>
              <a:ext cx="330200" cy="6350"/>
            </a:xfrm>
            <a:prstGeom prst="line">
              <a:avLst/>
            </a:prstGeom>
            <a:ln w="19050">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7678885" y="4942267"/>
              <a:ext cx="0" cy="5143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91585" y="4359337"/>
              <a:ext cx="6350" cy="27940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367735" y="4022787"/>
              <a:ext cx="762000" cy="2730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SG" sz="1100">
                  <a:effectLst/>
                  <a:latin typeface="Calibri" panose="020F0502020204030204" pitchFamily="34" charset="0"/>
                  <a:ea typeface="DengXian" panose="02010600030101010101" pitchFamily="2" charset="-122"/>
                  <a:cs typeface="Latha"/>
                </a:rPr>
                <a:t>Vcc (+5V)</a:t>
              </a:r>
            </a:p>
          </p:txBody>
        </p:sp>
      </p:grpSp>
    </p:spTree>
    <p:extLst>
      <p:ext uri="{BB962C8B-B14F-4D97-AF65-F5344CB8AC3E}">
        <p14:creationId xmlns:p14="http://schemas.microsoft.com/office/powerpoint/2010/main" val="42013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sp>
        <p:nvSpPr>
          <p:cNvPr id="3" name="Content Placeholder 2"/>
          <p:cNvSpPr>
            <a:spLocks noGrp="1"/>
          </p:cNvSpPr>
          <p:nvPr>
            <p:ph idx="1"/>
          </p:nvPr>
        </p:nvSpPr>
        <p:spPr>
          <a:xfrm>
            <a:off x="838200" y="1825625"/>
            <a:ext cx="10515600" cy="501939"/>
          </a:xfrm>
        </p:spPr>
        <p:txBody>
          <a:bodyPr>
            <a:normAutofit/>
          </a:bodyPr>
          <a:lstStyle/>
          <a:p>
            <a:r>
              <a:rPr lang="en-US" sz="2400" dirty="0"/>
              <a:t>Write the code to set the DDRB register value according to your schematic.</a:t>
            </a:r>
            <a:endParaRPr lang="en-SG" sz="2400" dirty="0"/>
          </a:p>
          <a:p>
            <a:endParaRPr lang="en-SG" sz="2400" dirty="0"/>
          </a:p>
        </p:txBody>
      </p:sp>
      <p:sp>
        <p:nvSpPr>
          <p:cNvPr id="5" name="TextBox 4"/>
          <p:cNvSpPr txBox="1"/>
          <p:nvPr/>
        </p:nvSpPr>
        <p:spPr>
          <a:xfrm>
            <a:off x="1149927" y="2535382"/>
            <a:ext cx="7938655" cy="461665"/>
          </a:xfrm>
          <a:prstGeom prst="rect">
            <a:avLst/>
          </a:prstGeom>
          <a:noFill/>
        </p:spPr>
        <p:txBody>
          <a:bodyPr wrap="square" rtlCol="0">
            <a:spAutoFit/>
          </a:bodyPr>
          <a:lstStyle/>
          <a:p>
            <a:r>
              <a:rPr lang="en-US" sz="2400" dirty="0"/>
              <a:t>DDRB |= 0b00000010; // Set Bit 1 to output by OR with ‘1</a:t>
            </a:r>
            <a:r>
              <a:rPr lang="en-US" sz="2400" dirty="0" smtClean="0"/>
              <a:t>’.</a:t>
            </a:r>
            <a:endParaRPr lang="en-SG" sz="2400" dirty="0"/>
          </a:p>
        </p:txBody>
      </p:sp>
      <p:sp>
        <p:nvSpPr>
          <p:cNvPr id="4" name="TextBox 3"/>
          <p:cNvSpPr txBox="1"/>
          <p:nvPr/>
        </p:nvSpPr>
        <p:spPr>
          <a:xfrm>
            <a:off x="8963891" y="2327564"/>
            <a:ext cx="2389909" cy="92333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SG" dirty="0" smtClean="0"/>
              <a:t>It is still an O/P because we are writing a value to the pin.</a:t>
            </a:r>
            <a:endParaRPr lang="en-SG" dirty="0"/>
          </a:p>
        </p:txBody>
      </p:sp>
      <p:cxnSp>
        <p:nvCxnSpPr>
          <p:cNvPr id="9" name="Straight Arrow Connector 8"/>
          <p:cNvCxnSpPr>
            <a:stCxn id="4" idx="1"/>
          </p:cNvCxnSpPr>
          <p:nvPr/>
        </p:nvCxnSpPr>
        <p:spPr>
          <a:xfrm flipH="1">
            <a:off x="8520545" y="2789229"/>
            <a:ext cx="443346" cy="23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GPIO Configuration</a:t>
            </a:r>
          </a:p>
        </p:txBody>
      </p:sp>
      <p:pic>
        <p:nvPicPr>
          <p:cNvPr id="4" name="Content Placeholder 3"/>
          <p:cNvPicPr>
            <a:picLocks noGrp="1" noChangeAspect="1"/>
          </p:cNvPicPr>
          <p:nvPr>
            <p:ph idx="1"/>
          </p:nvPr>
        </p:nvPicPr>
        <p:blipFill>
          <a:blip r:embed="rId2"/>
          <a:stretch>
            <a:fillRect/>
          </a:stretch>
        </p:blipFill>
        <p:spPr>
          <a:xfrm>
            <a:off x="1154048" y="3940245"/>
            <a:ext cx="8845696" cy="1815978"/>
          </a:xfrm>
          <a:prstGeom prst="rect">
            <a:avLst/>
          </a:prstGeom>
        </p:spPr>
      </p:pic>
      <p:sp>
        <p:nvSpPr>
          <p:cNvPr id="5" name="Content Placeholder 2"/>
          <p:cNvSpPr txBox="1">
            <a:spLocks/>
          </p:cNvSpPr>
          <p:nvPr/>
        </p:nvSpPr>
        <p:spPr>
          <a:xfrm>
            <a:off x="688298" y="1949534"/>
            <a:ext cx="10515600" cy="1125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a design such as this, we say that the microcontroller is “sinking” current. That means, that current is now flowing into the pin of the </a:t>
            </a:r>
            <a:r>
              <a:rPr lang="en-US" sz="2400" dirty="0" smtClean="0"/>
              <a:t>device.</a:t>
            </a:r>
            <a:br>
              <a:rPr lang="en-US" sz="2400" dirty="0" smtClean="0"/>
            </a:br>
            <a:r>
              <a:rPr lang="en-US" sz="2400" dirty="0" smtClean="0"/>
              <a:t>What’s the maximum sinking current when the device is operating at 5V? </a:t>
            </a:r>
            <a:endParaRPr lang="en-SG" sz="2000" dirty="0"/>
          </a:p>
        </p:txBody>
      </p:sp>
      <p:sp>
        <p:nvSpPr>
          <p:cNvPr id="6" name="TextBox 5"/>
          <p:cNvSpPr txBox="1"/>
          <p:nvPr/>
        </p:nvSpPr>
        <p:spPr>
          <a:xfrm>
            <a:off x="1000024" y="3219733"/>
            <a:ext cx="8548256" cy="461665"/>
          </a:xfrm>
          <a:prstGeom prst="rect">
            <a:avLst/>
          </a:prstGeom>
          <a:noFill/>
        </p:spPr>
        <p:txBody>
          <a:bodyPr wrap="square" rtlCol="0">
            <a:spAutoFit/>
          </a:bodyPr>
          <a:lstStyle/>
          <a:p>
            <a:r>
              <a:rPr lang="en-US" sz="2400" dirty="0"/>
              <a:t>Answer: </a:t>
            </a:r>
            <a:r>
              <a:rPr lang="en-US" sz="2400" dirty="0" smtClean="0"/>
              <a:t>20mA (</a:t>
            </a:r>
            <a:r>
              <a:rPr lang="en-US" sz="2400" dirty="0"/>
              <a:t>Refer to Table 32-2 in the Atmega328p </a:t>
            </a:r>
            <a:r>
              <a:rPr lang="en-US" sz="2400" dirty="0" smtClean="0"/>
              <a:t>datasheet)</a:t>
            </a:r>
            <a:endParaRPr lang="en-SG" sz="2400" dirty="0"/>
          </a:p>
        </p:txBody>
      </p:sp>
      <p:sp>
        <p:nvSpPr>
          <p:cNvPr id="7" name="Rounded Rectangle 6"/>
          <p:cNvSpPr/>
          <p:nvPr/>
        </p:nvSpPr>
        <p:spPr>
          <a:xfrm>
            <a:off x="5051685" y="3940245"/>
            <a:ext cx="1199213" cy="9165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3447739" y="6071015"/>
            <a:ext cx="29080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SG" dirty="0" smtClean="0"/>
              <a:t>What does Note 4 inform us?</a:t>
            </a:r>
            <a:endParaRPr lang="en-SG" dirty="0"/>
          </a:p>
        </p:txBody>
      </p:sp>
      <p:cxnSp>
        <p:nvCxnSpPr>
          <p:cNvPr id="10" name="Straight Arrow Connector 9"/>
          <p:cNvCxnSpPr>
            <a:stCxn id="8" idx="0"/>
          </p:cNvCxnSpPr>
          <p:nvPr/>
        </p:nvCxnSpPr>
        <p:spPr>
          <a:xfrm flipH="1" flipV="1">
            <a:off x="3612630" y="4212236"/>
            <a:ext cx="1289155" cy="185877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3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1843</TotalTime>
  <Words>1877</Words>
  <Application>Microsoft Office PowerPoint</Application>
  <PresentationFormat>Widescreen</PresentationFormat>
  <Paragraphs>143</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DengXian</vt:lpstr>
      <vt:lpstr>Latha</vt:lpstr>
      <vt:lpstr>Arial</vt:lpstr>
      <vt:lpstr>Calibri</vt:lpstr>
      <vt:lpstr>Calibri Light</vt:lpstr>
      <vt:lpstr>Office Theme</vt:lpstr>
      <vt:lpstr>CG1112</vt:lpstr>
      <vt:lpstr>Part 1</vt:lpstr>
      <vt:lpstr>Q1. Understanding GPIO Options</vt:lpstr>
      <vt:lpstr>Q1. Understanding GPIO Options</vt:lpstr>
      <vt:lpstr>Q1. Understanding GPIO Options</vt:lpstr>
      <vt:lpstr>Q1. Understanding GPIO Options</vt:lpstr>
      <vt:lpstr>Q2. GPIO Configuration</vt:lpstr>
      <vt:lpstr>Q2. GPIO Configuration</vt:lpstr>
      <vt:lpstr>Q2. GPIO Configuration</vt:lpstr>
      <vt:lpstr>Q2. GPIO Configuration</vt:lpstr>
      <vt:lpstr>Q2. GPIO Configuration</vt:lpstr>
      <vt:lpstr>Further Discussion on GPIO</vt:lpstr>
      <vt:lpstr>Further Discussion on GPIO</vt:lpstr>
      <vt:lpstr>Q3. Power Consumption</vt:lpstr>
      <vt:lpstr>Q3. Power Consumption</vt:lpstr>
      <vt:lpstr>Q3. Power Consumption</vt:lpstr>
      <vt:lpstr>Further Discussion on Power Consumption</vt:lpstr>
      <vt:lpstr>Part 2</vt:lpstr>
      <vt:lpstr>Q1. HW Interrupts</vt:lpstr>
      <vt:lpstr>Q1. HW Interrupts</vt:lpstr>
      <vt:lpstr>1. Software Interrupts</vt:lpstr>
      <vt:lpstr>1. Software Interrupts</vt:lpstr>
      <vt:lpstr>2. Interrupts on the AT328P</vt:lpstr>
      <vt:lpstr>2. Interrupts on the AT328P</vt:lpstr>
      <vt:lpstr>2. Interrupts on the AT328P</vt:lpstr>
      <vt:lpstr>2. Interrupts on the AT328P</vt:lpstr>
      <vt:lpstr>3. Handling Interrupts - Context Switching</vt:lpstr>
      <vt:lpstr>3. Handling Interrupts - Context Switching</vt:lpstr>
      <vt:lpstr>3. Handling Interrupts - Context Switching</vt:lpstr>
      <vt:lpstr>3. Nested Interrupts</vt:lpstr>
      <vt:lpstr>3. Nested Interrupts</vt:lpstr>
      <vt:lpstr>The End!</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CG1112</dc:title>
  <dc:creator>Ravi Suppiah</dc:creator>
  <cp:lastModifiedBy>Ravi Suppiah</cp:lastModifiedBy>
  <cp:revision>58</cp:revision>
  <dcterms:created xsi:type="dcterms:W3CDTF">2019-02-01T00:20:35Z</dcterms:created>
  <dcterms:modified xsi:type="dcterms:W3CDTF">2019-02-14T02:41:30Z</dcterms:modified>
</cp:coreProperties>
</file>