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9"/>
  </p:notesMasterIdLst>
  <p:sldIdLst>
    <p:sldId id="256" r:id="rId2"/>
    <p:sldId id="316" r:id="rId3"/>
    <p:sldId id="317" r:id="rId4"/>
    <p:sldId id="319" r:id="rId5"/>
    <p:sldId id="318" r:id="rId6"/>
    <p:sldId id="275" r:id="rId7"/>
    <p:sldId id="283" r:id="rId8"/>
    <p:sldId id="284" r:id="rId9"/>
    <p:sldId id="285" r:id="rId10"/>
    <p:sldId id="286" r:id="rId11"/>
    <p:sldId id="287" r:id="rId12"/>
    <p:sldId id="288" r:id="rId13"/>
    <p:sldId id="289" r:id="rId14"/>
    <p:sldId id="290" r:id="rId15"/>
    <p:sldId id="291" r:id="rId16"/>
    <p:sldId id="292" r:id="rId17"/>
    <p:sldId id="293" r:id="rId18"/>
    <p:sldId id="295" r:id="rId19"/>
    <p:sldId id="296" r:id="rId20"/>
    <p:sldId id="297" r:id="rId21"/>
    <p:sldId id="298" r:id="rId22"/>
    <p:sldId id="299" r:id="rId23"/>
    <p:sldId id="312" r:id="rId24"/>
    <p:sldId id="313" r:id="rId25"/>
    <p:sldId id="300" r:id="rId26"/>
    <p:sldId id="301" r:id="rId27"/>
    <p:sldId id="314" r:id="rId28"/>
    <p:sldId id="302" r:id="rId29"/>
    <p:sldId id="303" r:id="rId30"/>
    <p:sldId id="304" r:id="rId31"/>
    <p:sldId id="305" r:id="rId32"/>
    <p:sldId id="306" r:id="rId33"/>
    <p:sldId id="307" r:id="rId34"/>
    <p:sldId id="308" r:id="rId35"/>
    <p:sldId id="315" r:id="rId36"/>
    <p:sldId id="309" r:id="rId37"/>
    <p:sldId id="31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79F31-5564-4F81-8B7F-75A4CF68E803}" type="datetimeFigureOut">
              <a:rPr lang="en-SG" smtClean="0"/>
              <a:t>22/2/2019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FDAFA-A309-4BF5-B278-2FE1ECD8F0AE}" type="slidenum">
              <a:rPr lang="en-SG" smtClean="0"/>
              <a:t>‹#›</a:t>
            </a:fld>
            <a:endParaRPr lang="en-SG"/>
          </a:p>
        </p:txBody>
      </p:sp>
    </p:spTree>
    <p:extLst>
      <p:ext uri="{BB962C8B-B14F-4D97-AF65-F5344CB8AC3E}">
        <p14:creationId xmlns:p14="http://schemas.microsoft.com/office/powerpoint/2010/main" val="102294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6</a:t>
            </a:fld>
            <a:endParaRPr lang="en-SG"/>
          </a:p>
        </p:txBody>
      </p:sp>
    </p:spTree>
    <p:extLst>
      <p:ext uri="{BB962C8B-B14F-4D97-AF65-F5344CB8AC3E}">
        <p14:creationId xmlns:p14="http://schemas.microsoft.com/office/powerpoint/2010/main" val="310330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20</a:t>
            </a:fld>
            <a:endParaRPr lang="en-SG"/>
          </a:p>
        </p:txBody>
      </p:sp>
    </p:spTree>
    <p:extLst>
      <p:ext uri="{BB962C8B-B14F-4D97-AF65-F5344CB8AC3E}">
        <p14:creationId xmlns:p14="http://schemas.microsoft.com/office/powerpoint/2010/main" val="2288663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40DFDAFA-A309-4BF5-B278-2FE1ECD8F0AE}" type="slidenum">
              <a:rPr lang="en-SG" smtClean="0"/>
              <a:t>37</a:t>
            </a:fld>
            <a:endParaRPr lang="en-SG"/>
          </a:p>
        </p:txBody>
      </p:sp>
    </p:spTree>
    <p:extLst>
      <p:ext uri="{BB962C8B-B14F-4D97-AF65-F5344CB8AC3E}">
        <p14:creationId xmlns:p14="http://schemas.microsoft.com/office/powerpoint/2010/main" val="43012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22/2/2019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15628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22/2/2019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366671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22/2/2019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416689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1A1C6A0-7B51-435C-BD6E-DE11AFC538B9}" type="datetimeFigureOut">
              <a:rPr lang="en-SG" smtClean="0"/>
              <a:t>22/2/2019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08540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A1C6A0-7B51-435C-BD6E-DE11AFC538B9}" type="datetimeFigureOut">
              <a:rPr lang="en-SG" smtClean="0"/>
              <a:t>22/2/2019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9800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31A1C6A0-7B51-435C-BD6E-DE11AFC538B9}" type="datetimeFigureOut">
              <a:rPr lang="en-SG" smtClean="0"/>
              <a:t>22/2/2019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100718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31A1C6A0-7B51-435C-BD6E-DE11AFC538B9}" type="datetimeFigureOut">
              <a:rPr lang="en-SG" smtClean="0"/>
              <a:t>22/2/2019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41536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31A1C6A0-7B51-435C-BD6E-DE11AFC538B9}" type="datetimeFigureOut">
              <a:rPr lang="en-SG" smtClean="0"/>
              <a:t>22/2/2019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81024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1C6A0-7B51-435C-BD6E-DE11AFC538B9}" type="datetimeFigureOut">
              <a:rPr lang="en-SG" smtClean="0"/>
              <a:t>22/2/2019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83627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A1C6A0-7B51-435C-BD6E-DE11AFC538B9}" type="datetimeFigureOut">
              <a:rPr lang="en-SG" smtClean="0"/>
              <a:t>22/2/2019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396911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A1C6A0-7B51-435C-BD6E-DE11AFC538B9}" type="datetimeFigureOut">
              <a:rPr lang="en-SG" smtClean="0"/>
              <a:t>22/2/2019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85DDB7-7CD3-4286-9DE4-BABE7EA1A100}" type="slidenum">
              <a:rPr lang="en-SG" smtClean="0"/>
              <a:t>‹#›</a:t>
            </a:fld>
            <a:endParaRPr lang="en-SG"/>
          </a:p>
        </p:txBody>
      </p:sp>
    </p:spTree>
    <p:extLst>
      <p:ext uri="{BB962C8B-B14F-4D97-AF65-F5344CB8AC3E}">
        <p14:creationId xmlns:p14="http://schemas.microsoft.com/office/powerpoint/2010/main" val="21100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1C6A0-7B51-435C-BD6E-DE11AFC538B9}" type="datetimeFigureOut">
              <a:rPr lang="en-SG" smtClean="0"/>
              <a:t>22/2/2019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5DDB7-7CD3-4286-9DE4-BABE7EA1A100}" type="slidenum">
              <a:rPr lang="en-SG" smtClean="0"/>
              <a:t>‹#›</a:t>
            </a:fld>
            <a:endParaRPr lang="en-SG"/>
          </a:p>
        </p:txBody>
      </p:sp>
    </p:spTree>
    <p:extLst>
      <p:ext uri="{BB962C8B-B14F-4D97-AF65-F5344CB8AC3E}">
        <p14:creationId xmlns:p14="http://schemas.microsoft.com/office/powerpoint/2010/main" val="390445927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CG1112</a:t>
            </a:r>
            <a:endParaRPr lang="en-SG" dirty="0"/>
          </a:p>
        </p:txBody>
      </p:sp>
      <p:sp>
        <p:nvSpPr>
          <p:cNvPr id="3" name="Subtitle 2"/>
          <p:cNvSpPr>
            <a:spLocks noGrp="1"/>
          </p:cNvSpPr>
          <p:nvPr>
            <p:ph type="subTitle" idx="1"/>
          </p:nvPr>
        </p:nvSpPr>
        <p:spPr/>
        <p:txBody>
          <a:bodyPr/>
          <a:lstStyle/>
          <a:p>
            <a:r>
              <a:rPr lang="en-SG" dirty="0" smtClean="0"/>
              <a:t>Tutorial 3</a:t>
            </a:r>
            <a:endParaRPr lang="en-SG" dirty="0"/>
          </a:p>
        </p:txBody>
      </p:sp>
    </p:spTree>
    <p:extLst>
      <p:ext uri="{BB962C8B-B14F-4D97-AF65-F5344CB8AC3E}">
        <p14:creationId xmlns:p14="http://schemas.microsoft.com/office/powerpoint/2010/main" val="400194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the PWM Module</a:t>
            </a:r>
            <a:endParaRPr lang="en-SG" dirty="0"/>
          </a:p>
        </p:txBody>
      </p:sp>
      <p:sp>
        <p:nvSpPr>
          <p:cNvPr id="3" name="Content Placeholder 2"/>
          <p:cNvSpPr>
            <a:spLocks noGrp="1"/>
          </p:cNvSpPr>
          <p:nvPr>
            <p:ph idx="1"/>
          </p:nvPr>
        </p:nvSpPr>
        <p:spPr>
          <a:xfrm>
            <a:off x="838200" y="1825625"/>
            <a:ext cx="10515600" cy="2344593"/>
          </a:xfrm>
        </p:spPr>
        <p:txBody>
          <a:bodyPr>
            <a:normAutofit/>
          </a:bodyPr>
          <a:lstStyle/>
          <a:p>
            <a:pPr marL="0" lvl="0" indent="0">
              <a:buNone/>
            </a:pPr>
            <a:r>
              <a:rPr lang="en-US" dirty="0" smtClean="0"/>
              <a:t>b) The </a:t>
            </a:r>
            <a:r>
              <a:rPr lang="en-US" dirty="0"/>
              <a:t>microcontroller that you have to use for a particular project (not the AT328p) doesn’t have any PWM module. How can you still generate a PWM signal WITHOUT relying on the software-based approach that you did </a:t>
            </a:r>
            <a:r>
              <a:rPr lang="en-US" dirty="0" smtClean="0"/>
              <a:t>in Part </a:t>
            </a:r>
            <a:r>
              <a:rPr lang="en-US" dirty="0"/>
              <a:t>A</a:t>
            </a:r>
            <a:r>
              <a:rPr lang="en-US" dirty="0" smtClean="0"/>
              <a:t>?</a:t>
            </a:r>
            <a:r>
              <a:rPr lang="en-SG" dirty="0"/>
              <a:t/>
            </a:r>
            <a:br>
              <a:rPr lang="en-SG" dirty="0"/>
            </a:br>
            <a:r>
              <a:rPr lang="en-US" dirty="0" smtClean="0"/>
              <a:t>(</a:t>
            </a:r>
            <a:r>
              <a:rPr lang="en-US" dirty="0"/>
              <a:t>Recall HW-based solutions from EPP1)</a:t>
            </a:r>
            <a:endParaRPr lang="en-SG" dirty="0"/>
          </a:p>
          <a:p>
            <a:pPr marL="0" indent="0">
              <a:buNone/>
            </a:pPr>
            <a:endParaRPr lang="en-SG" sz="2400" dirty="0"/>
          </a:p>
          <a:p>
            <a:endParaRPr lang="en-SG" sz="2400" dirty="0"/>
          </a:p>
        </p:txBody>
      </p:sp>
    </p:spTree>
    <p:extLst>
      <p:ext uri="{BB962C8B-B14F-4D97-AF65-F5344CB8AC3E}">
        <p14:creationId xmlns:p14="http://schemas.microsoft.com/office/powerpoint/2010/main" val="306533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the PWM Module</a:t>
            </a:r>
            <a:endParaRPr lang="en-SG" dirty="0"/>
          </a:p>
        </p:txBody>
      </p:sp>
      <p:sp>
        <p:nvSpPr>
          <p:cNvPr id="3" name="Content Placeholder 2"/>
          <p:cNvSpPr>
            <a:spLocks noGrp="1"/>
          </p:cNvSpPr>
          <p:nvPr>
            <p:ph idx="1"/>
          </p:nvPr>
        </p:nvSpPr>
        <p:spPr>
          <a:xfrm>
            <a:off x="838200" y="1825626"/>
            <a:ext cx="10515600" cy="1444048"/>
          </a:xfrm>
        </p:spPr>
        <p:txBody>
          <a:bodyPr>
            <a:normAutofit/>
          </a:bodyPr>
          <a:lstStyle/>
          <a:p>
            <a:r>
              <a:rPr lang="en-US" dirty="0"/>
              <a:t>One possible approach is to use the 555 Timer to generate the required PWM signal. The </a:t>
            </a:r>
            <a:r>
              <a:rPr lang="en-US" dirty="0" smtClean="0"/>
              <a:t>PWM </a:t>
            </a:r>
            <a:r>
              <a:rPr lang="en-US" smtClean="0"/>
              <a:t>and the Duty </a:t>
            </a:r>
            <a:r>
              <a:rPr lang="en-US" dirty="0"/>
              <a:t>Cycle can be varied by adjusting the </a:t>
            </a:r>
            <a:r>
              <a:rPr lang="en-US" dirty="0" smtClean="0"/>
              <a:t>RA and RB </a:t>
            </a:r>
            <a:r>
              <a:rPr lang="en-US" dirty="0"/>
              <a:t>value of the circuit.</a:t>
            </a:r>
            <a:endParaRPr lang="en-SG" dirty="0"/>
          </a:p>
          <a:p>
            <a:pPr marL="0" indent="0">
              <a:buNone/>
            </a:pPr>
            <a:endParaRPr lang="en-SG" sz="2400" dirty="0"/>
          </a:p>
          <a:p>
            <a:endParaRPr lang="en-SG" sz="2400" dirty="0"/>
          </a:p>
        </p:txBody>
      </p:sp>
      <p:pic>
        <p:nvPicPr>
          <p:cNvPr id="4" name="Picture 3"/>
          <p:cNvPicPr>
            <a:picLocks noChangeAspect="1"/>
          </p:cNvPicPr>
          <p:nvPr/>
        </p:nvPicPr>
        <p:blipFill>
          <a:blip r:embed="rId2"/>
          <a:stretch>
            <a:fillRect/>
          </a:stretch>
        </p:blipFill>
        <p:spPr>
          <a:xfrm>
            <a:off x="838200" y="3196659"/>
            <a:ext cx="5981083" cy="3034125"/>
          </a:xfrm>
          <a:prstGeom prst="rect">
            <a:avLst/>
          </a:prstGeom>
        </p:spPr>
      </p:pic>
      <p:pic>
        <p:nvPicPr>
          <p:cNvPr id="6" name="Picture 5"/>
          <p:cNvPicPr>
            <a:picLocks noChangeAspect="1"/>
          </p:cNvPicPr>
          <p:nvPr/>
        </p:nvPicPr>
        <p:blipFill>
          <a:blip r:embed="rId3"/>
          <a:stretch>
            <a:fillRect/>
          </a:stretch>
        </p:blipFill>
        <p:spPr>
          <a:xfrm>
            <a:off x="6819283" y="3061721"/>
            <a:ext cx="3543141" cy="3140156"/>
          </a:xfrm>
          <a:prstGeom prst="rect">
            <a:avLst/>
          </a:prstGeom>
        </p:spPr>
      </p:pic>
      <p:sp>
        <p:nvSpPr>
          <p:cNvPr id="7" name="TextBox 6"/>
          <p:cNvSpPr txBox="1"/>
          <p:nvPr/>
        </p:nvSpPr>
        <p:spPr>
          <a:xfrm>
            <a:off x="3338944" y="6195706"/>
            <a:ext cx="5888183" cy="646331"/>
          </a:xfrm>
          <a:prstGeom prst="rect">
            <a:avLst/>
          </a:prstGeom>
          <a:noFill/>
        </p:spPr>
        <p:txBody>
          <a:bodyPr wrap="square" rtlCol="0">
            <a:spAutoFit/>
          </a:bodyPr>
          <a:lstStyle/>
          <a:p>
            <a:pPr algn="ctr"/>
            <a:r>
              <a:rPr lang="en-SG" dirty="0" smtClean="0"/>
              <a:t>* You have learnt this in EPP1. You can refer to </a:t>
            </a:r>
            <a:br>
              <a:rPr lang="en-SG" dirty="0" smtClean="0"/>
            </a:br>
            <a:r>
              <a:rPr lang="en-SG" dirty="0" smtClean="0"/>
              <a:t>Week6 Studio1 from EPP1 to refresh your memory.</a:t>
            </a:r>
            <a:endParaRPr lang="en-SG" dirty="0"/>
          </a:p>
        </p:txBody>
      </p:sp>
    </p:spTree>
    <p:extLst>
      <p:ext uri="{BB962C8B-B14F-4D97-AF65-F5344CB8AC3E}">
        <p14:creationId xmlns:p14="http://schemas.microsoft.com/office/powerpoint/2010/main" val="5997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the PWM Module</a:t>
            </a:r>
            <a:endParaRPr lang="en-SG" dirty="0"/>
          </a:p>
        </p:txBody>
      </p:sp>
      <p:sp>
        <p:nvSpPr>
          <p:cNvPr id="3" name="Content Placeholder 2"/>
          <p:cNvSpPr>
            <a:spLocks noGrp="1"/>
          </p:cNvSpPr>
          <p:nvPr>
            <p:ph idx="1"/>
          </p:nvPr>
        </p:nvSpPr>
        <p:spPr>
          <a:xfrm>
            <a:off x="838200" y="1825625"/>
            <a:ext cx="10515600" cy="3674630"/>
          </a:xfrm>
        </p:spPr>
        <p:txBody>
          <a:bodyPr>
            <a:noAutofit/>
          </a:bodyPr>
          <a:lstStyle/>
          <a:p>
            <a:pPr marL="0" lvl="0" indent="0">
              <a:buNone/>
            </a:pPr>
            <a:r>
              <a:rPr lang="en-US" dirty="0" smtClean="0"/>
              <a:t>c) </a:t>
            </a:r>
            <a:r>
              <a:rPr lang="en-US" dirty="0"/>
              <a:t>You feel that the approach in the earlier part is going to add additional cost to your project and you decide </a:t>
            </a:r>
            <a:r>
              <a:rPr lang="en-US" dirty="0" smtClean="0"/>
              <a:t>to </a:t>
            </a:r>
            <a:r>
              <a:rPr lang="en-US" dirty="0"/>
              <a:t>stick with the AT328P. You require a </a:t>
            </a:r>
            <a:r>
              <a:rPr lang="en-US" dirty="0">
                <a:solidFill>
                  <a:srgbClr val="FF0000"/>
                </a:solidFill>
              </a:rPr>
              <a:t>very low-frequency</a:t>
            </a:r>
            <a:r>
              <a:rPr lang="en-US" dirty="0"/>
              <a:t> PWM signal and even with the largest pre-scaler setting, the period is still too high. How will you be able to generate a PWM signal with the required period?</a:t>
            </a:r>
            <a:endParaRPr lang="en-SG" dirty="0"/>
          </a:p>
          <a:p>
            <a:pPr marL="0" indent="0">
              <a:buNone/>
            </a:pPr>
            <a:endParaRPr lang="en-SG" dirty="0"/>
          </a:p>
          <a:p>
            <a:pPr marL="0" indent="0">
              <a:buNone/>
            </a:pPr>
            <a:r>
              <a:rPr lang="en-US" dirty="0"/>
              <a:t>Propose at least </a:t>
            </a:r>
            <a:r>
              <a:rPr lang="en-US" b="1" dirty="0"/>
              <a:t>THREE</a:t>
            </a:r>
            <a:r>
              <a:rPr lang="en-US" dirty="0"/>
              <a:t> different approaches that can involve both HW and SW.</a:t>
            </a:r>
            <a:endParaRPr lang="en-SG" dirty="0"/>
          </a:p>
          <a:p>
            <a:pPr marL="0" indent="0">
              <a:buNone/>
            </a:pPr>
            <a:endParaRPr lang="en-SG" sz="2400" dirty="0"/>
          </a:p>
          <a:p>
            <a:endParaRPr lang="en-SG" sz="2400" dirty="0"/>
          </a:p>
        </p:txBody>
      </p:sp>
    </p:spTree>
    <p:extLst>
      <p:ext uri="{BB962C8B-B14F-4D97-AF65-F5344CB8AC3E}">
        <p14:creationId xmlns:p14="http://schemas.microsoft.com/office/powerpoint/2010/main" val="62579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the PWM Module</a:t>
            </a:r>
            <a:endParaRPr lang="en-SG" dirty="0"/>
          </a:p>
        </p:txBody>
      </p:sp>
      <p:sp>
        <p:nvSpPr>
          <p:cNvPr id="3" name="Content Placeholder 2"/>
          <p:cNvSpPr>
            <a:spLocks noGrp="1"/>
          </p:cNvSpPr>
          <p:nvPr>
            <p:ph idx="1"/>
          </p:nvPr>
        </p:nvSpPr>
        <p:spPr>
          <a:xfrm>
            <a:off x="838200" y="1825625"/>
            <a:ext cx="10515600" cy="1222375"/>
          </a:xfrm>
        </p:spPr>
        <p:txBody>
          <a:bodyPr>
            <a:noAutofit/>
          </a:bodyPr>
          <a:lstStyle/>
          <a:p>
            <a:r>
              <a:rPr lang="en-US" u="sng" dirty="0"/>
              <a:t>Option A</a:t>
            </a:r>
            <a:r>
              <a:rPr lang="en-US" dirty="0" smtClean="0"/>
              <a:t>:</a:t>
            </a:r>
          </a:p>
          <a:p>
            <a:r>
              <a:rPr lang="en-US" dirty="0" smtClean="0"/>
              <a:t>It </a:t>
            </a:r>
            <a:r>
              <a:rPr lang="en-US" dirty="0"/>
              <a:t>is possible to clock the device using an external clock on T0 pin. </a:t>
            </a:r>
            <a:endParaRPr lang="en-SG" dirty="0"/>
          </a:p>
          <a:p>
            <a:pPr marL="0" indent="0">
              <a:buNone/>
            </a:pPr>
            <a:endParaRPr lang="en-SG" sz="2400" dirty="0"/>
          </a:p>
          <a:p>
            <a:endParaRPr lang="en-SG" sz="2400" dirty="0"/>
          </a:p>
        </p:txBody>
      </p:sp>
      <p:pic>
        <p:nvPicPr>
          <p:cNvPr id="103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859" y="2916382"/>
            <a:ext cx="6510596" cy="24968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994" y="5406084"/>
            <a:ext cx="5072206" cy="13677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p:cNvSpPr>
            <a:spLocks noChangeArrowheads="1"/>
          </p:cNvSpPr>
          <p:nvPr/>
        </p:nvSpPr>
        <p:spPr bwMode="auto">
          <a:xfrm>
            <a:off x="3366655" y="26877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8" name="Rectangle 9"/>
          <p:cNvSpPr>
            <a:spLocks noChangeArrowheads="1"/>
          </p:cNvSpPr>
          <p:nvPr/>
        </p:nvSpPr>
        <p:spPr bwMode="auto">
          <a:xfrm>
            <a:off x="3823855" y="4916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 name="Rectangle 10"/>
          <p:cNvSpPr>
            <a:spLocks noChangeArrowheads="1"/>
          </p:cNvSpPr>
          <p:nvPr/>
        </p:nvSpPr>
        <p:spPr bwMode="auto">
          <a:xfrm>
            <a:off x="3823855" y="6059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392935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the PWM Module</a:t>
            </a:r>
            <a:endParaRPr lang="en-SG" dirty="0"/>
          </a:p>
        </p:txBody>
      </p:sp>
      <p:sp>
        <p:nvSpPr>
          <p:cNvPr id="3" name="Content Placeholder 2"/>
          <p:cNvSpPr>
            <a:spLocks noGrp="1"/>
          </p:cNvSpPr>
          <p:nvPr>
            <p:ph idx="1"/>
          </p:nvPr>
        </p:nvSpPr>
        <p:spPr>
          <a:xfrm>
            <a:off x="838200" y="1825625"/>
            <a:ext cx="10515600" cy="2095211"/>
          </a:xfrm>
        </p:spPr>
        <p:txBody>
          <a:bodyPr>
            <a:noAutofit/>
          </a:bodyPr>
          <a:lstStyle/>
          <a:p>
            <a:r>
              <a:rPr lang="en-US" u="sng" dirty="0"/>
              <a:t>Option B:</a:t>
            </a:r>
            <a:endParaRPr lang="en-SG" dirty="0"/>
          </a:p>
          <a:p>
            <a:r>
              <a:rPr lang="en-US" dirty="0"/>
              <a:t>Another software approach would be to use the ISR to keep track of the number of Interrupts and then toggle the output pin accordingly. In this approach, we cannot allow the PWM block to control the pin directly. The ISR needs to handle it.</a:t>
            </a:r>
            <a:endParaRPr lang="en-SG" dirty="0"/>
          </a:p>
          <a:p>
            <a:pPr marL="0" indent="0">
              <a:buNone/>
            </a:pPr>
            <a:endParaRPr lang="en-SG" sz="2400" dirty="0"/>
          </a:p>
          <a:p>
            <a:endParaRPr lang="en-SG" sz="2400" dirty="0"/>
          </a:p>
        </p:txBody>
      </p:sp>
      <p:sp>
        <p:nvSpPr>
          <p:cNvPr id="7" name="Rectangle 8"/>
          <p:cNvSpPr>
            <a:spLocks noChangeArrowheads="1"/>
          </p:cNvSpPr>
          <p:nvPr/>
        </p:nvSpPr>
        <p:spPr bwMode="auto">
          <a:xfrm>
            <a:off x="3366655" y="26877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8" name="Rectangle 9"/>
          <p:cNvSpPr>
            <a:spLocks noChangeArrowheads="1"/>
          </p:cNvSpPr>
          <p:nvPr/>
        </p:nvSpPr>
        <p:spPr bwMode="auto">
          <a:xfrm>
            <a:off x="3823855" y="4916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2921317" y="4045094"/>
            <a:ext cx="5953070" cy="2515523"/>
          </a:xfrm>
          <a:prstGeom prst="rect">
            <a:avLst/>
          </a:prstGeom>
        </p:spPr>
      </p:pic>
    </p:spTree>
    <p:extLst>
      <p:ext uri="{BB962C8B-B14F-4D97-AF65-F5344CB8AC3E}">
        <p14:creationId xmlns:p14="http://schemas.microsoft.com/office/powerpoint/2010/main" val="39499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Understanding the PWM Module</a:t>
            </a:r>
          </a:p>
        </p:txBody>
      </p:sp>
      <p:sp>
        <p:nvSpPr>
          <p:cNvPr id="3" name="Content Placeholder 2"/>
          <p:cNvSpPr>
            <a:spLocks noGrp="1"/>
          </p:cNvSpPr>
          <p:nvPr>
            <p:ph idx="1"/>
          </p:nvPr>
        </p:nvSpPr>
        <p:spPr/>
        <p:txBody>
          <a:bodyPr/>
          <a:lstStyle/>
          <a:p>
            <a:r>
              <a:rPr lang="en-US" u="sng" dirty="0"/>
              <a:t>Option C:</a:t>
            </a:r>
            <a:endParaRPr lang="en-SG" dirty="0"/>
          </a:p>
          <a:p>
            <a:r>
              <a:rPr lang="en-US" dirty="0"/>
              <a:t>Consider using a higher-bit timer. In the AT328P, we have Timer 1, which is a 16-bit timer/counter</a:t>
            </a:r>
            <a:r>
              <a:rPr lang="en-US" dirty="0" smtClean="0"/>
              <a:t>.</a:t>
            </a:r>
            <a:endParaRPr lang="en-SG" dirty="0"/>
          </a:p>
          <a:p>
            <a:endParaRPr lang="en-SG" dirty="0"/>
          </a:p>
        </p:txBody>
      </p:sp>
    </p:spTree>
    <p:extLst>
      <p:ext uri="{BB962C8B-B14F-4D97-AF65-F5344CB8AC3E}">
        <p14:creationId xmlns:p14="http://schemas.microsoft.com/office/powerpoint/2010/main" val="139217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Q2. Timer Interrupts</a:t>
            </a:r>
            <a:endParaRPr lang="en-SG" dirty="0"/>
          </a:p>
        </p:txBody>
      </p:sp>
      <p:sp>
        <p:nvSpPr>
          <p:cNvPr id="3" name="Content Placeholder 2"/>
          <p:cNvSpPr>
            <a:spLocks noGrp="1"/>
          </p:cNvSpPr>
          <p:nvPr>
            <p:ph idx="1"/>
          </p:nvPr>
        </p:nvSpPr>
        <p:spPr/>
        <p:txBody>
          <a:bodyPr/>
          <a:lstStyle/>
          <a:p>
            <a:r>
              <a:rPr lang="en-US" dirty="0"/>
              <a:t>In the studio, you were driving a single motor. If we were to drive both Motors concurrently, one possibility is to use both </a:t>
            </a:r>
            <a:r>
              <a:rPr lang="en-US" dirty="0" smtClean="0"/>
              <a:t/>
            </a:r>
            <a:br>
              <a:rPr lang="en-US" dirty="0" smtClean="0"/>
            </a:br>
            <a:r>
              <a:rPr lang="en-US" dirty="0" smtClean="0"/>
              <a:t>Timer </a:t>
            </a:r>
            <a:r>
              <a:rPr lang="en-US" dirty="0"/>
              <a:t>0 and 2. </a:t>
            </a:r>
            <a:endParaRPr lang="en-US" dirty="0" smtClean="0"/>
          </a:p>
          <a:p>
            <a:r>
              <a:rPr lang="en-US" dirty="0" smtClean="0"/>
              <a:t>Assume </a:t>
            </a:r>
            <a:r>
              <a:rPr lang="en-US" dirty="0"/>
              <a:t>that both Timer blocks are configured to use Interrupts and that the microcontroller was executing code in your loop() routine prior to the interrupts. </a:t>
            </a:r>
            <a:endParaRPr lang="en-SG" dirty="0"/>
          </a:p>
          <a:p>
            <a:endParaRPr lang="en-SG" dirty="0"/>
          </a:p>
        </p:txBody>
      </p:sp>
    </p:spTree>
    <p:extLst>
      <p:ext uri="{BB962C8B-B14F-4D97-AF65-F5344CB8AC3E}">
        <p14:creationId xmlns:p14="http://schemas.microsoft.com/office/powerpoint/2010/main" val="376664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Timer Interrupts</a:t>
            </a:r>
          </a:p>
        </p:txBody>
      </p:sp>
      <p:sp>
        <p:nvSpPr>
          <p:cNvPr id="3" name="Content Placeholder 2"/>
          <p:cNvSpPr>
            <a:spLocks noGrp="1"/>
          </p:cNvSpPr>
          <p:nvPr>
            <p:ph idx="1"/>
          </p:nvPr>
        </p:nvSpPr>
        <p:spPr>
          <a:xfrm>
            <a:off x="838200" y="1825625"/>
            <a:ext cx="10515600" cy="1194666"/>
          </a:xfrm>
        </p:spPr>
        <p:txBody>
          <a:bodyPr/>
          <a:lstStyle/>
          <a:p>
            <a:pPr marL="0" indent="0">
              <a:buNone/>
            </a:pPr>
            <a:r>
              <a:rPr lang="en-US" dirty="0" smtClean="0"/>
              <a:t>a) If </a:t>
            </a:r>
            <a:r>
              <a:rPr lang="en-US" dirty="0"/>
              <a:t>both these interrupts were to be triggered at the same time, what would be the sequence of execution? </a:t>
            </a:r>
            <a:endParaRPr lang="en-SG" dirty="0"/>
          </a:p>
          <a:p>
            <a:endParaRPr lang="en-SG" dirty="0"/>
          </a:p>
        </p:txBody>
      </p:sp>
      <p:grpSp>
        <p:nvGrpSpPr>
          <p:cNvPr id="17" name="Group 16"/>
          <p:cNvGrpSpPr/>
          <p:nvPr/>
        </p:nvGrpSpPr>
        <p:grpSpPr>
          <a:xfrm>
            <a:off x="1267836" y="3231852"/>
            <a:ext cx="6144346" cy="1177636"/>
            <a:chOff x="0" y="0"/>
            <a:chExt cx="3394075" cy="717550"/>
          </a:xfrm>
        </p:grpSpPr>
        <p:sp>
          <p:nvSpPr>
            <p:cNvPr id="18" name="Rectangle 17"/>
            <p:cNvSpPr/>
            <p:nvPr/>
          </p:nvSpPr>
          <p:spPr>
            <a:xfrm>
              <a:off x="0"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19" name="Rectangle 18"/>
            <p:cNvSpPr/>
            <p:nvPr/>
          </p:nvSpPr>
          <p:spPr>
            <a:xfrm>
              <a:off x="73342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2 ISR</a:t>
              </a:r>
              <a:endParaRPr lang="en-SG" sz="1600" dirty="0">
                <a:effectLst/>
                <a:ea typeface="DengXian" panose="02010600030101010101" pitchFamily="2" charset="-122"/>
                <a:cs typeface="Latha"/>
              </a:endParaRPr>
            </a:p>
          </p:txBody>
        </p:sp>
        <p:sp>
          <p:nvSpPr>
            <p:cNvPr id="20" name="Rectangle 19"/>
            <p:cNvSpPr/>
            <p:nvPr/>
          </p:nvSpPr>
          <p:spPr>
            <a:xfrm>
              <a:off x="185737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0</a:t>
              </a:r>
              <a:br>
                <a:rPr lang="en-US" sz="1600" dirty="0">
                  <a:solidFill>
                    <a:srgbClr val="000000"/>
                  </a:solidFill>
                  <a:effectLst/>
                  <a:ea typeface="DengXian" panose="02010600030101010101" pitchFamily="2" charset="-122"/>
                  <a:cs typeface="Latha"/>
                </a:rPr>
              </a:br>
              <a:r>
                <a:rPr lang="en-US" sz="1600" dirty="0">
                  <a:solidFill>
                    <a:srgbClr val="000000"/>
                  </a:solidFill>
                  <a:effectLst/>
                  <a:ea typeface="DengXian" panose="02010600030101010101" pitchFamily="2" charset="-122"/>
                  <a:cs typeface="Latha"/>
                </a:rPr>
                <a:t>ISR</a:t>
              </a:r>
              <a:endParaRPr lang="en-SG" sz="1600" dirty="0">
                <a:effectLst/>
                <a:ea typeface="DengXian" panose="02010600030101010101" pitchFamily="2" charset="-122"/>
                <a:cs typeface="Latha"/>
              </a:endParaRPr>
            </a:p>
          </p:txBody>
        </p:sp>
        <p:sp>
          <p:nvSpPr>
            <p:cNvPr id="21" name="Rectangle 20"/>
            <p:cNvSpPr/>
            <p:nvPr/>
          </p:nvSpPr>
          <p:spPr>
            <a:xfrm>
              <a:off x="2809875"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22" name="Rectangle 21"/>
            <p:cNvSpPr/>
            <p:nvPr/>
          </p:nvSpPr>
          <p:spPr>
            <a:xfrm>
              <a:off x="58102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23" name="Rectangle 22"/>
            <p:cNvSpPr/>
            <p:nvPr/>
          </p:nvSpPr>
          <p:spPr>
            <a:xfrm>
              <a:off x="15525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24" name="Rectangle 23"/>
            <p:cNvSpPr/>
            <p:nvPr/>
          </p:nvSpPr>
          <p:spPr>
            <a:xfrm>
              <a:off x="17049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25" name="Rectangle 24"/>
            <p:cNvSpPr/>
            <p:nvPr/>
          </p:nvSpPr>
          <p:spPr>
            <a:xfrm>
              <a:off x="2667000"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grpSp>
      <p:sp>
        <p:nvSpPr>
          <p:cNvPr id="26" name="Rectangle 25"/>
          <p:cNvSpPr/>
          <p:nvPr/>
        </p:nvSpPr>
        <p:spPr>
          <a:xfrm>
            <a:off x="8211397" y="3231851"/>
            <a:ext cx="267837" cy="11672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27" name="Text Box 192"/>
          <p:cNvSpPr txBox="1"/>
          <p:nvPr/>
        </p:nvSpPr>
        <p:spPr>
          <a:xfrm>
            <a:off x="8533147" y="3392767"/>
            <a:ext cx="1112175" cy="5270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DengXian" panose="02010600030101010101" pitchFamily="2" charset="-122"/>
                <a:cs typeface="Latha"/>
              </a:rPr>
              <a:t>Context Switch</a:t>
            </a:r>
            <a:endParaRPr lang="en-SG" sz="1600" dirty="0">
              <a:effectLst/>
              <a:latin typeface="Calibri" panose="020F0502020204030204" pitchFamily="34" charset="0"/>
              <a:ea typeface="DengXian" panose="02010600030101010101" pitchFamily="2" charset="-122"/>
              <a:cs typeface="Latha"/>
            </a:endParaRPr>
          </a:p>
        </p:txBody>
      </p:sp>
      <p:pic>
        <p:nvPicPr>
          <p:cNvPr id="28" name="Picture 27"/>
          <p:cNvPicPr>
            <a:picLocks noChangeAspect="1"/>
          </p:cNvPicPr>
          <p:nvPr/>
        </p:nvPicPr>
        <p:blipFill>
          <a:blip r:embed="rId2"/>
          <a:stretch>
            <a:fillRect/>
          </a:stretch>
        </p:blipFill>
        <p:spPr>
          <a:xfrm>
            <a:off x="3781596" y="4621049"/>
            <a:ext cx="4429801" cy="2037765"/>
          </a:xfrm>
          <a:prstGeom prst="rect">
            <a:avLst/>
          </a:prstGeom>
        </p:spPr>
      </p:pic>
      <p:sp>
        <p:nvSpPr>
          <p:cNvPr id="29" name="TextBox 28"/>
          <p:cNvSpPr txBox="1"/>
          <p:nvPr/>
        </p:nvSpPr>
        <p:spPr>
          <a:xfrm>
            <a:off x="665018" y="5455265"/>
            <a:ext cx="2479963" cy="369332"/>
          </a:xfrm>
          <a:prstGeom prst="rect">
            <a:avLst/>
          </a:prstGeom>
          <a:noFill/>
          <a:ln>
            <a:solidFill>
              <a:srgbClr val="00B0F0"/>
            </a:solidFill>
          </a:ln>
        </p:spPr>
        <p:txBody>
          <a:bodyPr wrap="square" rtlCol="0">
            <a:spAutoFit/>
          </a:bodyPr>
          <a:lstStyle/>
          <a:p>
            <a:r>
              <a:rPr lang="en-SG" dirty="0" smtClean="0"/>
              <a:t>Recall: Interrupt Priority</a:t>
            </a:r>
            <a:endParaRPr lang="en-SG" dirty="0"/>
          </a:p>
        </p:txBody>
      </p:sp>
      <p:cxnSp>
        <p:nvCxnSpPr>
          <p:cNvPr id="31" name="Straight Arrow Connector 30"/>
          <p:cNvCxnSpPr>
            <a:stCxn id="29" idx="3"/>
          </p:cNvCxnSpPr>
          <p:nvPr/>
        </p:nvCxnSpPr>
        <p:spPr>
          <a:xfrm flipV="1">
            <a:off x="3144981" y="4724400"/>
            <a:ext cx="636615" cy="91553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12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27"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Timer Interrupts</a:t>
            </a:r>
          </a:p>
        </p:txBody>
      </p:sp>
      <p:sp>
        <p:nvSpPr>
          <p:cNvPr id="3" name="Content Placeholder 2"/>
          <p:cNvSpPr>
            <a:spLocks noGrp="1"/>
          </p:cNvSpPr>
          <p:nvPr>
            <p:ph idx="1"/>
          </p:nvPr>
        </p:nvSpPr>
        <p:spPr>
          <a:xfrm>
            <a:off x="838200" y="1825625"/>
            <a:ext cx="10515600" cy="1166957"/>
          </a:xfrm>
        </p:spPr>
        <p:txBody>
          <a:bodyPr/>
          <a:lstStyle/>
          <a:p>
            <a:pPr marL="0" indent="0">
              <a:buNone/>
            </a:pPr>
            <a:r>
              <a:rPr lang="en-SG" dirty="0" smtClean="0"/>
              <a:t>b) </a:t>
            </a:r>
            <a:r>
              <a:rPr lang="en-US" dirty="0"/>
              <a:t>If Timer 0 triggered the interrupt just before Timer 2, what would be the sequence of execution? </a:t>
            </a:r>
            <a:endParaRPr lang="en-SG" dirty="0"/>
          </a:p>
          <a:p>
            <a:pPr marL="0" indent="0">
              <a:buNone/>
            </a:pPr>
            <a:endParaRPr lang="en-SG" dirty="0"/>
          </a:p>
        </p:txBody>
      </p:sp>
      <p:grpSp>
        <p:nvGrpSpPr>
          <p:cNvPr id="4" name="Group 3"/>
          <p:cNvGrpSpPr/>
          <p:nvPr/>
        </p:nvGrpSpPr>
        <p:grpSpPr>
          <a:xfrm>
            <a:off x="2791835" y="3127519"/>
            <a:ext cx="6185910" cy="1515629"/>
            <a:chOff x="0" y="0"/>
            <a:chExt cx="3394075" cy="717550"/>
          </a:xfrm>
        </p:grpSpPr>
        <p:sp>
          <p:nvSpPr>
            <p:cNvPr id="5" name="Rectangle 4"/>
            <p:cNvSpPr/>
            <p:nvPr/>
          </p:nvSpPr>
          <p:spPr>
            <a:xfrm>
              <a:off x="0"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6" name="Rectangle 5"/>
            <p:cNvSpPr/>
            <p:nvPr/>
          </p:nvSpPr>
          <p:spPr>
            <a:xfrm>
              <a:off x="73342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0 ISR</a:t>
              </a:r>
              <a:endParaRPr lang="en-SG" sz="1600" dirty="0">
                <a:effectLst/>
                <a:ea typeface="DengXian" panose="02010600030101010101" pitchFamily="2" charset="-122"/>
                <a:cs typeface="Latha"/>
              </a:endParaRPr>
            </a:p>
          </p:txBody>
        </p:sp>
        <p:sp>
          <p:nvSpPr>
            <p:cNvPr id="7" name="Rectangle 6"/>
            <p:cNvSpPr/>
            <p:nvPr/>
          </p:nvSpPr>
          <p:spPr>
            <a:xfrm>
              <a:off x="185737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2</a:t>
              </a:r>
              <a:br>
                <a:rPr lang="en-US" sz="1600" dirty="0">
                  <a:solidFill>
                    <a:srgbClr val="000000"/>
                  </a:solidFill>
                  <a:effectLst/>
                  <a:ea typeface="DengXian" panose="02010600030101010101" pitchFamily="2" charset="-122"/>
                  <a:cs typeface="Latha"/>
                </a:rPr>
              </a:br>
              <a:r>
                <a:rPr lang="en-US" sz="1600" dirty="0">
                  <a:solidFill>
                    <a:srgbClr val="000000"/>
                  </a:solidFill>
                  <a:effectLst/>
                  <a:ea typeface="DengXian" panose="02010600030101010101" pitchFamily="2" charset="-122"/>
                  <a:cs typeface="Latha"/>
                </a:rPr>
                <a:t>ISR</a:t>
              </a:r>
              <a:endParaRPr lang="en-SG" sz="1600" dirty="0">
                <a:effectLst/>
                <a:ea typeface="DengXian" panose="02010600030101010101" pitchFamily="2" charset="-122"/>
                <a:cs typeface="Latha"/>
              </a:endParaRPr>
            </a:p>
          </p:txBody>
        </p:sp>
        <p:sp>
          <p:nvSpPr>
            <p:cNvPr id="8" name="Rectangle 7"/>
            <p:cNvSpPr/>
            <p:nvPr/>
          </p:nvSpPr>
          <p:spPr>
            <a:xfrm>
              <a:off x="2809875"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9" name="Rectangle 8"/>
            <p:cNvSpPr/>
            <p:nvPr/>
          </p:nvSpPr>
          <p:spPr>
            <a:xfrm>
              <a:off x="58102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0" name="Rectangle 9"/>
            <p:cNvSpPr/>
            <p:nvPr/>
          </p:nvSpPr>
          <p:spPr>
            <a:xfrm>
              <a:off x="15525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1" name="Rectangle 10"/>
            <p:cNvSpPr/>
            <p:nvPr/>
          </p:nvSpPr>
          <p:spPr>
            <a:xfrm>
              <a:off x="17049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2" name="Rectangle 11"/>
            <p:cNvSpPr/>
            <p:nvPr/>
          </p:nvSpPr>
          <p:spPr>
            <a:xfrm>
              <a:off x="2667000"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grpSp>
      <p:sp>
        <p:nvSpPr>
          <p:cNvPr id="13" name="Rectangle 12"/>
          <p:cNvSpPr/>
          <p:nvPr/>
        </p:nvSpPr>
        <p:spPr>
          <a:xfrm>
            <a:off x="1274618" y="5027909"/>
            <a:ext cx="9709590" cy="1277786"/>
          </a:xfrm>
          <a:prstGeom prst="rect">
            <a:avLst/>
          </a:prstGeom>
        </p:spPr>
        <p:txBody>
          <a:bodyPr wrap="square">
            <a:spAutoFit/>
          </a:bodyPr>
          <a:lstStyle/>
          <a:p>
            <a:pPr marL="457200" algn="just">
              <a:lnSpc>
                <a:spcPct val="107000"/>
              </a:lnSpc>
              <a:spcAft>
                <a:spcPts val="800"/>
              </a:spcAft>
            </a:pPr>
            <a:r>
              <a:rPr lang="en-US" dirty="0">
                <a:solidFill>
                  <a:srgbClr val="000000"/>
                </a:solidFill>
                <a:latin typeface="Calibri" panose="020F0502020204030204" pitchFamily="34" charset="0"/>
                <a:ea typeface="DengXian" panose="02010600030101010101" pitchFamily="2" charset="-122"/>
                <a:cs typeface="Latha"/>
              </a:rPr>
              <a:t>By default, Nested Interrupts are disabled. When Timer 0 triggers the interrupt first, the controller will jump to Timer 0 ISR and start executing. When Timer 2 triggers, the event is captured by the flag, but the current ISR will complete execution and perform a context switch to the loop(). At this time, the flag will cause the jump to the Timer 2 ISR.</a:t>
            </a:r>
            <a:endParaRPr lang="en-SG" dirty="0">
              <a:latin typeface="Calibri" panose="020F0502020204030204" pitchFamily="34" charset="0"/>
              <a:ea typeface="DengXian" panose="02010600030101010101" pitchFamily="2" charset="-122"/>
              <a:cs typeface="Latha"/>
            </a:endParaRPr>
          </a:p>
        </p:txBody>
      </p:sp>
    </p:spTree>
    <p:extLst>
      <p:ext uri="{BB962C8B-B14F-4D97-AF65-F5344CB8AC3E}">
        <p14:creationId xmlns:p14="http://schemas.microsoft.com/office/powerpoint/2010/main" val="36150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Timer Interrupts</a:t>
            </a:r>
          </a:p>
        </p:txBody>
      </p:sp>
      <p:sp>
        <p:nvSpPr>
          <p:cNvPr id="3" name="Content Placeholder 2"/>
          <p:cNvSpPr>
            <a:spLocks noGrp="1"/>
          </p:cNvSpPr>
          <p:nvPr>
            <p:ph idx="1"/>
          </p:nvPr>
        </p:nvSpPr>
        <p:spPr>
          <a:xfrm>
            <a:off x="838200" y="1825625"/>
            <a:ext cx="10515600" cy="557357"/>
          </a:xfrm>
        </p:spPr>
        <p:txBody>
          <a:bodyPr/>
          <a:lstStyle/>
          <a:p>
            <a:r>
              <a:rPr lang="en-US" dirty="0"/>
              <a:t>What if nested interrupts were enabled?</a:t>
            </a:r>
            <a:endParaRPr lang="en-SG" dirty="0"/>
          </a:p>
        </p:txBody>
      </p:sp>
      <p:grpSp>
        <p:nvGrpSpPr>
          <p:cNvPr id="4" name="Group 3"/>
          <p:cNvGrpSpPr/>
          <p:nvPr/>
        </p:nvGrpSpPr>
        <p:grpSpPr>
          <a:xfrm>
            <a:off x="2660650" y="2781156"/>
            <a:ext cx="6225666" cy="1269856"/>
            <a:chOff x="0" y="0"/>
            <a:chExt cx="3517900" cy="717550"/>
          </a:xfrm>
        </p:grpSpPr>
        <p:sp>
          <p:nvSpPr>
            <p:cNvPr id="5" name="Rectangle 4"/>
            <p:cNvSpPr/>
            <p:nvPr/>
          </p:nvSpPr>
          <p:spPr>
            <a:xfrm>
              <a:off x="0"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6" name="Rectangle 5"/>
            <p:cNvSpPr/>
            <p:nvPr/>
          </p:nvSpPr>
          <p:spPr>
            <a:xfrm>
              <a:off x="733425" y="0"/>
              <a:ext cx="4635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smtClean="0">
                  <a:solidFill>
                    <a:srgbClr val="000000"/>
                  </a:solidFill>
                  <a:effectLst/>
                  <a:ea typeface="DengXian" panose="02010600030101010101" pitchFamily="2" charset="-122"/>
                  <a:cs typeface="Latha"/>
                </a:rPr>
                <a:t>Timer 0 </a:t>
              </a:r>
              <a:r>
                <a:rPr lang="en-US" sz="1600" dirty="0">
                  <a:solidFill>
                    <a:srgbClr val="000000"/>
                  </a:solidFill>
                  <a:effectLst/>
                  <a:ea typeface="DengXian" panose="02010600030101010101" pitchFamily="2" charset="-122"/>
                  <a:cs typeface="Latha"/>
                </a:rPr>
                <a:t>ISR</a:t>
              </a:r>
              <a:endParaRPr lang="en-SG" sz="1600" dirty="0">
                <a:effectLst/>
                <a:ea typeface="DengXian" panose="02010600030101010101" pitchFamily="2" charset="-122"/>
                <a:cs typeface="Latha"/>
              </a:endParaRPr>
            </a:p>
          </p:txBody>
        </p:sp>
        <p:sp>
          <p:nvSpPr>
            <p:cNvPr id="7" name="Rectangle 6"/>
            <p:cNvSpPr/>
            <p:nvPr/>
          </p:nvSpPr>
          <p:spPr>
            <a:xfrm>
              <a:off x="1343025" y="0"/>
              <a:ext cx="8191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Timer 2</a:t>
              </a:r>
              <a:br>
                <a:rPr lang="en-US" sz="1600" dirty="0">
                  <a:solidFill>
                    <a:srgbClr val="000000"/>
                  </a:solidFill>
                  <a:effectLst/>
                  <a:ea typeface="DengXian" panose="02010600030101010101" pitchFamily="2" charset="-122"/>
                  <a:cs typeface="Latha"/>
                </a:rPr>
              </a:br>
              <a:r>
                <a:rPr lang="en-US" sz="1600" dirty="0">
                  <a:solidFill>
                    <a:srgbClr val="000000"/>
                  </a:solidFill>
                  <a:effectLst/>
                  <a:ea typeface="DengXian" panose="02010600030101010101" pitchFamily="2" charset="-122"/>
                  <a:cs typeface="Latha"/>
                </a:rPr>
                <a:t>ISR</a:t>
              </a:r>
              <a:endParaRPr lang="en-SG" sz="1600" dirty="0">
                <a:effectLst/>
                <a:ea typeface="DengXian" panose="02010600030101010101" pitchFamily="2" charset="-122"/>
                <a:cs typeface="Latha"/>
              </a:endParaRPr>
            </a:p>
          </p:txBody>
        </p:sp>
        <p:sp>
          <p:nvSpPr>
            <p:cNvPr id="8" name="Rectangle 7"/>
            <p:cNvSpPr/>
            <p:nvPr/>
          </p:nvSpPr>
          <p:spPr>
            <a:xfrm>
              <a:off x="2933700" y="0"/>
              <a:ext cx="58420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DengXian" panose="02010600030101010101" pitchFamily="2" charset="-122"/>
                  <a:cs typeface="Latha"/>
                </a:rPr>
                <a:t>Main()</a:t>
              </a:r>
              <a:endParaRPr lang="en-SG" sz="1600" dirty="0">
                <a:effectLst/>
                <a:ea typeface="DengXian" panose="02010600030101010101" pitchFamily="2" charset="-122"/>
                <a:cs typeface="Latha"/>
              </a:endParaRPr>
            </a:p>
          </p:txBody>
        </p:sp>
        <p:sp>
          <p:nvSpPr>
            <p:cNvPr id="9" name="Rectangle 8"/>
            <p:cNvSpPr/>
            <p:nvPr/>
          </p:nvSpPr>
          <p:spPr>
            <a:xfrm>
              <a:off x="58102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0" name="Rectangle 9"/>
            <p:cNvSpPr/>
            <p:nvPr/>
          </p:nvSpPr>
          <p:spPr>
            <a:xfrm>
              <a:off x="119062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1" name="Rectangle 10"/>
            <p:cNvSpPr/>
            <p:nvPr/>
          </p:nvSpPr>
          <p:spPr>
            <a:xfrm>
              <a:off x="2162175"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2" name="Rectangle 11"/>
            <p:cNvSpPr/>
            <p:nvPr/>
          </p:nvSpPr>
          <p:spPr>
            <a:xfrm>
              <a:off x="2781300" y="0"/>
              <a:ext cx="152400" cy="717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a:solidFill>
                    <a:srgbClr val="000000"/>
                  </a:solidFill>
                  <a:effectLst/>
                  <a:ea typeface="DengXian" panose="02010600030101010101" pitchFamily="2" charset="-122"/>
                  <a:cs typeface="Latha"/>
                </a:rPr>
                <a:t> </a:t>
              </a:r>
              <a:endParaRPr lang="en-SG" sz="1100">
                <a:effectLst/>
                <a:ea typeface="DengXian" panose="02010600030101010101" pitchFamily="2" charset="-122"/>
                <a:cs typeface="Latha"/>
              </a:endParaRPr>
            </a:p>
          </p:txBody>
        </p:sp>
        <p:sp>
          <p:nvSpPr>
            <p:cNvPr id="13" name="Rectangle 12"/>
            <p:cNvSpPr/>
            <p:nvPr/>
          </p:nvSpPr>
          <p:spPr>
            <a:xfrm>
              <a:off x="2314575" y="0"/>
              <a:ext cx="463550"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smtClean="0">
                  <a:solidFill>
                    <a:srgbClr val="000000"/>
                  </a:solidFill>
                  <a:effectLst/>
                  <a:ea typeface="DengXian" panose="02010600030101010101" pitchFamily="2" charset="-122"/>
                  <a:cs typeface="Latha"/>
                </a:rPr>
                <a:t>Timer 0 </a:t>
              </a:r>
              <a:r>
                <a:rPr lang="en-US" sz="1600" dirty="0">
                  <a:solidFill>
                    <a:srgbClr val="000000"/>
                  </a:solidFill>
                  <a:effectLst/>
                  <a:ea typeface="DengXian" panose="02010600030101010101" pitchFamily="2" charset="-122"/>
                  <a:cs typeface="Latha"/>
                </a:rPr>
                <a:t>ISR</a:t>
              </a:r>
              <a:endParaRPr lang="en-SG" sz="1600" dirty="0">
                <a:effectLst/>
                <a:ea typeface="DengXian" panose="02010600030101010101" pitchFamily="2" charset="-122"/>
                <a:cs typeface="Latha"/>
              </a:endParaRPr>
            </a:p>
          </p:txBody>
        </p:sp>
      </p:grpSp>
      <p:cxnSp>
        <p:nvCxnSpPr>
          <p:cNvPr id="14" name="Straight Arrow Connector 13"/>
          <p:cNvCxnSpPr>
            <a:stCxn id="15" idx="0"/>
          </p:cNvCxnSpPr>
          <p:nvPr/>
        </p:nvCxnSpPr>
        <p:spPr>
          <a:xfrm flipH="1" flipV="1">
            <a:off x="4767713" y="4051013"/>
            <a:ext cx="224350" cy="7969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 Box 2"/>
          <p:cNvSpPr txBox="1">
            <a:spLocks noChangeArrowheads="1"/>
          </p:cNvSpPr>
          <p:nvPr/>
        </p:nvSpPr>
        <p:spPr bwMode="auto">
          <a:xfrm>
            <a:off x="3958600" y="4847941"/>
            <a:ext cx="2066925" cy="2921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a:lnSpc>
                <a:spcPct val="107000"/>
              </a:lnSpc>
              <a:spcAft>
                <a:spcPts val="800"/>
              </a:spcAft>
            </a:pPr>
            <a:r>
              <a:rPr lang="en-SG" sz="1400">
                <a:effectLst/>
                <a:latin typeface="Calibri" panose="020F0502020204030204" pitchFamily="34" charset="0"/>
                <a:ea typeface="DengXian" panose="02010600030101010101" pitchFamily="2" charset="-122"/>
                <a:cs typeface="Latha"/>
              </a:rPr>
              <a:t>T0 ISR pre-empted by T2</a:t>
            </a:r>
          </a:p>
        </p:txBody>
      </p:sp>
      <p:sp>
        <p:nvSpPr>
          <p:cNvPr id="16" name="Text Box 2"/>
          <p:cNvSpPr txBox="1">
            <a:spLocks noChangeArrowheads="1"/>
          </p:cNvSpPr>
          <p:nvPr/>
        </p:nvSpPr>
        <p:spPr bwMode="auto">
          <a:xfrm>
            <a:off x="6888162" y="4687023"/>
            <a:ext cx="1646238" cy="34217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a:lnSpc>
                <a:spcPct val="107000"/>
              </a:lnSpc>
              <a:spcAft>
                <a:spcPts val="800"/>
              </a:spcAft>
            </a:pPr>
            <a:r>
              <a:rPr lang="en-SG" sz="1400">
                <a:effectLst/>
                <a:latin typeface="Calibri" panose="020F0502020204030204" pitchFamily="34" charset="0"/>
                <a:ea typeface="DengXian" panose="02010600030101010101" pitchFamily="2" charset="-122"/>
                <a:cs typeface="Latha"/>
              </a:rPr>
              <a:t>T0 ISR resumes</a:t>
            </a:r>
          </a:p>
        </p:txBody>
      </p:sp>
      <p:cxnSp>
        <p:nvCxnSpPr>
          <p:cNvPr id="17" name="Straight Arrow Connector 16"/>
          <p:cNvCxnSpPr/>
          <p:nvPr/>
        </p:nvCxnSpPr>
        <p:spPr>
          <a:xfrm flipH="1" flipV="1">
            <a:off x="6731379" y="4051012"/>
            <a:ext cx="410174" cy="632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420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Recap of Studio</a:t>
            </a:r>
            <a:endParaRPr lang="en-SG" dirty="0"/>
          </a:p>
        </p:txBody>
      </p:sp>
      <p:sp>
        <p:nvSpPr>
          <p:cNvPr id="3" name="Content Placeholder 2"/>
          <p:cNvSpPr>
            <a:spLocks noGrp="1"/>
          </p:cNvSpPr>
          <p:nvPr>
            <p:ph idx="1"/>
          </p:nvPr>
        </p:nvSpPr>
        <p:spPr>
          <a:xfrm>
            <a:off x="838200" y="1825625"/>
            <a:ext cx="10515600" cy="531813"/>
          </a:xfrm>
        </p:spPr>
        <p:txBody>
          <a:bodyPr/>
          <a:lstStyle/>
          <a:p>
            <a:r>
              <a:rPr lang="en-SG" dirty="0" smtClean="0"/>
              <a:t>DRV8833 – Dual H-Bridge Motor Driver</a:t>
            </a:r>
            <a:endParaRPr lang="en-SG" dirty="0"/>
          </a:p>
        </p:txBody>
      </p:sp>
      <p:pic>
        <p:nvPicPr>
          <p:cNvPr id="4" name="Picture 3"/>
          <p:cNvPicPr>
            <a:picLocks noChangeAspect="1"/>
          </p:cNvPicPr>
          <p:nvPr/>
        </p:nvPicPr>
        <p:blipFill>
          <a:blip r:embed="rId2"/>
          <a:stretch>
            <a:fillRect/>
          </a:stretch>
        </p:blipFill>
        <p:spPr>
          <a:xfrm>
            <a:off x="1185414" y="2492375"/>
            <a:ext cx="5363471" cy="2675250"/>
          </a:xfrm>
          <a:prstGeom prst="rect">
            <a:avLst/>
          </a:prstGeom>
        </p:spPr>
      </p:pic>
      <p:pic>
        <p:nvPicPr>
          <p:cNvPr id="5" name="Picture 4"/>
          <p:cNvPicPr>
            <a:picLocks noChangeAspect="1"/>
          </p:cNvPicPr>
          <p:nvPr/>
        </p:nvPicPr>
        <p:blipFill>
          <a:blip r:embed="rId3"/>
          <a:stretch>
            <a:fillRect/>
          </a:stretch>
        </p:blipFill>
        <p:spPr>
          <a:xfrm>
            <a:off x="6548885" y="2406734"/>
            <a:ext cx="4908389" cy="2846531"/>
          </a:xfrm>
          <a:prstGeom prst="rect">
            <a:avLst/>
          </a:prstGeom>
        </p:spPr>
      </p:pic>
      <p:sp>
        <p:nvSpPr>
          <p:cNvPr id="6" name="TextBox 5"/>
          <p:cNvSpPr txBox="1"/>
          <p:nvPr/>
        </p:nvSpPr>
        <p:spPr>
          <a:xfrm>
            <a:off x="1185414" y="5543550"/>
            <a:ext cx="10271860" cy="646331"/>
          </a:xfrm>
          <a:prstGeom prst="rect">
            <a:avLst/>
          </a:prstGeom>
          <a:noFill/>
        </p:spPr>
        <p:txBody>
          <a:bodyPr wrap="square" rtlCol="0">
            <a:spAutoFit/>
          </a:bodyPr>
          <a:lstStyle/>
          <a:p>
            <a:pPr marL="285750" indent="-285750">
              <a:buFont typeface="Arial" panose="020B0604020202020204" pitchFamily="34" charset="0"/>
              <a:buChar char="•"/>
            </a:pPr>
            <a:r>
              <a:rPr lang="en-SG" dirty="0" smtClean="0"/>
              <a:t>The H-Bridge design allows us to change the direction of the motor by controlling the switches.</a:t>
            </a:r>
          </a:p>
          <a:p>
            <a:pPr marL="285750" indent="-285750">
              <a:buFont typeface="Arial" panose="020B0604020202020204" pitchFamily="34" charset="0"/>
              <a:buChar char="•"/>
            </a:pPr>
            <a:r>
              <a:rPr lang="en-SG" dirty="0" smtClean="0"/>
              <a:t>When we change the inputs to AIN1 and AIN2, that’s what we are doing.</a:t>
            </a:r>
          </a:p>
        </p:txBody>
      </p:sp>
    </p:spTree>
    <p:extLst>
      <p:ext uri="{BB962C8B-B14F-4D97-AF65-F5344CB8AC3E}">
        <p14:creationId xmlns:p14="http://schemas.microsoft.com/office/powerpoint/2010/main" val="115634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 2</a:t>
            </a:r>
            <a:endParaRPr lang="en-SG" dirty="0"/>
          </a:p>
        </p:txBody>
      </p:sp>
      <p:sp>
        <p:nvSpPr>
          <p:cNvPr id="4" name="Subtitle 3"/>
          <p:cNvSpPr>
            <a:spLocks noGrp="1"/>
          </p:cNvSpPr>
          <p:nvPr>
            <p:ph type="subTitle" idx="1"/>
          </p:nvPr>
        </p:nvSpPr>
        <p:spPr/>
        <p:txBody>
          <a:bodyPr/>
          <a:lstStyle/>
          <a:p>
            <a:r>
              <a:rPr lang="en-SG" dirty="0" smtClean="0"/>
              <a:t>Timers &amp; Interrupts</a:t>
            </a:r>
            <a:endParaRPr lang="en-SG" dirty="0"/>
          </a:p>
        </p:txBody>
      </p:sp>
    </p:spTree>
    <p:extLst>
      <p:ext uri="{BB962C8B-B14F-4D97-AF65-F5344CB8AC3E}">
        <p14:creationId xmlns:p14="http://schemas.microsoft.com/office/powerpoint/2010/main" val="351269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Interrupts</a:t>
            </a:r>
            <a:endParaRPr lang="en-SG" dirty="0"/>
          </a:p>
        </p:txBody>
      </p:sp>
      <p:sp>
        <p:nvSpPr>
          <p:cNvPr id="3" name="Content Placeholder 2"/>
          <p:cNvSpPr>
            <a:spLocks noGrp="1"/>
          </p:cNvSpPr>
          <p:nvPr>
            <p:ph idx="1"/>
          </p:nvPr>
        </p:nvSpPr>
        <p:spPr>
          <a:xfrm>
            <a:off x="838200" y="1825625"/>
            <a:ext cx="10515600" cy="1069975"/>
          </a:xfrm>
        </p:spPr>
        <p:txBody>
          <a:bodyPr/>
          <a:lstStyle/>
          <a:p>
            <a:r>
              <a:rPr lang="en-SG" dirty="0"/>
              <a:t>We wish to read a block of 16384 bytes from a disk drive.</a:t>
            </a:r>
          </a:p>
          <a:p>
            <a:pPr lvl="1"/>
            <a:r>
              <a:rPr lang="en-SG" dirty="0"/>
              <a:t>We have the following program that reads from the drive using polling.</a:t>
            </a:r>
          </a:p>
          <a:p>
            <a:endParaRPr lang="en-SG" dirty="0"/>
          </a:p>
        </p:txBody>
      </p:sp>
      <p:sp>
        <p:nvSpPr>
          <p:cNvPr id="4" name="TextBox 3"/>
          <p:cNvSpPr txBox="1"/>
          <p:nvPr/>
        </p:nvSpPr>
        <p:spPr>
          <a:xfrm>
            <a:off x="2743198" y="3200400"/>
            <a:ext cx="6183087" cy="3046988"/>
          </a:xfrm>
          <a:prstGeom prst="rect">
            <a:avLst/>
          </a:prstGeom>
          <a:noFill/>
        </p:spPr>
        <p:txBody>
          <a:bodyPr wrap="square" rtlCol="0">
            <a:spAutoFit/>
          </a:bodyPr>
          <a:lstStyle/>
          <a:p>
            <a:r>
              <a:rPr lang="en-SG" sz="2400" dirty="0" err="1">
                <a:latin typeface="Consolas" panose="020B0609020204030204" pitchFamily="49" charset="0"/>
              </a:rPr>
              <a:t>byteCount</a:t>
            </a:r>
            <a:r>
              <a:rPr lang="en-SG" sz="2400" dirty="0">
                <a:latin typeface="Consolas" panose="020B0609020204030204" pitchFamily="49" charset="0"/>
              </a:rPr>
              <a:t>=16384;</a:t>
            </a:r>
          </a:p>
          <a:p>
            <a:r>
              <a:rPr lang="en-SG" sz="2400" dirty="0" err="1">
                <a:latin typeface="Consolas" panose="020B0609020204030204" pitchFamily="49" charset="0"/>
              </a:rPr>
              <a:t>i</a:t>
            </a:r>
            <a:r>
              <a:rPr lang="en-SG" sz="2400" dirty="0">
                <a:latin typeface="Consolas" panose="020B0609020204030204" pitchFamily="49" charset="0"/>
              </a:rPr>
              <a:t>=0;</a:t>
            </a:r>
          </a:p>
          <a:p>
            <a:r>
              <a:rPr lang="en-SG" sz="2400" dirty="0">
                <a:latin typeface="Consolas" panose="020B0609020204030204" pitchFamily="49" charset="0"/>
              </a:rPr>
              <a:t>while(</a:t>
            </a:r>
            <a:r>
              <a:rPr lang="en-SG" sz="2400" dirty="0" err="1">
                <a:latin typeface="Consolas" panose="020B0609020204030204" pitchFamily="49" charset="0"/>
              </a:rPr>
              <a:t>byteCount</a:t>
            </a:r>
            <a:r>
              <a:rPr lang="en-SG" sz="2400" dirty="0">
                <a:latin typeface="Consolas" panose="020B0609020204030204" pitchFamily="49" charset="0"/>
              </a:rPr>
              <a:t>&gt;0)</a:t>
            </a:r>
          </a:p>
          <a:p>
            <a:r>
              <a:rPr lang="en-SG" sz="2400" dirty="0">
                <a:latin typeface="Consolas" panose="020B0609020204030204" pitchFamily="49" charset="0"/>
              </a:rPr>
              <a:t>{</a:t>
            </a:r>
          </a:p>
          <a:p>
            <a:r>
              <a:rPr lang="en-SG" sz="2400" dirty="0">
                <a:latin typeface="Consolas" panose="020B0609020204030204" pitchFamily="49" charset="0"/>
              </a:rPr>
              <a:t>	while(!DRIVE_READY);</a:t>
            </a:r>
          </a:p>
          <a:p>
            <a:r>
              <a:rPr lang="en-SG" sz="2400" dirty="0">
                <a:latin typeface="Consolas" panose="020B0609020204030204" pitchFamily="49" charset="0"/>
              </a:rPr>
              <a:t>	buffer[</a:t>
            </a:r>
            <a:r>
              <a:rPr lang="en-SG" sz="2400" dirty="0" err="1">
                <a:latin typeface="Consolas" panose="020B0609020204030204" pitchFamily="49" charset="0"/>
              </a:rPr>
              <a:t>i</a:t>
            </a:r>
            <a:r>
              <a:rPr lang="en-SG" sz="2400" dirty="0">
                <a:latin typeface="Consolas" panose="020B0609020204030204" pitchFamily="49" charset="0"/>
              </a:rPr>
              <a:t>++]=DRIVE_DATA_LATCH;</a:t>
            </a:r>
          </a:p>
          <a:p>
            <a:r>
              <a:rPr lang="en-SG" sz="2400" dirty="0">
                <a:latin typeface="Consolas" panose="020B0609020204030204" pitchFamily="49" charset="0"/>
              </a:rPr>
              <a:t>	</a:t>
            </a:r>
            <a:r>
              <a:rPr lang="en-SG" sz="2400" dirty="0" err="1">
                <a:latin typeface="Consolas" panose="020B0609020204030204" pitchFamily="49" charset="0"/>
              </a:rPr>
              <a:t>byteCount</a:t>
            </a:r>
            <a:r>
              <a:rPr lang="en-SG" sz="2400" dirty="0">
                <a:latin typeface="Consolas" panose="020B0609020204030204" pitchFamily="49" charset="0"/>
              </a:rPr>
              <a:t>--;</a:t>
            </a:r>
          </a:p>
          <a:p>
            <a:r>
              <a:rPr lang="en-SG" sz="2400" dirty="0">
                <a:latin typeface="Consolas" panose="020B0609020204030204" pitchFamily="49" charset="0"/>
              </a:rPr>
              <a:t>}</a:t>
            </a:r>
          </a:p>
        </p:txBody>
      </p:sp>
    </p:spTree>
    <p:extLst>
      <p:ext uri="{BB962C8B-B14F-4D97-AF65-F5344CB8AC3E}">
        <p14:creationId xmlns:p14="http://schemas.microsoft.com/office/powerpoint/2010/main" val="407181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Interrupts</a:t>
            </a:r>
          </a:p>
        </p:txBody>
      </p:sp>
      <p:sp>
        <p:nvSpPr>
          <p:cNvPr id="3" name="Content Placeholder 2"/>
          <p:cNvSpPr>
            <a:spLocks noGrp="1"/>
          </p:cNvSpPr>
          <p:nvPr>
            <p:ph idx="1"/>
          </p:nvPr>
        </p:nvSpPr>
        <p:spPr>
          <a:xfrm>
            <a:off x="838200" y="1825625"/>
            <a:ext cx="10515600" cy="1897289"/>
          </a:xfrm>
        </p:spPr>
        <p:txBody>
          <a:bodyPr/>
          <a:lstStyle/>
          <a:p>
            <a:r>
              <a:rPr lang="en-SG" dirty="0"/>
              <a:t>Assuming that our microprocessor runs at 50 MHz and the drive transfers data at a rate of 1 megabyte per second (1 MBPS), how many clock cycles are spent on polling between each byte? How many clock cycles are spent in total on polling?</a:t>
            </a:r>
          </a:p>
        </p:txBody>
      </p:sp>
    </p:spTree>
    <p:extLst>
      <p:ext uri="{BB962C8B-B14F-4D97-AF65-F5344CB8AC3E}">
        <p14:creationId xmlns:p14="http://schemas.microsoft.com/office/powerpoint/2010/main" val="242351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Interrupts</a:t>
            </a:r>
          </a:p>
        </p:txBody>
      </p:sp>
      <p:sp>
        <p:nvSpPr>
          <p:cNvPr id="3" name="Content Placeholder 2"/>
          <p:cNvSpPr>
            <a:spLocks noGrp="1"/>
          </p:cNvSpPr>
          <p:nvPr>
            <p:ph idx="1"/>
          </p:nvPr>
        </p:nvSpPr>
        <p:spPr>
          <a:xfrm>
            <a:off x="838200" y="1825626"/>
            <a:ext cx="10515600" cy="737466"/>
          </a:xfrm>
        </p:spPr>
        <p:txBody>
          <a:bodyPr>
            <a:noAutofit/>
          </a:bodyPr>
          <a:lstStyle/>
          <a:p>
            <a:r>
              <a:rPr lang="en-SG" sz="2400" dirty="0"/>
              <a:t>H</a:t>
            </a:r>
            <a:r>
              <a:rPr lang="en-SG" sz="2400" dirty="0" smtClean="0"/>
              <a:t>ow </a:t>
            </a:r>
            <a:r>
              <a:rPr lang="en-SG" sz="2400" dirty="0"/>
              <a:t>many clock cycles are spent on polling between each </a:t>
            </a:r>
            <a:r>
              <a:rPr lang="en-SG" sz="2400" dirty="0" smtClean="0"/>
              <a:t>byte?</a:t>
            </a:r>
          </a:p>
        </p:txBody>
      </p:sp>
      <p:sp>
        <p:nvSpPr>
          <p:cNvPr id="4" name="TextBox 3"/>
          <p:cNvSpPr txBox="1"/>
          <p:nvPr/>
        </p:nvSpPr>
        <p:spPr>
          <a:xfrm>
            <a:off x="962895" y="2791045"/>
            <a:ext cx="10515600" cy="1200329"/>
          </a:xfrm>
          <a:prstGeom prst="rect">
            <a:avLst/>
          </a:prstGeom>
          <a:noFill/>
        </p:spPr>
        <p:txBody>
          <a:bodyPr wrap="square" rtlCol="0">
            <a:spAutoFit/>
          </a:bodyPr>
          <a:lstStyle/>
          <a:p>
            <a:r>
              <a:rPr lang="en-SG" sz="2400" dirty="0" smtClean="0"/>
              <a:t>Answer:</a:t>
            </a:r>
          </a:p>
          <a:p>
            <a:endParaRPr lang="en-SG" sz="2400" dirty="0"/>
          </a:p>
          <a:p>
            <a:r>
              <a:rPr lang="en-SG" sz="2400" dirty="0" smtClean="0"/>
              <a:t>1 MBPS 	-&gt; 	1000000 bytes /sec 	-&gt; 	1byte / us</a:t>
            </a:r>
          </a:p>
        </p:txBody>
      </p:sp>
      <p:sp>
        <p:nvSpPr>
          <p:cNvPr id="5" name="TextBox 4"/>
          <p:cNvSpPr txBox="1"/>
          <p:nvPr/>
        </p:nvSpPr>
        <p:spPr>
          <a:xfrm>
            <a:off x="962895" y="3935960"/>
            <a:ext cx="10515600" cy="461665"/>
          </a:xfrm>
          <a:prstGeom prst="rect">
            <a:avLst/>
          </a:prstGeom>
          <a:noFill/>
        </p:spPr>
        <p:txBody>
          <a:bodyPr wrap="square" rtlCol="0">
            <a:spAutoFit/>
          </a:bodyPr>
          <a:lstStyle/>
          <a:p>
            <a:r>
              <a:rPr lang="en-SG" sz="2400" dirty="0" smtClean="0"/>
              <a:t>F = 50Mhz 	-&gt;	T = 20ns</a:t>
            </a:r>
          </a:p>
        </p:txBody>
      </p:sp>
      <p:sp>
        <p:nvSpPr>
          <p:cNvPr id="6" name="TextBox 5"/>
          <p:cNvSpPr txBox="1"/>
          <p:nvPr/>
        </p:nvSpPr>
        <p:spPr>
          <a:xfrm>
            <a:off x="962895" y="4369916"/>
            <a:ext cx="10515600" cy="830997"/>
          </a:xfrm>
          <a:prstGeom prst="rect">
            <a:avLst/>
          </a:prstGeom>
          <a:noFill/>
        </p:spPr>
        <p:txBody>
          <a:bodyPr wrap="square" rtlCol="0">
            <a:spAutoFit/>
          </a:bodyPr>
          <a:lstStyle/>
          <a:p>
            <a:r>
              <a:rPr lang="en-SG" sz="2400" dirty="0" smtClean="0"/>
              <a:t>1us 		-&gt;	1us / 20ns clocks	-&gt;	50 clocks</a:t>
            </a:r>
          </a:p>
          <a:p>
            <a:r>
              <a:rPr lang="en-SG" sz="2400" dirty="0" smtClean="0"/>
              <a:t>I take 50 </a:t>
            </a:r>
            <a:r>
              <a:rPr lang="en-SG" sz="2400" dirty="0" err="1" smtClean="0"/>
              <a:t>clk</a:t>
            </a:r>
            <a:r>
              <a:rPr lang="en-SG" sz="2400" dirty="0" smtClean="0"/>
              <a:t> cycles to complete the transfer of 1 byte</a:t>
            </a:r>
          </a:p>
        </p:txBody>
      </p:sp>
    </p:spTree>
    <p:extLst>
      <p:ext uri="{BB962C8B-B14F-4D97-AF65-F5344CB8AC3E}">
        <p14:creationId xmlns:p14="http://schemas.microsoft.com/office/powerpoint/2010/main" val="414939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Interrupts</a:t>
            </a:r>
          </a:p>
        </p:txBody>
      </p:sp>
      <p:sp>
        <p:nvSpPr>
          <p:cNvPr id="3" name="Content Placeholder 2"/>
          <p:cNvSpPr>
            <a:spLocks noGrp="1"/>
          </p:cNvSpPr>
          <p:nvPr>
            <p:ph idx="1"/>
          </p:nvPr>
        </p:nvSpPr>
        <p:spPr>
          <a:xfrm>
            <a:off x="838200" y="1825625"/>
            <a:ext cx="10515600" cy="543502"/>
          </a:xfrm>
        </p:spPr>
        <p:txBody>
          <a:bodyPr>
            <a:noAutofit/>
          </a:bodyPr>
          <a:lstStyle/>
          <a:p>
            <a:r>
              <a:rPr lang="en-SG" sz="2400" dirty="0" smtClean="0"/>
              <a:t>How </a:t>
            </a:r>
            <a:r>
              <a:rPr lang="en-SG" sz="2400" dirty="0"/>
              <a:t>many clock cycles are spent in total on polling?</a:t>
            </a:r>
          </a:p>
        </p:txBody>
      </p:sp>
      <p:sp>
        <p:nvSpPr>
          <p:cNvPr id="7" name="TextBox 6"/>
          <p:cNvSpPr txBox="1"/>
          <p:nvPr/>
        </p:nvSpPr>
        <p:spPr>
          <a:xfrm>
            <a:off x="1149925" y="2909455"/>
            <a:ext cx="6183087" cy="3046988"/>
          </a:xfrm>
          <a:prstGeom prst="rect">
            <a:avLst/>
          </a:prstGeom>
          <a:noFill/>
        </p:spPr>
        <p:txBody>
          <a:bodyPr wrap="square" rtlCol="0">
            <a:spAutoFit/>
          </a:bodyPr>
          <a:lstStyle/>
          <a:p>
            <a:r>
              <a:rPr lang="en-SG" sz="2400" dirty="0" err="1">
                <a:latin typeface="Consolas" panose="020B0609020204030204" pitchFamily="49" charset="0"/>
              </a:rPr>
              <a:t>byteCount</a:t>
            </a:r>
            <a:r>
              <a:rPr lang="en-SG" sz="2400" dirty="0">
                <a:latin typeface="Consolas" panose="020B0609020204030204" pitchFamily="49" charset="0"/>
              </a:rPr>
              <a:t>=16384;</a:t>
            </a:r>
          </a:p>
          <a:p>
            <a:r>
              <a:rPr lang="en-SG" sz="2400" dirty="0" err="1">
                <a:latin typeface="Consolas" panose="020B0609020204030204" pitchFamily="49" charset="0"/>
              </a:rPr>
              <a:t>i</a:t>
            </a:r>
            <a:r>
              <a:rPr lang="en-SG" sz="2400" dirty="0">
                <a:latin typeface="Consolas" panose="020B0609020204030204" pitchFamily="49" charset="0"/>
              </a:rPr>
              <a:t>=0;</a:t>
            </a:r>
          </a:p>
          <a:p>
            <a:r>
              <a:rPr lang="en-SG" sz="2400" dirty="0">
                <a:latin typeface="Consolas" panose="020B0609020204030204" pitchFamily="49" charset="0"/>
              </a:rPr>
              <a:t>while(</a:t>
            </a:r>
            <a:r>
              <a:rPr lang="en-SG" sz="2400" dirty="0" err="1">
                <a:latin typeface="Consolas" panose="020B0609020204030204" pitchFamily="49" charset="0"/>
              </a:rPr>
              <a:t>byteCount</a:t>
            </a:r>
            <a:r>
              <a:rPr lang="en-SG" sz="2400" dirty="0">
                <a:latin typeface="Consolas" panose="020B0609020204030204" pitchFamily="49" charset="0"/>
              </a:rPr>
              <a:t>&gt;0)</a:t>
            </a:r>
          </a:p>
          <a:p>
            <a:r>
              <a:rPr lang="en-SG" sz="2400" dirty="0">
                <a:latin typeface="Consolas" panose="020B0609020204030204" pitchFamily="49" charset="0"/>
              </a:rPr>
              <a:t>{</a:t>
            </a:r>
          </a:p>
          <a:p>
            <a:r>
              <a:rPr lang="en-SG" sz="2400" dirty="0">
                <a:latin typeface="Consolas" panose="020B0609020204030204" pitchFamily="49" charset="0"/>
              </a:rPr>
              <a:t>	while(!DRIVE_READY);</a:t>
            </a:r>
          </a:p>
          <a:p>
            <a:r>
              <a:rPr lang="en-SG" sz="2400" dirty="0">
                <a:latin typeface="Consolas" panose="020B0609020204030204" pitchFamily="49" charset="0"/>
              </a:rPr>
              <a:t>	buffer[</a:t>
            </a:r>
            <a:r>
              <a:rPr lang="en-SG" sz="2400" dirty="0" err="1">
                <a:latin typeface="Consolas" panose="020B0609020204030204" pitchFamily="49" charset="0"/>
              </a:rPr>
              <a:t>i</a:t>
            </a:r>
            <a:r>
              <a:rPr lang="en-SG" sz="2400" dirty="0">
                <a:latin typeface="Consolas" panose="020B0609020204030204" pitchFamily="49" charset="0"/>
              </a:rPr>
              <a:t>++]=DRIVE_DATA_LATCH;</a:t>
            </a:r>
          </a:p>
          <a:p>
            <a:r>
              <a:rPr lang="en-SG" sz="2400" dirty="0">
                <a:latin typeface="Consolas" panose="020B0609020204030204" pitchFamily="49" charset="0"/>
              </a:rPr>
              <a:t>	</a:t>
            </a:r>
            <a:r>
              <a:rPr lang="en-SG" sz="2400" dirty="0" err="1">
                <a:latin typeface="Consolas" panose="020B0609020204030204" pitchFamily="49" charset="0"/>
              </a:rPr>
              <a:t>byteCount</a:t>
            </a:r>
            <a:r>
              <a:rPr lang="en-SG" sz="2400" dirty="0">
                <a:latin typeface="Consolas" panose="020B0609020204030204" pitchFamily="49" charset="0"/>
              </a:rPr>
              <a:t>--;</a:t>
            </a:r>
          </a:p>
          <a:p>
            <a:r>
              <a:rPr lang="en-SG" sz="2400" dirty="0">
                <a:latin typeface="Consolas" panose="020B0609020204030204" pitchFamily="49" charset="0"/>
              </a:rPr>
              <a:t>}</a:t>
            </a:r>
          </a:p>
        </p:txBody>
      </p:sp>
      <p:cxnSp>
        <p:nvCxnSpPr>
          <p:cNvPr id="9" name="Straight Arrow Connector 8"/>
          <p:cNvCxnSpPr>
            <a:stCxn id="12" idx="1"/>
          </p:cNvCxnSpPr>
          <p:nvPr/>
        </p:nvCxnSpPr>
        <p:spPr>
          <a:xfrm flipH="1">
            <a:off x="5223165" y="3171591"/>
            <a:ext cx="1198417" cy="126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21582" y="2571426"/>
            <a:ext cx="3255818" cy="1200329"/>
          </a:xfrm>
          <a:prstGeom prst="rect">
            <a:avLst/>
          </a:prstGeom>
          <a:noFill/>
          <a:ln>
            <a:solidFill>
              <a:srgbClr val="00B0F0"/>
            </a:solidFill>
          </a:ln>
        </p:spPr>
        <p:txBody>
          <a:bodyPr wrap="square" rtlCol="0">
            <a:spAutoFit/>
          </a:bodyPr>
          <a:lstStyle/>
          <a:p>
            <a:pPr algn="ctr"/>
            <a:r>
              <a:rPr lang="en-SG" dirty="0" smtClean="0"/>
              <a:t>The code spends 50 clock cycles per byte, at this line, waiting for data to be transferred from the drive to the microprocessor.</a:t>
            </a:r>
            <a:endParaRPr lang="en-SG" dirty="0"/>
          </a:p>
        </p:txBody>
      </p:sp>
      <p:sp>
        <p:nvSpPr>
          <p:cNvPr id="13" name="TextBox 12"/>
          <p:cNvSpPr txBox="1"/>
          <p:nvPr/>
        </p:nvSpPr>
        <p:spPr>
          <a:xfrm>
            <a:off x="7675418" y="4267200"/>
            <a:ext cx="4003964" cy="1200329"/>
          </a:xfrm>
          <a:prstGeom prst="rect">
            <a:avLst/>
          </a:prstGeom>
          <a:noFill/>
          <a:ln>
            <a:solidFill>
              <a:srgbClr val="002060"/>
            </a:solidFill>
          </a:ln>
        </p:spPr>
        <p:txBody>
          <a:bodyPr wrap="square" rtlCol="0">
            <a:spAutoFit/>
          </a:bodyPr>
          <a:lstStyle/>
          <a:p>
            <a:r>
              <a:rPr lang="en-SG" dirty="0" smtClean="0"/>
              <a:t>The loop is run for 16384 times</a:t>
            </a:r>
          </a:p>
          <a:p>
            <a:r>
              <a:rPr lang="en-SG" dirty="0" smtClean="0"/>
              <a:t>-&gt; Total time spent polling</a:t>
            </a:r>
          </a:p>
          <a:p>
            <a:r>
              <a:rPr lang="en-SG" dirty="0"/>
              <a:t> </a:t>
            </a:r>
            <a:r>
              <a:rPr lang="en-SG" dirty="0" smtClean="0"/>
              <a:t>     = 50 * 16384</a:t>
            </a:r>
          </a:p>
          <a:p>
            <a:r>
              <a:rPr lang="en-SG" dirty="0"/>
              <a:t> </a:t>
            </a:r>
            <a:r>
              <a:rPr lang="en-SG" dirty="0" smtClean="0"/>
              <a:t>     = 819,200 cycles.</a:t>
            </a:r>
            <a:endParaRPr lang="en-SG" dirty="0"/>
          </a:p>
        </p:txBody>
      </p:sp>
    </p:spTree>
    <p:extLst>
      <p:ext uri="{BB962C8B-B14F-4D97-AF65-F5344CB8AC3E}">
        <p14:creationId xmlns:p14="http://schemas.microsoft.com/office/powerpoint/2010/main" val="159918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Interrupts</a:t>
            </a:r>
          </a:p>
        </p:txBody>
      </p:sp>
      <p:sp>
        <p:nvSpPr>
          <p:cNvPr id="3" name="Content Placeholder 2"/>
          <p:cNvSpPr>
            <a:spLocks noGrp="1"/>
          </p:cNvSpPr>
          <p:nvPr>
            <p:ph idx="1"/>
          </p:nvPr>
        </p:nvSpPr>
        <p:spPr>
          <a:xfrm>
            <a:off x="838200" y="1825625"/>
            <a:ext cx="10515600" cy="2354489"/>
          </a:xfrm>
        </p:spPr>
        <p:txBody>
          <a:bodyPr/>
          <a:lstStyle/>
          <a:p>
            <a:r>
              <a:rPr lang="en-SG" dirty="0"/>
              <a:t>We now use interrupt driven I/O instead, and an interrupt is triggered each time a byte arrives from the drive. Assuming that it takes 50ns to process each interrupt, how many clock cycles are spent processing each interrupt? How many clock cycles are spent in total when we transfer 1 block from the drive?</a:t>
            </a:r>
          </a:p>
          <a:p>
            <a:endParaRPr lang="en-SG" dirty="0"/>
          </a:p>
        </p:txBody>
      </p:sp>
      <p:sp>
        <p:nvSpPr>
          <p:cNvPr id="5" name="TextBox 4"/>
          <p:cNvSpPr txBox="1"/>
          <p:nvPr/>
        </p:nvSpPr>
        <p:spPr>
          <a:xfrm>
            <a:off x="1045029" y="4315051"/>
            <a:ext cx="9710057" cy="2246769"/>
          </a:xfrm>
          <a:prstGeom prst="rect">
            <a:avLst/>
          </a:prstGeom>
          <a:noFill/>
        </p:spPr>
        <p:txBody>
          <a:bodyPr wrap="square" rtlCol="0">
            <a:spAutoFit/>
          </a:bodyPr>
          <a:lstStyle/>
          <a:p>
            <a:r>
              <a:rPr lang="en-SG" sz="2800" dirty="0" smtClean="0"/>
              <a:t>Answer:</a:t>
            </a:r>
          </a:p>
          <a:p>
            <a:endParaRPr lang="en-SG" sz="2800" dirty="0"/>
          </a:p>
          <a:p>
            <a:r>
              <a:rPr lang="en-SG" sz="2800" dirty="0" smtClean="0"/>
              <a:t>50ns </a:t>
            </a:r>
            <a:r>
              <a:rPr lang="en-SG" sz="2800" dirty="0"/>
              <a:t>= 2.5 clock cycles. Each byte triggers an interrupt. </a:t>
            </a:r>
            <a:endParaRPr lang="en-SG" sz="2800" dirty="0" smtClean="0"/>
          </a:p>
          <a:p>
            <a:r>
              <a:rPr lang="en-SG" sz="2800" dirty="0" smtClean="0"/>
              <a:t>Time </a:t>
            </a:r>
            <a:r>
              <a:rPr lang="en-SG" sz="2800" dirty="0"/>
              <a:t>taken to process the entire block is </a:t>
            </a:r>
            <a:endParaRPr lang="en-SG" sz="2800" dirty="0" smtClean="0"/>
          </a:p>
          <a:p>
            <a:r>
              <a:rPr lang="en-SG" sz="2800" dirty="0" smtClean="0"/>
              <a:t>-&gt; 2.5 </a:t>
            </a:r>
            <a:r>
              <a:rPr lang="en-SG" sz="2800" dirty="0"/>
              <a:t>* 16384 = 40,960 cycles.</a:t>
            </a:r>
          </a:p>
        </p:txBody>
      </p:sp>
    </p:spTree>
    <p:extLst>
      <p:ext uri="{BB962C8B-B14F-4D97-AF65-F5344CB8AC3E}">
        <p14:creationId xmlns:p14="http://schemas.microsoft.com/office/powerpoint/2010/main" val="3734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Interrupts</a:t>
            </a:r>
          </a:p>
        </p:txBody>
      </p:sp>
      <p:sp>
        <p:nvSpPr>
          <p:cNvPr id="3" name="Content Placeholder 2"/>
          <p:cNvSpPr>
            <a:spLocks noGrp="1"/>
          </p:cNvSpPr>
          <p:nvPr>
            <p:ph idx="1"/>
          </p:nvPr>
        </p:nvSpPr>
        <p:spPr>
          <a:xfrm>
            <a:off x="838200" y="1825626"/>
            <a:ext cx="10515600" cy="1762702"/>
          </a:xfrm>
        </p:spPr>
        <p:txBody>
          <a:bodyPr>
            <a:normAutofit/>
          </a:bodyPr>
          <a:lstStyle/>
          <a:p>
            <a:pPr lvl="0"/>
            <a:r>
              <a:rPr lang="en-SG" sz="2400" dirty="0"/>
              <a:t>There is a 3</a:t>
            </a:r>
            <a:r>
              <a:rPr lang="en-SG" sz="2400" baseline="30000" dirty="0"/>
              <a:t>rd</a:t>
            </a:r>
            <a:r>
              <a:rPr lang="en-SG" sz="2400" dirty="0"/>
              <a:t> transfer mode not covered in lectures called Direct Memory Access or DMA, where a separate piece of hardware called the DMA Controller or DMAC completely takes over the transfer of data and sends an interrupt when the transfer is complete. The downside is that it takes a little bit of time to set up the transfer</a:t>
            </a:r>
            <a:r>
              <a:rPr lang="en-SG" sz="2400" dirty="0" smtClean="0"/>
              <a:t>.</a:t>
            </a:r>
            <a:endParaRPr lang="en-SG" sz="2400" dirty="0"/>
          </a:p>
        </p:txBody>
      </p:sp>
      <p:pic>
        <p:nvPicPr>
          <p:cNvPr id="2050" name="Picture 2" descr="http://techgenix.com/content/wn/img/upl/image001128890175512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210" y="3699168"/>
            <a:ext cx="5525323" cy="29007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50728" y="3764830"/>
            <a:ext cx="3595254" cy="2585323"/>
          </a:xfrm>
          <a:prstGeom prst="rect">
            <a:avLst/>
          </a:prstGeom>
          <a:noFill/>
          <a:ln>
            <a:solidFill>
              <a:srgbClr val="00B050"/>
            </a:solidFill>
          </a:ln>
        </p:spPr>
        <p:txBody>
          <a:bodyPr wrap="square" rtlCol="0">
            <a:spAutoFit/>
          </a:bodyPr>
          <a:lstStyle/>
          <a:p>
            <a:r>
              <a:rPr lang="en-SG" dirty="0" smtClean="0"/>
              <a:t>The DMA operation is not part of the CG1112 syllabus. You will learn more about it CG2271.</a:t>
            </a:r>
          </a:p>
          <a:p>
            <a:endParaRPr lang="en-SG" dirty="0"/>
          </a:p>
          <a:p>
            <a:r>
              <a:rPr lang="en-SG" dirty="0" smtClean="0"/>
              <a:t>The basic idea of the DMA is that it has the ability to take control of the address and data bus to move data around, while freeing up the CPU to carry on with other tasks.</a:t>
            </a:r>
            <a:endParaRPr lang="en-SG" dirty="0"/>
          </a:p>
        </p:txBody>
      </p:sp>
      <p:cxnSp>
        <p:nvCxnSpPr>
          <p:cNvPr id="7" name="Straight Arrow Connector 6"/>
          <p:cNvCxnSpPr>
            <a:stCxn id="5" idx="1"/>
          </p:cNvCxnSpPr>
          <p:nvPr/>
        </p:nvCxnSpPr>
        <p:spPr>
          <a:xfrm flipH="1" flipV="1">
            <a:off x="6885709" y="4332152"/>
            <a:ext cx="665019" cy="725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03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Q1. Interrupts</a:t>
            </a:r>
          </a:p>
        </p:txBody>
      </p:sp>
      <p:sp>
        <p:nvSpPr>
          <p:cNvPr id="3" name="Content Placeholder 2"/>
          <p:cNvSpPr>
            <a:spLocks noGrp="1"/>
          </p:cNvSpPr>
          <p:nvPr>
            <p:ph idx="1"/>
          </p:nvPr>
        </p:nvSpPr>
        <p:spPr>
          <a:xfrm>
            <a:off x="838200" y="1825626"/>
            <a:ext cx="10515600" cy="1457902"/>
          </a:xfrm>
        </p:spPr>
        <p:txBody>
          <a:bodyPr/>
          <a:lstStyle/>
          <a:p>
            <a:r>
              <a:rPr lang="en-SG" dirty="0" smtClean="0"/>
              <a:t>Assuming </a:t>
            </a:r>
            <a:r>
              <a:rPr lang="en-SG" dirty="0"/>
              <a:t>it takes 1000ns to set up a DMA transfer and 200ns to process the DMA interrupt, how many clock cycles are spent in total when transferring one block from the disk drive? </a:t>
            </a:r>
          </a:p>
          <a:p>
            <a:endParaRPr lang="en-SG" dirty="0"/>
          </a:p>
        </p:txBody>
      </p:sp>
      <p:sp>
        <p:nvSpPr>
          <p:cNvPr id="4" name="TextBox 3"/>
          <p:cNvSpPr txBox="1"/>
          <p:nvPr/>
        </p:nvSpPr>
        <p:spPr>
          <a:xfrm>
            <a:off x="1019298" y="3636178"/>
            <a:ext cx="9884229" cy="1384995"/>
          </a:xfrm>
          <a:prstGeom prst="rect">
            <a:avLst/>
          </a:prstGeom>
          <a:noFill/>
        </p:spPr>
        <p:txBody>
          <a:bodyPr wrap="square" rtlCol="0">
            <a:spAutoFit/>
          </a:bodyPr>
          <a:lstStyle/>
          <a:p>
            <a:r>
              <a:rPr lang="en-SG" sz="2800" dirty="0" smtClean="0"/>
              <a:t>Answer:</a:t>
            </a:r>
          </a:p>
          <a:p>
            <a:endParaRPr lang="en-SG" sz="2800" dirty="0"/>
          </a:p>
          <a:p>
            <a:r>
              <a:rPr lang="en-SG" sz="2800" dirty="0" smtClean="0"/>
              <a:t>Total </a:t>
            </a:r>
            <a:r>
              <a:rPr lang="en-SG" sz="2800" dirty="0"/>
              <a:t>= 1000+200 = 1200 ns = 60 cycles </a:t>
            </a:r>
          </a:p>
        </p:txBody>
      </p:sp>
    </p:spTree>
    <p:extLst>
      <p:ext uri="{BB962C8B-B14F-4D97-AF65-F5344CB8AC3E}">
        <p14:creationId xmlns:p14="http://schemas.microsoft.com/office/powerpoint/2010/main" val="263109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Q2. </a:t>
            </a:r>
            <a:r>
              <a:rPr lang="en-SG" dirty="0"/>
              <a:t>Interrupts</a:t>
            </a:r>
          </a:p>
        </p:txBody>
      </p:sp>
      <p:sp>
        <p:nvSpPr>
          <p:cNvPr id="3" name="Content Placeholder 2"/>
          <p:cNvSpPr>
            <a:spLocks noGrp="1"/>
          </p:cNvSpPr>
          <p:nvPr>
            <p:ph idx="1"/>
          </p:nvPr>
        </p:nvSpPr>
        <p:spPr>
          <a:xfrm>
            <a:off x="838200" y="1825625"/>
            <a:ext cx="10515600" cy="1897289"/>
          </a:xfrm>
        </p:spPr>
        <p:txBody>
          <a:bodyPr/>
          <a:lstStyle/>
          <a:p>
            <a:r>
              <a:rPr lang="en-SG" dirty="0"/>
              <a:t>Repeat Question 1, but with a block size of 8 bytes instead of 16384 bytes. Comment on the relative efficiencies of polling, interrupt driven I/O and DMA. From your answers comment on why devices like the keyboard, mouse and UART port do not use DMA.</a:t>
            </a:r>
          </a:p>
          <a:p>
            <a:endParaRPr lang="en-SG" dirty="0"/>
          </a:p>
        </p:txBody>
      </p:sp>
      <p:sp>
        <p:nvSpPr>
          <p:cNvPr id="4" name="TextBox 3"/>
          <p:cNvSpPr txBox="1"/>
          <p:nvPr/>
        </p:nvSpPr>
        <p:spPr>
          <a:xfrm>
            <a:off x="1088571" y="3679371"/>
            <a:ext cx="9557657" cy="1569660"/>
          </a:xfrm>
          <a:prstGeom prst="rect">
            <a:avLst/>
          </a:prstGeom>
          <a:noFill/>
        </p:spPr>
        <p:txBody>
          <a:bodyPr wrap="square" rtlCol="0">
            <a:spAutoFit/>
          </a:bodyPr>
          <a:lstStyle/>
          <a:p>
            <a:r>
              <a:rPr lang="en-SG" sz="2400" dirty="0"/>
              <a:t>Polling: </a:t>
            </a:r>
          </a:p>
          <a:p>
            <a:r>
              <a:rPr lang="en-SG" sz="2400" dirty="0"/>
              <a:t> </a:t>
            </a:r>
          </a:p>
          <a:p>
            <a:r>
              <a:rPr lang="en-SG" sz="2400" dirty="0"/>
              <a:t>Each byte still takes 1 microsecond or 50 cycles. </a:t>
            </a:r>
            <a:endParaRPr lang="en-SG" sz="2400" dirty="0" smtClean="0"/>
          </a:p>
          <a:p>
            <a:r>
              <a:rPr lang="en-SG" sz="2400" dirty="0" smtClean="0"/>
              <a:t>Total </a:t>
            </a:r>
            <a:r>
              <a:rPr lang="en-SG" sz="2400" dirty="0"/>
              <a:t>number of cycles taken is 50*8 = 400 cycles. </a:t>
            </a:r>
          </a:p>
        </p:txBody>
      </p:sp>
      <p:sp>
        <p:nvSpPr>
          <p:cNvPr id="5" name="TextBox 4"/>
          <p:cNvSpPr txBox="1"/>
          <p:nvPr/>
        </p:nvSpPr>
        <p:spPr>
          <a:xfrm>
            <a:off x="1088570" y="5455015"/>
            <a:ext cx="9557657" cy="1200329"/>
          </a:xfrm>
          <a:prstGeom prst="rect">
            <a:avLst/>
          </a:prstGeom>
          <a:noFill/>
        </p:spPr>
        <p:txBody>
          <a:bodyPr wrap="square" rtlCol="0">
            <a:spAutoFit/>
          </a:bodyPr>
          <a:lstStyle/>
          <a:p>
            <a:r>
              <a:rPr lang="en-SG" sz="2400" dirty="0"/>
              <a:t> </a:t>
            </a:r>
            <a:r>
              <a:rPr lang="en-SG" sz="2400" dirty="0" smtClean="0"/>
              <a:t>Interrupts</a:t>
            </a:r>
            <a:r>
              <a:rPr lang="en-SG" sz="2400" dirty="0"/>
              <a:t>: </a:t>
            </a:r>
          </a:p>
          <a:p>
            <a:r>
              <a:rPr lang="en-SG" sz="2400" dirty="0"/>
              <a:t> </a:t>
            </a:r>
          </a:p>
          <a:p>
            <a:r>
              <a:rPr lang="en-SG" sz="2400" dirty="0"/>
              <a:t>Each interrupt still takes 2.5 cycles. Total time = 8*2.5 = 20 cycles. </a:t>
            </a:r>
          </a:p>
        </p:txBody>
      </p:sp>
    </p:spTree>
    <p:extLst>
      <p:ext uri="{BB962C8B-B14F-4D97-AF65-F5344CB8AC3E}">
        <p14:creationId xmlns:p14="http://schemas.microsoft.com/office/powerpoint/2010/main" val="420455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Q2. Interrupts</a:t>
            </a:r>
          </a:p>
        </p:txBody>
      </p:sp>
      <p:sp>
        <p:nvSpPr>
          <p:cNvPr id="3" name="Content Placeholder 2"/>
          <p:cNvSpPr>
            <a:spLocks noGrp="1"/>
          </p:cNvSpPr>
          <p:nvPr>
            <p:ph idx="1"/>
          </p:nvPr>
        </p:nvSpPr>
        <p:spPr/>
        <p:txBody>
          <a:bodyPr/>
          <a:lstStyle/>
          <a:p>
            <a:r>
              <a:rPr lang="en-SG" dirty="0"/>
              <a:t>DMA: </a:t>
            </a:r>
          </a:p>
          <a:p>
            <a:pPr marL="0" indent="0">
              <a:buNone/>
            </a:pPr>
            <a:r>
              <a:rPr lang="en-SG" dirty="0"/>
              <a:t> </a:t>
            </a:r>
            <a:r>
              <a:rPr lang="en-SG" dirty="0" smtClean="0"/>
              <a:t>  No </a:t>
            </a:r>
            <a:r>
              <a:rPr lang="en-SG" dirty="0"/>
              <a:t>matter what the block size is it will always take 60 cycles. </a:t>
            </a:r>
          </a:p>
          <a:p>
            <a:pPr marL="0" indent="0">
              <a:buNone/>
            </a:pPr>
            <a:endParaRPr lang="en-SG" dirty="0"/>
          </a:p>
          <a:p>
            <a:r>
              <a:rPr lang="en-SG" dirty="0"/>
              <a:t>Since DMA set-up and interrupt processing time is independent of block size, DMA is not efficient for small block sizes.  This means that “character devices” like the mouse, keyboard and UART port do not benefit from the advantages of DMA.</a:t>
            </a:r>
          </a:p>
          <a:p>
            <a:endParaRPr lang="en-SG" dirty="0"/>
          </a:p>
        </p:txBody>
      </p:sp>
    </p:spTree>
    <p:extLst>
      <p:ext uri="{BB962C8B-B14F-4D97-AF65-F5344CB8AC3E}">
        <p14:creationId xmlns:p14="http://schemas.microsoft.com/office/powerpoint/2010/main" val="42762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Recap of Studio</a:t>
            </a:r>
          </a:p>
        </p:txBody>
      </p:sp>
      <p:sp>
        <p:nvSpPr>
          <p:cNvPr id="3" name="Content Placeholder 2"/>
          <p:cNvSpPr>
            <a:spLocks noGrp="1"/>
          </p:cNvSpPr>
          <p:nvPr>
            <p:ph idx="1"/>
          </p:nvPr>
        </p:nvSpPr>
        <p:spPr>
          <a:xfrm>
            <a:off x="838200" y="1825625"/>
            <a:ext cx="10515600" cy="598920"/>
          </a:xfrm>
        </p:spPr>
        <p:txBody>
          <a:bodyPr/>
          <a:lstStyle/>
          <a:p>
            <a:r>
              <a:rPr lang="en-SG" dirty="0" smtClean="0"/>
              <a:t>Lets look back at the code:</a:t>
            </a:r>
            <a:endParaRPr lang="en-SG" dirty="0"/>
          </a:p>
        </p:txBody>
      </p:sp>
      <p:sp>
        <p:nvSpPr>
          <p:cNvPr id="4" name="TextBox 3"/>
          <p:cNvSpPr txBox="1"/>
          <p:nvPr/>
        </p:nvSpPr>
        <p:spPr>
          <a:xfrm>
            <a:off x="1149927" y="2410690"/>
            <a:ext cx="4017818" cy="2862322"/>
          </a:xfrm>
          <a:prstGeom prst="rect">
            <a:avLst/>
          </a:prstGeom>
          <a:noFill/>
        </p:spPr>
        <p:txBody>
          <a:bodyPr wrap="square" rtlCol="0">
            <a:spAutoFit/>
          </a:bodyPr>
          <a:lstStyle/>
          <a:p>
            <a:r>
              <a:rPr lang="en-SG" dirty="0">
                <a:latin typeface="Consolas" panose="020B0609020204030204" pitchFamily="49" charset="0"/>
              </a:rPr>
              <a:t>void </a:t>
            </a:r>
            <a:r>
              <a:rPr lang="en-SG" dirty="0" err="1">
                <a:latin typeface="Consolas" panose="020B0609020204030204" pitchFamily="49" charset="0"/>
              </a:rPr>
              <a:t>right_motor_forward</a:t>
            </a:r>
            <a:r>
              <a:rPr lang="en-SG" dirty="0">
                <a:latin typeface="Consolas" panose="020B0609020204030204" pitchFamily="49" charset="0"/>
              </a:rPr>
              <a:t>(void)</a:t>
            </a:r>
          </a:p>
          <a:p>
            <a:r>
              <a:rPr lang="en-SG" dirty="0">
                <a:latin typeface="Consolas" panose="020B0609020204030204" pitchFamily="49" charset="0"/>
              </a:rPr>
              <a:t>{</a:t>
            </a:r>
          </a:p>
          <a:p>
            <a:r>
              <a:rPr lang="en-SG" dirty="0">
                <a:latin typeface="Consolas" panose="020B0609020204030204" pitchFamily="49" charset="0"/>
              </a:rPr>
              <a:t>  TCCR0A = 0b10000001; </a:t>
            </a:r>
          </a:p>
          <a:p>
            <a:r>
              <a:rPr lang="en-SG" dirty="0">
                <a:latin typeface="Consolas" panose="020B0609020204030204" pitchFamily="49" charset="0"/>
              </a:rPr>
              <a:t>  PORTD &amp;= 0b11011111;</a:t>
            </a:r>
          </a:p>
          <a:p>
            <a:r>
              <a:rPr lang="en-SG" dirty="0">
                <a:latin typeface="Consolas" panose="020B0609020204030204" pitchFamily="49" charset="0"/>
              </a:rPr>
              <a:t>}</a:t>
            </a:r>
          </a:p>
          <a:p>
            <a:r>
              <a:rPr lang="en-SG" dirty="0">
                <a:latin typeface="Consolas" panose="020B0609020204030204" pitchFamily="49" charset="0"/>
              </a:rPr>
              <a:t>void </a:t>
            </a:r>
            <a:r>
              <a:rPr lang="en-SG" dirty="0" err="1">
                <a:latin typeface="Consolas" panose="020B0609020204030204" pitchFamily="49" charset="0"/>
              </a:rPr>
              <a:t>right_motor_reverse</a:t>
            </a:r>
            <a:r>
              <a:rPr lang="en-SG" dirty="0">
                <a:latin typeface="Consolas" panose="020B0609020204030204" pitchFamily="49" charset="0"/>
              </a:rPr>
              <a:t>(void)</a:t>
            </a:r>
          </a:p>
          <a:p>
            <a:r>
              <a:rPr lang="en-SG" dirty="0">
                <a:latin typeface="Consolas" panose="020B0609020204030204" pitchFamily="49" charset="0"/>
              </a:rPr>
              <a:t>{</a:t>
            </a:r>
          </a:p>
          <a:p>
            <a:r>
              <a:rPr lang="en-SG" dirty="0">
                <a:latin typeface="Consolas" panose="020B0609020204030204" pitchFamily="49" charset="0"/>
              </a:rPr>
              <a:t>  TCCR0A = 0b00100001; </a:t>
            </a:r>
          </a:p>
          <a:p>
            <a:r>
              <a:rPr lang="en-SG" dirty="0">
                <a:latin typeface="Consolas" panose="020B0609020204030204" pitchFamily="49" charset="0"/>
              </a:rPr>
              <a:t>  PORTD &amp;= 0b10111111;</a:t>
            </a:r>
          </a:p>
          <a:p>
            <a:r>
              <a:rPr lang="en-SG" dirty="0" smtClean="0">
                <a:latin typeface="Consolas" panose="020B0609020204030204" pitchFamily="49" charset="0"/>
              </a:rPr>
              <a:t>}</a:t>
            </a:r>
            <a:endParaRPr lang="en-SG"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472544" y="1825625"/>
            <a:ext cx="6663706" cy="807469"/>
          </a:xfrm>
          <a:prstGeom prst="rect">
            <a:avLst/>
          </a:prstGeom>
        </p:spPr>
      </p:pic>
      <p:pic>
        <p:nvPicPr>
          <p:cNvPr id="12" name="Picture 11"/>
          <p:cNvPicPr>
            <a:picLocks noChangeAspect="1"/>
          </p:cNvPicPr>
          <p:nvPr/>
        </p:nvPicPr>
        <p:blipFill>
          <a:blip r:embed="rId3"/>
          <a:stretch>
            <a:fillRect/>
          </a:stretch>
        </p:blipFill>
        <p:spPr>
          <a:xfrm>
            <a:off x="5805055" y="2803120"/>
            <a:ext cx="6306142" cy="2210344"/>
          </a:xfrm>
          <a:prstGeom prst="rect">
            <a:avLst/>
          </a:prstGeom>
        </p:spPr>
      </p:pic>
      <p:cxnSp>
        <p:nvCxnSpPr>
          <p:cNvPr id="15" name="Straight Arrow Connector 14"/>
          <p:cNvCxnSpPr/>
          <p:nvPr/>
        </p:nvCxnSpPr>
        <p:spPr>
          <a:xfrm flipH="1" flipV="1">
            <a:off x="4114800" y="3218160"/>
            <a:ext cx="1690255" cy="1021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017818" y="4239491"/>
            <a:ext cx="1787237" cy="170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14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Q3. Timers</a:t>
            </a:r>
            <a:endParaRPr lang="en-SG" dirty="0"/>
          </a:p>
        </p:txBody>
      </p:sp>
      <p:sp>
        <p:nvSpPr>
          <p:cNvPr id="3" name="Content Placeholder 2"/>
          <p:cNvSpPr>
            <a:spLocks noGrp="1"/>
          </p:cNvSpPr>
          <p:nvPr>
            <p:ph idx="1"/>
          </p:nvPr>
        </p:nvSpPr>
        <p:spPr>
          <a:xfrm>
            <a:off x="838200" y="1825624"/>
            <a:ext cx="10515600" cy="4921539"/>
          </a:xfrm>
        </p:spPr>
        <p:txBody>
          <a:bodyPr>
            <a:normAutofit/>
          </a:bodyPr>
          <a:lstStyle/>
          <a:p>
            <a:r>
              <a:rPr lang="en-SG" dirty="0"/>
              <a:t>We are given the following contents of TCCR1A and TCCR1B, and OCR1A holds the value of 247. Given that TCNT1 is initially 0, that we are operating Timer 1 in CTC mode, and that all interrupt flags in TIMSK1 and SREG are properly </a:t>
            </a:r>
            <a:r>
              <a:rPr lang="en-SG" dirty="0" smtClean="0"/>
              <a:t>set:</a:t>
            </a:r>
          </a:p>
          <a:p>
            <a:endParaRPr lang="en-SG" dirty="0" smtClean="0"/>
          </a:p>
          <a:p>
            <a:pPr marL="0" indent="0">
              <a:buNone/>
            </a:pPr>
            <a:r>
              <a:rPr lang="en-SG" dirty="0" smtClean="0"/>
              <a:t>	TCCR1A = 0b01010000;</a:t>
            </a:r>
          </a:p>
          <a:p>
            <a:pPr marL="0" indent="0">
              <a:buNone/>
            </a:pPr>
            <a:r>
              <a:rPr lang="en-SG" dirty="0" smtClean="0"/>
              <a:t>	</a:t>
            </a:r>
          </a:p>
          <a:p>
            <a:pPr marL="0" indent="0">
              <a:buNone/>
            </a:pPr>
            <a:r>
              <a:rPr lang="en-SG" dirty="0" smtClean="0"/>
              <a:t>	</a:t>
            </a:r>
          </a:p>
          <a:p>
            <a:pPr marL="0" indent="0">
              <a:buNone/>
            </a:pPr>
            <a:r>
              <a:rPr lang="en-SG" dirty="0"/>
              <a:t>	</a:t>
            </a:r>
            <a:r>
              <a:rPr lang="en-SG" dirty="0" smtClean="0"/>
              <a:t>TCCR1B </a:t>
            </a:r>
            <a:r>
              <a:rPr lang="en-SG" dirty="0"/>
              <a:t>= 0b00001100;</a:t>
            </a:r>
          </a:p>
          <a:p>
            <a:endParaRPr lang="en-SG" dirty="0"/>
          </a:p>
        </p:txBody>
      </p:sp>
      <p:pic>
        <p:nvPicPr>
          <p:cNvPr id="4" name="Picture 3"/>
          <p:cNvPicPr>
            <a:picLocks noChangeAspect="1"/>
          </p:cNvPicPr>
          <p:nvPr/>
        </p:nvPicPr>
        <p:blipFill>
          <a:blip r:embed="rId2"/>
          <a:stretch>
            <a:fillRect/>
          </a:stretch>
        </p:blipFill>
        <p:spPr>
          <a:xfrm>
            <a:off x="1756235" y="3599777"/>
            <a:ext cx="6241130" cy="301781"/>
          </a:xfrm>
          <a:prstGeom prst="rect">
            <a:avLst/>
          </a:prstGeom>
        </p:spPr>
      </p:pic>
      <p:sp>
        <p:nvSpPr>
          <p:cNvPr id="5" name="Right Brace 4"/>
          <p:cNvSpPr/>
          <p:nvPr/>
        </p:nvSpPr>
        <p:spPr>
          <a:xfrm rot="16200000">
            <a:off x="3775363" y="3872344"/>
            <a:ext cx="124693" cy="3048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p:cNvSpPr/>
          <p:nvPr/>
        </p:nvSpPr>
        <p:spPr>
          <a:xfrm rot="16200000">
            <a:off x="4135578" y="3872341"/>
            <a:ext cx="124693" cy="3048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pic>
        <p:nvPicPr>
          <p:cNvPr id="8" name="Picture 7"/>
          <p:cNvPicPr>
            <a:picLocks noChangeAspect="1"/>
          </p:cNvPicPr>
          <p:nvPr/>
        </p:nvPicPr>
        <p:blipFill>
          <a:blip r:embed="rId3"/>
          <a:stretch>
            <a:fillRect/>
          </a:stretch>
        </p:blipFill>
        <p:spPr>
          <a:xfrm>
            <a:off x="3072952" y="4913499"/>
            <a:ext cx="6046095" cy="212063"/>
          </a:xfrm>
          <a:prstGeom prst="rect">
            <a:avLst/>
          </a:prstGeom>
        </p:spPr>
      </p:pic>
      <p:sp>
        <p:nvSpPr>
          <p:cNvPr id="9" name="Right Brace 8"/>
          <p:cNvSpPr/>
          <p:nvPr/>
        </p:nvSpPr>
        <p:spPr>
          <a:xfrm rot="16200000">
            <a:off x="4301830" y="5424615"/>
            <a:ext cx="124693" cy="3048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Right Brace 9"/>
          <p:cNvSpPr/>
          <p:nvPr/>
        </p:nvSpPr>
        <p:spPr>
          <a:xfrm rot="16200000" flipH="1">
            <a:off x="4827137" y="4266913"/>
            <a:ext cx="189381" cy="3255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12" name="Straight Arrow Connector 11"/>
          <p:cNvCxnSpPr/>
          <p:nvPr/>
        </p:nvCxnSpPr>
        <p:spPr>
          <a:xfrm>
            <a:off x="4973782" y="4524394"/>
            <a:ext cx="277091" cy="283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641273" y="4899644"/>
            <a:ext cx="1330036" cy="2120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3172691" y="4900821"/>
            <a:ext cx="1330036" cy="2120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Arrow Connector 19"/>
          <p:cNvCxnSpPr/>
          <p:nvPr/>
        </p:nvCxnSpPr>
        <p:spPr>
          <a:xfrm flipH="1" flipV="1">
            <a:off x="3990110" y="5214083"/>
            <a:ext cx="360215" cy="300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18786" y="4834864"/>
            <a:ext cx="1264227" cy="369332"/>
          </a:xfrm>
          <a:prstGeom prst="rect">
            <a:avLst/>
          </a:prstGeom>
          <a:noFill/>
        </p:spPr>
        <p:txBody>
          <a:bodyPr wrap="square" rtlCol="0">
            <a:spAutoFit/>
          </a:bodyPr>
          <a:lstStyle/>
          <a:p>
            <a:r>
              <a:rPr lang="en-SG" dirty="0" smtClean="0"/>
              <a:t>WGM13:10</a:t>
            </a:r>
            <a:endParaRPr lang="en-SG" dirty="0"/>
          </a:p>
        </p:txBody>
      </p:sp>
      <p:sp>
        <p:nvSpPr>
          <p:cNvPr id="23" name="TextBox 22"/>
          <p:cNvSpPr txBox="1"/>
          <p:nvPr/>
        </p:nvSpPr>
        <p:spPr>
          <a:xfrm>
            <a:off x="8031293" y="3599777"/>
            <a:ext cx="2451720" cy="369332"/>
          </a:xfrm>
          <a:prstGeom prst="rect">
            <a:avLst/>
          </a:prstGeom>
          <a:noFill/>
        </p:spPr>
        <p:txBody>
          <a:bodyPr wrap="square" rtlCol="0">
            <a:spAutoFit/>
          </a:bodyPr>
          <a:lstStyle/>
          <a:p>
            <a:r>
              <a:rPr lang="en-SG" dirty="0" smtClean="0"/>
              <a:t>COM1A1:0,COM1B1:0</a:t>
            </a:r>
            <a:endParaRPr lang="en-SG" dirty="0"/>
          </a:p>
        </p:txBody>
      </p:sp>
      <p:pic>
        <p:nvPicPr>
          <p:cNvPr id="24" name="Picture 23"/>
          <p:cNvPicPr>
            <a:picLocks noChangeAspect="1"/>
          </p:cNvPicPr>
          <p:nvPr/>
        </p:nvPicPr>
        <p:blipFill>
          <a:blip r:embed="rId4"/>
          <a:stretch>
            <a:fillRect/>
          </a:stretch>
        </p:blipFill>
        <p:spPr>
          <a:xfrm>
            <a:off x="4641273" y="6244732"/>
            <a:ext cx="3445624" cy="293625"/>
          </a:xfrm>
          <a:prstGeom prst="rect">
            <a:avLst/>
          </a:prstGeom>
        </p:spPr>
      </p:pic>
      <p:sp>
        <p:nvSpPr>
          <p:cNvPr id="25" name="Right Brace 24"/>
          <p:cNvSpPr/>
          <p:nvPr/>
        </p:nvSpPr>
        <p:spPr>
          <a:xfrm rot="16200000" flipH="1">
            <a:off x="4737553" y="5790442"/>
            <a:ext cx="223075" cy="415632"/>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p:cNvSpPr txBox="1"/>
          <p:nvPr/>
        </p:nvSpPr>
        <p:spPr>
          <a:xfrm>
            <a:off x="8082716" y="6220322"/>
            <a:ext cx="922740" cy="369332"/>
          </a:xfrm>
          <a:prstGeom prst="rect">
            <a:avLst/>
          </a:prstGeom>
          <a:noFill/>
        </p:spPr>
        <p:txBody>
          <a:bodyPr wrap="square" rtlCol="0">
            <a:spAutoFit/>
          </a:bodyPr>
          <a:lstStyle/>
          <a:p>
            <a:r>
              <a:rPr lang="en-SG" dirty="0" smtClean="0"/>
              <a:t>CS12:0</a:t>
            </a:r>
            <a:endParaRPr lang="en-SG" dirty="0"/>
          </a:p>
        </p:txBody>
      </p:sp>
    </p:spTree>
    <p:extLst>
      <p:ext uri="{BB962C8B-B14F-4D97-AF65-F5344CB8AC3E}">
        <p14:creationId xmlns:p14="http://schemas.microsoft.com/office/powerpoint/2010/main" val="37252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5" grpId="0" animBg="1"/>
      <p:bldP spid="18" grpId="0" animBg="1"/>
      <p:bldP spid="22" grpId="0"/>
      <p:bldP spid="23" grpId="0"/>
      <p:bldP spid="25" grpId="0" animBg="1"/>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Q3. Timers</a:t>
            </a:r>
          </a:p>
        </p:txBody>
      </p:sp>
      <p:sp>
        <p:nvSpPr>
          <p:cNvPr id="3" name="Content Placeholder 2"/>
          <p:cNvSpPr>
            <a:spLocks noGrp="1"/>
          </p:cNvSpPr>
          <p:nvPr>
            <p:ph idx="1"/>
          </p:nvPr>
        </p:nvSpPr>
        <p:spPr>
          <a:xfrm>
            <a:off x="838200" y="1825625"/>
            <a:ext cx="10515600" cy="1026432"/>
          </a:xfrm>
        </p:spPr>
        <p:txBody>
          <a:bodyPr/>
          <a:lstStyle/>
          <a:p>
            <a:r>
              <a:rPr lang="en-SG" dirty="0"/>
              <a:t>What is the interval between which TIMER1_COMPA_vect is triggered?</a:t>
            </a:r>
          </a:p>
          <a:p>
            <a:pPr marL="0" indent="0">
              <a:buNone/>
            </a:pPr>
            <a:endParaRPr lang="en-SG" dirty="0"/>
          </a:p>
        </p:txBody>
      </p:sp>
      <p:sp>
        <p:nvSpPr>
          <p:cNvPr id="4" name="Content Placeholder 2"/>
          <p:cNvSpPr txBox="1">
            <a:spLocks/>
          </p:cNvSpPr>
          <p:nvPr/>
        </p:nvSpPr>
        <p:spPr>
          <a:xfrm>
            <a:off x="1018309" y="3432318"/>
            <a:ext cx="10515600" cy="2020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smtClean="0"/>
              <a:t>Answer:</a:t>
            </a:r>
          </a:p>
          <a:p>
            <a:pPr marL="0" indent="0">
              <a:buNone/>
            </a:pPr>
            <a:r>
              <a:rPr lang="en-SG" dirty="0" smtClean="0"/>
              <a:t>The </a:t>
            </a:r>
            <a:r>
              <a:rPr lang="en-SG" dirty="0" err="1"/>
              <a:t>prescalar</a:t>
            </a:r>
            <a:r>
              <a:rPr lang="en-SG" dirty="0"/>
              <a:t> is 0b100 which is 256. </a:t>
            </a:r>
            <a:endParaRPr lang="en-SG" dirty="0" smtClean="0"/>
          </a:p>
          <a:p>
            <a:pPr marL="0" indent="0">
              <a:buNone/>
            </a:pPr>
            <a:r>
              <a:rPr lang="en-SG" dirty="0" smtClean="0"/>
              <a:t>At </a:t>
            </a:r>
            <a:r>
              <a:rPr lang="en-SG" dirty="0"/>
              <a:t>16MHz, the period is 256/16000000 = 16 us. </a:t>
            </a:r>
            <a:endParaRPr lang="en-SG" dirty="0" smtClean="0"/>
          </a:p>
          <a:p>
            <a:pPr marL="0" indent="0">
              <a:buNone/>
            </a:pPr>
            <a:r>
              <a:rPr lang="en-SG" dirty="0" smtClean="0"/>
              <a:t>The </a:t>
            </a:r>
            <a:r>
              <a:rPr lang="en-SG" dirty="0"/>
              <a:t>period therefore is (247 + 1) * 16 us = 3.968 </a:t>
            </a:r>
            <a:r>
              <a:rPr lang="en-SG" dirty="0" err="1"/>
              <a:t>ms</a:t>
            </a:r>
            <a:r>
              <a:rPr lang="en-SG" dirty="0"/>
              <a:t>.</a:t>
            </a:r>
          </a:p>
          <a:p>
            <a:pPr marL="0" indent="0">
              <a:buFont typeface="Arial" panose="020B0604020202020204" pitchFamily="34" charset="0"/>
              <a:buNone/>
            </a:pPr>
            <a:endParaRPr lang="en-SG" dirty="0"/>
          </a:p>
        </p:txBody>
      </p:sp>
    </p:spTree>
    <p:extLst>
      <p:ext uri="{BB962C8B-B14F-4D97-AF65-F5344CB8AC3E}">
        <p14:creationId xmlns:p14="http://schemas.microsoft.com/office/powerpoint/2010/main" val="23749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Q3. Timers</a:t>
            </a:r>
          </a:p>
        </p:txBody>
      </p:sp>
      <p:sp>
        <p:nvSpPr>
          <p:cNvPr id="3" name="Content Placeholder 2"/>
          <p:cNvSpPr>
            <a:spLocks noGrp="1"/>
          </p:cNvSpPr>
          <p:nvPr>
            <p:ph idx="1"/>
          </p:nvPr>
        </p:nvSpPr>
        <p:spPr>
          <a:xfrm>
            <a:off x="838200" y="1825625"/>
            <a:ext cx="10515600" cy="678089"/>
          </a:xfrm>
        </p:spPr>
        <p:txBody>
          <a:bodyPr/>
          <a:lstStyle/>
          <a:p>
            <a:r>
              <a:rPr lang="en-SG" dirty="0"/>
              <a:t>Sketch the waveform on OC1A.</a:t>
            </a:r>
          </a:p>
          <a:p>
            <a:pPr marL="0" indent="0">
              <a:buNone/>
            </a:pPr>
            <a:endParaRPr lang="en-SG" dirty="0"/>
          </a:p>
        </p:txBody>
      </p:sp>
      <p:sp>
        <p:nvSpPr>
          <p:cNvPr id="4" name="Content Placeholder 2"/>
          <p:cNvSpPr txBox="1">
            <a:spLocks/>
          </p:cNvSpPr>
          <p:nvPr/>
        </p:nvSpPr>
        <p:spPr>
          <a:xfrm>
            <a:off x="838200" y="2914196"/>
            <a:ext cx="10515600" cy="2093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smtClean="0"/>
              <a:t>Answer:</a:t>
            </a:r>
          </a:p>
          <a:p>
            <a:pPr marL="0" indent="0">
              <a:buNone/>
            </a:pPr>
            <a:r>
              <a:rPr lang="en-SG" dirty="0" smtClean="0"/>
              <a:t>There </a:t>
            </a:r>
            <a:r>
              <a:rPr lang="en-SG" dirty="0"/>
              <a:t>is a match approx. once per 4 </a:t>
            </a:r>
            <a:r>
              <a:rPr lang="en-SG" dirty="0" err="1"/>
              <a:t>ms</a:t>
            </a:r>
            <a:r>
              <a:rPr lang="en-SG" dirty="0"/>
              <a:t>, and the COM1A0 and COM1A1 bits are 0b01, which is a “toggle on match”. </a:t>
            </a:r>
            <a:endParaRPr lang="en-SG" dirty="0" smtClean="0"/>
          </a:p>
          <a:p>
            <a:pPr marL="0" indent="0">
              <a:buNone/>
            </a:pPr>
            <a:r>
              <a:rPr lang="en-SG" dirty="0" smtClean="0"/>
              <a:t>Hence </a:t>
            </a:r>
            <a:r>
              <a:rPr lang="en-SG" dirty="0"/>
              <a:t>we get a square wave of period of about 8 </a:t>
            </a:r>
            <a:r>
              <a:rPr lang="en-SG" dirty="0" err="1"/>
              <a:t>ms</a:t>
            </a:r>
            <a:r>
              <a:rPr lang="en-SG" dirty="0"/>
              <a:t>.</a:t>
            </a:r>
          </a:p>
        </p:txBody>
      </p:sp>
      <p:grpSp>
        <p:nvGrpSpPr>
          <p:cNvPr id="26" name="Group 25"/>
          <p:cNvGrpSpPr/>
          <p:nvPr/>
        </p:nvGrpSpPr>
        <p:grpSpPr>
          <a:xfrm>
            <a:off x="2259623" y="4878854"/>
            <a:ext cx="3223855" cy="1738873"/>
            <a:chOff x="2259623" y="4878854"/>
            <a:chExt cx="3223855" cy="1738873"/>
          </a:xfrm>
        </p:grpSpPr>
        <p:sp>
          <p:nvSpPr>
            <p:cNvPr id="20" name="TextBox 19"/>
            <p:cNvSpPr txBox="1"/>
            <p:nvPr/>
          </p:nvSpPr>
          <p:spPr>
            <a:xfrm>
              <a:off x="3546768" y="6248395"/>
              <a:ext cx="831268" cy="369332"/>
            </a:xfrm>
            <a:prstGeom prst="rect">
              <a:avLst/>
            </a:prstGeom>
            <a:noFill/>
          </p:spPr>
          <p:txBody>
            <a:bodyPr wrap="square" rtlCol="0">
              <a:spAutoFit/>
            </a:bodyPr>
            <a:lstStyle/>
            <a:p>
              <a:r>
                <a:rPr lang="en-SG" dirty="0" smtClean="0"/>
                <a:t>~8ms</a:t>
              </a:r>
              <a:endParaRPr lang="en-SG" dirty="0"/>
            </a:p>
          </p:txBody>
        </p:sp>
        <p:grpSp>
          <p:nvGrpSpPr>
            <p:cNvPr id="25" name="Group 24"/>
            <p:cNvGrpSpPr/>
            <p:nvPr/>
          </p:nvGrpSpPr>
          <p:grpSpPr>
            <a:xfrm>
              <a:off x="2259623" y="4878854"/>
              <a:ext cx="3223855" cy="1356846"/>
              <a:chOff x="2259623" y="4878854"/>
              <a:chExt cx="3223855" cy="1356846"/>
            </a:xfrm>
          </p:grpSpPr>
          <p:cxnSp>
            <p:nvCxnSpPr>
              <p:cNvPr id="8" name="Straight Connector 7"/>
              <p:cNvCxnSpPr/>
              <p:nvPr/>
            </p:nvCxnSpPr>
            <p:spPr>
              <a:xfrm>
                <a:off x="2259623" y="6005146"/>
                <a:ext cx="808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68515" y="5398477"/>
                <a:ext cx="0" cy="606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71454" y="5410199"/>
                <a:ext cx="808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74586" y="5404341"/>
                <a:ext cx="808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80346" y="5416062"/>
                <a:ext cx="0" cy="606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74586" y="5416062"/>
                <a:ext cx="0" cy="606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65694" y="6016869"/>
                <a:ext cx="808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068515" y="6235700"/>
                <a:ext cx="160607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061859" y="5247612"/>
                <a:ext cx="803835" cy="17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17546" y="4878854"/>
                <a:ext cx="983400" cy="369332"/>
              </a:xfrm>
              <a:prstGeom prst="rect">
                <a:avLst/>
              </a:prstGeom>
              <a:noFill/>
            </p:spPr>
            <p:txBody>
              <a:bodyPr wrap="square" rtlCol="0">
                <a:spAutoFit/>
              </a:bodyPr>
              <a:lstStyle/>
              <a:p>
                <a:r>
                  <a:rPr lang="en-SG" dirty="0" smtClean="0"/>
                  <a:t>~4ms</a:t>
                </a:r>
                <a:endParaRPr lang="en-SG" dirty="0"/>
              </a:p>
            </p:txBody>
          </p:sp>
        </p:grpSp>
      </p:grpSp>
    </p:spTree>
    <p:extLst>
      <p:ext uri="{BB962C8B-B14F-4D97-AF65-F5344CB8AC3E}">
        <p14:creationId xmlns:p14="http://schemas.microsoft.com/office/powerpoint/2010/main" val="356699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Q4. Timers</a:t>
            </a:r>
            <a:endParaRPr lang="en-SG" dirty="0"/>
          </a:p>
        </p:txBody>
      </p:sp>
      <p:sp>
        <p:nvSpPr>
          <p:cNvPr id="3" name="Content Placeholder 2"/>
          <p:cNvSpPr>
            <a:spLocks noGrp="1"/>
          </p:cNvSpPr>
          <p:nvPr>
            <p:ph idx="1"/>
          </p:nvPr>
        </p:nvSpPr>
        <p:spPr>
          <a:xfrm>
            <a:off x="838200" y="1825625"/>
            <a:ext cx="10515600" cy="2833461"/>
          </a:xfrm>
        </p:spPr>
        <p:txBody>
          <a:bodyPr/>
          <a:lstStyle/>
          <a:p>
            <a:r>
              <a:rPr lang="en-SG" dirty="0"/>
              <a:t>We want to trigger TIMER0_COMPA_vect on Timer 0 once every 650 us (microseconds) in CTC Mode. Complete the following table. Round up any cases where V is not an integer (e.g. 34.3 -&gt; 35, 38.8 -&gt; 39, </a:t>
            </a:r>
            <a:r>
              <a:rPr lang="en-SG" dirty="0" err="1"/>
              <a:t>etc</a:t>
            </a:r>
            <a:r>
              <a:rPr lang="en-SG" dirty="0"/>
              <a:t>). </a:t>
            </a:r>
            <a:endParaRPr lang="en-SG" dirty="0" smtClean="0"/>
          </a:p>
          <a:p>
            <a:pPr marL="0" indent="0">
              <a:buNone/>
            </a:pPr>
            <a:r>
              <a:rPr lang="en-SG" dirty="0" smtClean="0"/>
              <a:t>    Assume </a:t>
            </a:r>
            <a:r>
              <a:rPr lang="en-SG" dirty="0"/>
              <a:t>that the Atmega328P is being clocked at 20 MHz and that </a:t>
            </a:r>
            <a:r>
              <a:rPr lang="en-SG" dirty="0" smtClean="0"/>
              <a:t>  </a:t>
            </a:r>
            <a:br>
              <a:rPr lang="en-SG" dirty="0" smtClean="0"/>
            </a:br>
            <a:r>
              <a:rPr lang="en-SG" dirty="0" smtClean="0"/>
              <a:t>    CLKIO </a:t>
            </a:r>
            <a:r>
              <a:rPr lang="en-SG" dirty="0"/>
              <a:t>is identical to the </a:t>
            </a:r>
            <a:r>
              <a:rPr lang="en-SG" dirty="0" err="1"/>
              <a:t>Atmega’s</a:t>
            </a:r>
            <a:r>
              <a:rPr lang="en-SG" dirty="0"/>
              <a:t> frequency.</a:t>
            </a:r>
          </a:p>
          <a:p>
            <a:endParaRPr lang="en-SG" dirty="0"/>
          </a:p>
        </p:txBody>
      </p:sp>
    </p:spTree>
    <p:extLst>
      <p:ext uri="{BB962C8B-B14F-4D97-AF65-F5344CB8AC3E}">
        <p14:creationId xmlns:p14="http://schemas.microsoft.com/office/powerpoint/2010/main" val="8502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Q4. Timers</a:t>
            </a:r>
          </a:p>
        </p:txBody>
      </p:sp>
      <p:sp>
        <p:nvSpPr>
          <p:cNvPr id="3" name="Content Placeholder 2"/>
          <p:cNvSpPr>
            <a:spLocks noGrp="1"/>
          </p:cNvSpPr>
          <p:nvPr>
            <p:ph idx="1"/>
          </p:nvPr>
        </p:nvSpPr>
        <p:spPr>
          <a:xfrm>
            <a:off x="838200" y="1825625"/>
            <a:ext cx="10515600" cy="1026432"/>
          </a:xfrm>
        </p:spPr>
        <p:txBody>
          <a:bodyPr/>
          <a:lstStyle/>
          <a:p>
            <a:r>
              <a:rPr lang="en-SG" dirty="0"/>
              <a:t>Note: To get the period we take  P / 20000000, where P is the </a:t>
            </a:r>
            <a:r>
              <a:rPr lang="en-SG" dirty="0" err="1"/>
              <a:t>prescalar</a:t>
            </a:r>
            <a:r>
              <a:rPr lang="en-SG" dirty="0"/>
              <a:t> value.</a:t>
            </a:r>
          </a:p>
          <a:p>
            <a:pPr marL="0" indent="0">
              <a:buNone/>
            </a:pPr>
            <a:endParaRPr lang="en-SG" dirty="0"/>
          </a:p>
        </p:txBody>
      </p:sp>
      <p:sp>
        <p:nvSpPr>
          <p:cNvPr id="5" name="Content Placeholder 2"/>
          <p:cNvSpPr txBox="1">
            <a:spLocks/>
          </p:cNvSpPr>
          <p:nvPr/>
        </p:nvSpPr>
        <p:spPr>
          <a:xfrm>
            <a:off x="852055" y="3003254"/>
            <a:ext cx="10515600" cy="1000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Answer (e.g. </a:t>
            </a:r>
            <a:r>
              <a:rPr lang="en-SG" smtClean="0"/>
              <a:t>for P = 64):</a:t>
            </a:r>
            <a:endParaRPr lang="en-SG" dirty="0" smtClean="0"/>
          </a:p>
          <a:p>
            <a:pPr marL="0" indent="0">
              <a:buNone/>
            </a:pPr>
            <a:r>
              <a:rPr lang="en-SG" dirty="0" smtClean="0"/>
              <a:t>When P = 64,Resolution = 64 / 20000000 = 3.2us</a:t>
            </a:r>
          </a:p>
          <a:p>
            <a:pPr marL="0" indent="0">
              <a:buNone/>
            </a:pPr>
            <a:endParaRPr lang="en-SG" dirty="0" smtClean="0"/>
          </a:p>
          <a:p>
            <a:pPr marL="0" indent="0">
              <a:buFont typeface="Arial" panose="020B0604020202020204" pitchFamily="34" charset="0"/>
              <a:buNone/>
            </a:pPr>
            <a:endParaRPr lang="en-SG" dirty="0"/>
          </a:p>
        </p:txBody>
      </p:sp>
      <p:sp>
        <p:nvSpPr>
          <p:cNvPr id="6" name="Content Placeholder 2"/>
          <p:cNvSpPr txBox="1">
            <a:spLocks/>
          </p:cNvSpPr>
          <p:nvPr/>
        </p:nvSpPr>
        <p:spPr>
          <a:xfrm>
            <a:off x="852055" y="4142506"/>
            <a:ext cx="10515600" cy="651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smtClean="0"/>
              <a:t>To reach 650us, we need -&gt; 650 / 3.2 = 203.125 counts of TCNT1</a:t>
            </a:r>
          </a:p>
          <a:p>
            <a:pPr marL="0" indent="0">
              <a:buFont typeface="Arial" panose="020B0604020202020204" pitchFamily="34" charset="0"/>
              <a:buNone/>
            </a:pPr>
            <a:endParaRPr lang="en-SG" dirty="0"/>
          </a:p>
        </p:txBody>
      </p:sp>
      <p:sp>
        <p:nvSpPr>
          <p:cNvPr id="7" name="Content Placeholder 2"/>
          <p:cNvSpPr txBox="1">
            <a:spLocks/>
          </p:cNvSpPr>
          <p:nvPr/>
        </p:nvSpPr>
        <p:spPr>
          <a:xfrm>
            <a:off x="852055" y="4849087"/>
            <a:ext cx="10515600" cy="651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smtClean="0"/>
              <a:t>Rounding Up 203.125, we get 204</a:t>
            </a:r>
          </a:p>
          <a:p>
            <a:pPr marL="0" indent="0">
              <a:buFont typeface="Arial" panose="020B0604020202020204" pitchFamily="34" charset="0"/>
              <a:buNone/>
            </a:pPr>
            <a:endParaRPr lang="en-SG" dirty="0"/>
          </a:p>
        </p:txBody>
      </p:sp>
      <p:sp>
        <p:nvSpPr>
          <p:cNvPr id="8" name="Content Placeholder 2"/>
          <p:cNvSpPr txBox="1">
            <a:spLocks/>
          </p:cNvSpPr>
          <p:nvPr/>
        </p:nvSpPr>
        <p:spPr>
          <a:xfrm>
            <a:off x="852055" y="5500248"/>
            <a:ext cx="10515600" cy="651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smtClean="0"/>
              <a:t>With OCR1A set to 204, we get a period of -&gt; 204 * 3.2 = 652.8</a:t>
            </a:r>
          </a:p>
          <a:p>
            <a:pPr marL="0" indent="0">
              <a:buFont typeface="Arial" panose="020B0604020202020204" pitchFamily="34" charset="0"/>
              <a:buNone/>
            </a:pPr>
            <a:endParaRPr lang="en-SG" dirty="0"/>
          </a:p>
        </p:txBody>
      </p:sp>
      <p:sp>
        <p:nvSpPr>
          <p:cNvPr id="9" name="Content Placeholder 2"/>
          <p:cNvSpPr txBox="1">
            <a:spLocks/>
          </p:cNvSpPr>
          <p:nvPr/>
        </p:nvSpPr>
        <p:spPr>
          <a:xfrm>
            <a:off x="852055" y="6123699"/>
            <a:ext cx="10515600" cy="651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smtClean="0"/>
              <a:t>This gives us an error of (652.8 – 650) / 650 * 100% = 0.43%</a:t>
            </a:r>
          </a:p>
          <a:p>
            <a:pPr marL="0" indent="0">
              <a:buFont typeface="Arial" panose="020B0604020202020204" pitchFamily="34" charset="0"/>
              <a:buNone/>
            </a:pPr>
            <a:endParaRPr lang="en-SG" dirty="0"/>
          </a:p>
        </p:txBody>
      </p:sp>
    </p:spTree>
    <p:extLst>
      <p:ext uri="{BB962C8B-B14F-4D97-AF65-F5344CB8AC3E}">
        <p14:creationId xmlns:p14="http://schemas.microsoft.com/office/powerpoint/2010/main" val="88681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Q4. Timers</a:t>
            </a:r>
          </a:p>
        </p:txBody>
      </p:sp>
      <p:sp>
        <p:nvSpPr>
          <p:cNvPr id="3" name="Content Placeholder 2"/>
          <p:cNvSpPr>
            <a:spLocks noGrp="1"/>
          </p:cNvSpPr>
          <p:nvPr>
            <p:ph idx="1"/>
          </p:nvPr>
        </p:nvSpPr>
        <p:spPr>
          <a:xfrm>
            <a:off x="838200" y="1825625"/>
            <a:ext cx="10515600" cy="1026432"/>
          </a:xfrm>
        </p:spPr>
        <p:txBody>
          <a:bodyPr/>
          <a:lstStyle/>
          <a:p>
            <a:r>
              <a:rPr lang="en-SG" dirty="0" smtClean="0"/>
              <a:t>Repeat the procedure for all the </a:t>
            </a:r>
            <a:r>
              <a:rPr lang="en-SG" dirty="0" err="1" smtClean="0"/>
              <a:t>Prescaler</a:t>
            </a:r>
            <a:r>
              <a:rPr lang="en-SG" dirty="0" smtClean="0"/>
              <a:t> value.</a:t>
            </a:r>
            <a:endParaRPr lang="en-SG" dirty="0"/>
          </a:p>
          <a:p>
            <a:pPr marL="0" indent="0">
              <a:buNone/>
            </a:pPr>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2542650760"/>
              </p:ext>
            </p:extLst>
          </p:nvPr>
        </p:nvGraphicFramePr>
        <p:xfrm>
          <a:off x="402771" y="3660321"/>
          <a:ext cx="11213003" cy="2152650"/>
        </p:xfrm>
        <a:graphic>
          <a:graphicData uri="http://schemas.openxmlformats.org/drawingml/2006/table">
            <a:tbl>
              <a:tblPr bandRow="1">
                <a:tableStyleId>{5C22544A-7EE6-4342-B048-85BDC9FD1C3A}</a:tableStyleId>
              </a:tblPr>
              <a:tblGrid>
                <a:gridCol w="2242352">
                  <a:extLst>
                    <a:ext uri="{9D8B030D-6E8A-4147-A177-3AD203B41FA5}">
                      <a16:colId xmlns:a16="http://schemas.microsoft.com/office/drawing/2014/main" val="1549785709"/>
                    </a:ext>
                  </a:extLst>
                </a:gridCol>
                <a:gridCol w="2242352">
                  <a:extLst>
                    <a:ext uri="{9D8B030D-6E8A-4147-A177-3AD203B41FA5}">
                      <a16:colId xmlns:a16="http://schemas.microsoft.com/office/drawing/2014/main" val="2556932323"/>
                    </a:ext>
                  </a:extLst>
                </a:gridCol>
                <a:gridCol w="2242352">
                  <a:extLst>
                    <a:ext uri="{9D8B030D-6E8A-4147-A177-3AD203B41FA5}">
                      <a16:colId xmlns:a16="http://schemas.microsoft.com/office/drawing/2014/main" val="2378685422"/>
                    </a:ext>
                  </a:extLst>
                </a:gridCol>
                <a:gridCol w="2242352">
                  <a:extLst>
                    <a:ext uri="{9D8B030D-6E8A-4147-A177-3AD203B41FA5}">
                      <a16:colId xmlns:a16="http://schemas.microsoft.com/office/drawing/2014/main" val="2863409806"/>
                    </a:ext>
                  </a:extLst>
                </a:gridCol>
                <a:gridCol w="2243595">
                  <a:extLst>
                    <a:ext uri="{9D8B030D-6E8A-4147-A177-3AD203B41FA5}">
                      <a16:colId xmlns:a16="http://schemas.microsoft.com/office/drawing/2014/main" val="370122512"/>
                    </a:ext>
                  </a:extLst>
                </a:gridCol>
              </a:tblGrid>
              <a:tr h="355355">
                <a:tc>
                  <a:txBody>
                    <a:bodyPr/>
                    <a:lstStyle/>
                    <a:p>
                      <a:pPr algn="just">
                        <a:lnSpc>
                          <a:spcPct val="107000"/>
                        </a:lnSpc>
                        <a:spcAft>
                          <a:spcPts val="800"/>
                        </a:spcAft>
                      </a:pPr>
                      <a:r>
                        <a:rPr lang="en-SG" sz="2200" dirty="0" err="1">
                          <a:effectLst/>
                        </a:rPr>
                        <a:t>Prescalar</a:t>
                      </a:r>
                      <a:endParaRPr lang="en-SG" sz="2200" dirty="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just">
                        <a:lnSpc>
                          <a:spcPct val="107000"/>
                        </a:lnSpc>
                        <a:spcAft>
                          <a:spcPts val="800"/>
                        </a:spcAft>
                      </a:pPr>
                      <a:r>
                        <a:rPr lang="en-SG" sz="2200">
                          <a:effectLst/>
                        </a:rPr>
                        <a:t>Period in us</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just">
                        <a:lnSpc>
                          <a:spcPct val="107000"/>
                        </a:lnSpc>
                        <a:spcAft>
                          <a:spcPts val="800"/>
                        </a:spcAft>
                      </a:pPr>
                      <a:r>
                        <a:rPr lang="en-SG" sz="2200">
                          <a:effectLst/>
                        </a:rPr>
                        <a:t>V (no rounding)</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just">
                        <a:lnSpc>
                          <a:spcPct val="107000"/>
                        </a:lnSpc>
                        <a:spcAft>
                          <a:spcPts val="800"/>
                        </a:spcAft>
                      </a:pPr>
                      <a:r>
                        <a:rPr lang="en-SG" sz="2200">
                          <a:effectLst/>
                        </a:rPr>
                        <a:t>V (rounding)</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just">
                        <a:lnSpc>
                          <a:spcPct val="107000"/>
                        </a:lnSpc>
                        <a:spcAft>
                          <a:spcPts val="800"/>
                        </a:spcAft>
                      </a:pPr>
                      <a:r>
                        <a:rPr lang="en-SG" sz="2200">
                          <a:effectLst/>
                        </a:rPr>
                        <a:t>Actual period</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extLst>
                  <a:ext uri="{0D108BD9-81ED-4DB2-BD59-A6C34878D82A}">
                    <a16:rowId xmlns:a16="http://schemas.microsoft.com/office/drawing/2014/main" val="3066673105"/>
                  </a:ext>
                </a:extLst>
              </a:tr>
              <a:tr h="355355">
                <a:tc>
                  <a:txBody>
                    <a:bodyPr/>
                    <a:lstStyle/>
                    <a:p>
                      <a:pPr algn="ctr">
                        <a:lnSpc>
                          <a:spcPct val="107000"/>
                        </a:lnSpc>
                        <a:spcAft>
                          <a:spcPts val="800"/>
                        </a:spcAft>
                      </a:pPr>
                      <a:r>
                        <a:rPr lang="en-SG" sz="2200">
                          <a:effectLst/>
                        </a:rPr>
                        <a:t>CLKIO/1</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0.05</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N/A</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N/A</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N/A</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extLst>
                  <a:ext uri="{0D108BD9-81ED-4DB2-BD59-A6C34878D82A}">
                    <a16:rowId xmlns:a16="http://schemas.microsoft.com/office/drawing/2014/main" val="1239320666"/>
                  </a:ext>
                </a:extLst>
              </a:tr>
              <a:tr h="355355">
                <a:tc>
                  <a:txBody>
                    <a:bodyPr/>
                    <a:lstStyle/>
                    <a:p>
                      <a:pPr algn="ctr">
                        <a:lnSpc>
                          <a:spcPct val="107000"/>
                        </a:lnSpc>
                        <a:spcAft>
                          <a:spcPts val="800"/>
                        </a:spcAft>
                      </a:pPr>
                      <a:r>
                        <a:rPr lang="en-SG" sz="2200">
                          <a:effectLst/>
                        </a:rPr>
                        <a:t>CLKIO/8</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0.4</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N/A</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N/A</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N/A</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extLst>
                  <a:ext uri="{0D108BD9-81ED-4DB2-BD59-A6C34878D82A}">
                    <a16:rowId xmlns:a16="http://schemas.microsoft.com/office/drawing/2014/main" val="4147364066"/>
                  </a:ext>
                </a:extLst>
              </a:tr>
              <a:tr h="355355">
                <a:tc>
                  <a:txBody>
                    <a:bodyPr/>
                    <a:lstStyle/>
                    <a:p>
                      <a:pPr algn="ctr">
                        <a:lnSpc>
                          <a:spcPct val="107000"/>
                        </a:lnSpc>
                        <a:spcAft>
                          <a:spcPts val="800"/>
                        </a:spcAft>
                      </a:pPr>
                      <a:r>
                        <a:rPr lang="en-SG" sz="2200">
                          <a:effectLst/>
                        </a:rPr>
                        <a:t>CLKIO/64</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3.2</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203.125</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204</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652.8 us</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extLst>
                  <a:ext uri="{0D108BD9-81ED-4DB2-BD59-A6C34878D82A}">
                    <a16:rowId xmlns:a16="http://schemas.microsoft.com/office/drawing/2014/main" val="193867620"/>
                  </a:ext>
                </a:extLst>
              </a:tr>
              <a:tr h="355355">
                <a:tc>
                  <a:txBody>
                    <a:bodyPr/>
                    <a:lstStyle/>
                    <a:p>
                      <a:pPr algn="ctr">
                        <a:lnSpc>
                          <a:spcPct val="107000"/>
                        </a:lnSpc>
                        <a:spcAft>
                          <a:spcPts val="800"/>
                        </a:spcAft>
                      </a:pPr>
                      <a:r>
                        <a:rPr lang="en-SG" sz="2200">
                          <a:effectLst/>
                        </a:rPr>
                        <a:t>CLKIO/256</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12.8</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50.78125</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51</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652.8 us</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extLst>
                  <a:ext uri="{0D108BD9-81ED-4DB2-BD59-A6C34878D82A}">
                    <a16:rowId xmlns:a16="http://schemas.microsoft.com/office/drawing/2014/main" val="1020452453"/>
                  </a:ext>
                </a:extLst>
              </a:tr>
              <a:tr h="355355">
                <a:tc>
                  <a:txBody>
                    <a:bodyPr/>
                    <a:lstStyle/>
                    <a:p>
                      <a:pPr algn="ctr">
                        <a:lnSpc>
                          <a:spcPct val="107000"/>
                        </a:lnSpc>
                        <a:spcAft>
                          <a:spcPts val="800"/>
                        </a:spcAft>
                      </a:pPr>
                      <a:r>
                        <a:rPr lang="en-SG" sz="2200">
                          <a:effectLst/>
                        </a:rPr>
                        <a:t>CLKIO/1024</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51.2</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12.6953125</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a:effectLst/>
                        </a:rPr>
                        <a:t>13</a:t>
                      </a:r>
                      <a:endParaRPr lang="en-SG" sz="2200">
                        <a:solidFill>
                          <a:srgbClr val="000000"/>
                        </a:solidFill>
                        <a:effectLst/>
                        <a:latin typeface="Calibri" panose="020F0502020204030204" pitchFamily="34" charset="0"/>
                        <a:ea typeface="Calibri" panose="020F0502020204030204" pitchFamily="34" charset="0"/>
                      </a:endParaRPr>
                    </a:p>
                  </a:txBody>
                  <a:tcPr marL="134317" marR="134317" marT="0" marB="0"/>
                </a:tc>
                <a:tc>
                  <a:txBody>
                    <a:bodyPr/>
                    <a:lstStyle/>
                    <a:p>
                      <a:pPr algn="ctr">
                        <a:lnSpc>
                          <a:spcPct val="107000"/>
                        </a:lnSpc>
                        <a:spcAft>
                          <a:spcPts val="800"/>
                        </a:spcAft>
                      </a:pPr>
                      <a:r>
                        <a:rPr lang="en-SG" sz="2200" dirty="0">
                          <a:effectLst/>
                        </a:rPr>
                        <a:t>665.6</a:t>
                      </a:r>
                      <a:endParaRPr lang="en-SG" sz="2200" dirty="0">
                        <a:solidFill>
                          <a:srgbClr val="000000"/>
                        </a:solidFill>
                        <a:effectLst/>
                        <a:latin typeface="Calibri" panose="020F0502020204030204" pitchFamily="34" charset="0"/>
                        <a:ea typeface="Calibri" panose="020F0502020204030204" pitchFamily="34" charset="0"/>
                      </a:endParaRPr>
                    </a:p>
                  </a:txBody>
                  <a:tcPr marL="134317" marR="134317" marT="0" marB="0"/>
                </a:tc>
                <a:extLst>
                  <a:ext uri="{0D108BD9-81ED-4DB2-BD59-A6C34878D82A}">
                    <a16:rowId xmlns:a16="http://schemas.microsoft.com/office/drawing/2014/main" val="1026629195"/>
                  </a:ext>
                </a:extLst>
              </a:tr>
            </a:tbl>
          </a:graphicData>
        </a:graphic>
      </p:graphicFrame>
    </p:spTree>
    <p:extLst>
      <p:ext uri="{BB962C8B-B14F-4D97-AF65-F5344CB8AC3E}">
        <p14:creationId xmlns:p14="http://schemas.microsoft.com/office/powerpoint/2010/main" val="341757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Q4. Timers</a:t>
            </a:r>
          </a:p>
        </p:txBody>
      </p:sp>
      <p:sp>
        <p:nvSpPr>
          <p:cNvPr id="3" name="Content Placeholder 2"/>
          <p:cNvSpPr>
            <a:spLocks noGrp="1"/>
          </p:cNvSpPr>
          <p:nvPr>
            <p:ph idx="1"/>
          </p:nvPr>
        </p:nvSpPr>
        <p:spPr>
          <a:xfrm>
            <a:off x="838200" y="1825625"/>
            <a:ext cx="10515600" cy="1200604"/>
          </a:xfrm>
        </p:spPr>
        <p:txBody>
          <a:bodyPr/>
          <a:lstStyle/>
          <a:p>
            <a:r>
              <a:rPr lang="en-SG" dirty="0"/>
              <a:t>Based on the table above comment on which value of V gives the best accuracy. Why do you think this is so?</a:t>
            </a:r>
          </a:p>
          <a:p>
            <a:pPr marL="0" indent="0">
              <a:buNone/>
            </a:pPr>
            <a:endParaRPr lang="en-SG" dirty="0"/>
          </a:p>
        </p:txBody>
      </p:sp>
      <p:sp>
        <p:nvSpPr>
          <p:cNvPr id="4" name="TextBox 3"/>
          <p:cNvSpPr txBox="1"/>
          <p:nvPr/>
        </p:nvSpPr>
        <p:spPr>
          <a:xfrm>
            <a:off x="838200" y="3161166"/>
            <a:ext cx="10515600" cy="3108543"/>
          </a:xfrm>
          <a:prstGeom prst="rect">
            <a:avLst/>
          </a:prstGeom>
          <a:noFill/>
        </p:spPr>
        <p:txBody>
          <a:bodyPr wrap="square" rtlCol="0">
            <a:spAutoFit/>
          </a:bodyPr>
          <a:lstStyle/>
          <a:p>
            <a:r>
              <a:rPr lang="en-SG" sz="2800" dirty="0" smtClean="0"/>
              <a:t>Answer:</a:t>
            </a:r>
          </a:p>
          <a:p>
            <a:endParaRPr lang="en-SG" sz="2800" dirty="0"/>
          </a:p>
          <a:p>
            <a:r>
              <a:rPr lang="en-SG" sz="2800" dirty="0" err="1" smtClean="0"/>
              <a:t>Prescalar</a:t>
            </a:r>
            <a:r>
              <a:rPr lang="en-SG" sz="2800" dirty="0" smtClean="0"/>
              <a:t> </a:t>
            </a:r>
            <a:r>
              <a:rPr lang="en-SG" sz="2800" dirty="0"/>
              <a:t>of 64 and 256 give the same accuracy while </a:t>
            </a:r>
            <a:r>
              <a:rPr lang="en-SG" sz="2800" dirty="0" err="1"/>
              <a:t>prescalar</a:t>
            </a:r>
            <a:r>
              <a:rPr lang="en-SG" sz="2800" dirty="0"/>
              <a:t> of 1024 gives very poor </a:t>
            </a:r>
            <a:r>
              <a:rPr lang="en-SG" sz="2800" dirty="0" smtClean="0"/>
              <a:t>accuracy</a:t>
            </a:r>
            <a:r>
              <a:rPr lang="en-SG" sz="2800" dirty="0"/>
              <a:t>.</a:t>
            </a:r>
          </a:p>
          <a:p>
            <a:r>
              <a:rPr lang="en-SG" sz="2800" dirty="0"/>
              <a:t>In general the smaller a </a:t>
            </a:r>
            <a:r>
              <a:rPr lang="en-SG" sz="2800" dirty="0" err="1"/>
              <a:t>prescalar</a:t>
            </a:r>
            <a:r>
              <a:rPr lang="en-SG" sz="2800" dirty="0"/>
              <a:t> is, the more accurate the timing would be. Of course this will also depend on the rounding error.</a:t>
            </a:r>
          </a:p>
          <a:p>
            <a:endParaRPr lang="en-SG" sz="2800" dirty="0"/>
          </a:p>
        </p:txBody>
      </p:sp>
    </p:spTree>
    <p:extLst>
      <p:ext uri="{BB962C8B-B14F-4D97-AF65-F5344CB8AC3E}">
        <p14:creationId xmlns:p14="http://schemas.microsoft.com/office/powerpoint/2010/main" val="207006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THE END!</a:t>
            </a:r>
            <a:endParaRPr lang="en-SG" dirty="0"/>
          </a:p>
        </p:txBody>
      </p:sp>
      <p:sp>
        <p:nvSpPr>
          <p:cNvPr id="4" name="Subtitle 3"/>
          <p:cNvSpPr>
            <a:spLocks noGrp="1"/>
          </p:cNvSpPr>
          <p:nvPr>
            <p:ph type="subTitle" idx="1"/>
          </p:nvPr>
        </p:nvSpPr>
        <p:spPr/>
        <p:txBody>
          <a:bodyPr/>
          <a:lstStyle/>
          <a:p>
            <a:r>
              <a:rPr lang="en-SG" dirty="0"/>
              <a:t>Q</a:t>
            </a:r>
            <a:r>
              <a:rPr lang="en-SG" dirty="0" smtClean="0"/>
              <a:t> &amp;A</a:t>
            </a:r>
            <a:endParaRPr lang="en-SG" dirty="0"/>
          </a:p>
        </p:txBody>
      </p:sp>
    </p:spTree>
    <p:extLst>
      <p:ext uri="{BB962C8B-B14F-4D97-AF65-F5344CB8AC3E}">
        <p14:creationId xmlns:p14="http://schemas.microsoft.com/office/powerpoint/2010/main" val="805064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Recap of Studio</a:t>
            </a:r>
          </a:p>
        </p:txBody>
      </p:sp>
      <p:sp>
        <p:nvSpPr>
          <p:cNvPr id="4" name="TextBox 3"/>
          <p:cNvSpPr txBox="1"/>
          <p:nvPr/>
        </p:nvSpPr>
        <p:spPr>
          <a:xfrm>
            <a:off x="838200" y="2015810"/>
            <a:ext cx="10515600" cy="523220"/>
          </a:xfrm>
          <a:prstGeom prst="rect">
            <a:avLst/>
          </a:prstGeom>
          <a:noFill/>
        </p:spPr>
        <p:txBody>
          <a:bodyPr wrap="square" rtlCol="0">
            <a:spAutoFit/>
          </a:bodyPr>
          <a:lstStyle/>
          <a:p>
            <a:pPr marL="285750" indent="-285750">
              <a:buFont typeface="Arial" panose="020B0604020202020204" pitchFamily="34" charset="0"/>
              <a:buChar char="•"/>
            </a:pPr>
            <a:r>
              <a:rPr lang="en-SG" sz="2800" dirty="0" smtClean="0"/>
              <a:t>How do we know which pins the OCOA and OCOB are mapped to? </a:t>
            </a:r>
            <a:endParaRPr lang="en-SG" sz="2800" dirty="0"/>
          </a:p>
        </p:txBody>
      </p:sp>
      <p:pic>
        <p:nvPicPr>
          <p:cNvPr id="6" name="Content Placeholder 3"/>
          <p:cNvPicPr>
            <a:picLocks noGrp="1" noChangeAspect="1"/>
          </p:cNvPicPr>
          <p:nvPr>
            <p:ph idx="1"/>
          </p:nvPr>
        </p:nvPicPr>
        <p:blipFill>
          <a:blip r:embed="rId2"/>
          <a:stretch>
            <a:fillRect/>
          </a:stretch>
        </p:blipFill>
        <p:spPr>
          <a:xfrm>
            <a:off x="548020" y="3002698"/>
            <a:ext cx="5644666" cy="3314974"/>
          </a:xfrm>
          <a:prstGeom prst="rect">
            <a:avLst/>
          </a:prstGeom>
        </p:spPr>
      </p:pic>
      <p:sp>
        <p:nvSpPr>
          <p:cNvPr id="7" name="Rounded Rectangle 6"/>
          <p:cNvSpPr/>
          <p:nvPr/>
        </p:nvSpPr>
        <p:spPr>
          <a:xfrm>
            <a:off x="471055" y="5292436"/>
            <a:ext cx="2286000" cy="4849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Content Placeholder 3"/>
          <p:cNvPicPr>
            <a:picLocks noChangeAspect="1"/>
          </p:cNvPicPr>
          <p:nvPr/>
        </p:nvPicPr>
        <p:blipFill rotWithShape="1">
          <a:blip r:embed="rId3"/>
          <a:srcRect r="43755"/>
          <a:stretch/>
        </p:blipFill>
        <p:spPr>
          <a:xfrm>
            <a:off x="6695229" y="2917812"/>
            <a:ext cx="4658571" cy="3399860"/>
          </a:xfrm>
          <a:prstGeom prst="rect">
            <a:avLst/>
          </a:prstGeom>
        </p:spPr>
      </p:pic>
      <p:sp>
        <p:nvSpPr>
          <p:cNvPr id="9" name="Rounded Rectangle 8"/>
          <p:cNvSpPr/>
          <p:nvPr/>
        </p:nvSpPr>
        <p:spPr>
          <a:xfrm>
            <a:off x="7356764" y="4281055"/>
            <a:ext cx="3186545" cy="3791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0165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Recap of Studio</a:t>
            </a:r>
          </a:p>
        </p:txBody>
      </p:sp>
      <p:sp>
        <p:nvSpPr>
          <p:cNvPr id="3" name="Content Placeholder 2"/>
          <p:cNvSpPr>
            <a:spLocks noGrp="1"/>
          </p:cNvSpPr>
          <p:nvPr>
            <p:ph idx="1"/>
          </p:nvPr>
        </p:nvSpPr>
        <p:spPr>
          <a:xfrm>
            <a:off x="838200" y="1825625"/>
            <a:ext cx="10515600" cy="557357"/>
          </a:xfrm>
        </p:spPr>
        <p:txBody>
          <a:bodyPr/>
          <a:lstStyle/>
          <a:p>
            <a:r>
              <a:rPr lang="en-SG" dirty="0" smtClean="0"/>
              <a:t>Is the PORTD assignment necessary?</a:t>
            </a:r>
            <a:endParaRPr lang="en-SG" dirty="0"/>
          </a:p>
        </p:txBody>
      </p:sp>
      <p:sp>
        <p:nvSpPr>
          <p:cNvPr id="4" name="Rectangle 3"/>
          <p:cNvSpPr/>
          <p:nvPr/>
        </p:nvSpPr>
        <p:spPr>
          <a:xfrm>
            <a:off x="3019330" y="2517919"/>
            <a:ext cx="2717411" cy="369332"/>
          </a:xfrm>
          <a:prstGeom prst="rect">
            <a:avLst/>
          </a:prstGeom>
        </p:spPr>
        <p:txBody>
          <a:bodyPr wrap="none">
            <a:spAutoFit/>
          </a:bodyPr>
          <a:lstStyle/>
          <a:p>
            <a:r>
              <a:rPr lang="en-SG" dirty="0">
                <a:latin typeface="Consolas" panose="020B0609020204030204" pitchFamily="49" charset="0"/>
              </a:rPr>
              <a:t>PORTD &amp;= 0b11011111;</a:t>
            </a:r>
          </a:p>
        </p:txBody>
      </p:sp>
      <p:sp>
        <p:nvSpPr>
          <p:cNvPr id="5" name="Content Placeholder 2"/>
          <p:cNvSpPr txBox="1">
            <a:spLocks/>
          </p:cNvSpPr>
          <p:nvPr/>
        </p:nvSpPr>
        <p:spPr>
          <a:xfrm>
            <a:off x="838200" y="3018580"/>
            <a:ext cx="10515600" cy="50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Looking back at the datasheet for the DRV8833:</a:t>
            </a:r>
            <a:endParaRPr lang="en-SG" dirty="0"/>
          </a:p>
        </p:txBody>
      </p:sp>
      <p:pic>
        <p:nvPicPr>
          <p:cNvPr id="6" name="Picture 5"/>
          <p:cNvPicPr>
            <a:picLocks noChangeAspect="1"/>
          </p:cNvPicPr>
          <p:nvPr/>
        </p:nvPicPr>
        <p:blipFill>
          <a:blip r:embed="rId2"/>
          <a:stretch>
            <a:fillRect/>
          </a:stretch>
        </p:blipFill>
        <p:spPr>
          <a:xfrm>
            <a:off x="8145885" y="2410692"/>
            <a:ext cx="3968637" cy="1593272"/>
          </a:xfrm>
          <a:prstGeom prst="rect">
            <a:avLst/>
          </a:prstGeom>
        </p:spPr>
      </p:pic>
      <p:sp>
        <p:nvSpPr>
          <p:cNvPr id="7" name="Content Placeholder 2"/>
          <p:cNvSpPr txBox="1">
            <a:spLocks/>
          </p:cNvSpPr>
          <p:nvPr/>
        </p:nvSpPr>
        <p:spPr>
          <a:xfrm>
            <a:off x="838200" y="3996181"/>
            <a:ext cx="10515600" cy="50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When one input pin is driving the motor, the other pin must be LOW.</a:t>
            </a:r>
          </a:p>
          <a:p>
            <a:pPr marL="0" indent="0">
              <a:buNone/>
            </a:pPr>
            <a:endParaRPr lang="en-SG" dirty="0"/>
          </a:p>
        </p:txBody>
      </p:sp>
      <p:sp>
        <p:nvSpPr>
          <p:cNvPr id="8" name="Content Placeholder 2"/>
          <p:cNvSpPr txBox="1">
            <a:spLocks/>
          </p:cNvSpPr>
          <p:nvPr/>
        </p:nvSpPr>
        <p:spPr>
          <a:xfrm>
            <a:off x="838200" y="4594534"/>
            <a:ext cx="10515600" cy="7810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In the AT328P, once we set the COMA1:0 bits to “00”, it reverts to normal port operation with the default LOW output.</a:t>
            </a:r>
          </a:p>
          <a:p>
            <a:pPr marL="0" indent="0">
              <a:buNone/>
            </a:pPr>
            <a:endParaRPr lang="en-SG" dirty="0"/>
          </a:p>
        </p:txBody>
      </p:sp>
      <p:sp>
        <p:nvSpPr>
          <p:cNvPr id="9" name="Content Placeholder 2"/>
          <p:cNvSpPr txBox="1">
            <a:spLocks/>
          </p:cNvSpPr>
          <p:nvPr/>
        </p:nvSpPr>
        <p:spPr>
          <a:xfrm>
            <a:off x="838200" y="5473442"/>
            <a:ext cx="10515600" cy="50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In this case, it works even without the PORTD assignment.</a:t>
            </a:r>
            <a:endParaRPr lang="en-SG" dirty="0"/>
          </a:p>
        </p:txBody>
      </p:sp>
    </p:spTree>
    <p:extLst>
      <p:ext uri="{BB962C8B-B14F-4D97-AF65-F5344CB8AC3E}">
        <p14:creationId xmlns:p14="http://schemas.microsoft.com/office/powerpoint/2010/main" val="33506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 1</a:t>
            </a:r>
            <a:endParaRPr lang="en-SG" dirty="0"/>
          </a:p>
        </p:txBody>
      </p:sp>
      <p:sp>
        <p:nvSpPr>
          <p:cNvPr id="4" name="Subtitle 3"/>
          <p:cNvSpPr>
            <a:spLocks noGrp="1"/>
          </p:cNvSpPr>
          <p:nvPr>
            <p:ph type="subTitle" idx="1"/>
          </p:nvPr>
        </p:nvSpPr>
        <p:spPr/>
        <p:txBody>
          <a:bodyPr/>
          <a:lstStyle/>
          <a:p>
            <a:r>
              <a:rPr lang="en-SG" dirty="0" smtClean="0"/>
              <a:t>PWM</a:t>
            </a:r>
            <a:endParaRPr lang="en-SG" dirty="0"/>
          </a:p>
        </p:txBody>
      </p:sp>
    </p:spTree>
    <p:extLst>
      <p:ext uri="{BB962C8B-B14F-4D97-AF65-F5344CB8AC3E}">
        <p14:creationId xmlns:p14="http://schemas.microsoft.com/office/powerpoint/2010/main" val="3940326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the PWM Module</a:t>
            </a:r>
            <a:endParaRPr lang="en-SG" dirty="0"/>
          </a:p>
        </p:txBody>
      </p:sp>
      <p:sp>
        <p:nvSpPr>
          <p:cNvPr id="3" name="Content Placeholder 2"/>
          <p:cNvSpPr>
            <a:spLocks noGrp="1"/>
          </p:cNvSpPr>
          <p:nvPr>
            <p:ph idx="1"/>
          </p:nvPr>
        </p:nvSpPr>
        <p:spPr>
          <a:xfrm>
            <a:off x="838200" y="1825625"/>
            <a:ext cx="10515600" cy="1374775"/>
          </a:xfrm>
        </p:spPr>
        <p:txBody>
          <a:bodyPr>
            <a:normAutofit/>
          </a:bodyPr>
          <a:lstStyle/>
          <a:p>
            <a:pPr marL="0" indent="0">
              <a:buNone/>
            </a:pPr>
            <a:r>
              <a:rPr lang="en-US" dirty="0" smtClean="0"/>
              <a:t>a) We </a:t>
            </a:r>
            <a:r>
              <a:rPr lang="en-US" dirty="0"/>
              <a:t>saw that the AT328p has 3 Timers capable of generating 6 individual PWM signals. Consider the following scenarios and describe how you will be able to resolve the challenges.</a:t>
            </a:r>
            <a:endParaRPr lang="en-SG" dirty="0"/>
          </a:p>
          <a:p>
            <a:endParaRPr lang="en-SG" sz="2400" dirty="0"/>
          </a:p>
          <a:p>
            <a:endParaRPr lang="en-SG" sz="2400" dirty="0"/>
          </a:p>
        </p:txBody>
      </p:sp>
      <p:sp>
        <p:nvSpPr>
          <p:cNvPr id="7" name="Content Placeholder 2"/>
          <p:cNvSpPr txBox="1">
            <a:spLocks/>
          </p:cNvSpPr>
          <p:nvPr/>
        </p:nvSpPr>
        <p:spPr>
          <a:xfrm>
            <a:off x="838200" y="3903371"/>
            <a:ext cx="10515600" cy="19155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Describe a SW approach to generate a PWM signal that is not dependent on the HW PWM peripheral block within the microcontroller. </a:t>
            </a:r>
            <a:endParaRPr lang="en-SG" dirty="0" smtClean="0"/>
          </a:p>
          <a:p>
            <a:endParaRPr lang="en-SG" dirty="0"/>
          </a:p>
        </p:txBody>
      </p:sp>
    </p:spTree>
    <p:extLst>
      <p:ext uri="{BB962C8B-B14F-4D97-AF65-F5344CB8AC3E}">
        <p14:creationId xmlns:p14="http://schemas.microsoft.com/office/powerpoint/2010/main" val="130266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the PWM Module</a:t>
            </a:r>
            <a:endParaRPr lang="en-SG" dirty="0"/>
          </a:p>
        </p:txBody>
      </p:sp>
      <p:sp>
        <p:nvSpPr>
          <p:cNvPr id="3" name="Content Placeholder 2"/>
          <p:cNvSpPr>
            <a:spLocks noGrp="1"/>
          </p:cNvSpPr>
          <p:nvPr>
            <p:ph idx="1"/>
          </p:nvPr>
        </p:nvSpPr>
        <p:spPr>
          <a:xfrm>
            <a:off x="838200" y="1825625"/>
            <a:ext cx="10515600" cy="1374775"/>
          </a:xfrm>
        </p:spPr>
        <p:txBody>
          <a:bodyPr>
            <a:normAutofit/>
          </a:bodyPr>
          <a:lstStyle/>
          <a:p>
            <a:r>
              <a:rPr lang="en-SG" dirty="0" smtClean="0"/>
              <a:t>In the SW approach, we need to manually keep toggling the output pin based on the ON and OFF time for the required Duty-Cycle.</a:t>
            </a:r>
            <a:endParaRPr lang="en-SG" dirty="0"/>
          </a:p>
          <a:p>
            <a:endParaRPr lang="en-SG" sz="2400" dirty="0"/>
          </a:p>
          <a:p>
            <a:endParaRPr lang="en-SG" sz="2400" dirty="0"/>
          </a:p>
        </p:txBody>
      </p:sp>
      <p:sp>
        <p:nvSpPr>
          <p:cNvPr id="7" name="Content Placeholder 2"/>
          <p:cNvSpPr txBox="1">
            <a:spLocks/>
          </p:cNvSpPr>
          <p:nvPr/>
        </p:nvSpPr>
        <p:spPr>
          <a:xfrm>
            <a:off x="838200" y="3200400"/>
            <a:ext cx="10515600" cy="33112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Pseudo-Code:</a:t>
            </a:r>
            <a:endParaRPr lang="en-SG" sz="2400" dirty="0"/>
          </a:p>
          <a:p>
            <a:pPr marL="0" indent="0">
              <a:buNone/>
            </a:pPr>
            <a:endParaRPr lang="en-SG" sz="2400" dirty="0"/>
          </a:p>
          <a:p>
            <a:pPr marL="914400" lvl="1" indent="-457200">
              <a:buFont typeface="+mj-lt"/>
              <a:buAutoNum type="arabicPeriod"/>
            </a:pPr>
            <a:r>
              <a:rPr lang="en-US" dirty="0"/>
              <a:t>Configure Pin as output</a:t>
            </a:r>
            <a:endParaRPr lang="en-SG" dirty="0"/>
          </a:p>
          <a:p>
            <a:pPr marL="914400" lvl="1" indent="-457200">
              <a:buFont typeface="+mj-lt"/>
              <a:buAutoNum type="arabicPeriod"/>
            </a:pPr>
            <a:r>
              <a:rPr lang="en-US" dirty="0"/>
              <a:t>Set as ‘1’</a:t>
            </a:r>
            <a:endParaRPr lang="en-SG" dirty="0"/>
          </a:p>
          <a:p>
            <a:pPr marL="914400" lvl="1" indent="-457200">
              <a:buFont typeface="+mj-lt"/>
              <a:buAutoNum type="arabicPeriod"/>
            </a:pPr>
            <a:r>
              <a:rPr lang="en-US" dirty="0"/>
              <a:t>Delay for ‘T-on’</a:t>
            </a:r>
            <a:endParaRPr lang="en-SG" dirty="0"/>
          </a:p>
          <a:p>
            <a:pPr marL="914400" lvl="1" indent="-457200">
              <a:buFont typeface="+mj-lt"/>
              <a:buAutoNum type="arabicPeriod"/>
            </a:pPr>
            <a:r>
              <a:rPr lang="en-US" dirty="0"/>
              <a:t>Set as ‘0’</a:t>
            </a:r>
            <a:endParaRPr lang="en-SG" dirty="0"/>
          </a:p>
          <a:p>
            <a:pPr marL="914400" lvl="1" indent="-457200">
              <a:buFont typeface="+mj-lt"/>
              <a:buAutoNum type="arabicPeriod"/>
            </a:pPr>
            <a:r>
              <a:rPr lang="en-US" dirty="0"/>
              <a:t>Delay for ‘T-off’</a:t>
            </a:r>
            <a:endParaRPr lang="en-SG" dirty="0"/>
          </a:p>
          <a:p>
            <a:pPr marL="914400" lvl="1" indent="-457200">
              <a:buFont typeface="+mj-lt"/>
              <a:buAutoNum type="arabicPeriod"/>
            </a:pPr>
            <a:r>
              <a:rPr lang="en-US" dirty="0"/>
              <a:t>Loop to Step 2.</a:t>
            </a:r>
            <a:endParaRPr lang="en-SG" dirty="0"/>
          </a:p>
          <a:p>
            <a:endParaRPr lang="en-SG" sz="2400" dirty="0" smtClean="0"/>
          </a:p>
          <a:p>
            <a:endParaRPr lang="en-SG" sz="2400" dirty="0"/>
          </a:p>
        </p:txBody>
      </p:sp>
    </p:spTree>
    <p:extLst>
      <p:ext uri="{BB962C8B-B14F-4D97-AF65-F5344CB8AC3E}">
        <p14:creationId xmlns:p14="http://schemas.microsoft.com/office/powerpoint/2010/main" val="190653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Q1. Understanding the PWM Module</a:t>
            </a:r>
            <a:endParaRPr lang="en-SG" dirty="0"/>
          </a:p>
        </p:txBody>
      </p:sp>
      <p:sp>
        <p:nvSpPr>
          <p:cNvPr id="3" name="Content Placeholder 2"/>
          <p:cNvSpPr>
            <a:spLocks noGrp="1"/>
          </p:cNvSpPr>
          <p:nvPr>
            <p:ph idx="1"/>
          </p:nvPr>
        </p:nvSpPr>
        <p:spPr>
          <a:xfrm>
            <a:off x="838200" y="1825626"/>
            <a:ext cx="10515600" cy="889866"/>
          </a:xfrm>
        </p:spPr>
        <p:txBody>
          <a:bodyPr>
            <a:normAutofit/>
          </a:bodyPr>
          <a:lstStyle/>
          <a:p>
            <a:pPr lvl="0"/>
            <a:r>
              <a:rPr lang="en-US" dirty="0"/>
              <a:t>What is the drawback of generating the PWM using this approach?</a:t>
            </a:r>
            <a:endParaRPr lang="en-SG" dirty="0"/>
          </a:p>
          <a:p>
            <a:pPr marL="0" indent="0">
              <a:buNone/>
            </a:pPr>
            <a:endParaRPr lang="en-SG" sz="2400" dirty="0"/>
          </a:p>
          <a:p>
            <a:endParaRPr lang="en-SG" sz="2400" dirty="0"/>
          </a:p>
        </p:txBody>
      </p:sp>
      <p:sp>
        <p:nvSpPr>
          <p:cNvPr id="7" name="Content Placeholder 2"/>
          <p:cNvSpPr txBox="1">
            <a:spLocks/>
          </p:cNvSpPr>
          <p:nvPr/>
        </p:nvSpPr>
        <p:spPr>
          <a:xfrm>
            <a:off x="838200" y="2951019"/>
            <a:ext cx="10515600" cy="3560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this approach, the microcontroller is continuously executing the loop to generate the required PWM. As such, it cant do anything else more productive. Furthermore, if there are interrupts in the system, the timing characteristics for the PWM will also be affected</a:t>
            </a:r>
            <a:r>
              <a:rPr lang="en-US" dirty="0" smtClean="0"/>
              <a:t>.</a:t>
            </a:r>
          </a:p>
          <a:p>
            <a:endParaRPr lang="en-SG" dirty="0"/>
          </a:p>
          <a:p>
            <a:r>
              <a:rPr lang="en-US" dirty="0"/>
              <a:t>When the peripheral block is used to generate the PWM, only the initial setup code needs to be executed. Subsequently, it is driven by the HW with minimal processing time in the Interrupts.</a:t>
            </a:r>
            <a:endParaRPr lang="en-SG" dirty="0"/>
          </a:p>
          <a:p>
            <a:endParaRPr lang="en-SG" sz="2400" dirty="0" smtClean="0"/>
          </a:p>
          <a:p>
            <a:endParaRPr lang="en-SG" sz="2400" dirty="0"/>
          </a:p>
        </p:txBody>
      </p:sp>
    </p:spTree>
    <p:extLst>
      <p:ext uri="{BB962C8B-B14F-4D97-AF65-F5344CB8AC3E}">
        <p14:creationId xmlns:p14="http://schemas.microsoft.com/office/powerpoint/2010/main" val="26407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2410</TotalTime>
  <Words>1893</Words>
  <Application>Microsoft Office PowerPoint</Application>
  <PresentationFormat>Widescreen</PresentationFormat>
  <Paragraphs>251</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DengXian</vt:lpstr>
      <vt:lpstr>Arial</vt:lpstr>
      <vt:lpstr>Calibri</vt:lpstr>
      <vt:lpstr>Calibri Light</vt:lpstr>
      <vt:lpstr>Consolas</vt:lpstr>
      <vt:lpstr>Latha</vt:lpstr>
      <vt:lpstr>Office Theme</vt:lpstr>
      <vt:lpstr>CG1112</vt:lpstr>
      <vt:lpstr>Recap of Studio</vt:lpstr>
      <vt:lpstr>Recap of Studio</vt:lpstr>
      <vt:lpstr>Recap of Studio</vt:lpstr>
      <vt:lpstr>Recap of Studio</vt:lpstr>
      <vt:lpstr>Part 1</vt:lpstr>
      <vt:lpstr>Q1. Understanding the PWM Module</vt:lpstr>
      <vt:lpstr>Q1. Understanding the PWM Module</vt:lpstr>
      <vt:lpstr>Q1. Understanding the PWM Module</vt:lpstr>
      <vt:lpstr>Q1. Understanding the PWM Module</vt:lpstr>
      <vt:lpstr>Q1. Understanding the PWM Module</vt:lpstr>
      <vt:lpstr>Q1. Understanding the PWM Module</vt:lpstr>
      <vt:lpstr>Q1. Understanding the PWM Module</vt:lpstr>
      <vt:lpstr>Q1. Understanding the PWM Module</vt:lpstr>
      <vt:lpstr>Q1. Understanding the PWM Module</vt:lpstr>
      <vt:lpstr>Q2. Timer Interrupts</vt:lpstr>
      <vt:lpstr>Q2. Timer Interrupts</vt:lpstr>
      <vt:lpstr>Q2. Timer Interrupts</vt:lpstr>
      <vt:lpstr>Q2. Timer Interrupts</vt:lpstr>
      <vt:lpstr>Part 2</vt:lpstr>
      <vt:lpstr>Q1. Interrupts</vt:lpstr>
      <vt:lpstr>Q1. Interrupts</vt:lpstr>
      <vt:lpstr>Q1. Interrupts</vt:lpstr>
      <vt:lpstr>Q1. Interrupts</vt:lpstr>
      <vt:lpstr>Q1. Interrupts</vt:lpstr>
      <vt:lpstr>Q1. Interrupts</vt:lpstr>
      <vt:lpstr>Q1. Interrupts</vt:lpstr>
      <vt:lpstr>Q2. Interrupts</vt:lpstr>
      <vt:lpstr>Q2. Interrupts</vt:lpstr>
      <vt:lpstr>Q3. Timers</vt:lpstr>
      <vt:lpstr>Q3. Timers</vt:lpstr>
      <vt:lpstr>Q3. Timers</vt:lpstr>
      <vt:lpstr>Q4. Timers</vt:lpstr>
      <vt:lpstr>Q4. Timers</vt:lpstr>
      <vt:lpstr>Q4. Timers</vt:lpstr>
      <vt:lpstr>Q4. Timers</vt:lpstr>
      <vt:lpstr>THE END!</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CG1112</dc:title>
  <dc:creator>Ravi Suppiah</dc:creator>
  <cp:lastModifiedBy>Ravi Suppiah</cp:lastModifiedBy>
  <cp:revision>106</cp:revision>
  <dcterms:created xsi:type="dcterms:W3CDTF">2019-02-01T00:20:35Z</dcterms:created>
  <dcterms:modified xsi:type="dcterms:W3CDTF">2019-02-22T01:43:26Z</dcterms:modified>
</cp:coreProperties>
</file>