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9" r:id="rId20"/>
    <p:sldId id="280" r:id="rId21"/>
    <p:sldId id="281" r:id="rId22"/>
    <p:sldId id="275" r:id="rId23"/>
    <p:sldId id="276" r:id="rId24"/>
    <p:sldId id="278" r:id="rId25"/>
    <p:sldId id="272"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3300"/>
    <a:srgbClr val="66FF99"/>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05436-6FDE-4DD8-B57A-2D4E600C6213}" type="datetimeFigureOut">
              <a:rPr lang="en-SG" smtClean="0"/>
              <a:t>15/3/2019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4A01-BD73-4F02-B729-FBD4AB2CCAE6}" type="slidenum">
              <a:rPr lang="en-SG" smtClean="0"/>
              <a:t>‹#›</a:t>
            </a:fld>
            <a:endParaRPr lang="en-SG"/>
          </a:p>
        </p:txBody>
      </p:sp>
    </p:spTree>
    <p:extLst>
      <p:ext uri="{BB962C8B-B14F-4D97-AF65-F5344CB8AC3E}">
        <p14:creationId xmlns:p14="http://schemas.microsoft.com/office/powerpoint/2010/main" val="354936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64F4A01-BD73-4F02-B729-FBD4AB2CCAE6}" type="slidenum">
              <a:rPr lang="en-SG" smtClean="0"/>
              <a:t>19</a:t>
            </a:fld>
            <a:endParaRPr lang="en-SG"/>
          </a:p>
        </p:txBody>
      </p:sp>
    </p:spTree>
    <p:extLst>
      <p:ext uri="{BB962C8B-B14F-4D97-AF65-F5344CB8AC3E}">
        <p14:creationId xmlns:p14="http://schemas.microsoft.com/office/powerpoint/2010/main" val="143541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C405FE8E-17B4-4087-A856-A4E5C1DD5979}" type="datetimeFigureOut">
              <a:rPr lang="en-SG" smtClean="0"/>
              <a:t>15/3/2019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225069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405FE8E-17B4-4087-A856-A4E5C1DD5979}" type="datetimeFigureOut">
              <a:rPr lang="en-SG" smtClean="0"/>
              <a:t>15/3/2019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225382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405FE8E-17B4-4087-A856-A4E5C1DD5979}" type="datetimeFigureOut">
              <a:rPr lang="en-SG" smtClean="0"/>
              <a:t>15/3/2019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78306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405FE8E-17B4-4087-A856-A4E5C1DD5979}" type="datetimeFigureOut">
              <a:rPr lang="en-SG" smtClean="0"/>
              <a:t>15/3/2019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93996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05FE8E-17B4-4087-A856-A4E5C1DD5979}" type="datetimeFigureOut">
              <a:rPr lang="en-SG" smtClean="0"/>
              <a:t>15/3/2019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293139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C405FE8E-17B4-4087-A856-A4E5C1DD5979}" type="datetimeFigureOut">
              <a:rPr lang="en-SG" smtClean="0"/>
              <a:t>15/3/2019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52744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C405FE8E-17B4-4087-A856-A4E5C1DD5979}" type="datetimeFigureOut">
              <a:rPr lang="en-SG" smtClean="0"/>
              <a:t>15/3/2019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379588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C405FE8E-17B4-4087-A856-A4E5C1DD5979}" type="datetimeFigureOut">
              <a:rPr lang="en-SG" smtClean="0"/>
              <a:t>15/3/2019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01115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5FE8E-17B4-4087-A856-A4E5C1DD5979}" type="datetimeFigureOut">
              <a:rPr lang="en-SG" smtClean="0"/>
              <a:t>15/3/2019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93831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05FE8E-17B4-4087-A856-A4E5C1DD5979}" type="datetimeFigureOut">
              <a:rPr lang="en-SG" smtClean="0"/>
              <a:t>15/3/2019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205850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05FE8E-17B4-4087-A856-A4E5C1DD5979}" type="datetimeFigureOut">
              <a:rPr lang="en-SG" smtClean="0"/>
              <a:t>15/3/2019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251C84A-36A5-4DC4-A184-5E6D071CD725}" type="slidenum">
              <a:rPr lang="en-SG" smtClean="0"/>
              <a:t>‹#›</a:t>
            </a:fld>
            <a:endParaRPr lang="en-SG"/>
          </a:p>
        </p:txBody>
      </p:sp>
    </p:spTree>
    <p:extLst>
      <p:ext uri="{BB962C8B-B14F-4D97-AF65-F5344CB8AC3E}">
        <p14:creationId xmlns:p14="http://schemas.microsoft.com/office/powerpoint/2010/main" val="16956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5FE8E-17B4-4087-A856-A4E5C1DD5979}" type="datetimeFigureOut">
              <a:rPr lang="en-SG" smtClean="0"/>
              <a:t>15/3/2019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1C84A-36A5-4DC4-A184-5E6D071CD725}" type="slidenum">
              <a:rPr lang="en-SG" smtClean="0"/>
              <a:t>‹#›</a:t>
            </a:fld>
            <a:endParaRPr lang="en-SG"/>
          </a:p>
        </p:txBody>
      </p:sp>
    </p:spTree>
    <p:extLst>
      <p:ext uri="{BB962C8B-B14F-4D97-AF65-F5344CB8AC3E}">
        <p14:creationId xmlns:p14="http://schemas.microsoft.com/office/powerpoint/2010/main" val="123138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EPP2</a:t>
            </a:r>
            <a:endParaRPr lang="en-SG" dirty="0"/>
          </a:p>
        </p:txBody>
      </p:sp>
      <p:sp>
        <p:nvSpPr>
          <p:cNvPr id="3" name="Subtitle 2"/>
          <p:cNvSpPr>
            <a:spLocks noGrp="1"/>
          </p:cNvSpPr>
          <p:nvPr>
            <p:ph type="subTitle" idx="1"/>
          </p:nvPr>
        </p:nvSpPr>
        <p:spPr/>
        <p:txBody>
          <a:bodyPr/>
          <a:lstStyle/>
          <a:p>
            <a:r>
              <a:rPr lang="en-SG" dirty="0" smtClean="0"/>
              <a:t>Tutorial 5</a:t>
            </a:r>
            <a:endParaRPr lang="en-SG" dirty="0"/>
          </a:p>
        </p:txBody>
      </p:sp>
    </p:spTree>
    <p:extLst>
      <p:ext uri="{BB962C8B-B14F-4D97-AF65-F5344CB8AC3E}">
        <p14:creationId xmlns:p14="http://schemas.microsoft.com/office/powerpoint/2010/main" val="2410396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Rates</a:t>
            </a:r>
            <a:endParaRPr lang="en-SG" dirty="0"/>
          </a:p>
        </p:txBody>
      </p:sp>
      <p:sp>
        <p:nvSpPr>
          <p:cNvPr id="3" name="Content Placeholder 2"/>
          <p:cNvSpPr>
            <a:spLocks noGrp="1"/>
          </p:cNvSpPr>
          <p:nvPr>
            <p:ph idx="1"/>
          </p:nvPr>
        </p:nvSpPr>
        <p:spPr>
          <a:xfrm>
            <a:off x="838200" y="1825625"/>
            <a:ext cx="10515600" cy="1007516"/>
          </a:xfrm>
        </p:spPr>
        <p:txBody>
          <a:bodyPr/>
          <a:lstStyle/>
          <a:p>
            <a:pPr marL="0" indent="0">
              <a:buNone/>
            </a:pPr>
            <a:r>
              <a:rPr lang="en-SG" dirty="0" smtClean="0"/>
              <a:t>5. Explain </a:t>
            </a:r>
            <a:r>
              <a:rPr lang="en-SG" dirty="0"/>
              <a:t>the difference between bit rate and baud rate. Explain why bit rate can sometimes be much higher than baud rate. </a:t>
            </a:r>
          </a:p>
          <a:p>
            <a:endParaRPr lang="en-SG" dirty="0"/>
          </a:p>
        </p:txBody>
      </p:sp>
      <p:sp>
        <p:nvSpPr>
          <p:cNvPr id="4" name="Content Placeholder 2"/>
          <p:cNvSpPr txBox="1">
            <a:spLocks/>
          </p:cNvSpPr>
          <p:nvPr/>
        </p:nvSpPr>
        <p:spPr>
          <a:xfrm>
            <a:off x="838200" y="3144758"/>
            <a:ext cx="10515600" cy="292625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Baud rate is the number of symbols (in the case of UART, a 5v symbol and a 0v symbol) that can be sent per second over a transmission line. </a:t>
            </a:r>
            <a:endParaRPr lang="en-SG" dirty="0" smtClean="0"/>
          </a:p>
          <a:p>
            <a:r>
              <a:rPr lang="en-SG" dirty="0" smtClean="0"/>
              <a:t>The </a:t>
            </a:r>
            <a:r>
              <a:rPr lang="en-SG" dirty="0"/>
              <a:t>bit rate is the total number of data bits that can be sent in one second. </a:t>
            </a:r>
            <a:endParaRPr lang="en-SG" dirty="0" smtClean="0"/>
          </a:p>
          <a:p>
            <a:r>
              <a:rPr lang="en-SG" dirty="0" smtClean="0"/>
              <a:t>Usually </a:t>
            </a:r>
            <a:r>
              <a:rPr lang="en-SG" dirty="0"/>
              <a:t>these two are the same (‘1’ sent as a 5v symbol and ‘0’ sent as a 0v symbol), but with special encoding schemes and data compression that bit rate can be higher than the baud rate.</a:t>
            </a:r>
          </a:p>
          <a:p>
            <a:endParaRPr lang="en-SG" dirty="0"/>
          </a:p>
        </p:txBody>
      </p:sp>
    </p:spTree>
    <p:extLst>
      <p:ext uri="{BB962C8B-B14F-4D97-AF65-F5344CB8AC3E}">
        <p14:creationId xmlns:p14="http://schemas.microsoft.com/office/powerpoint/2010/main" val="2095734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Rates</a:t>
            </a:r>
            <a:endParaRPr lang="en-SG" dirty="0"/>
          </a:p>
        </p:txBody>
      </p:sp>
      <p:sp>
        <p:nvSpPr>
          <p:cNvPr id="3" name="Content Placeholder 2"/>
          <p:cNvSpPr>
            <a:spLocks noGrp="1"/>
          </p:cNvSpPr>
          <p:nvPr>
            <p:ph idx="1"/>
          </p:nvPr>
        </p:nvSpPr>
        <p:spPr>
          <a:xfrm>
            <a:off x="838200" y="1825625"/>
            <a:ext cx="10515600" cy="1367280"/>
          </a:xfrm>
        </p:spPr>
        <p:txBody>
          <a:bodyPr/>
          <a:lstStyle/>
          <a:p>
            <a:r>
              <a:rPr lang="en-SG" dirty="0"/>
              <a:t>Modems in the past could send 9600 bps over a 2400 baud channel by using “Quadrature Amplitude Modulation” that uses two </a:t>
            </a:r>
            <a:r>
              <a:rPr lang="en-SG" dirty="0" err="1"/>
              <a:t>analog</a:t>
            </a:r>
            <a:r>
              <a:rPr lang="en-SG" dirty="0"/>
              <a:t> channels along the same telephone line to send 4 bits per symbol. </a:t>
            </a:r>
            <a:endParaRPr lang="en-SG" dirty="0" smtClean="0"/>
          </a:p>
          <a:p>
            <a:pPr marL="0" indent="0">
              <a:buNone/>
            </a:pPr>
            <a:endParaRPr lang="en-SG" dirty="0"/>
          </a:p>
        </p:txBody>
      </p:sp>
      <p:pic>
        <p:nvPicPr>
          <p:cNvPr id="4" name="Picture 3"/>
          <p:cNvPicPr>
            <a:picLocks noChangeAspect="1"/>
          </p:cNvPicPr>
          <p:nvPr/>
        </p:nvPicPr>
        <p:blipFill>
          <a:blip r:embed="rId2"/>
          <a:stretch>
            <a:fillRect/>
          </a:stretch>
        </p:blipFill>
        <p:spPr>
          <a:xfrm>
            <a:off x="4109179" y="3224004"/>
            <a:ext cx="3467100" cy="1571625"/>
          </a:xfrm>
          <a:prstGeom prst="rect">
            <a:avLst/>
          </a:prstGeom>
        </p:spPr>
      </p:pic>
      <p:sp>
        <p:nvSpPr>
          <p:cNvPr id="5" name="Content Placeholder 2"/>
          <p:cNvSpPr txBox="1">
            <a:spLocks/>
          </p:cNvSpPr>
          <p:nvPr/>
        </p:nvSpPr>
        <p:spPr>
          <a:xfrm>
            <a:off x="838200" y="5123460"/>
            <a:ext cx="10515600" cy="1367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The later V34 standard could send 28800 bps by using “Trellis Coding”, while the V42 standard used compression to send up to 56.6 kbps.</a:t>
            </a:r>
          </a:p>
          <a:p>
            <a:pPr marL="0" indent="0">
              <a:buFont typeface="Arial" panose="020B0604020202020204" pitchFamily="34" charset="0"/>
              <a:buNone/>
            </a:pPr>
            <a:endParaRPr lang="en-SG" dirty="0"/>
          </a:p>
        </p:txBody>
      </p:sp>
      <p:sp>
        <p:nvSpPr>
          <p:cNvPr id="6" name="TextBox 5"/>
          <p:cNvSpPr txBox="1"/>
          <p:nvPr/>
        </p:nvSpPr>
        <p:spPr>
          <a:xfrm>
            <a:off x="7884826" y="3747541"/>
            <a:ext cx="1858781" cy="369332"/>
          </a:xfrm>
          <a:prstGeom prst="rect">
            <a:avLst/>
          </a:prstGeom>
          <a:noFill/>
        </p:spPr>
        <p:txBody>
          <a:bodyPr wrap="square" rtlCol="0">
            <a:spAutoFit/>
          </a:bodyPr>
          <a:lstStyle/>
          <a:p>
            <a:r>
              <a:rPr lang="en-SG" dirty="0" smtClean="0"/>
              <a:t>QAM Signal</a:t>
            </a:r>
            <a:endParaRPr lang="en-SG" dirty="0"/>
          </a:p>
        </p:txBody>
      </p:sp>
    </p:spTree>
    <p:extLst>
      <p:ext uri="{BB962C8B-B14F-4D97-AF65-F5344CB8AC3E}">
        <p14:creationId xmlns:p14="http://schemas.microsoft.com/office/powerpoint/2010/main" val="858537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Use of a Magic Number</a:t>
            </a:r>
            <a:endParaRPr lang="en-SG" dirty="0"/>
          </a:p>
        </p:txBody>
      </p:sp>
      <p:sp>
        <p:nvSpPr>
          <p:cNvPr id="3" name="Content Placeholder 2"/>
          <p:cNvSpPr>
            <a:spLocks noGrp="1"/>
          </p:cNvSpPr>
          <p:nvPr>
            <p:ph idx="1"/>
          </p:nvPr>
        </p:nvSpPr>
        <p:spPr>
          <a:xfrm>
            <a:off x="838200" y="1825625"/>
            <a:ext cx="10515600" cy="932565"/>
          </a:xfrm>
        </p:spPr>
        <p:txBody>
          <a:bodyPr/>
          <a:lstStyle/>
          <a:p>
            <a:pPr marL="0" indent="0">
              <a:buNone/>
            </a:pPr>
            <a:r>
              <a:rPr lang="en-SG" dirty="0" smtClean="0"/>
              <a:t>6. The </a:t>
            </a:r>
            <a:r>
              <a:rPr lang="en-SG" dirty="0"/>
              <a:t>serializing code provided to you uses a magic number of 0xFCFDFEFF. What is the purpose of the magic number? </a:t>
            </a:r>
          </a:p>
        </p:txBody>
      </p:sp>
      <p:sp>
        <p:nvSpPr>
          <p:cNvPr id="5" name="TextBox 4"/>
          <p:cNvSpPr txBox="1"/>
          <p:nvPr/>
        </p:nvSpPr>
        <p:spPr>
          <a:xfrm>
            <a:off x="1004341" y="3972393"/>
            <a:ext cx="9713626" cy="1569660"/>
          </a:xfrm>
          <a:prstGeom prst="rect">
            <a:avLst/>
          </a:prstGeom>
          <a:noFill/>
        </p:spPr>
        <p:txBody>
          <a:bodyPr wrap="square" rtlCol="0">
            <a:spAutoFit/>
          </a:bodyPr>
          <a:lstStyle/>
          <a:p>
            <a:pPr marL="342900" indent="-342900">
              <a:buFont typeface="Arial" panose="020B0604020202020204" pitchFamily="34" charset="0"/>
              <a:buChar char="•"/>
            </a:pPr>
            <a:r>
              <a:rPr lang="en-SG" sz="2400" dirty="0"/>
              <a:t>A “magic number” is a byte sequence that the receiver can use to detect if the current block of data actually constitutes a data packet, or it’s just simply a random sequence of bytes</a:t>
            </a:r>
            <a:r>
              <a:rPr lang="en-SG" sz="2400" dirty="0" smtClean="0"/>
              <a:t>.</a:t>
            </a:r>
            <a:endParaRPr lang="en-SG" sz="2400" dirty="0"/>
          </a:p>
          <a:p>
            <a:endParaRPr lang="en-SG" sz="2400" dirty="0"/>
          </a:p>
        </p:txBody>
      </p:sp>
    </p:spTree>
    <p:extLst>
      <p:ext uri="{BB962C8B-B14F-4D97-AF65-F5344CB8AC3E}">
        <p14:creationId xmlns:p14="http://schemas.microsoft.com/office/powerpoint/2010/main" val="421282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Use of a Magic Number</a:t>
            </a:r>
            <a:endParaRPr lang="en-SG" dirty="0"/>
          </a:p>
        </p:txBody>
      </p:sp>
      <p:sp>
        <p:nvSpPr>
          <p:cNvPr id="3" name="Content Placeholder 2"/>
          <p:cNvSpPr>
            <a:spLocks noGrp="1"/>
          </p:cNvSpPr>
          <p:nvPr>
            <p:ph idx="1"/>
          </p:nvPr>
        </p:nvSpPr>
        <p:spPr>
          <a:xfrm>
            <a:off x="838200" y="1825625"/>
            <a:ext cx="3778770" cy="527831"/>
          </a:xfrm>
        </p:spPr>
        <p:txBody>
          <a:bodyPr/>
          <a:lstStyle/>
          <a:p>
            <a:r>
              <a:rPr lang="en-SG" dirty="0" smtClean="0"/>
              <a:t>In </a:t>
            </a:r>
            <a:r>
              <a:rPr lang="en-SG" dirty="0" err="1" smtClean="0"/>
              <a:t>TComms</a:t>
            </a:r>
            <a:r>
              <a:rPr lang="en-SG" dirty="0" smtClean="0"/>
              <a:t> Structure</a:t>
            </a:r>
            <a:endParaRPr lang="en-SG" dirty="0"/>
          </a:p>
        </p:txBody>
      </p:sp>
      <p:sp>
        <p:nvSpPr>
          <p:cNvPr id="4" name="Rectangle 3"/>
          <p:cNvSpPr/>
          <p:nvPr/>
        </p:nvSpPr>
        <p:spPr>
          <a:xfrm>
            <a:off x="838200" y="2488393"/>
            <a:ext cx="3937417" cy="2585323"/>
          </a:xfrm>
          <a:prstGeom prst="rect">
            <a:avLst/>
          </a:prstGeom>
          <a:ln>
            <a:solidFill>
              <a:srgbClr val="00B0F0"/>
            </a:solidFill>
          </a:ln>
        </p:spPr>
        <p:txBody>
          <a:bodyPr wrap="square">
            <a:spAutoFit/>
          </a:bodyPr>
          <a:lstStyle/>
          <a:p>
            <a:r>
              <a:rPr lang="en-SG" dirty="0" smtClean="0"/>
              <a:t>#define MAGIC_NUMBER   0xFCFDFEFF</a:t>
            </a:r>
          </a:p>
          <a:p>
            <a:r>
              <a:rPr lang="en-SG" dirty="0" err="1" smtClean="0"/>
              <a:t>typedef</a:t>
            </a:r>
            <a:r>
              <a:rPr lang="en-SG" dirty="0" smtClean="0"/>
              <a:t> </a:t>
            </a:r>
            <a:r>
              <a:rPr lang="en-SG" dirty="0" err="1" smtClean="0"/>
              <a:t>struct</a:t>
            </a:r>
            <a:r>
              <a:rPr lang="en-SG" dirty="0" smtClean="0"/>
              <a:t> </a:t>
            </a:r>
            <a:r>
              <a:rPr lang="en-SG" dirty="0" err="1" smtClean="0"/>
              <a:t>comms</a:t>
            </a:r>
            <a:endParaRPr lang="en-SG" dirty="0" smtClean="0"/>
          </a:p>
          <a:p>
            <a:r>
              <a:rPr lang="en-SG" dirty="0" smtClean="0"/>
              <a:t>{</a:t>
            </a:r>
          </a:p>
          <a:p>
            <a:r>
              <a:rPr lang="en-SG" dirty="0" smtClean="0"/>
              <a:t>	uint32_t magic;</a:t>
            </a:r>
          </a:p>
          <a:p>
            <a:r>
              <a:rPr lang="en-SG" dirty="0" smtClean="0"/>
              <a:t>	uint32_t </a:t>
            </a:r>
            <a:r>
              <a:rPr lang="en-SG" dirty="0" err="1" smtClean="0"/>
              <a:t>dataSize</a:t>
            </a:r>
            <a:r>
              <a:rPr lang="en-SG" dirty="0" smtClean="0"/>
              <a:t>;</a:t>
            </a:r>
          </a:p>
          <a:p>
            <a:r>
              <a:rPr lang="en-SG" dirty="0" smtClean="0"/>
              <a:t>	char buffer[MAX_DATA_SIZE];</a:t>
            </a:r>
          </a:p>
          <a:p>
            <a:r>
              <a:rPr lang="en-SG" dirty="0" smtClean="0"/>
              <a:t>	unsigned char checksum;</a:t>
            </a:r>
          </a:p>
          <a:p>
            <a:r>
              <a:rPr lang="en-SG" dirty="0" smtClean="0"/>
              <a:t>	char dummy[3];</a:t>
            </a:r>
          </a:p>
          <a:p>
            <a:r>
              <a:rPr lang="en-SG" dirty="0" smtClean="0"/>
              <a:t>} </a:t>
            </a:r>
            <a:r>
              <a:rPr lang="en-SG" dirty="0" err="1" smtClean="0"/>
              <a:t>TComms</a:t>
            </a:r>
            <a:r>
              <a:rPr lang="en-SG" dirty="0" smtClean="0"/>
              <a:t>;</a:t>
            </a:r>
            <a:endParaRPr lang="en-SG" dirty="0"/>
          </a:p>
        </p:txBody>
      </p:sp>
      <p:sp>
        <p:nvSpPr>
          <p:cNvPr id="5" name="Rectangle 4"/>
          <p:cNvSpPr/>
          <p:nvPr/>
        </p:nvSpPr>
        <p:spPr>
          <a:xfrm>
            <a:off x="4842509" y="2488393"/>
            <a:ext cx="3373210" cy="369332"/>
          </a:xfrm>
          <a:prstGeom prst="rect">
            <a:avLst/>
          </a:prstGeom>
          <a:ln>
            <a:solidFill>
              <a:srgbClr val="FF0000"/>
            </a:solidFill>
          </a:ln>
        </p:spPr>
        <p:txBody>
          <a:bodyPr wrap="square">
            <a:spAutoFit/>
          </a:bodyPr>
          <a:lstStyle/>
          <a:p>
            <a:r>
              <a:rPr lang="en-SG" dirty="0" err="1" smtClean="0"/>
              <a:t>comms.magic</a:t>
            </a:r>
            <a:r>
              <a:rPr lang="en-SG" dirty="0" smtClean="0"/>
              <a:t> = MAGIC_NUMBER;</a:t>
            </a:r>
            <a:endParaRPr lang="en-SG" dirty="0"/>
          </a:p>
        </p:txBody>
      </p:sp>
      <p:sp>
        <p:nvSpPr>
          <p:cNvPr id="6" name="Content Placeholder 2"/>
          <p:cNvSpPr txBox="1">
            <a:spLocks/>
          </p:cNvSpPr>
          <p:nvPr/>
        </p:nvSpPr>
        <p:spPr>
          <a:xfrm>
            <a:off x="4898737" y="1825625"/>
            <a:ext cx="3778770" cy="527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In Serialize</a:t>
            </a:r>
            <a:endParaRPr lang="en-SG" dirty="0"/>
          </a:p>
        </p:txBody>
      </p:sp>
      <p:sp>
        <p:nvSpPr>
          <p:cNvPr id="7" name="Content Placeholder 2"/>
          <p:cNvSpPr txBox="1">
            <a:spLocks/>
          </p:cNvSpPr>
          <p:nvPr/>
        </p:nvSpPr>
        <p:spPr>
          <a:xfrm>
            <a:off x="8282612" y="1825625"/>
            <a:ext cx="3778770" cy="527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In </a:t>
            </a:r>
            <a:r>
              <a:rPr lang="en-SG" dirty="0" err="1" smtClean="0"/>
              <a:t>DeSerialize</a:t>
            </a:r>
            <a:endParaRPr lang="en-SG" dirty="0"/>
          </a:p>
        </p:txBody>
      </p:sp>
      <p:sp>
        <p:nvSpPr>
          <p:cNvPr id="9" name="Rectangle 8"/>
          <p:cNvSpPr/>
          <p:nvPr/>
        </p:nvSpPr>
        <p:spPr>
          <a:xfrm>
            <a:off x="8271947" y="2488393"/>
            <a:ext cx="3789435" cy="1477328"/>
          </a:xfrm>
          <a:prstGeom prst="rect">
            <a:avLst/>
          </a:prstGeom>
          <a:ln>
            <a:solidFill>
              <a:srgbClr val="00B050"/>
            </a:solidFill>
          </a:ln>
        </p:spPr>
        <p:txBody>
          <a:bodyPr wrap="none">
            <a:spAutoFit/>
          </a:bodyPr>
          <a:lstStyle/>
          <a:p>
            <a:r>
              <a:rPr lang="en-SG" dirty="0" smtClean="0"/>
              <a:t>if(</a:t>
            </a:r>
            <a:r>
              <a:rPr lang="en-SG" dirty="0" err="1" smtClean="0"/>
              <a:t>comms</a:t>
            </a:r>
            <a:r>
              <a:rPr lang="en-SG" dirty="0" smtClean="0"/>
              <a:t>-&gt;magic != MAGIC_NUMBER)</a:t>
            </a:r>
          </a:p>
          <a:p>
            <a:r>
              <a:rPr lang="en-SG" dirty="0" smtClean="0"/>
              <a:t>{</a:t>
            </a:r>
          </a:p>
          <a:p>
            <a:r>
              <a:rPr lang="en-SG" dirty="0"/>
              <a:t>	</a:t>
            </a:r>
            <a:r>
              <a:rPr lang="en-SG" dirty="0" smtClean="0"/>
              <a:t>// Print Error Message</a:t>
            </a:r>
          </a:p>
          <a:p>
            <a:r>
              <a:rPr lang="en-SG" dirty="0" smtClean="0"/>
              <a:t>	return PACKET_BAD;</a:t>
            </a:r>
          </a:p>
          <a:p>
            <a:r>
              <a:rPr lang="en-SG" dirty="0" smtClean="0"/>
              <a:t>}</a:t>
            </a:r>
            <a:endParaRPr lang="en-SG" dirty="0"/>
          </a:p>
        </p:txBody>
      </p:sp>
    </p:spTree>
    <p:extLst>
      <p:ext uri="{BB962C8B-B14F-4D97-AF65-F5344CB8AC3E}">
        <p14:creationId xmlns:p14="http://schemas.microsoft.com/office/powerpoint/2010/main" val="78368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Checksums</a:t>
            </a:r>
            <a:endParaRPr lang="en-SG" dirty="0"/>
          </a:p>
        </p:txBody>
      </p:sp>
      <p:sp>
        <p:nvSpPr>
          <p:cNvPr id="3" name="Content Placeholder 2"/>
          <p:cNvSpPr>
            <a:spLocks noGrp="1"/>
          </p:cNvSpPr>
          <p:nvPr>
            <p:ph idx="1"/>
          </p:nvPr>
        </p:nvSpPr>
        <p:spPr>
          <a:xfrm>
            <a:off x="838200" y="1825625"/>
            <a:ext cx="10515600" cy="1067477"/>
          </a:xfrm>
        </p:spPr>
        <p:txBody>
          <a:bodyPr/>
          <a:lstStyle/>
          <a:p>
            <a:pPr marL="0" lvl="0" indent="0">
              <a:buNone/>
            </a:pPr>
            <a:r>
              <a:rPr lang="en-SG" dirty="0"/>
              <a:t>Derive the checksum for the following sequence of bytes</a:t>
            </a:r>
            <a:r>
              <a:rPr lang="en-SG" dirty="0" smtClean="0"/>
              <a:t>:</a:t>
            </a:r>
            <a:endParaRPr lang="en-SG" dirty="0"/>
          </a:p>
          <a:p>
            <a:r>
              <a:rPr lang="en-SG" dirty="0"/>
              <a:t>0A 1C 42 3A </a:t>
            </a:r>
          </a:p>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1460871850"/>
              </p:ext>
            </p:extLst>
          </p:nvPr>
        </p:nvGraphicFramePr>
        <p:xfrm>
          <a:off x="1780540" y="3028039"/>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t>0A</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extLst>
                  <a:ext uri="{0D108BD9-81ED-4DB2-BD59-A6C34878D82A}">
                    <a16:rowId xmlns:a16="http://schemas.microsoft.com/office/drawing/2014/main" val="182314524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28309121"/>
              </p:ext>
            </p:extLst>
          </p:nvPr>
        </p:nvGraphicFramePr>
        <p:xfrm>
          <a:off x="1780540" y="340431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t>1C</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1</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extLst>
                  <a:ext uri="{0D108BD9-81ED-4DB2-BD59-A6C34878D82A}">
                    <a16:rowId xmlns:a16="http://schemas.microsoft.com/office/drawing/2014/main" val="182314524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34655176"/>
              </p:ext>
            </p:extLst>
          </p:nvPr>
        </p:nvGraphicFramePr>
        <p:xfrm>
          <a:off x="1780539" y="377515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solidFill>
                            <a:srgbClr val="FF0000"/>
                          </a:solidFill>
                        </a:rPr>
                        <a:t>XOR</a:t>
                      </a:r>
                      <a:endParaRPr lang="en-SG" dirty="0">
                        <a:solidFill>
                          <a:srgbClr val="FF000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extLst>
                  <a:ext uri="{0D108BD9-81ED-4DB2-BD59-A6C34878D82A}">
                    <a16:rowId xmlns:a16="http://schemas.microsoft.com/office/drawing/2014/main" val="182314524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8854571"/>
              </p:ext>
            </p:extLst>
          </p:nvPr>
        </p:nvGraphicFramePr>
        <p:xfrm>
          <a:off x="1780539" y="414599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t>42</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extLst>
                  <a:ext uri="{0D108BD9-81ED-4DB2-BD59-A6C34878D82A}">
                    <a16:rowId xmlns:a16="http://schemas.microsoft.com/office/drawing/2014/main" val="182314524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78735070"/>
              </p:ext>
            </p:extLst>
          </p:nvPr>
        </p:nvGraphicFramePr>
        <p:xfrm>
          <a:off x="1780539" y="451683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solidFill>
                            <a:srgbClr val="FF0000"/>
                          </a:solidFill>
                        </a:rPr>
                        <a:t>XOR</a:t>
                      </a:r>
                      <a:endParaRPr lang="en-SG" dirty="0">
                        <a:solidFill>
                          <a:srgbClr val="FF000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extLst>
                  <a:ext uri="{0D108BD9-81ED-4DB2-BD59-A6C34878D82A}">
                    <a16:rowId xmlns:a16="http://schemas.microsoft.com/office/drawing/2014/main" val="182314524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88631566"/>
              </p:ext>
            </p:extLst>
          </p:nvPr>
        </p:nvGraphicFramePr>
        <p:xfrm>
          <a:off x="1780538" y="488767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t>3A</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1</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extLst>
                  <a:ext uri="{0D108BD9-81ED-4DB2-BD59-A6C34878D82A}">
                    <a16:rowId xmlns:a16="http://schemas.microsoft.com/office/drawing/2014/main" val="182314524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04792894"/>
              </p:ext>
            </p:extLst>
          </p:nvPr>
        </p:nvGraphicFramePr>
        <p:xfrm>
          <a:off x="1780538" y="5254156"/>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solidFill>
                            <a:srgbClr val="FF0000"/>
                          </a:solidFill>
                        </a:rPr>
                        <a:t>XOR</a:t>
                      </a:r>
                      <a:endParaRPr lang="en-SG" dirty="0">
                        <a:solidFill>
                          <a:srgbClr val="FF000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solidFill>
                      <a:srgbClr val="FFFF00"/>
                    </a:solidFill>
                  </a:tcPr>
                </a:tc>
                <a:tc>
                  <a:txBody>
                    <a:bodyPr/>
                    <a:lstStyle/>
                    <a:p>
                      <a:pPr algn="ctr"/>
                      <a:r>
                        <a:rPr lang="en-SG" dirty="0" smtClean="0">
                          <a:solidFill>
                            <a:srgbClr val="0070C0"/>
                          </a:solidFill>
                        </a:rPr>
                        <a:t>1</a:t>
                      </a:r>
                      <a:endParaRPr lang="en-SG" dirty="0">
                        <a:solidFill>
                          <a:srgbClr val="0070C0"/>
                        </a:solidFill>
                      </a:endParaRPr>
                    </a:p>
                  </a:txBody>
                  <a:tcPr>
                    <a:solidFill>
                      <a:srgbClr val="FFFF00"/>
                    </a:solidFill>
                  </a:tcPr>
                </a:tc>
                <a:tc>
                  <a:txBody>
                    <a:bodyPr/>
                    <a:lstStyle/>
                    <a:p>
                      <a:pPr algn="ctr"/>
                      <a:r>
                        <a:rPr lang="en-SG" dirty="0" smtClean="0">
                          <a:solidFill>
                            <a:srgbClr val="0070C0"/>
                          </a:solidFill>
                        </a:rPr>
                        <a:t>1</a:t>
                      </a:r>
                      <a:endParaRPr lang="en-SG" dirty="0">
                        <a:solidFill>
                          <a:srgbClr val="0070C0"/>
                        </a:solidFill>
                      </a:endParaRPr>
                    </a:p>
                  </a:txBody>
                  <a:tcPr>
                    <a:solidFill>
                      <a:srgbClr val="FFFF00"/>
                    </a:solidFill>
                  </a:tcPr>
                </a:tc>
                <a:tc>
                  <a:txBody>
                    <a:bodyPr/>
                    <a:lstStyle/>
                    <a:p>
                      <a:pPr algn="ctr"/>
                      <a:r>
                        <a:rPr lang="en-SG" dirty="0" smtClean="0">
                          <a:solidFill>
                            <a:srgbClr val="0070C0"/>
                          </a:solidFill>
                        </a:rPr>
                        <a:t>0</a:t>
                      </a:r>
                      <a:endParaRPr lang="en-SG" dirty="0">
                        <a:solidFill>
                          <a:srgbClr val="0070C0"/>
                        </a:solidFill>
                      </a:endParaRPr>
                    </a:p>
                  </a:txBody>
                  <a:tcPr>
                    <a:solidFill>
                      <a:srgbClr val="FFFF00"/>
                    </a:solidFill>
                  </a:tcPr>
                </a:tc>
                <a:tc>
                  <a:txBody>
                    <a:bodyPr/>
                    <a:lstStyle/>
                    <a:p>
                      <a:pPr algn="ctr"/>
                      <a:r>
                        <a:rPr lang="en-SG" dirty="0" smtClean="0">
                          <a:solidFill>
                            <a:srgbClr val="0070C0"/>
                          </a:solidFill>
                        </a:rPr>
                        <a:t>1</a:t>
                      </a:r>
                      <a:endParaRPr lang="en-SG" dirty="0">
                        <a:solidFill>
                          <a:srgbClr val="0070C0"/>
                        </a:solidFill>
                      </a:endParaRPr>
                    </a:p>
                  </a:txBody>
                  <a:tcPr>
                    <a:solidFill>
                      <a:srgbClr val="66FF99"/>
                    </a:solidFill>
                  </a:tcPr>
                </a:tc>
                <a:tc>
                  <a:txBody>
                    <a:bodyPr/>
                    <a:lstStyle/>
                    <a:p>
                      <a:pPr algn="ctr"/>
                      <a:r>
                        <a:rPr lang="en-SG" dirty="0" smtClean="0">
                          <a:solidFill>
                            <a:srgbClr val="0070C0"/>
                          </a:solidFill>
                        </a:rPr>
                        <a:t>1</a:t>
                      </a:r>
                      <a:endParaRPr lang="en-SG" dirty="0">
                        <a:solidFill>
                          <a:srgbClr val="0070C0"/>
                        </a:solidFill>
                      </a:endParaRPr>
                    </a:p>
                  </a:txBody>
                  <a:tcPr>
                    <a:solidFill>
                      <a:srgbClr val="66FF99"/>
                    </a:solidFill>
                  </a:tcPr>
                </a:tc>
                <a:tc>
                  <a:txBody>
                    <a:bodyPr/>
                    <a:lstStyle/>
                    <a:p>
                      <a:pPr algn="ctr"/>
                      <a:r>
                        <a:rPr lang="en-SG" dirty="0" smtClean="0">
                          <a:solidFill>
                            <a:srgbClr val="0070C0"/>
                          </a:solidFill>
                        </a:rPr>
                        <a:t>1</a:t>
                      </a:r>
                      <a:endParaRPr lang="en-SG" dirty="0">
                        <a:solidFill>
                          <a:srgbClr val="0070C0"/>
                        </a:solidFill>
                      </a:endParaRPr>
                    </a:p>
                  </a:txBody>
                  <a:tcPr>
                    <a:solidFill>
                      <a:srgbClr val="66FF99"/>
                    </a:solidFill>
                  </a:tcPr>
                </a:tc>
                <a:tc>
                  <a:txBody>
                    <a:bodyPr/>
                    <a:lstStyle/>
                    <a:p>
                      <a:pPr algn="ctr"/>
                      <a:r>
                        <a:rPr lang="en-SG" dirty="0" smtClean="0">
                          <a:solidFill>
                            <a:srgbClr val="0070C0"/>
                          </a:solidFill>
                        </a:rPr>
                        <a:t>0</a:t>
                      </a:r>
                      <a:endParaRPr lang="en-SG" dirty="0">
                        <a:solidFill>
                          <a:srgbClr val="0070C0"/>
                        </a:solidFill>
                      </a:endParaRPr>
                    </a:p>
                  </a:txBody>
                  <a:tcPr>
                    <a:solidFill>
                      <a:srgbClr val="66FF99"/>
                    </a:solidFill>
                  </a:tcPr>
                </a:tc>
                <a:extLst>
                  <a:ext uri="{0D108BD9-81ED-4DB2-BD59-A6C34878D82A}">
                    <a16:rowId xmlns:a16="http://schemas.microsoft.com/office/drawing/2014/main" val="1823145245"/>
                  </a:ext>
                </a:extLst>
              </a:tr>
            </a:tbl>
          </a:graphicData>
        </a:graphic>
      </p:graphicFrame>
      <p:sp>
        <p:nvSpPr>
          <p:cNvPr id="11" name="TextBox 10"/>
          <p:cNvSpPr txBox="1"/>
          <p:nvPr/>
        </p:nvSpPr>
        <p:spPr>
          <a:xfrm>
            <a:off x="4417056" y="6140205"/>
            <a:ext cx="2854961" cy="461665"/>
          </a:xfrm>
          <a:prstGeom prst="rect">
            <a:avLst/>
          </a:prstGeom>
          <a:noFill/>
        </p:spPr>
        <p:txBody>
          <a:bodyPr wrap="square" rtlCol="0">
            <a:spAutoFit/>
          </a:bodyPr>
          <a:lstStyle/>
          <a:p>
            <a:r>
              <a:rPr lang="en-SG" sz="2400" dirty="0" smtClean="0"/>
              <a:t>Checksum = 0x6E</a:t>
            </a:r>
            <a:endParaRPr lang="en-SG" sz="2400" dirty="0"/>
          </a:p>
        </p:txBody>
      </p:sp>
      <p:sp>
        <p:nvSpPr>
          <p:cNvPr id="14" name="Left Bracket 13"/>
          <p:cNvSpPr/>
          <p:nvPr/>
        </p:nvSpPr>
        <p:spPr>
          <a:xfrm>
            <a:off x="1605278" y="3028039"/>
            <a:ext cx="104142" cy="1117959"/>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SG"/>
          </a:p>
        </p:txBody>
      </p:sp>
      <p:sp>
        <p:nvSpPr>
          <p:cNvPr id="15" name="Right Bracket 14"/>
          <p:cNvSpPr/>
          <p:nvPr/>
        </p:nvSpPr>
        <p:spPr>
          <a:xfrm>
            <a:off x="9908538" y="3762458"/>
            <a:ext cx="187962" cy="1122294"/>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SG"/>
          </a:p>
        </p:txBody>
      </p:sp>
      <p:sp>
        <p:nvSpPr>
          <p:cNvPr id="16" name="Left Bracket 15"/>
          <p:cNvSpPr/>
          <p:nvPr/>
        </p:nvSpPr>
        <p:spPr>
          <a:xfrm>
            <a:off x="1592577" y="4519019"/>
            <a:ext cx="139698" cy="1108158"/>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418202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Checksums</a:t>
            </a:r>
            <a:endParaRPr lang="en-SG" dirty="0"/>
          </a:p>
        </p:txBody>
      </p:sp>
      <p:sp>
        <p:nvSpPr>
          <p:cNvPr id="3" name="Content Placeholder 2"/>
          <p:cNvSpPr>
            <a:spLocks noGrp="1"/>
          </p:cNvSpPr>
          <p:nvPr>
            <p:ph idx="1"/>
          </p:nvPr>
        </p:nvSpPr>
        <p:spPr>
          <a:xfrm>
            <a:off x="838200" y="1825625"/>
            <a:ext cx="10515600" cy="498475"/>
          </a:xfrm>
        </p:spPr>
        <p:txBody>
          <a:bodyPr/>
          <a:lstStyle/>
          <a:p>
            <a:r>
              <a:rPr lang="en-SG" dirty="0"/>
              <a:t>Explain how to use this checksum to check for errors.</a:t>
            </a:r>
          </a:p>
          <a:p>
            <a:pPr marL="0" indent="0">
              <a:buNone/>
            </a:pPr>
            <a:endParaRPr lang="en-SG" dirty="0"/>
          </a:p>
        </p:txBody>
      </p:sp>
      <p:sp>
        <p:nvSpPr>
          <p:cNvPr id="4" name="Content Placeholder 2"/>
          <p:cNvSpPr txBox="1">
            <a:spLocks/>
          </p:cNvSpPr>
          <p:nvPr/>
        </p:nvSpPr>
        <p:spPr>
          <a:xfrm>
            <a:off x="838200" y="2854325"/>
            <a:ext cx="10515600" cy="31146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The checksum 6E is attached to the byte stream to get:</a:t>
            </a:r>
          </a:p>
          <a:p>
            <a:endParaRPr lang="en-SG" dirty="0"/>
          </a:p>
          <a:p>
            <a:r>
              <a:rPr lang="en-SG" dirty="0"/>
              <a:t>0A 1C 42 3A 6E</a:t>
            </a:r>
          </a:p>
          <a:p>
            <a:endParaRPr lang="en-SG" dirty="0"/>
          </a:p>
          <a:p>
            <a:r>
              <a:rPr lang="en-SG" dirty="0"/>
              <a:t>The receiver will repeat the computation over the received bytes and compare the result with the checksum. </a:t>
            </a:r>
            <a:endParaRPr lang="en-SG" dirty="0" smtClean="0"/>
          </a:p>
          <a:p>
            <a:r>
              <a:rPr lang="en-SG" dirty="0" smtClean="0"/>
              <a:t>If </a:t>
            </a:r>
            <a:r>
              <a:rPr lang="en-SG" dirty="0"/>
              <a:t>the computed result does not match the attached checksum, an error has occurred.</a:t>
            </a:r>
          </a:p>
          <a:p>
            <a:pPr marL="0" indent="0">
              <a:buFont typeface="Arial" panose="020B0604020202020204" pitchFamily="34" charset="0"/>
              <a:buNone/>
            </a:pPr>
            <a:endParaRPr lang="en-SG" dirty="0"/>
          </a:p>
        </p:txBody>
      </p:sp>
    </p:spTree>
    <p:extLst>
      <p:ext uri="{BB962C8B-B14F-4D97-AF65-F5344CB8AC3E}">
        <p14:creationId xmlns:p14="http://schemas.microsoft.com/office/powerpoint/2010/main" val="350757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Checksums</a:t>
            </a:r>
            <a:endParaRPr lang="en-SG" dirty="0"/>
          </a:p>
        </p:txBody>
      </p:sp>
      <p:sp>
        <p:nvSpPr>
          <p:cNvPr id="3" name="Content Placeholder 2"/>
          <p:cNvSpPr>
            <a:spLocks noGrp="1"/>
          </p:cNvSpPr>
          <p:nvPr>
            <p:ph idx="1"/>
          </p:nvPr>
        </p:nvSpPr>
        <p:spPr>
          <a:xfrm>
            <a:off x="838200" y="1825625"/>
            <a:ext cx="10515600" cy="1730375"/>
          </a:xfrm>
        </p:spPr>
        <p:txBody>
          <a:bodyPr>
            <a:normAutofit/>
          </a:bodyPr>
          <a:lstStyle/>
          <a:p>
            <a:pPr lvl="0"/>
            <a:r>
              <a:rPr lang="en-SG" sz="2400" dirty="0"/>
              <a:t>The sequence in part a. was sent out by the transmitter but the receiver instead received</a:t>
            </a:r>
            <a:r>
              <a:rPr lang="en-SG" sz="2400" dirty="0" smtClean="0"/>
              <a:t>:</a:t>
            </a:r>
            <a:endParaRPr lang="en-SG" sz="2400" dirty="0"/>
          </a:p>
          <a:p>
            <a:pPr marL="0" indent="0">
              <a:buNone/>
            </a:pPr>
            <a:r>
              <a:rPr lang="en-SG" sz="2400" dirty="0" smtClean="0"/>
              <a:t>	09 </a:t>
            </a:r>
            <a:r>
              <a:rPr lang="en-SG" sz="2400" dirty="0"/>
              <a:t>1C 41 </a:t>
            </a:r>
            <a:r>
              <a:rPr lang="en-SG" sz="2400" dirty="0" smtClean="0"/>
              <a:t>3A</a:t>
            </a:r>
          </a:p>
          <a:p>
            <a:r>
              <a:rPr lang="en-SG" sz="2400" dirty="0"/>
              <a:t>Derive the checksum for this new sequence.</a:t>
            </a:r>
          </a:p>
          <a:p>
            <a:pPr marL="0" indent="0">
              <a:buNone/>
            </a:pPr>
            <a:endParaRPr lang="en-SG" sz="2400" dirty="0"/>
          </a:p>
          <a:p>
            <a:endParaRPr lang="en-SG" sz="2400" dirty="0"/>
          </a:p>
        </p:txBody>
      </p:sp>
      <p:graphicFrame>
        <p:nvGraphicFramePr>
          <p:cNvPr id="4" name="Table 3"/>
          <p:cNvGraphicFramePr>
            <a:graphicFrameLocks noGrp="1"/>
          </p:cNvGraphicFramePr>
          <p:nvPr>
            <p:extLst>
              <p:ext uri="{D42A27DB-BD31-4B8C-83A1-F6EECF244321}">
                <p14:modId xmlns:p14="http://schemas.microsoft.com/office/powerpoint/2010/main" val="1582558904"/>
              </p:ext>
            </p:extLst>
          </p:nvPr>
        </p:nvGraphicFramePr>
        <p:xfrm>
          <a:off x="1780540" y="3637639"/>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t>09</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solidFill>
                      <a:srgbClr val="FF0000"/>
                    </a:solidFill>
                  </a:tcPr>
                </a:tc>
                <a:tc>
                  <a:txBody>
                    <a:bodyPr/>
                    <a:lstStyle/>
                    <a:p>
                      <a:pPr algn="ctr"/>
                      <a:r>
                        <a:rPr lang="en-SG" dirty="0" smtClean="0"/>
                        <a:t>1</a:t>
                      </a:r>
                      <a:endParaRPr lang="en-SG" dirty="0"/>
                    </a:p>
                  </a:txBody>
                  <a:tcPr>
                    <a:solidFill>
                      <a:srgbClr val="FF0000"/>
                    </a:solidFill>
                  </a:tcPr>
                </a:tc>
                <a:extLst>
                  <a:ext uri="{0D108BD9-81ED-4DB2-BD59-A6C34878D82A}">
                    <a16:rowId xmlns:a16="http://schemas.microsoft.com/office/drawing/2014/main" val="182314524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87182782"/>
              </p:ext>
            </p:extLst>
          </p:nvPr>
        </p:nvGraphicFramePr>
        <p:xfrm>
          <a:off x="1780540" y="401391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t>1C</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1</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extLst>
                  <a:ext uri="{0D108BD9-81ED-4DB2-BD59-A6C34878D82A}">
                    <a16:rowId xmlns:a16="http://schemas.microsoft.com/office/drawing/2014/main" val="182314524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45433796"/>
              </p:ext>
            </p:extLst>
          </p:nvPr>
        </p:nvGraphicFramePr>
        <p:xfrm>
          <a:off x="1780539" y="438475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solidFill>
                            <a:srgbClr val="FF0000"/>
                          </a:solidFill>
                        </a:rPr>
                        <a:t>XOR</a:t>
                      </a:r>
                      <a:endParaRPr lang="en-SG" dirty="0">
                        <a:solidFill>
                          <a:srgbClr val="FF000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solidFill>
                      <a:srgbClr val="FF66FF"/>
                    </a:solidFill>
                  </a:tcPr>
                </a:tc>
                <a:tc>
                  <a:txBody>
                    <a:bodyPr/>
                    <a:lstStyle/>
                    <a:p>
                      <a:pPr algn="ctr"/>
                      <a:r>
                        <a:rPr lang="en-SG" dirty="0" smtClean="0">
                          <a:solidFill>
                            <a:srgbClr val="0070C0"/>
                          </a:solidFill>
                        </a:rPr>
                        <a:t>1</a:t>
                      </a:r>
                      <a:endParaRPr lang="en-SG" dirty="0">
                        <a:solidFill>
                          <a:srgbClr val="0070C0"/>
                        </a:solidFill>
                      </a:endParaRPr>
                    </a:p>
                  </a:txBody>
                  <a:tcPr>
                    <a:solidFill>
                      <a:srgbClr val="FF66FF"/>
                    </a:solidFill>
                  </a:tcPr>
                </a:tc>
                <a:extLst>
                  <a:ext uri="{0D108BD9-81ED-4DB2-BD59-A6C34878D82A}">
                    <a16:rowId xmlns:a16="http://schemas.microsoft.com/office/drawing/2014/main" val="182314524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18436781"/>
              </p:ext>
            </p:extLst>
          </p:nvPr>
        </p:nvGraphicFramePr>
        <p:xfrm>
          <a:off x="1780539" y="475559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t>41</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solidFill>
                      <a:srgbClr val="FF0000"/>
                    </a:solidFill>
                  </a:tcPr>
                </a:tc>
                <a:tc>
                  <a:txBody>
                    <a:bodyPr/>
                    <a:lstStyle/>
                    <a:p>
                      <a:pPr algn="ctr"/>
                      <a:r>
                        <a:rPr lang="en-SG" dirty="0" smtClean="0"/>
                        <a:t>1</a:t>
                      </a:r>
                      <a:endParaRPr lang="en-SG" dirty="0"/>
                    </a:p>
                  </a:txBody>
                  <a:tcPr>
                    <a:solidFill>
                      <a:srgbClr val="FF0000"/>
                    </a:solidFill>
                  </a:tcPr>
                </a:tc>
                <a:extLst>
                  <a:ext uri="{0D108BD9-81ED-4DB2-BD59-A6C34878D82A}">
                    <a16:rowId xmlns:a16="http://schemas.microsoft.com/office/drawing/2014/main" val="182314524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6190792"/>
              </p:ext>
            </p:extLst>
          </p:nvPr>
        </p:nvGraphicFramePr>
        <p:xfrm>
          <a:off x="1780539" y="512643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solidFill>
                            <a:srgbClr val="FF0000"/>
                          </a:solidFill>
                        </a:rPr>
                        <a:t>XOR</a:t>
                      </a:r>
                      <a:endParaRPr lang="en-SG" dirty="0">
                        <a:solidFill>
                          <a:srgbClr val="FF000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1</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tc>
                <a:extLst>
                  <a:ext uri="{0D108BD9-81ED-4DB2-BD59-A6C34878D82A}">
                    <a16:rowId xmlns:a16="http://schemas.microsoft.com/office/drawing/2014/main" val="182314524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4276164"/>
              </p:ext>
            </p:extLst>
          </p:nvPr>
        </p:nvGraphicFramePr>
        <p:xfrm>
          <a:off x="1780538" y="5497278"/>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t>3A</a:t>
                      </a:r>
                      <a:endParaRPr lang="en-SG" dirty="0"/>
                    </a:p>
                  </a:txBody>
                  <a:tcPr/>
                </a:tc>
                <a:tc>
                  <a:txBody>
                    <a:bodyPr/>
                    <a:lstStyle/>
                    <a:p>
                      <a:pPr algn="ctr"/>
                      <a:r>
                        <a:rPr lang="en-SG" dirty="0" smtClean="0"/>
                        <a:t>0</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1</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tc>
                  <a:txBody>
                    <a:bodyPr/>
                    <a:lstStyle/>
                    <a:p>
                      <a:pPr algn="ctr"/>
                      <a:r>
                        <a:rPr lang="en-SG" dirty="0" smtClean="0"/>
                        <a:t>1</a:t>
                      </a:r>
                      <a:endParaRPr lang="en-SG" dirty="0"/>
                    </a:p>
                  </a:txBody>
                  <a:tcPr/>
                </a:tc>
                <a:tc>
                  <a:txBody>
                    <a:bodyPr/>
                    <a:lstStyle/>
                    <a:p>
                      <a:pPr algn="ctr"/>
                      <a:r>
                        <a:rPr lang="en-SG" dirty="0" smtClean="0"/>
                        <a:t>0</a:t>
                      </a:r>
                      <a:endParaRPr lang="en-SG" dirty="0"/>
                    </a:p>
                  </a:txBody>
                  <a:tcPr/>
                </a:tc>
                <a:extLst>
                  <a:ext uri="{0D108BD9-81ED-4DB2-BD59-A6C34878D82A}">
                    <a16:rowId xmlns:a16="http://schemas.microsoft.com/office/drawing/2014/main" val="182314524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56447681"/>
              </p:ext>
            </p:extLst>
          </p:nvPr>
        </p:nvGraphicFramePr>
        <p:xfrm>
          <a:off x="1780538" y="5863756"/>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1062360830"/>
                    </a:ext>
                  </a:extLst>
                </a:gridCol>
                <a:gridCol w="903111">
                  <a:extLst>
                    <a:ext uri="{9D8B030D-6E8A-4147-A177-3AD203B41FA5}">
                      <a16:colId xmlns:a16="http://schemas.microsoft.com/office/drawing/2014/main" val="2115299456"/>
                    </a:ext>
                  </a:extLst>
                </a:gridCol>
                <a:gridCol w="903111">
                  <a:extLst>
                    <a:ext uri="{9D8B030D-6E8A-4147-A177-3AD203B41FA5}">
                      <a16:colId xmlns:a16="http://schemas.microsoft.com/office/drawing/2014/main" val="2701337133"/>
                    </a:ext>
                  </a:extLst>
                </a:gridCol>
                <a:gridCol w="903111">
                  <a:extLst>
                    <a:ext uri="{9D8B030D-6E8A-4147-A177-3AD203B41FA5}">
                      <a16:colId xmlns:a16="http://schemas.microsoft.com/office/drawing/2014/main" val="666818020"/>
                    </a:ext>
                  </a:extLst>
                </a:gridCol>
                <a:gridCol w="903111">
                  <a:extLst>
                    <a:ext uri="{9D8B030D-6E8A-4147-A177-3AD203B41FA5}">
                      <a16:colId xmlns:a16="http://schemas.microsoft.com/office/drawing/2014/main" val="2784508043"/>
                    </a:ext>
                  </a:extLst>
                </a:gridCol>
                <a:gridCol w="903111">
                  <a:extLst>
                    <a:ext uri="{9D8B030D-6E8A-4147-A177-3AD203B41FA5}">
                      <a16:colId xmlns:a16="http://schemas.microsoft.com/office/drawing/2014/main" val="2143400584"/>
                    </a:ext>
                  </a:extLst>
                </a:gridCol>
                <a:gridCol w="903111">
                  <a:extLst>
                    <a:ext uri="{9D8B030D-6E8A-4147-A177-3AD203B41FA5}">
                      <a16:colId xmlns:a16="http://schemas.microsoft.com/office/drawing/2014/main" val="4036729156"/>
                    </a:ext>
                  </a:extLst>
                </a:gridCol>
                <a:gridCol w="903111">
                  <a:extLst>
                    <a:ext uri="{9D8B030D-6E8A-4147-A177-3AD203B41FA5}">
                      <a16:colId xmlns:a16="http://schemas.microsoft.com/office/drawing/2014/main" val="848968445"/>
                    </a:ext>
                  </a:extLst>
                </a:gridCol>
                <a:gridCol w="903111">
                  <a:extLst>
                    <a:ext uri="{9D8B030D-6E8A-4147-A177-3AD203B41FA5}">
                      <a16:colId xmlns:a16="http://schemas.microsoft.com/office/drawing/2014/main" val="1736486611"/>
                    </a:ext>
                  </a:extLst>
                </a:gridCol>
              </a:tblGrid>
              <a:tr h="370840">
                <a:tc>
                  <a:txBody>
                    <a:bodyPr/>
                    <a:lstStyle/>
                    <a:p>
                      <a:pPr algn="ctr"/>
                      <a:r>
                        <a:rPr lang="en-SG" dirty="0" smtClean="0">
                          <a:solidFill>
                            <a:srgbClr val="FF0000"/>
                          </a:solidFill>
                        </a:rPr>
                        <a:t>XOR</a:t>
                      </a:r>
                      <a:endParaRPr lang="en-SG" dirty="0">
                        <a:solidFill>
                          <a:srgbClr val="FF0000"/>
                        </a:solidFill>
                      </a:endParaRPr>
                    </a:p>
                  </a:txBody>
                  <a:tcPr/>
                </a:tc>
                <a:tc>
                  <a:txBody>
                    <a:bodyPr/>
                    <a:lstStyle/>
                    <a:p>
                      <a:pPr algn="ctr"/>
                      <a:r>
                        <a:rPr lang="en-SG" dirty="0" smtClean="0">
                          <a:solidFill>
                            <a:srgbClr val="0070C0"/>
                          </a:solidFill>
                        </a:rPr>
                        <a:t>0</a:t>
                      </a:r>
                      <a:endParaRPr lang="en-SG" dirty="0">
                        <a:solidFill>
                          <a:srgbClr val="0070C0"/>
                        </a:solidFill>
                      </a:endParaRPr>
                    </a:p>
                  </a:txBody>
                  <a:tcPr>
                    <a:solidFill>
                      <a:srgbClr val="FFFF00"/>
                    </a:solidFill>
                  </a:tcPr>
                </a:tc>
                <a:tc>
                  <a:txBody>
                    <a:bodyPr/>
                    <a:lstStyle/>
                    <a:p>
                      <a:pPr algn="ctr"/>
                      <a:r>
                        <a:rPr lang="en-SG" dirty="0" smtClean="0">
                          <a:solidFill>
                            <a:srgbClr val="0070C0"/>
                          </a:solidFill>
                        </a:rPr>
                        <a:t>1</a:t>
                      </a:r>
                      <a:endParaRPr lang="en-SG" dirty="0">
                        <a:solidFill>
                          <a:srgbClr val="0070C0"/>
                        </a:solidFill>
                      </a:endParaRPr>
                    </a:p>
                  </a:txBody>
                  <a:tcPr>
                    <a:solidFill>
                      <a:srgbClr val="FFFF00"/>
                    </a:solidFill>
                  </a:tcPr>
                </a:tc>
                <a:tc>
                  <a:txBody>
                    <a:bodyPr/>
                    <a:lstStyle/>
                    <a:p>
                      <a:pPr algn="ctr"/>
                      <a:r>
                        <a:rPr lang="en-SG" dirty="0" smtClean="0">
                          <a:solidFill>
                            <a:srgbClr val="0070C0"/>
                          </a:solidFill>
                        </a:rPr>
                        <a:t>1</a:t>
                      </a:r>
                      <a:endParaRPr lang="en-SG" dirty="0">
                        <a:solidFill>
                          <a:srgbClr val="0070C0"/>
                        </a:solidFill>
                      </a:endParaRPr>
                    </a:p>
                  </a:txBody>
                  <a:tcPr>
                    <a:solidFill>
                      <a:srgbClr val="FFFF00"/>
                    </a:solidFill>
                  </a:tcPr>
                </a:tc>
                <a:tc>
                  <a:txBody>
                    <a:bodyPr/>
                    <a:lstStyle/>
                    <a:p>
                      <a:pPr algn="ctr"/>
                      <a:r>
                        <a:rPr lang="en-SG" dirty="0" smtClean="0">
                          <a:solidFill>
                            <a:srgbClr val="0070C0"/>
                          </a:solidFill>
                        </a:rPr>
                        <a:t>0</a:t>
                      </a:r>
                      <a:endParaRPr lang="en-SG" dirty="0">
                        <a:solidFill>
                          <a:srgbClr val="0070C0"/>
                        </a:solidFill>
                      </a:endParaRPr>
                    </a:p>
                  </a:txBody>
                  <a:tcPr>
                    <a:solidFill>
                      <a:srgbClr val="FFFF00"/>
                    </a:solidFill>
                  </a:tcPr>
                </a:tc>
                <a:tc>
                  <a:txBody>
                    <a:bodyPr/>
                    <a:lstStyle/>
                    <a:p>
                      <a:pPr algn="ctr"/>
                      <a:r>
                        <a:rPr lang="en-SG" dirty="0" smtClean="0">
                          <a:solidFill>
                            <a:srgbClr val="0070C0"/>
                          </a:solidFill>
                        </a:rPr>
                        <a:t>1</a:t>
                      </a:r>
                      <a:endParaRPr lang="en-SG" dirty="0">
                        <a:solidFill>
                          <a:srgbClr val="0070C0"/>
                        </a:solidFill>
                      </a:endParaRPr>
                    </a:p>
                  </a:txBody>
                  <a:tcPr>
                    <a:solidFill>
                      <a:srgbClr val="66FF99"/>
                    </a:solidFill>
                  </a:tcPr>
                </a:tc>
                <a:tc>
                  <a:txBody>
                    <a:bodyPr/>
                    <a:lstStyle/>
                    <a:p>
                      <a:pPr algn="ctr"/>
                      <a:r>
                        <a:rPr lang="en-SG" dirty="0" smtClean="0">
                          <a:solidFill>
                            <a:srgbClr val="0070C0"/>
                          </a:solidFill>
                        </a:rPr>
                        <a:t>1</a:t>
                      </a:r>
                      <a:endParaRPr lang="en-SG" dirty="0">
                        <a:solidFill>
                          <a:srgbClr val="0070C0"/>
                        </a:solidFill>
                      </a:endParaRPr>
                    </a:p>
                  </a:txBody>
                  <a:tcPr>
                    <a:solidFill>
                      <a:srgbClr val="66FF99"/>
                    </a:solidFill>
                  </a:tcPr>
                </a:tc>
                <a:tc>
                  <a:txBody>
                    <a:bodyPr/>
                    <a:lstStyle/>
                    <a:p>
                      <a:pPr algn="ctr"/>
                      <a:r>
                        <a:rPr lang="en-SG" dirty="0" smtClean="0">
                          <a:solidFill>
                            <a:srgbClr val="0070C0"/>
                          </a:solidFill>
                        </a:rPr>
                        <a:t>1</a:t>
                      </a:r>
                      <a:endParaRPr lang="en-SG" dirty="0">
                        <a:solidFill>
                          <a:srgbClr val="0070C0"/>
                        </a:solidFill>
                      </a:endParaRPr>
                    </a:p>
                  </a:txBody>
                  <a:tcPr>
                    <a:solidFill>
                      <a:srgbClr val="66FF99"/>
                    </a:solidFill>
                  </a:tcPr>
                </a:tc>
                <a:tc>
                  <a:txBody>
                    <a:bodyPr/>
                    <a:lstStyle/>
                    <a:p>
                      <a:pPr algn="ctr"/>
                      <a:r>
                        <a:rPr lang="en-SG" dirty="0" smtClean="0">
                          <a:solidFill>
                            <a:srgbClr val="0070C0"/>
                          </a:solidFill>
                        </a:rPr>
                        <a:t>0</a:t>
                      </a:r>
                      <a:endParaRPr lang="en-SG" dirty="0">
                        <a:solidFill>
                          <a:srgbClr val="0070C0"/>
                        </a:solidFill>
                      </a:endParaRPr>
                    </a:p>
                  </a:txBody>
                  <a:tcPr>
                    <a:solidFill>
                      <a:srgbClr val="66FF99"/>
                    </a:solidFill>
                  </a:tcPr>
                </a:tc>
                <a:extLst>
                  <a:ext uri="{0D108BD9-81ED-4DB2-BD59-A6C34878D82A}">
                    <a16:rowId xmlns:a16="http://schemas.microsoft.com/office/drawing/2014/main" val="1823145245"/>
                  </a:ext>
                </a:extLst>
              </a:tr>
            </a:tbl>
          </a:graphicData>
        </a:graphic>
      </p:graphicFrame>
      <p:sp>
        <p:nvSpPr>
          <p:cNvPr id="11" name="Left Bracket 10"/>
          <p:cNvSpPr/>
          <p:nvPr/>
        </p:nvSpPr>
        <p:spPr>
          <a:xfrm>
            <a:off x="1605278" y="3637639"/>
            <a:ext cx="104142" cy="1117959"/>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SG"/>
          </a:p>
        </p:txBody>
      </p:sp>
      <p:sp>
        <p:nvSpPr>
          <p:cNvPr id="12" name="Right Bracket 11"/>
          <p:cNvSpPr/>
          <p:nvPr/>
        </p:nvSpPr>
        <p:spPr>
          <a:xfrm>
            <a:off x="9908538" y="4372058"/>
            <a:ext cx="187962" cy="1122294"/>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SG"/>
          </a:p>
        </p:txBody>
      </p:sp>
      <p:sp>
        <p:nvSpPr>
          <p:cNvPr id="13" name="Left Bracket 12"/>
          <p:cNvSpPr/>
          <p:nvPr/>
        </p:nvSpPr>
        <p:spPr>
          <a:xfrm>
            <a:off x="1592577" y="5128619"/>
            <a:ext cx="139698" cy="1108158"/>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SG"/>
          </a:p>
        </p:txBody>
      </p:sp>
      <p:sp>
        <p:nvSpPr>
          <p:cNvPr id="14" name="TextBox 13"/>
          <p:cNvSpPr txBox="1"/>
          <p:nvPr/>
        </p:nvSpPr>
        <p:spPr>
          <a:xfrm>
            <a:off x="4417056" y="6326036"/>
            <a:ext cx="2854961" cy="461665"/>
          </a:xfrm>
          <a:prstGeom prst="rect">
            <a:avLst/>
          </a:prstGeom>
          <a:noFill/>
        </p:spPr>
        <p:txBody>
          <a:bodyPr wrap="square" rtlCol="0">
            <a:spAutoFit/>
          </a:bodyPr>
          <a:lstStyle/>
          <a:p>
            <a:r>
              <a:rPr lang="en-SG" sz="2400" dirty="0" smtClean="0"/>
              <a:t>Checksum = 0x6E</a:t>
            </a:r>
            <a:endParaRPr lang="en-SG" sz="2400" dirty="0"/>
          </a:p>
        </p:txBody>
      </p:sp>
      <p:sp>
        <p:nvSpPr>
          <p:cNvPr id="15" name="TextBox 14"/>
          <p:cNvSpPr txBox="1"/>
          <p:nvPr/>
        </p:nvSpPr>
        <p:spPr>
          <a:xfrm>
            <a:off x="10557165" y="3754582"/>
            <a:ext cx="900544" cy="369332"/>
          </a:xfrm>
          <a:prstGeom prst="rect">
            <a:avLst/>
          </a:prstGeom>
          <a:noFill/>
          <a:ln>
            <a:solidFill>
              <a:srgbClr val="00B0F0"/>
            </a:solidFill>
          </a:ln>
        </p:spPr>
        <p:txBody>
          <a:bodyPr wrap="square" rtlCol="0">
            <a:spAutoFit/>
          </a:bodyPr>
          <a:lstStyle/>
          <a:p>
            <a:r>
              <a:rPr lang="en-SG" dirty="0" smtClean="0"/>
              <a:t>Bit-Flip</a:t>
            </a:r>
            <a:endParaRPr lang="en-SG" dirty="0"/>
          </a:p>
        </p:txBody>
      </p:sp>
      <p:cxnSp>
        <p:nvCxnSpPr>
          <p:cNvPr id="17" name="Straight Arrow Connector 16"/>
          <p:cNvCxnSpPr>
            <a:endCxn id="4" idx="3"/>
          </p:cNvCxnSpPr>
          <p:nvPr/>
        </p:nvCxnSpPr>
        <p:spPr>
          <a:xfrm flipH="1" flipV="1">
            <a:off x="9908539" y="3823059"/>
            <a:ext cx="607061" cy="18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9979659" y="4123914"/>
            <a:ext cx="535941" cy="631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09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Checksums</a:t>
            </a:r>
            <a:endParaRPr lang="en-SG" dirty="0"/>
          </a:p>
        </p:txBody>
      </p:sp>
      <p:sp>
        <p:nvSpPr>
          <p:cNvPr id="3" name="Content Placeholder 2"/>
          <p:cNvSpPr>
            <a:spLocks noGrp="1"/>
          </p:cNvSpPr>
          <p:nvPr>
            <p:ph idx="1"/>
          </p:nvPr>
        </p:nvSpPr>
        <p:spPr/>
        <p:txBody>
          <a:bodyPr/>
          <a:lstStyle/>
          <a:p>
            <a:pPr lvl="0"/>
            <a:r>
              <a:rPr lang="en-SG" dirty="0"/>
              <a:t>From your </a:t>
            </a:r>
            <a:r>
              <a:rPr lang="en-SG" dirty="0" smtClean="0"/>
              <a:t>earlier answer, what </a:t>
            </a:r>
            <a:r>
              <a:rPr lang="en-SG" dirty="0"/>
              <a:t>is the main weakness of checksums?</a:t>
            </a:r>
          </a:p>
          <a:p>
            <a:pPr marL="0" indent="0">
              <a:buNone/>
            </a:pPr>
            <a:endParaRPr lang="en-SG" dirty="0"/>
          </a:p>
          <a:p>
            <a:r>
              <a:rPr lang="en-SG" dirty="0"/>
              <a:t>Checksums can fail to detect errors if there is an </a:t>
            </a:r>
            <a:r>
              <a:rPr lang="en-SG" dirty="0">
                <a:solidFill>
                  <a:srgbClr val="FF0000"/>
                </a:solidFill>
              </a:rPr>
              <a:t>even</a:t>
            </a:r>
            <a:r>
              <a:rPr lang="en-SG" dirty="0"/>
              <a:t> number of errors in a column.</a:t>
            </a:r>
          </a:p>
          <a:p>
            <a:endParaRPr lang="en-SG" dirty="0"/>
          </a:p>
        </p:txBody>
      </p:sp>
    </p:spTree>
    <p:extLst>
      <p:ext uri="{BB962C8B-B14F-4D97-AF65-F5344CB8AC3E}">
        <p14:creationId xmlns:p14="http://schemas.microsoft.com/office/powerpoint/2010/main" val="306088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Part2</a:t>
            </a:r>
            <a:endParaRPr lang="en-SG" dirty="0"/>
          </a:p>
        </p:txBody>
      </p:sp>
      <p:sp>
        <p:nvSpPr>
          <p:cNvPr id="3" name="Subtitle 2"/>
          <p:cNvSpPr>
            <a:spLocks noGrp="1"/>
          </p:cNvSpPr>
          <p:nvPr>
            <p:ph type="subTitle" idx="1"/>
          </p:nvPr>
        </p:nvSpPr>
        <p:spPr/>
        <p:txBody>
          <a:bodyPr/>
          <a:lstStyle/>
          <a:p>
            <a:r>
              <a:rPr lang="en-SG" dirty="0" smtClean="0"/>
              <a:t>LIDAR</a:t>
            </a:r>
            <a:endParaRPr lang="en-SG" dirty="0"/>
          </a:p>
        </p:txBody>
      </p:sp>
    </p:spTree>
    <p:extLst>
      <p:ext uri="{BB962C8B-B14F-4D97-AF65-F5344CB8AC3E}">
        <p14:creationId xmlns:p14="http://schemas.microsoft.com/office/powerpoint/2010/main" val="2506649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Lidar Interface – Communication Modes</a:t>
            </a:r>
          </a:p>
        </p:txBody>
      </p:sp>
      <p:sp>
        <p:nvSpPr>
          <p:cNvPr id="3" name="Content Placeholder 2"/>
          <p:cNvSpPr>
            <a:spLocks noGrp="1"/>
          </p:cNvSpPr>
          <p:nvPr>
            <p:ph idx="1"/>
          </p:nvPr>
        </p:nvSpPr>
        <p:spPr>
          <a:xfrm>
            <a:off x="838200" y="1690688"/>
            <a:ext cx="10515600" cy="3226435"/>
          </a:xfrm>
        </p:spPr>
        <p:txBody>
          <a:bodyPr>
            <a:normAutofit fontScale="92500" lnSpcReduction="10000"/>
          </a:bodyPr>
          <a:lstStyle/>
          <a:p>
            <a:r>
              <a:rPr lang="en-SG" dirty="0"/>
              <a:t>A communication session is always initialized by a host system, i.e. a MCU, a PC, etc. RPLIDAR itself won’t send any data out automatically after powering up. </a:t>
            </a:r>
            <a:endParaRPr lang="en-SG" dirty="0" smtClean="0"/>
          </a:p>
          <a:p>
            <a:r>
              <a:rPr lang="en-SG" dirty="0"/>
              <a:t>If a data packet is sent from host systems to RPLIDARs, such a packet is called a </a:t>
            </a:r>
            <a:r>
              <a:rPr lang="en-SG" b="1" dirty="0"/>
              <a:t>Request. </a:t>
            </a:r>
            <a:r>
              <a:rPr lang="en-SG" dirty="0"/>
              <a:t>Once an RPLIAR receives a request, it will reply the host system with a data packet called a </a:t>
            </a:r>
            <a:r>
              <a:rPr lang="en-SG" b="1" dirty="0"/>
              <a:t>Response</a:t>
            </a:r>
            <a:r>
              <a:rPr lang="en-SG" dirty="0"/>
              <a:t>. </a:t>
            </a:r>
            <a:endParaRPr lang="en-SG" dirty="0" smtClean="0"/>
          </a:p>
          <a:p>
            <a:r>
              <a:rPr lang="en-SG" dirty="0"/>
              <a:t>A fixed 0xA5 byte is used for each request packet, RPLIDAR uses this byte as the identification of a new request packet. An 8bit (1byte) command field must follow the start flag byte. </a:t>
            </a:r>
          </a:p>
        </p:txBody>
      </p:sp>
      <p:pic>
        <p:nvPicPr>
          <p:cNvPr id="5" name="Picture 4"/>
          <p:cNvPicPr>
            <a:picLocks noChangeAspect="1"/>
          </p:cNvPicPr>
          <p:nvPr/>
        </p:nvPicPr>
        <p:blipFill>
          <a:blip r:embed="rId3"/>
          <a:stretch>
            <a:fillRect/>
          </a:stretch>
        </p:blipFill>
        <p:spPr>
          <a:xfrm>
            <a:off x="3007941" y="4917650"/>
            <a:ext cx="6176118" cy="1647563"/>
          </a:xfrm>
          <a:prstGeom prst="rect">
            <a:avLst/>
          </a:prstGeom>
        </p:spPr>
      </p:pic>
      <p:sp>
        <p:nvSpPr>
          <p:cNvPr id="6" name="TextBox 5"/>
          <p:cNvSpPr txBox="1"/>
          <p:nvPr/>
        </p:nvSpPr>
        <p:spPr>
          <a:xfrm>
            <a:off x="4046220" y="6488668"/>
            <a:ext cx="3406140" cy="369332"/>
          </a:xfrm>
          <a:prstGeom prst="rect">
            <a:avLst/>
          </a:prstGeom>
          <a:noFill/>
        </p:spPr>
        <p:txBody>
          <a:bodyPr wrap="square" rtlCol="0">
            <a:spAutoFit/>
          </a:bodyPr>
          <a:lstStyle/>
          <a:p>
            <a:pPr algn="ctr"/>
            <a:r>
              <a:rPr lang="en-SG" dirty="0" err="1" smtClean="0"/>
              <a:t>RPLidar’s</a:t>
            </a:r>
            <a:r>
              <a:rPr lang="en-SG" dirty="0" smtClean="0"/>
              <a:t> Request Packet Format</a:t>
            </a:r>
            <a:endParaRPr lang="en-SG" dirty="0"/>
          </a:p>
        </p:txBody>
      </p:sp>
    </p:spTree>
    <p:extLst>
      <p:ext uri="{BB962C8B-B14F-4D97-AF65-F5344CB8AC3E}">
        <p14:creationId xmlns:p14="http://schemas.microsoft.com/office/powerpoint/2010/main" val="2400404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Part1</a:t>
            </a:r>
            <a:endParaRPr lang="en-SG" dirty="0"/>
          </a:p>
        </p:txBody>
      </p:sp>
      <p:sp>
        <p:nvSpPr>
          <p:cNvPr id="3" name="Subtitle 2"/>
          <p:cNvSpPr>
            <a:spLocks noGrp="1"/>
          </p:cNvSpPr>
          <p:nvPr>
            <p:ph type="subTitle" idx="1"/>
          </p:nvPr>
        </p:nvSpPr>
        <p:spPr/>
        <p:txBody>
          <a:bodyPr/>
          <a:lstStyle/>
          <a:p>
            <a:r>
              <a:rPr lang="en-SG" dirty="0" smtClean="0"/>
              <a:t>Serialization</a:t>
            </a:r>
            <a:endParaRPr lang="en-SG" dirty="0"/>
          </a:p>
        </p:txBody>
      </p:sp>
    </p:spTree>
    <p:extLst>
      <p:ext uri="{BB962C8B-B14F-4D97-AF65-F5344CB8AC3E}">
        <p14:creationId xmlns:p14="http://schemas.microsoft.com/office/powerpoint/2010/main" val="2958432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Lidar Interface – Communication Modes</a:t>
            </a:r>
          </a:p>
        </p:txBody>
      </p:sp>
      <p:sp>
        <p:nvSpPr>
          <p:cNvPr id="3" name="Content Placeholder 2"/>
          <p:cNvSpPr>
            <a:spLocks noGrp="1"/>
          </p:cNvSpPr>
          <p:nvPr>
            <p:ph idx="1"/>
          </p:nvPr>
        </p:nvSpPr>
        <p:spPr/>
        <p:txBody>
          <a:bodyPr/>
          <a:lstStyle/>
          <a:p>
            <a:r>
              <a:rPr lang="en-SG" dirty="0"/>
              <a:t>All the response packets are divided into two classes: </a:t>
            </a:r>
            <a:r>
              <a:rPr lang="en-SG" b="1" dirty="0"/>
              <a:t>response descriptors </a:t>
            </a:r>
            <a:r>
              <a:rPr lang="en-SG" dirty="0"/>
              <a:t>and </a:t>
            </a:r>
            <a:r>
              <a:rPr lang="en-SG" b="1" dirty="0"/>
              <a:t>data responses</a:t>
            </a:r>
            <a:r>
              <a:rPr lang="en-SG" dirty="0"/>
              <a:t>. </a:t>
            </a:r>
            <a:endParaRPr lang="en-SG" dirty="0" smtClean="0"/>
          </a:p>
          <a:p>
            <a:r>
              <a:rPr lang="en-SG" dirty="0" smtClean="0"/>
              <a:t>If </a:t>
            </a:r>
            <a:r>
              <a:rPr lang="en-SG" dirty="0"/>
              <a:t>the current request received by RPLIDAR requires a response, RPLDAR will always send a response descriptor packet first and then send one or more data response packets based on the type of requests. </a:t>
            </a:r>
            <a:endParaRPr lang="en-SG" dirty="0" smtClean="0"/>
          </a:p>
          <a:p>
            <a:r>
              <a:rPr lang="en-SG" dirty="0"/>
              <a:t>Only one response descriptor packet will be sent out during a request/response session. </a:t>
            </a:r>
          </a:p>
        </p:txBody>
      </p:sp>
    </p:spTree>
    <p:extLst>
      <p:ext uri="{BB962C8B-B14F-4D97-AF65-F5344CB8AC3E}">
        <p14:creationId xmlns:p14="http://schemas.microsoft.com/office/powerpoint/2010/main" val="3213189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Lidar Interface – Communication Modes</a:t>
            </a:r>
          </a:p>
        </p:txBody>
      </p:sp>
      <p:sp>
        <p:nvSpPr>
          <p:cNvPr id="3" name="Content Placeholder 2"/>
          <p:cNvSpPr>
            <a:spLocks noGrp="1"/>
          </p:cNvSpPr>
          <p:nvPr>
            <p:ph idx="1"/>
          </p:nvPr>
        </p:nvSpPr>
        <p:spPr>
          <a:xfrm>
            <a:off x="838200" y="1825625"/>
            <a:ext cx="10515600" cy="1610301"/>
          </a:xfrm>
        </p:spPr>
        <p:txBody>
          <a:bodyPr>
            <a:normAutofit/>
          </a:bodyPr>
          <a:lstStyle/>
          <a:p>
            <a:r>
              <a:rPr lang="en-SG" dirty="0"/>
              <a:t>The format of response descriptors is depicted in the following figure</a:t>
            </a:r>
            <a:r>
              <a:rPr lang="en-SG" dirty="0" smtClean="0"/>
              <a:t>.</a:t>
            </a:r>
          </a:p>
          <a:p>
            <a:r>
              <a:rPr lang="en-SG" dirty="0"/>
              <a:t>A response descriptor uses fixed two bytes’ pattern 0xA5 0x5A for the host system to identify the start of a response descriptor. </a:t>
            </a:r>
            <a:r>
              <a:rPr lang="en-SG" dirty="0" smtClean="0"/>
              <a:t> </a:t>
            </a:r>
            <a:endParaRPr lang="en-SG" dirty="0"/>
          </a:p>
        </p:txBody>
      </p:sp>
      <p:pic>
        <p:nvPicPr>
          <p:cNvPr id="4" name="Picture 3"/>
          <p:cNvPicPr>
            <a:picLocks noChangeAspect="1"/>
          </p:cNvPicPr>
          <p:nvPr/>
        </p:nvPicPr>
        <p:blipFill>
          <a:blip r:embed="rId2"/>
          <a:stretch>
            <a:fillRect/>
          </a:stretch>
        </p:blipFill>
        <p:spPr>
          <a:xfrm>
            <a:off x="2247523" y="3713018"/>
            <a:ext cx="7696953" cy="2068422"/>
          </a:xfrm>
          <a:prstGeom prst="rect">
            <a:avLst/>
          </a:prstGeom>
        </p:spPr>
      </p:pic>
    </p:spTree>
    <p:extLst>
      <p:ext uri="{BB962C8B-B14F-4D97-AF65-F5344CB8AC3E}">
        <p14:creationId xmlns:p14="http://schemas.microsoft.com/office/powerpoint/2010/main" val="858408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Lidar Interface – Communication Modes</a:t>
            </a:r>
            <a:endParaRPr lang="en-SG" dirty="0"/>
          </a:p>
        </p:txBody>
      </p:sp>
      <p:sp>
        <p:nvSpPr>
          <p:cNvPr id="3" name="Content Placeholder 2"/>
          <p:cNvSpPr>
            <a:spLocks noGrp="1"/>
          </p:cNvSpPr>
          <p:nvPr>
            <p:ph idx="1"/>
          </p:nvPr>
        </p:nvSpPr>
        <p:spPr>
          <a:xfrm>
            <a:off x="838200" y="1825625"/>
            <a:ext cx="10515600" cy="666115"/>
          </a:xfrm>
        </p:spPr>
        <p:txBody>
          <a:bodyPr/>
          <a:lstStyle/>
          <a:p>
            <a:r>
              <a:rPr lang="en-SG" dirty="0" smtClean="0"/>
              <a:t>Request / Response Mode</a:t>
            </a:r>
            <a:endParaRPr lang="en-SG" dirty="0"/>
          </a:p>
        </p:txBody>
      </p:sp>
      <p:pic>
        <p:nvPicPr>
          <p:cNvPr id="4" name="Picture 3"/>
          <p:cNvPicPr>
            <a:picLocks noChangeAspect="1"/>
          </p:cNvPicPr>
          <p:nvPr/>
        </p:nvPicPr>
        <p:blipFill>
          <a:blip r:embed="rId2"/>
          <a:stretch>
            <a:fillRect/>
          </a:stretch>
        </p:blipFill>
        <p:spPr>
          <a:xfrm>
            <a:off x="838200" y="2985150"/>
            <a:ext cx="5473392" cy="2732344"/>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311592" y="2985150"/>
            <a:ext cx="5330965" cy="2732344"/>
          </a:xfrm>
          <a:prstGeom prst="rect">
            <a:avLst/>
          </a:prstGeom>
          <a:ln>
            <a:solidFill>
              <a:schemeClr val="tx1"/>
            </a:solidFill>
          </a:ln>
        </p:spPr>
      </p:pic>
    </p:spTree>
    <p:extLst>
      <p:ext uri="{BB962C8B-B14F-4D97-AF65-F5344CB8AC3E}">
        <p14:creationId xmlns:p14="http://schemas.microsoft.com/office/powerpoint/2010/main" val="247243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Lidar Interface – Communication Modes</a:t>
            </a:r>
            <a:endParaRPr lang="en-SG" dirty="0"/>
          </a:p>
        </p:txBody>
      </p:sp>
      <p:sp>
        <p:nvSpPr>
          <p:cNvPr id="3" name="Content Placeholder 2"/>
          <p:cNvSpPr>
            <a:spLocks noGrp="1"/>
          </p:cNvSpPr>
          <p:nvPr>
            <p:ph idx="1"/>
          </p:nvPr>
        </p:nvSpPr>
        <p:spPr>
          <a:xfrm>
            <a:off x="838200" y="1825625"/>
            <a:ext cx="10515600" cy="666115"/>
          </a:xfrm>
        </p:spPr>
        <p:txBody>
          <a:bodyPr/>
          <a:lstStyle/>
          <a:p>
            <a:r>
              <a:rPr lang="en-SG" dirty="0" smtClean="0"/>
              <a:t>Single Request – Multiple Response Mode</a:t>
            </a:r>
            <a:endParaRPr lang="en-SG" dirty="0"/>
          </a:p>
        </p:txBody>
      </p:sp>
      <p:pic>
        <p:nvPicPr>
          <p:cNvPr id="5" name="Picture 4"/>
          <p:cNvPicPr>
            <a:picLocks noChangeAspect="1"/>
          </p:cNvPicPr>
          <p:nvPr/>
        </p:nvPicPr>
        <p:blipFill>
          <a:blip r:embed="rId2"/>
          <a:stretch>
            <a:fillRect/>
          </a:stretch>
        </p:blipFill>
        <p:spPr>
          <a:xfrm>
            <a:off x="838200" y="2367049"/>
            <a:ext cx="5879701" cy="4356418"/>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6731756" y="2626677"/>
            <a:ext cx="5265953" cy="3613219"/>
          </a:xfrm>
          <a:prstGeom prst="rect">
            <a:avLst/>
          </a:prstGeom>
          <a:ln>
            <a:solidFill>
              <a:schemeClr val="tx1"/>
            </a:solidFill>
          </a:ln>
        </p:spPr>
      </p:pic>
      <p:sp>
        <p:nvSpPr>
          <p:cNvPr id="4" name="TextBox 3"/>
          <p:cNvSpPr txBox="1"/>
          <p:nvPr/>
        </p:nvSpPr>
        <p:spPr>
          <a:xfrm rot="21367127">
            <a:off x="2770907" y="5361707"/>
            <a:ext cx="1662547" cy="338554"/>
          </a:xfrm>
          <a:prstGeom prst="rect">
            <a:avLst/>
          </a:prstGeom>
          <a:solidFill>
            <a:schemeClr val="bg1"/>
          </a:solidFill>
        </p:spPr>
        <p:txBody>
          <a:bodyPr wrap="square" rtlCol="0">
            <a:spAutoFit/>
          </a:bodyPr>
          <a:lstStyle/>
          <a:p>
            <a:r>
              <a:rPr lang="en-SG" sz="1600" dirty="0" smtClean="0"/>
              <a:t>Another request</a:t>
            </a:r>
            <a:endParaRPr lang="en-SG" sz="1600" dirty="0"/>
          </a:p>
        </p:txBody>
      </p:sp>
    </p:spTree>
    <p:extLst>
      <p:ext uri="{BB962C8B-B14F-4D97-AF65-F5344CB8AC3E}">
        <p14:creationId xmlns:p14="http://schemas.microsoft.com/office/powerpoint/2010/main" val="3641327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Lidar Interface – Communication Modes</a:t>
            </a:r>
            <a:endParaRPr lang="en-SG" dirty="0"/>
          </a:p>
        </p:txBody>
      </p:sp>
      <p:sp>
        <p:nvSpPr>
          <p:cNvPr id="3" name="Content Placeholder 2"/>
          <p:cNvSpPr>
            <a:spLocks noGrp="1"/>
          </p:cNvSpPr>
          <p:nvPr>
            <p:ph idx="1"/>
          </p:nvPr>
        </p:nvSpPr>
        <p:spPr>
          <a:xfrm>
            <a:off x="838200" y="1825625"/>
            <a:ext cx="10515600" cy="666115"/>
          </a:xfrm>
        </p:spPr>
        <p:txBody>
          <a:bodyPr/>
          <a:lstStyle/>
          <a:p>
            <a:r>
              <a:rPr lang="en-SG" dirty="0" smtClean="0"/>
              <a:t>Single Request – No Response Mode</a:t>
            </a:r>
            <a:endParaRPr lang="en-SG" dirty="0"/>
          </a:p>
        </p:txBody>
      </p:sp>
      <p:pic>
        <p:nvPicPr>
          <p:cNvPr id="4" name="Picture 3"/>
          <p:cNvPicPr>
            <a:picLocks noChangeAspect="1"/>
          </p:cNvPicPr>
          <p:nvPr/>
        </p:nvPicPr>
        <p:blipFill>
          <a:blip r:embed="rId2"/>
          <a:stretch>
            <a:fillRect/>
          </a:stretch>
        </p:blipFill>
        <p:spPr>
          <a:xfrm>
            <a:off x="3154217" y="2936672"/>
            <a:ext cx="5883565" cy="3270656"/>
          </a:xfrm>
          <a:prstGeom prst="rect">
            <a:avLst/>
          </a:prstGeom>
        </p:spPr>
      </p:pic>
    </p:spTree>
    <p:extLst>
      <p:ext uri="{BB962C8B-B14F-4D97-AF65-F5344CB8AC3E}">
        <p14:creationId xmlns:p14="http://schemas.microsoft.com/office/powerpoint/2010/main" val="2034434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LIDAR Interface</a:t>
            </a:r>
            <a:endParaRPr lang="en-SG" dirty="0"/>
          </a:p>
        </p:txBody>
      </p:sp>
      <p:sp>
        <p:nvSpPr>
          <p:cNvPr id="3" name="Content Placeholder 2"/>
          <p:cNvSpPr>
            <a:spLocks noGrp="1"/>
          </p:cNvSpPr>
          <p:nvPr>
            <p:ph idx="1"/>
          </p:nvPr>
        </p:nvSpPr>
        <p:spPr>
          <a:xfrm>
            <a:off x="838200" y="1825625"/>
            <a:ext cx="10515600" cy="1360920"/>
          </a:xfrm>
        </p:spPr>
        <p:txBody>
          <a:bodyPr/>
          <a:lstStyle/>
          <a:p>
            <a:pPr marL="0" indent="0">
              <a:buNone/>
            </a:pPr>
            <a:r>
              <a:rPr lang="en-SG" dirty="0" smtClean="0"/>
              <a:t>1 a) Describe </a:t>
            </a:r>
            <a:r>
              <a:rPr lang="en-SG" dirty="0"/>
              <a:t>the steps required to get the device information from the </a:t>
            </a:r>
            <a:r>
              <a:rPr lang="en-SG" dirty="0" err="1"/>
              <a:t>rplidar</a:t>
            </a:r>
            <a:r>
              <a:rPr lang="en-SG" dirty="0"/>
              <a:t> unit. Focus on the message format and meaning of the fields of the messages exchanged.</a:t>
            </a:r>
          </a:p>
          <a:p>
            <a:endParaRPr lang="en-SG" dirty="0"/>
          </a:p>
        </p:txBody>
      </p:sp>
      <p:sp>
        <p:nvSpPr>
          <p:cNvPr id="5" name="TextBox 4"/>
          <p:cNvSpPr txBox="1"/>
          <p:nvPr/>
        </p:nvSpPr>
        <p:spPr>
          <a:xfrm>
            <a:off x="983673" y="3574473"/>
            <a:ext cx="8908473" cy="400110"/>
          </a:xfrm>
          <a:prstGeom prst="rect">
            <a:avLst/>
          </a:prstGeom>
          <a:noFill/>
        </p:spPr>
        <p:txBody>
          <a:bodyPr wrap="square" rtlCol="0">
            <a:spAutoFit/>
          </a:bodyPr>
          <a:lstStyle/>
          <a:p>
            <a:pPr marL="285750" indent="-285750">
              <a:buFont typeface="Arial" panose="020B0604020202020204" pitchFamily="34" charset="0"/>
              <a:buChar char="•"/>
            </a:pPr>
            <a:r>
              <a:rPr lang="en-SG" sz="2000" dirty="0"/>
              <a:t>Method </a:t>
            </a:r>
            <a:r>
              <a:rPr lang="en-SG" sz="2000" dirty="0" err="1"/>
              <a:t>getDeviceInfo</a:t>
            </a:r>
            <a:r>
              <a:rPr lang="en-SG" sz="2000" dirty="0"/>
              <a:t>() at line 179, </a:t>
            </a:r>
            <a:r>
              <a:rPr lang="en-SG" sz="2000" dirty="0" smtClean="0"/>
              <a:t>rplidar_driver.cpp</a:t>
            </a:r>
            <a:endParaRPr lang="en-SG" sz="2000" dirty="0"/>
          </a:p>
        </p:txBody>
      </p:sp>
      <p:sp>
        <p:nvSpPr>
          <p:cNvPr id="6" name="TextBox 5"/>
          <p:cNvSpPr txBox="1"/>
          <p:nvPr/>
        </p:nvSpPr>
        <p:spPr>
          <a:xfrm>
            <a:off x="997527" y="4128655"/>
            <a:ext cx="9116291" cy="923330"/>
          </a:xfrm>
          <a:prstGeom prst="rect">
            <a:avLst/>
          </a:prstGeom>
          <a:noFill/>
        </p:spPr>
        <p:txBody>
          <a:bodyPr wrap="square" rtlCol="0">
            <a:spAutoFit/>
          </a:bodyPr>
          <a:lstStyle/>
          <a:p>
            <a:pPr marL="285750" indent="-285750">
              <a:buFont typeface="Arial" panose="020B0604020202020204" pitchFamily="34" charset="0"/>
              <a:buChar char="•"/>
            </a:pPr>
            <a:r>
              <a:rPr lang="en-SG" dirty="0"/>
              <a:t>Send to </a:t>
            </a:r>
            <a:r>
              <a:rPr lang="en-SG" dirty="0" err="1"/>
              <a:t>RPlidar</a:t>
            </a:r>
            <a:r>
              <a:rPr lang="en-SG" dirty="0"/>
              <a:t> a command message (_</a:t>
            </a:r>
            <a:r>
              <a:rPr lang="en-SG" dirty="0" err="1"/>
              <a:t>rplidar_cmd_packet_t</a:t>
            </a:r>
            <a:r>
              <a:rPr lang="en-SG" dirty="0"/>
              <a:t>, line 55, </a:t>
            </a:r>
            <a:r>
              <a:rPr lang="en-SG" dirty="0" err="1"/>
              <a:t>rplidar_protocol.h</a:t>
            </a:r>
            <a:r>
              <a:rPr lang="en-SG" dirty="0"/>
              <a:t>) with the following fields:</a:t>
            </a:r>
          </a:p>
          <a:p>
            <a:endParaRPr lang="en-SG" dirty="0"/>
          </a:p>
        </p:txBody>
      </p:sp>
      <p:graphicFrame>
        <p:nvGraphicFramePr>
          <p:cNvPr id="7" name="Table 6"/>
          <p:cNvGraphicFramePr>
            <a:graphicFrameLocks noGrp="1"/>
          </p:cNvGraphicFramePr>
          <p:nvPr>
            <p:extLst>
              <p:ext uri="{D42A27DB-BD31-4B8C-83A1-F6EECF244321}">
                <p14:modId xmlns:p14="http://schemas.microsoft.com/office/powerpoint/2010/main" val="341176432"/>
              </p:ext>
            </p:extLst>
          </p:nvPr>
        </p:nvGraphicFramePr>
        <p:xfrm>
          <a:off x="2666999" y="5078023"/>
          <a:ext cx="6566223" cy="1366010"/>
        </p:xfrm>
        <a:graphic>
          <a:graphicData uri="http://schemas.openxmlformats.org/drawingml/2006/table">
            <a:tbl>
              <a:tblPr bandRow="1">
                <a:tableStyleId>{5C22544A-7EE6-4342-B048-85BDC9FD1C3A}</a:tableStyleId>
              </a:tblPr>
              <a:tblGrid>
                <a:gridCol w="1770569">
                  <a:extLst>
                    <a:ext uri="{9D8B030D-6E8A-4147-A177-3AD203B41FA5}">
                      <a16:colId xmlns:a16="http://schemas.microsoft.com/office/drawing/2014/main" val="2240978715"/>
                    </a:ext>
                  </a:extLst>
                </a:gridCol>
                <a:gridCol w="1672424">
                  <a:extLst>
                    <a:ext uri="{9D8B030D-6E8A-4147-A177-3AD203B41FA5}">
                      <a16:colId xmlns:a16="http://schemas.microsoft.com/office/drawing/2014/main" val="1923114234"/>
                    </a:ext>
                  </a:extLst>
                </a:gridCol>
                <a:gridCol w="1561615">
                  <a:extLst>
                    <a:ext uri="{9D8B030D-6E8A-4147-A177-3AD203B41FA5}">
                      <a16:colId xmlns:a16="http://schemas.microsoft.com/office/drawing/2014/main" val="2312615831"/>
                    </a:ext>
                  </a:extLst>
                </a:gridCol>
                <a:gridCol w="1561615">
                  <a:extLst>
                    <a:ext uri="{9D8B030D-6E8A-4147-A177-3AD203B41FA5}">
                      <a16:colId xmlns:a16="http://schemas.microsoft.com/office/drawing/2014/main" val="1725080715"/>
                    </a:ext>
                  </a:extLst>
                </a:gridCol>
              </a:tblGrid>
              <a:tr h="294688">
                <a:tc>
                  <a:txBody>
                    <a:bodyPr/>
                    <a:lstStyle/>
                    <a:p>
                      <a:pPr algn="ctr">
                        <a:lnSpc>
                          <a:spcPct val="107000"/>
                        </a:lnSpc>
                        <a:spcAft>
                          <a:spcPts val="800"/>
                        </a:spcAft>
                      </a:pPr>
                      <a:r>
                        <a:rPr lang="en-SG" sz="1600">
                          <a:effectLst/>
                        </a:rPr>
                        <a:t>syncByte (1 byte)</a:t>
                      </a:r>
                      <a:endParaRPr lang="en-SG" sz="1600">
                        <a:effectLst/>
                        <a:latin typeface="Calibri" panose="020F0502020204030204" pitchFamily="34" charset="0"/>
                        <a:ea typeface="Calibri" panose="020F0502020204030204" pitchFamily="34" charset="0"/>
                      </a:endParaRPr>
                    </a:p>
                  </a:txBody>
                  <a:tcPr marL="76119" marR="76119" marT="0" marB="0"/>
                </a:tc>
                <a:tc>
                  <a:txBody>
                    <a:bodyPr/>
                    <a:lstStyle/>
                    <a:p>
                      <a:pPr algn="ctr">
                        <a:lnSpc>
                          <a:spcPct val="107000"/>
                        </a:lnSpc>
                        <a:spcAft>
                          <a:spcPts val="800"/>
                        </a:spcAft>
                      </a:pPr>
                      <a:r>
                        <a:rPr lang="en-SG" sz="1600">
                          <a:effectLst/>
                        </a:rPr>
                        <a:t>cmd_flag (1 byte)</a:t>
                      </a:r>
                      <a:endParaRPr lang="en-SG" sz="1600">
                        <a:effectLst/>
                        <a:latin typeface="Calibri" panose="020F0502020204030204" pitchFamily="34" charset="0"/>
                        <a:ea typeface="Calibri" panose="020F0502020204030204" pitchFamily="34" charset="0"/>
                      </a:endParaRPr>
                    </a:p>
                  </a:txBody>
                  <a:tcPr marL="76119" marR="76119" marT="0" marB="0"/>
                </a:tc>
                <a:tc>
                  <a:txBody>
                    <a:bodyPr/>
                    <a:lstStyle/>
                    <a:p>
                      <a:pPr algn="ctr">
                        <a:lnSpc>
                          <a:spcPct val="107000"/>
                        </a:lnSpc>
                        <a:spcAft>
                          <a:spcPts val="800"/>
                        </a:spcAft>
                      </a:pPr>
                      <a:r>
                        <a:rPr lang="en-SG" sz="1600">
                          <a:effectLst/>
                        </a:rPr>
                        <a:t>Size (1 byte)</a:t>
                      </a:r>
                      <a:endParaRPr lang="en-SG" sz="1600">
                        <a:effectLst/>
                        <a:latin typeface="Calibri" panose="020F0502020204030204" pitchFamily="34" charset="0"/>
                        <a:ea typeface="Calibri" panose="020F0502020204030204" pitchFamily="34" charset="0"/>
                      </a:endParaRPr>
                    </a:p>
                  </a:txBody>
                  <a:tcPr marL="76119" marR="76119" marT="0" marB="0"/>
                </a:tc>
                <a:tc>
                  <a:txBody>
                    <a:bodyPr/>
                    <a:lstStyle/>
                    <a:p>
                      <a:pPr algn="ctr">
                        <a:lnSpc>
                          <a:spcPct val="107000"/>
                        </a:lnSpc>
                        <a:spcAft>
                          <a:spcPts val="800"/>
                        </a:spcAft>
                      </a:pPr>
                      <a:r>
                        <a:rPr lang="en-SG" sz="1600">
                          <a:effectLst/>
                        </a:rPr>
                        <a:t>Data ( x bytes)</a:t>
                      </a:r>
                      <a:endParaRPr lang="en-SG" sz="1600">
                        <a:effectLst/>
                        <a:latin typeface="Calibri" panose="020F0502020204030204" pitchFamily="34" charset="0"/>
                        <a:ea typeface="Calibri" panose="020F0502020204030204" pitchFamily="34" charset="0"/>
                      </a:endParaRPr>
                    </a:p>
                  </a:txBody>
                  <a:tcPr marL="76119" marR="76119" marT="0" marB="0"/>
                </a:tc>
                <a:extLst>
                  <a:ext uri="{0D108BD9-81ED-4DB2-BD59-A6C34878D82A}">
                    <a16:rowId xmlns:a16="http://schemas.microsoft.com/office/drawing/2014/main" val="981893608"/>
                  </a:ext>
                </a:extLst>
              </a:tr>
              <a:tr h="1071322">
                <a:tc>
                  <a:txBody>
                    <a:bodyPr/>
                    <a:lstStyle/>
                    <a:p>
                      <a:pPr algn="ctr">
                        <a:lnSpc>
                          <a:spcPct val="107000"/>
                        </a:lnSpc>
                        <a:spcAft>
                          <a:spcPts val="800"/>
                        </a:spcAft>
                      </a:pPr>
                      <a:r>
                        <a:rPr lang="en-SG" sz="1600" dirty="0">
                          <a:effectLst/>
                        </a:rPr>
                        <a:t>0xA5</a:t>
                      </a:r>
                    </a:p>
                    <a:p>
                      <a:pPr algn="ctr">
                        <a:lnSpc>
                          <a:spcPct val="107000"/>
                        </a:lnSpc>
                        <a:spcAft>
                          <a:spcPts val="800"/>
                        </a:spcAft>
                      </a:pPr>
                      <a:r>
                        <a:rPr lang="en-SG" sz="1600" dirty="0">
                          <a:effectLst/>
                        </a:rPr>
                        <a:t>(line 39, </a:t>
                      </a:r>
                      <a:r>
                        <a:rPr lang="en-SG" sz="1600" dirty="0" err="1">
                          <a:effectLst/>
                        </a:rPr>
                        <a:t>rplidar_protocol.h</a:t>
                      </a:r>
                      <a:r>
                        <a:rPr lang="en-SG" sz="1600" dirty="0">
                          <a:effectLst/>
                        </a:rPr>
                        <a:t>)</a:t>
                      </a:r>
                      <a:endParaRPr lang="en-SG" sz="1600" dirty="0">
                        <a:effectLst/>
                        <a:latin typeface="Calibri" panose="020F0502020204030204" pitchFamily="34" charset="0"/>
                        <a:ea typeface="Calibri" panose="020F0502020204030204" pitchFamily="34" charset="0"/>
                      </a:endParaRPr>
                    </a:p>
                  </a:txBody>
                  <a:tcPr marL="76119" marR="76119" marT="0" marB="0"/>
                </a:tc>
                <a:tc>
                  <a:txBody>
                    <a:bodyPr/>
                    <a:lstStyle/>
                    <a:p>
                      <a:pPr algn="ctr">
                        <a:lnSpc>
                          <a:spcPct val="107000"/>
                        </a:lnSpc>
                        <a:spcAft>
                          <a:spcPts val="800"/>
                        </a:spcAft>
                      </a:pPr>
                      <a:r>
                        <a:rPr lang="en-SG" sz="1600">
                          <a:effectLst/>
                        </a:rPr>
                        <a:t>0x50</a:t>
                      </a:r>
                    </a:p>
                    <a:p>
                      <a:pPr algn="ctr">
                        <a:lnSpc>
                          <a:spcPct val="107000"/>
                        </a:lnSpc>
                        <a:spcAft>
                          <a:spcPts val="800"/>
                        </a:spcAft>
                      </a:pPr>
                      <a:r>
                        <a:rPr lang="en-SG" sz="1600">
                          <a:effectLst/>
                        </a:rPr>
                        <a:t>(line 50, rplidar_cmd.h)</a:t>
                      </a:r>
                      <a:endParaRPr lang="en-SG" sz="1600">
                        <a:effectLst/>
                        <a:latin typeface="Calibri" panose="020F0502020204030204" pitchFamily="34" charset="0"/>
                        <a:ea typeface="Calibri" panose="020F0502020204030204" pitchFamily="34" charset="0"/>
                      </a:endParaRPr>
                    </a:p>
                  </a:txBody>
                  <a:tcPr marL="76119" marR="76119" marT="0" marB="0"/>
                </a:tc>
                <a:tc>
                  <a:txBody>
                    <a:bodyPr/>
                    <a:lstStyle/>
                    <a:p>
                      <a:pPr algn="ctr">
                        <a:lnSpc>
                          <a:spcPct val="107000"/>
                        </a:lnSpc>
                        <a:spcAft>
                          <a:spcPts val="800"/>
                        </a:spcAft>
                      </a:pPr>
                      <a:r>
                        <a:rPr lang="en-SG" sz="1600">
                          <a:effectLst/>
                        </a:rPr>
                        <a:t>Not used in this command</a:t>
                      </a:r>
                      <a:endParaRPr lang="en-SG" sz="1600">
                        <a:effectLst/>
                        <a:latin typeface="Calibri" panose="020F0502020204030204" pitchFamily="34" charset="0"/>
                        <a:ea typeface="Calibri" panose="020F0502020204030204" pitchFamily="34" charset="0"/>
                      </a:endParaRPr>
                    </a:p>
                  </a:txBody>
                  <a:tcPr marL="76119" marR="76119" marT="0" marB="0"/>
                </a:tc>
                <a:tc>
                  <a:txBody>
                    <a:bodyPr/>
                    <a:lstStyle/>
                    <a:p>
                      <a:pPr algn="ctr">
                        <a:lnSpc>
                          <a:spcPct val="107000"/>
                        </a:lnSpc>
                        <a:spcAft>
                          <a:spcPts val="800"/>
                        </a:spcAft>
                      </a:pPr>
                      <a:r>
                        <a:rPr lang="en-SG" sz="1600" dirty="0">
                          <a:effectLst/>
                        </a:rPr>
                        <a:t>Not used in this command</a:t>
                      </a:r>
                      <a:endParaRPr lang="en-SG" sz="1600" dirty="0">
                        <a:effectLst/>
                        <a:latin typeface="Calibri" panose="020F0502020204030204" pitchFamily="34" charset="0"/>
                        <a:ea typeface="Calibri" panose="020F0502020204030204" pitchFamily="34" charset="0"/>
                      </a:endParaRPr>
                    </a:p>
                  </a:txBody>
                  <a:tcPr marL="76119" marR="76119" marT="0" marB="0"/>
                </a:tc>
                <a:extLst>
                  <a:ext uri="{0D108BD9-81ED-4DB2-BD59-A6C34878D82A}">
                    <a16:rowId xmlns:a16="http://schemas.microsoft.com/office/drawing/2014/main" val="1248565517"/>
                  </a:ext>
                </a:extLst>
              </a:tr>
            </a:tbl>
          </a:graphicData>
        </a:graphic>
      </p:graphicFrame>
    </p:spTree>
    <p:extLst>
      <p:ext uri="{BB962C8B-B14F-4D97-AF65-F5344CB8AC3E}">
        <p14:creationId xmlns:p14="http://schemas.microsoft.com/office/powerpoint/2010/main" val="2244371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LIDAR Interface</a:t>
            </a:r>
          </a:p>
        </p:txBody>
      </p:sp>
      <p:sp>
        <p:nvSpPr>
          <p:cNvPr id="3" name="Content Placeholder 2"/>
          <p:cNvSpPr>
            <a:spLocks noGrp="1"/>
          </p:cNvSpPr>
          <p:nvPr>
            <p:ph idx="1"/>
          </p:nvPr>
        </p:nvSpPr>
        <p:spPr>
          <a:xfrm>
            <a:off x="838200" y="1825625"/>
            <a:ext cx="10515600" cy="1056120"/>
          </a:xfrm>
        </p:spPr>
        <p:txBody>
          <a:bodyPr>
            <a:normAutofit/>
          </a:bodyPr>
          <a:lstStyle/>
          <a:p>
            <a:r>
              <a:rPr lang="en-SG" sz="2400" dirty="0" smtClean="0"/>
              <a:t>The Interface Table shows the command and response type information.</a:t>
            </a:r>
            <a:endParaRPr lang="en-SG" sz="2400" dirty="0"/>
          </a:p>
        </p:txBody>
      </p:sp>
      <p:pic>
        <p:nvPicPr>
          <p:cNvPr id="4" name="Picture 3"/>
          <p:cNvPicPr>
            <a:picLocks noChangeAspect="1"/>
          </p:cNvPicPr>
          <p:nvPr/>
        </p:nvPicPr>
        <p:blipFill>
          <a:blip r:embed="rId2"/>
          <a:stretch>
            <a:fillRect/>
          </a:stretch>
        </p:blipFill>
        <p:spPr>
          <a:xfrm>
            <a:off x="3121711" y="2353685"/>
            <a:ext cx="5948577" cy="4208625"/>
          </a:xfrm>
          <a:prstGeom prst="rect">
            <a:avLst/>
          </a:prstGeom>
        </p:spPr>
      </p:pic>
    </p:spTree>
    <p:extLst>
      <p:ext uri="{BB962C8B-B14F-4D97-AF65-F5344CB8AC3E}">
        <p14:creationId xmlns:p14="http://schemas.microsoft.com/office/powerpoint/2010/main" val="221028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LIDAR Interface</a:t>
            </a:r>
          </a:p>
        </p:txBody>
      </p:sp>
      <p:sp>
        <p:nvSpPr>
          <p:cNvPr id="3" name="Content Placeholder 2"/>
          <p:cNvSpPr>
            <a:spLocks noGrp="1"/>
          </p:cNvSpPr>
          <p:nvPr>
            <p:ph idx="1"/>
          </p:nvPr>
        </p:nvSpPr>
        <p:spPr>
          <a:xfrm>
            <a:off x="838200" y="1825625"/>
            <a:ext cx="10515600" cy="931430"/>
          </a:xfrm>
        </p:spPr>
        <p:txBody>
          <a:bodyPr/>
          <a:lstStyle/>
          <a:p>
            <a:r>
              <a:rPr lang="en-SG" dirty="0"/>
              <a:t>Receive a response message header (</a:t>
            </a:r>
            <a:r>
              <a:rPr lang="en-SG" dirty="0" err="1"/>
              <a:t>rplidar_ans_header_t</a:t>
            </a:r>
            <a:r>
              <a:rPr lang="en-SG" dirty="0"/>
              <a:t>, line 63, </a:t>
            </a:r>
            <a:r>
              <a:rPr lang="en-SG" dirty="0" err="1"/>
              <a:t>rplidar_protocol.h</a:t>
            </a:r>
            <a:r>
              <a:rPr lang="en-SG" dirty="0"/>
              <a:t>)</a:t>
            </a:r>
          </a:p>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3207746245"/>
              </p:ext>
            </p:extLst>
          </p:nvPr>
        </p:nvGraphicFramePr>
        <p:xfrm>
          <a:off x="2062710" y="3186546"/>
          <a:ext cx="8365549" cy="2827611"/>
        </p:xfrm>
        <a:graphic>
          <a:graphicData uri="http://schemas.openxmlformats.org/drawingml/2006/table">
            <a:tbl>
              <a:tblPr bandRow="1">
                <a:tableStyleId>{5C22544A-7EE6-4342-B048-85BDC9FD1C3A}</a:tableStyleId>
              </a:tblPr>
              <a:tblGrid>
                <a:gridCol w="1999624">
                  <a:extLst>
                    <a:ext uri="{9D8B030D-6E8A-4147-A177-3AD203B41FA5}">
                      <a16:colId xmlns:a16="http://schemas.microsoft.com/office/drawing/2014/main" val="3934872592"/>
                    </a:ext>
                  </a:extLst>
                </a:gridCol>
                <a:gridCol w="1998616">
                  <a:extLst>
                    <a:ext uri="{9D8B030D-6E8A-4147-A177-3AD203B41FA5}">
                      <a16:colId xmlns:a16="http://schemas.microsoft.com/office/drawing/2014/main" val="3070056892"/>
                    </a:ext>
                  </a:extLst>
                </a:gridCol>
                <a:gridCol w="2232561">
                  <a:extLst>
                    <a:ext uri="{9D8B030D-6E8A-4147-A177-3AD203B41FA5}">
                      <a16:colId xmlns:a16="http://schemas.microsoft.com/office/drawing/2014/main" val="4234965278"/>
                    </a:ext>
                  </a:extLst>
                </a:gridCol>
                <a:gridCol w="2134748">
                  <a:extLst>
                    <a:ext uri="{9D8B030D-6E8A-4147-A177-3AD203B41FA5}">
                      <a16:colId xmlns:a16="http://schemas.microsoft.com/office/drawing/2014/main" val="764459049"/>
                    </a:ext>
                  </a:extLst>
                </a:gridCol>
              </a:tblGrid>
              <a:tr h="769195">
                <a:tc>
                  <a:txBody>
                    <a:bodyPr/>
                    <a:lstStyle/>
                    <a:p>
                      <a:pPr algn="ctr">
                        <a:lnSpc>
                          <a:spcPct val="107000"/>
                        </a:lnSpc>
                        <a:spcAft>
                          <a:spcPts val="800"/>
                        </a:spcAft>
                      </a:pPr>
                      <a:r>
                        <a:rPr lang="en-SG" sz="2000">
                          <a:effectLst/>
                        </a:rPr>
                        <a:t>syncByte1 </a:t>
                      </a:r>
                      <a:br>
                        <a:rPr lang="en-SG" sz="2000">
                          <a:effectLst/>
                        </a:rPr>
                      </a:br>
                      <a:r>
                        <a:rPr lang="en-SG" sz="2000">
                          <a:effectLst/>
                        </a:rPr>
                        <a:t>(1 byte)</a:t>
                      </a:r>
                      <a:endParaRPr lang="en-SG" sz="1800">
                        <a:effectLst/>
                        <a:latin typeface="Calibri" panose="020F0502020204030204" pitchFamily="34" charset="0"/>
                        <a:ea typeface="Calibri" panose="020F0502020204030204" pitchFamily="34" charset="0"/>
                      </a:endParaRPr>
                    </a:p>
                  </a:txBody>
                  <a:tcPr marL="108905" marR="108905" marT="0" marB="0"/>
                </a:tc>
                <a:tc>
                  <a:txBody>
                    <a:bodyPr/>
                    <a:lstStyle/>
                    <a:p>
                      <a:pPr algn="ctr">
                        <a:lnSpc>
                          <a:spcPct val="107000"/>
                        </a:lnSpc>
                        <a:spcAft>
                          <a:spcPts val="800"/>
                        </a:spcAft>
                      </a:pPr>
                      <a:r>
                        <a:rPr lang="en-SG" sz="2000">
                          <a:effectLst/>
                        </a:rPr>
                        <a:t>syncByte2 </a:t>
                      </a:r>
                      <a:br>
                        <a:rPr lang="en-SG" sz="2000">
                          <a:effectLst/>
                        </a:rPr>
                      </a:br>
                      <a:r>
                        <a:rPr lang="en-SG" sz="2000">
                          <a:effectLst/>
                        </a:rPr>
                        <a:t>(1 byte)</a:t>
                      </a:r>
                      <a:endParaRPr lang="en-SG" sz="1800">
                        <a:effectLst/>
                        <a:latin typeface="Calibri" panose="020F0502020204030204" pitchFamily="34" charset="0"/>
                        <a:ea typeface="Calibri" panose="020F0502020204030204" pitchFamily="34" charset="0"/>
                      </a:endParaRPr>
                    </a:p>
                  </a:txBody>
                  <a:tcPr marL="108905" marR="108905" marT="0" marB="0"/>
                </a:tc>
                <a:tc>
                  <a:txBody>
                    <a:bodyPr/>
                    <a:lstStyle/>
                    <a:p>
                      <a:pPr algn="ctr">
                        <a:lnSpc>
                          <a:spcPct val="107000"/>
                        </a:lnSpc>
                        <a:spcAft>
                          <a:spcPts val="800"/>
                        </a:spcAft>
                      </a:pPr>
                      <a:r>
                        <a:rPr lang="en-SG" sz="2000">
                          <a:effectLst/>
                        </a:rPr>
                        <a:t>Size_q30_subtype</a:t>
                      </a:r>
                      <a:endParaRPr lang="en-SG" sz="1800">
                        <a:effectLst/>
                      </a:endParaRPr>
                    </a:p>
                    <a:p>
                      <a:pPr algn="ctr">
                        <a:lnSpc>
                          <a:spcPct val="107000"/>
                        </a:lnSpc>
                        <a:spcAft>
                          <a:spcPts val="800"/>
                        </a:spcAft>
                      </a:pPr>
                      <a:r>
                        <a:rPr lang="en-SG" sz="2000">
                          <a:effectLst/>
                        </a:rPr>
                        <a:t>(4 bytes)</a:t>
                      </a:r>
                      <a:endParaRPr lang="en-SG" sz="1800">
                        <a:effectLst/>
                        <a:latin typeface="Calibri" panose="020F0502020204030204" pitchFamily="34" charset="0"/>
                        <a:ea typeface="Calibri" panose="020F0502020204030204" pitchFamily="34" charset="0"/>
                      </a:endParaRPr>
                    </a:p>
                  </a:txBody>
                  <a:tcPr marL="108905" marR="108905" marT="0" marB="0"/>
                </a:tc>
                <a:tc>
                  <a:txBody>
                    <a:bodyPr/>
                    <a:lstStyle/>
                    <a:p>
                      <a:pPr algn="ctr">
                        <a:lnSpc>
                          <a:spcPct val="107000"/>
                        </a:lnSpc>
                        <a:spcAft>
                          <a:spcPts val="800"/>
                        </a:spcAft>
                      </a:pPr>
                      <a:r>
                        <a:rPr lang="en-SG" sz="2000">
                          <a:effectLst/>
                        </a:rPr>
                        <a:t>Type (1 byte)</a:t>
                      </a:r>
                      <a:endParaRPr lang="en-SG" sz="1800">
                        <a:effectLst/>
                        <a:latin typeface="Calibri" panose="020F0502020204030204" pitchFamily="34" charset="0"/>
                        <a:ea typeface="Calibri" panose="020F0502020204030204" pitchFamily="34" charset="0"/>
                      </a:endParaRPr>
                    </a:p>
                  </a:txBody>
                  <a:tcPr marL="108905" marR="108905" marT="0" marB="0"/>
                </a:tc>
                <a:extLst>
                  <a:ext uri="{0D108BD9-81ED-4DB2-BD59-A6C34878D82A}">
                    <a16:rowId xmlns:a16="http://schemas.microsoft.com/office/drawing/2014/main" val="2953334708"/>
                  </a:ext>
                </a:extLst>
              </a:tr>
              <a:tr h="1701546">
                <a:tc>
                  <a:txBody>
                    <a:bodyPr/>
                    <a:lstStyle/>
                    <a:p>
                      <a:pPr algn="ctr">
                        <a:lnSpc>
                          <a:spcPct val="107000"/>
                        </a:lnSpc>
                        <a:spcAft>
                          <a:spcPts val="800"/>
                        </a:spcAft>
                      </a:pPr>
                      <a:r>
                        <a:rPr lang="en-SG" sz="2000">
                          <a:effectLst/>
                        </a:rPr>
                        <a:t>0xA5</a:t>
                      </a:r>
                      <a:endParaRPr lang="en-SG" sz="1800">
                        <a:effectLst/>
                        <a:latin typeface="Calibri" panose="020F0502020204030204" pitchFamily="34" charset="0"/>
                        <a:ea typeface="Calibri" panose="020F0502020204030204" pitchFamily="34" charset="0"/>
                      </a:endParaRPr>
                    </a:p>
                  </a:txBody>
                  <a:tcPr marL="108905" marR="108905" marT="0" marB="0"/>
                </a:tc>
                <a:tc>
                  <a:txBody>
                    <a:bodyPr/>
                    <a:lstStyle/>
                    <a:p>
                      <a:pPr algn="ctr">
                        <a:lnSpc>
                          <a:spcPct val="107000"/>
                        </a:lnSpc>
                        <a:spcAft>
                          <a:spcPts val="800"/>
                        </a:spcAft>
                      </a:pPr>
                      <a:r>
                        <a:rPr lang="en-SG" sz="2000" dirty="0">
                          <a:effectLst/>
                        </a:rPr>
                        <a:t>0x5A</a:t>
                      </a:r>
                      <a:endParaRPr lang="en-SG" sz="1800" dirty="0">
                        <a:effectLst/>
                        <a:latin typeface="Calibri" panose="020F0502020204030204" pitchFamily="34" charset="0"/>
                        <a:ea typeface="Calibri" panose="020F0502020204030204" pitchFamily="34" charset="0"/>
                      </a:endParaRPr>
                    </a:p>
                  </a:txBody>
                  <a:tcPr marL="108905" marR="108905" marT="0" marB="0"/>
                </a:tc>
                <a:tc>
                  <a:txBody>
                    <a:bodyPr/>
                    <a:lstStyle/>
                    <a:p>
                      <a:pPr algn="ctr">
                        <a:lnSpc>
                          <a:spcPct val="107000"/>
                        </a:lnSpc>
                        <a:spcAft>
                          <a:spcPts val="800"/>
                        </a:spcAft>
                      </a:pPr>
                      <a:r>
                        <a:rPr lang="en-SG" sz="2000" dirty="0">
                          <a:effectLst/>
                        </a:rPr>
                        <a:t>30 bits to represent size of additional response data</a:t>
                      </a:r>
                      <a:endParaRPr lang="en-SG" sz="1800" dirty="0">
                        <a:effectLst/>
                      </a:endParaRPr>
                    </a:p>
                    <a:p>
                      <a:pPr algn="ctr">
                        <a:lnSpc>
                          <a:spcPct val="107000"/>
                        </a:lnSpc>
                        <a:spcAft>
                          <a:spcPts val="800"/>
                        </a:spcAft>
                      </a:pPr>
                      <a:r>
                        <a:rPr lang="en-SG" sz="2000" dirty="0" smtClean="0">
                          <a:effectLst/>
                        </a:rPr>
                        <a:t>20 </a:t>
                      </a:r>
                      <a:r>
                        <a:rPr lang="en-SG" sz="2000" dirty="0">
                          <a:effectLst/>
                        </a:rPr>
                        <a:t>bytes for device info</a:t>
                      </a:r>
                      <a:endParaRPr lang="en-SG" sz="1800" dirty="0">
                        <a:effectLst/>
                        <a:latin typeface="Calibri" panose="020F0502020204030204" pitchFamily="34" charset="0"/>
                        <a:ea typeface="Calibri" panose="020F0502020204030204" pitchFamily="34" charset="0"/>
                      </a:endParaRPr>
                    </a:p>
                  </a:txBody>
                  <a:tcPr marL="108905" marR="108905" marT="0" marB="0"/>
                </a:tc>
                <a:tc>
                  <a:txBody>
                    <a:bodyPr/>
                    <a:lstStyle/>
                    <a:p>
                      <a:pPr algn="ctr">
                        <a:lnSpc>
                          <a:spcPct val="107000"/>
                        </a:lnSpc>
                        <a:spcAft>
                          <a:spcPts val="800"/>
                        </a:spcAft>
                      </a:pPr>
                      <a:r>
                        <a:rPr lang="en-SG" sz="2000" dirty="0">
                          <a:effectLst/>
                        </a:rPr>
                        <a:t>0x4</a:t>
                      </a:r>
                      <a:endParaRPr lang="en-SG" sz="1800" dirty="0">
                        <a:effectLst/>
                      </a:endParaRPr>
                    </a:p>
                    <a:p>
                      <a:pPr algn="ctr">
                        <a:lnSpc>
                          <a:spcPct val="107000"/>
                        </a:lnSpc>
                        <a:spcAft>
                          <a:spcPts val="800"/>
                        </a:spcAft>
                      </a:pPr>
                      <a:r>
                        <a:rPr lang="en-SG" sz="2000" dirty="0">
                          <a:effectLst/>
                        </a:rPr>
                        <a:t>(line 88, </a:t>
                      </a:r>
                      <a:r>
                        <a:rPr lang="en-SG" sz="2000" dirty="0" err="1">
                          <a:effectLst/>
                        </a:rPr>
                        <a:t>rplidar_cmd.h</a:t>
                      </a:r>
                      <a:r>
                        <a:rPr lang="en-SG" sz="2000" dirty="0">
                          <a:effectLst/>
                        </a:rPr>
                        <a:t>)</a:t>
                      </a:r>
                      <a:endParaRPr lang="en-SG" sz="1800" dirty="0">
                        <a:effectLst/>
                        <a:latin typeface="Calibri" panose="020F0502020204030204" pitchFamily="34" charset="0"/>
                        <a:ea typeface="Calibri" panose="020F0502020204030204" pitchFamily="34" charset="0"/>
                      </a:endParaRPr>
                    </a:p>
                  </a:txBody>
                  <a:tcPr marL="108905" marR="108905" marT="0" marB="0"/>
                </a:tc>
                <a:extLst>
                  <a:ext uri="{0D108BD9-81ED-4DB2-BD59-A6C34878D82A}">
                    <a16:rowId xmlns:a16="http://schemas.microsoft.com/office/drawing/2014/main" val="1911256761"/>
                  </a:ext>
                </a:extLst>
              </a:tr>
            </a:tbl>
          </a:graphicData>
        </a:graphic>
      </p:graphicFrame>
    </p:spTree>
    <p:extLst>
      <p:ext uri="{BB962C8B-B14F-4D97-AF65-F5344CB8AC3E}">
        <p14:creationId xmlns:p14="http://schemas.microsoft.com/office/powerpoint/2010/main" val="1570244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LIDAR Interface</a:t>
            </a:r>
          </a:p>
        </p:txBody>
      </p:sp>
      <p:sp>
        <p:nvSpPr>
          <p:cNvPr id="3" name="Content Placeholder 2"/>
          <p:cNvSpPr>
            <a:spLocks noGrp="1"/>
          </p:cNvSpPr>
          <p:nvPr>
            <p:ph idx="1"/>
          </p:nvPr>
        </p:nvSpPr>
        <p:spPr/>
        <p:txBody>
          <a:bodyPr/>
          <a:lstStyle/>
          <a:p>
            <a:r>
              <a:rPr lang="en-SG" dirty="0"/>
              <a:t>Receive the device info message (</a:t>
            </a:r>
            <a:r>
              <a:rPr lang="en-SG" dirty="0" err="1"/>
              <a:t>rplidar_response_device_info_t</a:t>
            </a:r>
            <a:r>
              <a:rPr lang="en-SG" dirty="0"/>
              <a:t>, line 149, </a:t>
            </a:r>
            <a:r>
              <a:rPr lang="en-SG" dirty="0" err="1"/>
              <a:t>rplidar_cmd.h</a:t>
            </a:r>
            <a:r>
              <a:rPr lang="en-SG" dirty="0"/>
              <a:t>)</a:t>
            </a:r>
          </a:p>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3944151457"/>
              </p:ext>
            </p:extLst>
          </p:nvPr>
        </p:nvGraphicFramePr>
        <p:xfrm>
          <a:off x="1502089" y="3422073"/>
          <a:ext cx="9187821" cy="844801"/>
        </p:xfrm>
        <a:graphic>
          <a:graphicData uri="http://schemas.openxmlformats.org/drawingml/2006/table">
            <a:tbl>
              <a:tblPr bandRow="1">
                <a:tableStyleId>{5C22544A-7EE6-4342-B048-85BDC9FD1C3A}</a:tableStyleId>
              </a:tblPr>
              <a:tblGrid>
                <a:gridCol w="2139690">
                  <a:extLst>
                    <a:ext uri="{9D8B030D-6E8A-4147-A177-3AD203B41FA5}">
                      <a16:colId xmlns:a16="http://schemas.microsoft.com/office/drawing/2014/main" val="544074359"/>
                    </a:ext>
                  </a:extLst>
                </a:gridCol>
                <a:gridCol w="2272590">
                  <a:extLst>
                    <a:ext uri="{9D8B030D-6E8A-4147-A177-3AD203B41FA5}">
                      <a16:colId xmlns:a16="http://schemas.microsoft.com/office/drawing/2014/main" val="3928052202"/>
                    </a:ext>
                  </a:extLst>
                </a:gridCol>
                <a:gridCol w="2450898">
                  <a:extLst>
                    <a:ext uri="{9D8B030D-6E8A-4147-A177-3AD203B41FA5}">
                      <a16:colId xmlns:a16="http://schemas.microsoft.com/office/drawing/2014/main" val="3433302278"/>
                    </a:ext>
                  </a:extLst>
                </a:gridCol>
                <a:gridCol w="2324643">
                  <a:extLst>
                    <a:ext uri="{9D8B030D-6E8A-4147-A177-3AD203B41FA5}">
                      <a16:colId xmlns:a16="http://schemas.microsoft.com/office/drawing/2014/main" val="1341062395"/>
                    </a:ext>
                  </a:extLst>
                </a:gridCol>
              </a:tblGrid>
              <a:tr h="844801">
                <a:tc>
                  <a:txBody>
                    <a:bodyPr/>
                    <a:lstStyle/>
                    <a:p>
                      <a:pPr>
                        <a:lnSpc>
                          <a:spcPct val="107000"/>
                        </a:lnSpc>
                        <a:spcAft>
                          <a:spcPts val="800"/>
                        </a:spcAft>
                      </a:pPr>
                      <a:r>
                        <a:rPr lang="en-SG" sz="2100">
                          <a:effectLst/>
                        </a:rPr>
                        <a:t>Model </a:t>
                      </a:r>
                      <a:endParaRPr lang="en-SG" sz="1900">
                        <a:effectLst/>
                      </a:endParaRPr>
                    </a:p>
                    <a:p>
                      <a:pPr>
                        <a:lnSpc>
                          <a:spcPct val="107000"/>
                        </a:lnSpc>
                        <a:spcAft>
                          <a:spcPts val="800"/>
                        </a:spcAft>
                      </a:pPr>
                      <a:r>
                        <a:rPr lang="en-SG" sz="2100">
                          <a:effectLst/>
                        </a:rPr>
                        <a:t>(1 byte)</a:t>
                      </a:r>
                      <a:endParaRPr lang="en-SG" sz="1900">
                        <a:effectLst/>
                        <a:latin typeface="Calibri" panose="020F0502020204030204" pitchFamily="34" charset="0"/>
                        <a:ea typeface="Calibri" panose="020F0502020204030204" pitchFamily="34" charset="0"/>
                      </a:endParaRPr>
                    </a:p>
                  </a:txBody>
                  <a:tcPr marL="119610" marR="119610" marT="0" marB="0"/>
                </a:tc>
                <a:tc>
                  <a:txBody>
                    <a:bodyPr/>
                    <a:lstStyle/>
                    <a:p>
                      <a:pPr>
                        <a:lnSpc>
                          <a:spcPct val="107000"/>
                        </a:lnSpc>
                        <a:spcAft>
                          <a:spcPts val="800"/>
                        </a:spcAft>
                      </a:pPr>
                      <a:r>
                        <a:rPr lang="en-SG" sz="2100">
                          <a:effectLst/>
                        </a:rPr>
                        <a:t>Firmware_version (2 bytes)</a:t>
                      </a:r>
                      <a:endParaRPr lang="en-SG" sz="1900">
                        <a:effectLst/>
                        <a:latin typeface="Calibri" panose="020F0502020204030204" pitchFamily="34" charset="0"/>
                        <a:ea typeface="Calibri" panose="020F0502020204030204" pitchFamily="34" charset="0"/>
                      </a:endParaRPr>
                    </a:p>
                  </a:txBody>
                  <a:tcPr marL="119610" marR="119610" marT="0" marB="0"/>
                </a:tc>
                <a:tc>
                  <a:txBody>
                    <a:bodyPr/>
                    <a:lstStyle/>
                    <a:p>
                      <a:pPr>
                        <a:lnSpc>
                          <a:spcPct val="107000"/>
                        </a:lnSpc>
                        <a:spcAft>
                          <a:spcPts val="800"/>
                        </a:spcAft>
                      </a:pPr>
                      <a:r>
                        <a:rPr lang="en-SG" sz="2100">
                          <a:effectLst/>
                        </a:rPr>
                        <a:t>Hardware_version</a:t>
                      </a:r>
                      <a:endParaRPr lang="en-SG" sz="1900">
                        <a:effectLst/>
                      </a:endParaRPr>
                    </a:p>
                    <a:p>
                      <a:pPr>
                        <a:lnSpc>
                          <a:spcPct val="107000"/>
                        </a:lnSpc>
                        <a:spcAft>
                          <a:spcPts val="800"/>
                        </a:spcAft>
                      </a:pPr>
                      <a:r>
                        <a:rPr lang="en-SG" sz="2100">
                          <a:effectLst/>
                        </a:rPr>
                        <a:t>(1 byte)</a:t>
                      </a:r>
                      <a:endParaRPr lang="en-SG" sz="1900">
                        <a:effectLst/>
                        <a:latin typeface="Calibri" panose="020F0502020204030204" pitchFamily="34" charset="0"/>
                        <a:ea typeface="Calibri" panose="020F0502020204030204" pitchFamily="34" charset="0"/>
                      </a:endParaRPr>
                    </a:p>
                  </a:txBody>
                  <a:tcPr marL="119610" marR="119610" marT="0" marB="0"/>
                </a:tc>
                <a:tc>
                  <a:txBody>
                    <a:bodyPr/>
                    <a:lstStyle/>
                    <a:p>
                      <a:pPr>
                        <a:lnSpc>
                          <a:spcPct val="107000"/>
                        </a:lnSpc>
                        <a:spcAft>
                          <a:spcPts val="800"/>
                        </a:spcAft>
                      </a:pPr>
                      <a:r>
                        <a:rPr lang="en-SG" sz="2100" dirty="0" err="1">
                          <a:effectLst/>
                        </a:rPr>
                        <a:t>SerialNumber</a:t>
                      </a:r>
                      <a:r>
                        <a:rPr lang="en-SG" sz="2100" dirty="0">
                          <a:effectLst/>
                        </a:rPr>
                        <a:t> </a:t>
                      </a:r>
                      <a:br>
                        <a:rPr lang="en-SG" sz="2100" dirty="0">
                          <a:effectLst/>
                        </a:rPr>
                      </a:br>
                      <a:r>
                        <a:rPr lang="en-SG" sz="2100" dirty="0">
                          <a:effectLst/>
                        </a:rPr>
                        <a:t>(</a:t>
                      </a:r>
                      <a:r>
                        <a:rPr lang="en-SG" sz="2100" dirty="0" smtClean="0">
                          <a:effectLst/>
                        </a:rPr>
                        <a:t>16 bytes)</a:t>
                      </a:r>
                      <a:endParaRPr lang="en-SG" sz="1900" dirty="0">
                        <a:effectLst/>
                        <a:latin typeface="Calibri" panose="020F0502020204030204" pitchFamily="34" charset="0"/>
                        <a:ea typeface="Calibri" panose="020F0502020204030204" pitchFamily="34" charset="0"/>
                      </a:endParaRPr>
                    </a:p>
                  </a:txBody>
                  <a:tcPr marL="119610" marR="119610" marT="0" marB="0"/>
                </a:tc>
                <a:extLst>
                  <a:ext uri="{0D108BD9-81ED-4DB2-BD59-A6C34878D82A}">
                    <a16:rowId xmlns:a16="http://schemas.microsoft.com/office/drawing/2014/main" val="3491653633"/>
                  </a:ext>
                </a:extLst>
              </a:tr>
            </a:tbl>
          </a:graphicData>
        </a:graphic>
      </p:graphicFrame>
    </p:spTree>
    <p:extLst>
      <p:ext uri="{BB962C8B-B14F-4D97-AF65-F5344CB8AC3E}">
        <p14:creationId xmlns:p14="http://schemas.microsoft.com/office/powerpoint/2010/main" val="4207796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LIDAR Interface</a:t>
            </a:r>
          </a:p>
        </p:txBody>
      </p:sp>
      <p:sp>
        <p:nvSpPr>
          <p:cNvPr id="3" name="Content Placeholder 2"/>
          <p:cNvSpPr>
            <a:spLocks noGrp="1"/>
          </p:cNvSpPr>
          <p:nvPr>
            <p:ph idx="1"/>
          </p:nvPr>
        </p:nvSpPr>
        <p:spPr>
          <a:xfrm>
            <a:off x="838200" y="1825625"/>
            <a:ext cx="10515600" cy="945284"/>
          </a:xfrm>
        </p:spPr>
        <p:txBody>
          <a:bodyPr/>
          <a:lstStyle/>
          <a:p>
            <a:pPr marL="0" indent="0">
              <a:buNone/>
            </a:pPr>
            <a:r>
              <a:rPr lang="en-SG" dirty="0" smtClean="0"/>
              <a:t>1b) Describe </a:t>
            </a:r>
            <a:r>
              <a:rPr lang="en-SG" dirty="0"/>
              <a:t>the steps required to get the health information from the </a:t>
            </a:r>
            <a:r>
              <a:rPr lang="en-SG" dirty="0" err="1"/>
              <a:t>rplidar</a:t>
            </a:r>
            <a:r>
              <a:rPr lang="en-SG" dirty="0"/>
              <a:t> unit.</a:t>
            </a:r>
          </a:p>
          <a:p>
            <a:pPr marL="0" indent="0">
              <a:buNone/>
            </a:pPr>
            <a:endParaRPr lang="en-SG" dirty="0"/>
          </a:p>
        </p:txBody>
      </p:sp>
      <p:sp>
        <p:nvSpPr>
          <p:cNvPr id="4" name="Rectangle 3"/>
          <p:cNvSpPr/>
          <p:nvPr/>
        </p:nvSpPr>
        <p:spPr>
          <a:xfrm>
            <a:off x="838200" y="3090689"/>
            <a:ext cx="9968345" cy="685059"/>
          </a:xfrm>
          <a:prstGeom prst="rect">
            <a:avLst/>
          </a:prstGeom>
        </p:spPr>
        <p:txBody>
          <a:bodyPr wrap="square">
            <a:spAutoFit/>
          </a:bodyPr>
          <a:lstStyle/>
          <a:p>
            <a:pPr marL="285750" lvl="0" indent="-285750">
              <a:lnSpc>
                <a:spcPct val="107000"/>
              </a:lnSpc>
              <a:spcAft>
                <a:spcPts val="0"/>
              </a:spcAft>
              <a:buFont typeface="Arial" panose="020B0604020202020204" pitchFamily="34" charset="0"/>
              <a:buChar char="•"/>
            </a:pPr>
            <a:r>
              <a:rPr lang="en-SG" dirty="0">
                <a:latin typeface="Noto Sans Symbols"/>
                <a:ea typeface="Noto Sans Symbols"/>
                <a:cs typeface="Noto Sans Symbols"/>
              </a:rPr>
              <a:t>Send to </a:t>
            </a:r>
            <a:r>
              <a:rPr lang="en-SG" dirty="0" err="1">
                <a:latin typeface="Noto Sans Symbols"/>
                <a:ea typeface="Noto Sans Symbols"/>
                <a:cs typeface="Noto Sans Symbols"/>
              </a:rPr>
              <a:t>RPlidar</a:t>
            </a:r>
            <a:r>
              <a:rPr lang="en-SG" dirty="0">
                <a:latin typeface="Noto Sans Symbols"/>
                <a:ea typeface="Noto Sans Symbols"/>
                <a:cs typeface="Noto Sans Symbols"/>
              </a:rPr>
              <a:t> a command message (_</a:t>
            </a:r>
            <a:r>
              <a:rPr lang="en-SG" dirty="0" err="1">
                <a:latin typeface="Noto Sans Symbols"/>
                <a:ea typeface="Noto Sans Symbols"/>
                <a:cs typeface="Noto Sans Symbols"/>
              </a:rPr>
              <a:t>rplidar_cmd_packet_t</a:t>
            </a:r>
            <a:r>
              <a:rPr lang="en-SG" dirty="0">
                <a:latin typeface="Noto Sans Symbols"/>
                <a:ea typeface="Noto Sans Symbols"/>
                <a:cs typeface="Noto Sans Symbols"/>
              </a:rPr>
              <a:t>, line 55, </a:t>
            </a:r>
            <a:r>
              <a:rPr lang="en-SG" dirty="0" err="1">
                <a:latin typeface="Noto Sans Symbols"/>
                <a:ea typeface="Noto Sans Symbols"/>
                <a:cs typeface="Noto Sans Symbols"/>
              </a:rPr>
              <a:t>rplidar_protocol.h</a:t>
            </a:r>
            <a:r>
              <a:rPr lang="en-SG" dirty="0">
                <a:latin typeface="Noto Sans Symbols"/>
                <a:ea typeface="Noto Sans Symbols"/>
                <a:cs typeface="Noto Sans Symbols"/>
              </a:rPr>
              <a:t>) with the following fields:</a:t>
            </a:r>
            <a:endParaRPr lang="en-SG" sz="1600" dirty="0">
              <a:effectLst/>
              <a:latin typeface="Noto Sans Symbols"/>
              <a:ea typeface="Noto Sans Symbols"/>
              <a:cs typeface="Noto Sans Symbols"/>
            </a:endParaRPr>
          </a:p>
        </p:txBody>
      </p:sp>
      <p:graphicFrame>
        <p:nvGraphicFramePr>
          <p:cNvPr id="5" name="Table 4"/>
          <p:cNvGraphicFramePr>
            <a:graphicFrameLocks noGrp="1"/>
          </p:cNvGraphicFramePr>
          <p:nvPr>
            <p:extLst>
              <p:ext uri="{D42A27DB-BD31-4B8C-83A1-F6EECF244321}">
                <p14:modId xmlns:p14="http://schemas.microsoft.com/office/powerpoint/2010/main" val="3914458267"/>
              </p:ext>
            </p:extLst>
          </p:nvPr>
        </p:nvGraphicFramePr>
        <p:xfrm>
          <a:off x="1507953" y="4407347"/>
          <a:ext cx="9298592" cy="1542889"/>
        </p:xfrm>
        <a:graphic>
          <a:graphicData uri="http://schemas.openxmlformats.org/drawingml/2006/table">
            <a:tbl>
              <a:tblPr bandRow="1">
                <a:tableStyleId>{5C22544A-7EE6-4342-B048-85BDC9FD1C3A}</a:tableStyleId>
              </a:tblPr>
              <a:tblGrid>
                <a:gridCol w="2507347">
                  <a:extLst>
                    <a:ext uri="{9D8B030D-6E8A-4147-A177-3AD203B41FA5}">
                      <a16:colId xmlns:a16="http://schemas.microsoft.com/office/drawing/2014/main" val="3137966560"/>
                    </a:ext>
                  </a:extLst>
                </a:gridCol>
                <a:gridCol w="2368361">
                  <a:extLst>
                    <a:ext uri="{9D8B030D-6E8A-4147-A177-3AD203B41FA5}">
                      <a16:colId xmlns:a16="http://schemas.microsoft.com/office/drawing/2014/main" val="693490217"/>
                    </a:ext>
                  </a:extLst>
                </a:gridCol>
                <a:gridCol w="2211442">
                  <a:extLst>
                    <a:ext uri="{9D8B030D-6E8A-4147-A177-3AD203B41FA5}">
                      <a16:colId xmlns:a16="http://schemas.microsoft.com/office/drawing/2014/main" val="1648315482"/>
                    </a:ext>
                  </a:extLst>
                </a:gridCol>
                <a:gridCol w="2211442">
                  <a:extLst>
                    <a:ext uri="{9D8B030D-6E8A-4147-A177-3AD203B41FA5}">
                      <a16:colId xmlns:a16="http://schemas.microsoft.com/office/drawing/2014/main" val="3856291079"/>
                    </a:ext>
                  </a:extLst>
                </a:gridCol>
              </a:tblGrid>
              <a:tr h="330203">
                <a:tc>
                  <a:txBody>
                    <a:bodyPr/>
                    <a:lstStyle/>
                    <a:p>
                      <a:pPr algn="ctr">
                        <a:lnSpc>
                          <a:spcPct val="107000"/>
                        </a:lnSpc>
                        <a:spcAft>
                          <a:spcPts val="800"/>
                        </a:spcAft>
                      </a:pPr>
                      <a:r>
                        <a:rPr lang="en-SG" sz="2100">
                          <a:effectLst/>
                        </a:rPr>
                        <a:t>syncByte (1 byte)</a:t>
                      </a:r>
                      <a:endParaRPr lang="en-SG" sz="1900">
                        <a:effectLst/>
                        <a:latin typeface="Calibri" panose="020F0502020204030204" pitchFamily="34" charset="0"/>
                        <a:ea typeface="Calibri" panose="020F0502020204030204" pitchFamily="34" charset="0"/>
                      </a:endParaRPr>
                    </a:p>
                  </a:txBody>
                  <a:tcPr marL="121052" marR="121052" marT="0" marB="0"/>
                </a:tc>
                <a:tc>
                  <a:txBody>
                    <a:bodyPr/>
                    <a:lstStyle/>
                    <a:p>
                      <a:pPr algn="ctr">
                        <a:lnSpc>
                          <a:spcPct val="107000"/>
                        </a:lnSpc>
                        <a:spcAft>
                          <a:spcPts val="800"/>
                        </a:spcAft>
                      </a:pPr>
                      <a:r>
                        <a:rPr lang="en-SG" sz="2100">
                          <a:effectLst/>
                        </a:rPr>
                        <a:t>cmd_flag (1 byte)</a:t>
                      </a:r>
                      <a:endParaRPr lang="en-SG" sz="1900">
                        <a:effectLst/>
                        <a:latin typeface="Calibri" panose="020F0502020204030204" pitchFamily="34" charset="0"/>
                        <a:ea typeface="Calibri" panose="020F0502020204030204" pitchFamily="34" charset="0"/>
                      </a:endParaRPr>
                    </a:p>
                  </a:txBody>
                  <a:tcPr marL="121052" marR="121052" marT="0" marB="0"/>
                </a:tc>
                <a:tc>
                  <a:txBody>
                    <a:bodyPr/>
                    <a:lstStyle/>
                    <a:p>
                      <a:pPr algn="ctr">
                        <a:lnSpc>
                          <a:spcPct val="107000"/>
                        </a:lnSpc>
                        <a:spcAft>
                          <a:spcPts val="800"/>
                        </a:spcAft>
                      </a:pPr>
                      <a:r>
                        <a:rPr lang="en-SG" sz="2100">
                          <a:effectLst/>
                        </a:rPr>
                        <a:t>Size (1 byte)</a:t>
                      </a:r>
                      <a:endParaRPr lang="en-SG" sz="1900">
                        <a:effectLst/>
                        <a:latin typeface="Calibri" panose="020F0502020204030204" pitchFamily="34" charset="0"/>
                        <a:ea typeface="Calibri" panose="020F0502020204030204" pitchFamily="34" charset="0"/>
                      </a:endParaRPr>
                    </a:p>
                  </a:txBody>
                  <a:tcPr marL="121052" marR="121052" marT="0" marB="0"/>
                </a:tc>
                <a:tc>
                  <a:txBody>
                    <a:bodyPr/>
                    <a:lstStyle/>
                    <a:p>
                      <a:pPr algn="ctr">
                        <a:lnSpc>
                          <a:spcPct val="107000"/>
                        </a:lnSpc>
                        <a:spcAft>
                          <a:spcPts val="800"/>
                        </a:spcAft>
                      </a:pPr>
                      <a:r>
                        <a:rPr lang="en-SG" sz="2100">
                          <a:effectLst/>
                        </a:rPr>
                        <a:t>Data ( x bytes)</a:t>
                      </a:r>
                      <a:endParaRPr lang="en-SG" sz="1900">
                        <a:effectLst/>
                        <a:latin typeface="Calibri" panose="020F0502020204030204" pitchFamily="34" charset="0"/>
                        <a:ea typeface="Calibri" panose="020F0502020204030204" pitchFamily="34" charset="0"/>
                      </a:endParaRPr>
                    </a:p>
                  </a:txBody>
                  <a:tcPr marL="121052" marR="121052" marT="0" marB="0"/>
                </a:tc>
                <a:extLst>
                  <a:ext uri="{0D108BD9-81ED-4DB2-BD59-A6C34878D82A}">
                    <a16:rowId xmlns:a16="http://schemas.microsoft.com/office/drawing/2014/main" val="220100082"/>
                  </a:ext>
                </a:extLst>
              </a:tr>
              <a:tr h="1200433">
                <a:tc>
                  <a:txBody>
                    <a:bodyPr/>
                    <a:lstStyle/>
                    <a:p>
                      <a:pPr algn="ctr">
                        <a:lnSpc>
                          <a:spcPct val="107000"/>
                        </a:lnSpc>
                        <a:spcAft>
                          <a:spcPts val="800"/>
                        </a:spcAft>
                      </a:pPr>
                      <a:r>
                        <a:rPr lang="en-SG" sz="2100">
                          <a:effectLst/>
                        </a:rPr>
                        <a:t>0xA5</a:t>
                      </a:r>
                      <a:endParaRPr lang="en-SG" sz="1900">
                        <a:effectLst/>
                      </a:endParaRPr>
                    </a:p>
                    <a:p>
                      <a:pPr algn="ctr">
                        <a:lnSpc>
                          <a:spcPct val="107000"/>
                        </a:lnSpc>
                        <a:spcAft>
                          <a:spcPts val="800"/>
                        </a:spcAft>
                      </a:pPr>
                      <a:r>
                        <a:rPr lang="en-SG" sz="2100">
                          <a:effectLst/>
                        </a:rPr>
                        <a:t>(line 39, rplidar_protocol.h)</a:t>
                      </a:r>
                      <a:endParaRPr lang="en-SG" sz="1900">
                        <a:effectLst/>
                        <a:latin typeface="Calibri" panose="020F0502020204030204" pitchFamily="34" charset="0"/>
                        <a:ea typeface="Calibri" panose="020F0502020204030204" pitchFamily="34" charset="0"/>
                      </a:endParaRPr>
                    </a:p>
                  </a:txBody>
                  <a:tcPr marL="121052" marR="121052" marT="0" marB="0"/>
                </a:tc>
                <a:tc>
                  <a:txBody>
                    <a:bodyPr/>
                    <a:lstStyle/>
                    <a:p>
                      <a:pPr algn="ctr">
                        <a:lnSpc>
                          <a:spcPct val="107000"/>
                        </a:lnSpc>
                        <a:spcAft>
                          <a:spcPts val="800"/>
                        </a:spcAft>
                      </a:pPr>
                      <a:r>
                        <a:rPr lang="en-SG" sz="2100">
                          <a:effectLst/>
                        </a:rPr>
                        <a:t>0x52</a:t>
                      </a:r>
                      <a:endParaRPr lang="en-SG" sz="1900">
                        <a:effectLst/>
                      </a:endParaRPr>
                    </a:p>
                    <a:p>
                      <a:pPr algn="ctr">
                        <a:lnSpc>
                          <a:spcPct val="107000"/>
                        </a:lnSpc>
                        <a:spcAft>
                          <a:spcPts val="800"/>
                        </a:spcAft>
                      </a:pPr>
                      <a:r>
                        <a:rPr lang="en-SG" sz="2100">
                          <a:effectLst/>
                        </a:rPr>
                        <a:t>(line 51, rplidar_cmd.h)</a:t>
                      </a:r>
                      <a:endParaRPr lang="en-SG" sz="1900">
                        <a:effectLst/>
                        <a:latin typeface="Calibri" panose="020F0502020204030204" pitchFamily="34" charset="0"/>
                        <a:ea typeface="Calibri" panose="020F0502020204030204" pitchFamily="34" charset="0"/>
                      </a:endParaRPr>
                    </a:p>
                  </a:txBody>
                  <a:tcPr marL="121052" marR="121052" marT="0" marB="0"/>
                </a:tc>
                <a:tc>
                  <a:txBody>
                    <a:bodyPr/>
                    <a:lstStyle/>
                    <a:p>
                      <a:pPr algn="ctr">
                        <a:lnSpc>
                          <a:spcPct val="107000"/>
                        </a:lnSpc>
                        <a:spcAft>
                          <a:spcPts val="800"/>
                        </a:spcAft>
                      </a:pPr>
                      <a:r>
                        <a:rPr lang="en-SG" sz="2100">
                          <a:effectLst/>
                        </a:rPr>
                        <a:t>Not used in this command</a:t>
                      </a:r>
                      <a:endParaRPr lang="en-SG" sz="1900">
                        <a:effectLst/>
                        <a:latin typeface="Calibri" panose="020F0502020204030204" pitchFamily="34" charset="0"/>
                        <a:ea typeface="Calibri" panose="020F0502020204030204" pitchFamily="34" charset="0"/>
                      </a:endParaRPr>
                    </a:p>
                  </a:txBody>
                  <a:tcPr marL="121052" marR="121052" marT="0" marB="0"/>
                </a:tc>
                <a:tc>
                  <a:txBody>
                    <a:bodyPr/>
                    <a:lstStyle/>
                    <a:p>
                      <a:pPr algn="ctr">
                        <a:lnSpc>
                          <a:spcPct val="107000"/>
                        </a:lnSpc>
                        <a:spcAft>
                          <a:spcPts val="800"/>
                        </a:spcAft>
                      </a:pPr>
                      <a:r>
                        <a:rPr lang="en-SG" sz="2100" dirty="0">
                          <a:effectLst/>
                        </a:rPr>
                        <a:t>Not used in this command</a:t>
                      </a:r>
                      <a:endParaRPr lang="en-SG" sz="1900" dirty="0">
                        <a:effectLst/>
                        <a:latin typeface="Calibri" panose="020F0502020204030204" pitchFamily="34" charset="0"/>
                        <a:ea typeface="Calibri" panose="020F0502020204030204" pitchFamily="34" charset="0"/>
                      </a:endParaRPr>
                    </a:p>
                  </a:txBody>
                  <a:tcPr marL="121052" marR="121052" marT="0" marB="0"/>
                </a:tc>
                <a:extLst>
                  <a:ext uri="{0D108BD9-81ED-4DB2-BD59-A6C34878D82A}">
                    <a16:rowId xmlns:a16="http://schemas.microsoft.com/office/drawing/2014/main" val="1876273375"/>
                  </a:ext>
                </a:extLst>
              </a:tr>
            </a:tbl>
          </a:graphicData>
        </a:graphic>
      </p:graphicFrame>
    </p:spTree>
    <p:extLst>
      <p:ext uri="{BB962C8B-B14F-4D97-AF65-F5344CB8AC3E}">
        <p14:creationId xmlns:p14="http://schemas.microsoft.com/office/powerpoint/2010/main" val="1894358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UART Link-Layer Protocol</a:t>
            </a:r>
            <a:endParaRPr lang="en-SG" dirty="0"/>
          </a:p>
        </p:txBody>
      </p:sp>
      <p:sp>
        <p:nvSpPr>
          <p:cNvPr id="3" name="Content Placeholder 2"/>
          <p:cNvSpPr>
            <a:spLocks noGrp="1"/>
          </p:cNvSpPr>
          <p:nvPr>
            <p:ph idx="1"/>
          </p:nvPr>
        </p:nvSpPr>
        <p:spPr/>
        <p:txBody>
          <a:bodyPr>
            <a:normAutofit lnSpcReduction="10000"/>
          </a:bodyPr>
          <a:lstStyle/>
          <a:p>
            <a:pPr marL="0" indent="0">
              <a:buNone/>
            </a:pPr>
            <a:r>
              <a:rPr lang="en-SG" sz="2400" dirty="0" smtClean="0"/>
              <a:t>1a. </a:t>
            </a:r>
            <a:r>
              <a:rPr lang="en-SG" sz="2400" dirty="0"/>
              <a:t>Show how odd and even parity bits works, and how they can be used to detect errors.</a:t>
            </a:r>
          </a:p>
          <a:p>
            <a:pPr marL="0" indent="0">
              <a:buNone/>
            </a:pPr>
            <a:endParaRPr lang="en-SG" sz="2400" dirty="0"/>
          </a:p>
          <a:p>
            <a:pPr marL="0" indent="0">
              <a:buNone/>
            </a:pPr>
            <a:r>
              <a:rPr lang="en-SG" sz="2400" dirty="0" smtClean="0"/>
              <a:t>A </a:t>
            </a:r>
            <a:r>
              <a:rPr lang="en-SG" sz="2400" dirty="0"/>
              <a:t>“parity bit” is an extra bit that is set/cleared so that the total number of </a:t>
            </a:r>
            <a:r>
              <a:rPr lang="en-SG" sz="2400" dirty="0" smtClean="0"/>
              <a:t>	“</a:t>
            </a:r>
            <a:r>
              <a:rPr lang="en-SG" sz="2400" dirty="0"/>
              <a:t>1” bits sent is either odd or even.</a:t>
            </a:r>
          </a:p>
          <a:p>
            <a:pPr marL="0" indent="0">
              <a:buNone/>
            </a:pPr>
            <a:endParaRPr lang="en-SG" sz="2400" dirty="0" smtClean="0"/>
          </a:p>
          <a:p>
            <a:pPr marL="0" indent="0">
              <a:buNone/>
            </a:pPr>
            <a:r>
              <a:rPr lang="en-SG" sz="2400" dirty="0" smtClean="0">
                <a:solidFill>
                  <a:srgbClr val="FF0000"/>
                </a:solidFill>
              </a:rPr>
              <a:t>Odd Parity</a:t>
            </a:r>
            <a:r>
              <a:rPr lang="en-SG" sz="2400" dirty="0"/>
              <a:t>: Parity bit is set so that the total number of 1 bits is odd</a:t>
            </a:r>
            <a:r>
              <a:rPr lang="en-SG" sz="2400" dirty="0" smtClean="0"/>
              <a:t>.</a:t>
            </a:r>
          </a:p>
          <a:p>
            <a:pPr marL="0" indent="0">
              <a:buNone/>
            </a:pPr>
            <a:r>
              <a:rPr lang="en-SG" sz="2400" dirty="0" smtClean="0"/>
              <a:t>E.g.: Data = 0b10010010 -&gt; Parity = 0</a:t>
            </a:r>
          </a:p>
          <a:p>
            <a:pPr marL="0" indent="0">
              <a:buNone/>
            </a:pPr>
            <a:endParaRPr lang="en-SG" sz="2400" dirty="0"/>
          </a:p>
          <a:p>
            <a:pPr marL="0" indent="0">
              <a:buNone/>
            </a:pPr>
            <a:r>
              <a:rPr lang="en-SG" sz="2400" dirty="0">
                <a:solidFill>
                  <a:srgbClr val="FF0000"/>
                </a:solidFill>
              </a:rPr>
              <a:t>Even </a:t>
            </a:r>
            <a:r>
              <a:rPr lang="en-SG" sz="2400" dirty="0" smtClean="0">
                <a:solidFill>
                  <a:srgbClr val="FF0000"/>
                </a:solidFill>
              </a:rPr>
              <a:t>Parity</a:t>
            </a:r>
            <a:r>
              <a:rPr lang="en-SG" sz="2400" dirty="0"/>
              <a:t>: Parity bit is set so that the total number of 1 bits is even</a:t>
            </a:r>
            <a:r>
              <a:rPr lang="en-SG" sz="2400" dirty="0" smtClean="0"/>
              <a:t>.</a:t>
            </a:r>
          </a:p>
          <a:p>
            <a:pPr marL="0" indent="0">
              <a:buNone/>
            </a:pPr>
            <a:r>
              <a:rPr lang="en-SG" sz="2400" dirty="0" smtClean="0"/>
              <a:t>E.g.: Data = 0b10010010 -&gt; Parity = 1</a:t>
            </a:r>
          </a:p>
          <a:p>
            <a:pPr marL="0" indent="0">
              <a:buNone/>
            </a:pPr>
            <a:endParaRPr lang="en-SG" sz="2400" dirty="0"/>
          </a:p>
          <a:p>
            <a:endParaRPr lang="en-SG" sz="2400" dirty="0"/>
          </a:p>
        </p:txBody>
      </p:sp>
    </p:spTree>
    <p:extLst>
      <p:ext uri="{BB962C8B-B14F-4D97-AF65-F5344CB8AC3E}">
        <p14:creationId xmlns:p14="http://schemas.microsoft.com/office/powerpoint/2010/main" val="68762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LIDAR Interface</a:t>
            </a:r>
          </a:p>
        </p:txBody>
      </p:sp>
      <p:sp>
        <p:nvSpPr>
          <p:cNvPr id="3" name="Content Placeholder 2"/>
          <p:cNvSpPr>
            <a:spLocks noGrp="1"/>
          </p:cNvSpPr>
          <p:nvPr>
            <p:ph idx="1"/>
          </p:nvPr>
        </p:nvSpPr>
        <p:spPr>
          <a:xfrm>
            <a:off x="838200" y="1825625"/>
            <a:ext cx="10515600" cy="1069975"/>
          </a:xfrm>
        </p:spPr>
        <p:txBody>
          <a:bodyPr/>
          <a:lstStyle/>
          <a:p>
            <a:r>
              <a:rPr lang="en-SG" dirty="0"/>
              <a:t>Receive a response message header (</a:t>
            </a:r>
            <a:r>
              <a:rPr lang="en-SG" dirty="0" err="1"/>
              <a:t>rplidar_ans_header_t</a:t>
            </a:r>
            <a:r>
              <a:rPr lang="en-SG" dirty="0"/>
              <a:t>, line 63, </a:t>
            </a:r>
            <a:r>
              <a:rPr lang="en-SG" dirty="0" err="1"/>
              <a:t>rplidar_protocol.h</a:t>
            </a:r>
            <a:r>
              <a:rPr lang="en-SG" dirty="0"/>
              <a:t>)</a:t>
            </a:r>
          </a:p>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2327159125"/>
              </p:ext>
            </p:extLst>
          </p:nvPr>
        </p:nvGraphicFramePr>
        <p:xfrm>
          <a:off x="1766388" y="3155228"/>
          <a:ext cx="8659223" cy="2557477"/>
        </p:xfrm>
        <a:graphic>
          <a:graphicData uri="http://schemas.openxmlformats.org/drawingml/2006/table">
            <a:tbl>
              <a:tblPr bandRow="1">
                <a:tableStyleId>{5C22544A-7EE6-4342-B048-85BDC9FD1C3A}</a:tableStyleId>
              </a:tblPr>
              <a:tblGrid>
                <a:gridCol w="2069822">
                  <a:extLst>
                    <a:ext uri="{9D8B030D-6E8A-4147-A177-3AD203B41FA5}">
                      <a16:colId xmlns:a16="http://schemas.microsoft.com/office/drawing/2014/main" val="2847274886"/>
                    </a:ext>
                  </a:extLst>
                </a:gridCol>
                <a:gridCol w="2068778">
                  <a:extLst>
                    <a:ext uri="{9D8B030D-6E8A-4147-A177-3AD203B41FA5}">
                      <a16:colId xmlns:a16="http://schemas.microsoft.com/office/drawing/2014/main" val="1334429366"/>
                    </a:ext>
                  </a:extLst>
                </a:gridCol>
                <a:gridCol w="2310935">
                  <a:extLst>
                    <a:ext uri="{9D8B030D-6E8A-4147-A177-3AD203B41FA5}">
                      <a16:colId xmlns:a16="http://schemas.microsoft.com/office/drawing/2014/main" val="435829552"/>
                    </a:ext>
                  </a:extLst>
                </a:gridCol>
                <a:gridCol w="2209688">
                  <a:extLst>
                    <a:ext uri="{9D8B030D-6E8A-4147-A177-3AD203B41FA5}">
                      <a16:colId xmlns:a16="http://schemas.microsoft.com/office/drawing/2014/main" val="2776321906"/>
                    </a:ext>
                  </a:extLst>
                </a:gridCol>
              </a:tblGrid>
              <a:tr h="796198">
                <a:tc>
                  <a:txBody>
                    <a:bodyPr/>
                    <a:lstStyle/>
                    <a:p>
                      <a:pPr algn="ctr">
                        <a:lnSpc>
                          <a:spcPct val="107000"/>
                        </a:lnSpc>
                        <a:spcAft>
                          <a:spcPts val="800"/>
                        </a:spcAft>
                      </a:pPr>
                      <a:r>
                        <a:rPr lang="en-SG" sz="2000">
                          <a:effectLst/>
                        </a:rPr>
                        <a:t>syncByte1 (1 byte)</a:t>
                      </a:r>
                      <a:endParaRPr lang="en-SG" sz="1800">
                        <a:effectLst/>
                        <a:latin typeface="Calibri" panose="020F0502020204030204" pitchFamily="34" charset="0"/>
                        <a:ea typeface="Calibri" panose="020F0502020204030204" pitchFamily="34" charset="0"/>
                      </a:endParaRPr>
                    </a:p>
                  </a:txBody>
                  <a:tcPr marL="112729" marR="112729" marT="0" marB="0"/>
                </a:tc>
                <a:tc>
                  <a:txBody>
                    <a:bodyPr/>
                    <a:lstStyle/>
                    <a:p>
                      <a:pPr algn="ctr">
                        <a:lnSpc>
                          <a:spcPct val="107000"/>
                        </a:lnSpc>
                        <a:spcAft>
                          <a:spcPts val="800"/>
                        </a:spcAft>
                      </a:pPr>
                      <a:r>
                        <a:rPr lang="en-SG" sz="2000">
                          <a:effectLst/>
                        </a:rPr>
                        <a:t>syncByte2 (1 byte)</a:t>
                      </a:r>
                      <a:endParaRPr lang="en-SG" sz="1800">
                        <a:effectLst/>
                        <a:latin typeface="Calibri" panose="020F0502020204030204" pitchFamily="34" charset="0"/>
                        <a:ea typeface="Calibri" panose="020F0502020204030204" pitchFamily="34" charset="0"/>
                      </a:endParaRPr>
                    </a:p>
                  </a:txBody>
                  <a:tcPr marL="112729" marR="112729" marT="0" marB="0"/>
                </a:tc>
                <a:tc>
                  <a:txBody>
                    <a:bodyPr/>
                    <a:lstStyle/>
                    <a:p>
                      <a:pPr algn="ctr">
                        <a:lnSpc>
                          <a:spcPct val="107000"/>
                        </a:lnSpc>
                        <a:spcAft>
                          <a:spcPts val="800"/>
                        </a:spcAft>
                      </a:pPr>
                      <a:r>
                        <a:rPr lang="en-SG" sz="2000">
                          <a:effectLst/>
                        </a:rPr>
                        <a:t>Size_q30_subtype</a:t>
                      </a:r>
                      <a:endParaRPr lang="en-SG" sz="1800">
                        <a:effectLst/>
                      </a:endParaRPr>
                    </a:p>
                    <a:p>
                      <a:pPr algn="ctr">
                        <a:lnSpc>
                          <a:spcPct val="107000"/>
                        </a:lnSpc>
                        <a:spcAft>
                          <a:spcPts val="800"/>
                        </a:spcAft>
                      </a:pPr>
                      <a:r>
                        <a:rPr lang="en-SG" sz="2000">
                          <a:effectLst/>
                        </a:rPr>
                        <a:t>(4 bytes)</a:t>
                      </a:r>
                      <a:endParaRPr lang="en-SG" sz="1800">
                        <a:effectLst/>
                        <a:latin typeface="Calibri" panose="020F0502020204030204" pitchFamily="34" charset="0"/>
                        <a:ea typeface="Calibri" panose="020F0502020204030204" pitchFamily="34" charset="0"/>
                      </a:endParaRPr>
                    </a:p>
                  </a:txBody>
                  <a:tcPr marL="112729" marR="112729" marT="0" marB="0"/>
                </a:tc>
                <a:tc>
                  <a:txBody>
                    <a:bodyPr/>
                    <a:lstStyle/>
                    <a:p>
                      <a:pPr algn="ctr">
                        <a:lnSpc>
                          <a:spcPct val="107000"/>
                        </a:lnSpc>
                        <a:spcAft>
                          <a:spcPts val="800"/>
                        </a:spcAft>
                      </a:pPr>
                      <a:r>
                        <a:rPr lang="en-SG" sz="2000">
                          <a:effectLst/>
                        </a:rPr>
                        <a:t>Type (1 byte)</a:t>
                      </a:r>
                      <a:endParaRPr lang="en-SG" sz="1800">
                        <a:effectLst/>
                        <a:latin typeface="Calibri" panose="020F0502020204030204" pitchFamily="34" charset="0"/>
                        <a:ea typeface="Calibri" panose="020F0502020204030204" pitchFamily="34" charset="0"/>
                      </a:endParaRPr>
                    </a:p>
                  </a:txBody>
                  <a:tcPr marL="112729" marR="112729" marT="0" marB="0"/>
                </a:tc>
                <a:extLst>
                  <a:ext uri="{0D108BD9-81ED-4DB2-BD59-A6C34878D82A}">
                    <a16:rowId xmlns:a16="http://schemas.microsoft.com/office/drawing/2014/main" val="3849543211"/>
                  </a:ext>
                </a:extLst>
              </a:tr>
              <a:tr h="1761279">
                <a:tc>
                  <a:txBody>
                    <a:bodyPr/>
                    <a:lstStyle/>
                    <a:p>
                      <a:pPr algn="ctr">
                        <a:lnSpc>
                          <a:spcPct val="107000"/>
                        </a:lnSpc>
                        <a:spcAft>
                          <a:spcPts val="800"/>
                        </a:spcAft>
                      </a:pPr>
                      <a:r>
                        <a:rPr lang="en-SG" sz="2000">
                          <a:effectLst/>
                        </a:rPr>
                        <a:t>0xA5</a:t>
                      </a:r>
                      <a:endParaRPr lang="en-SG" sz="1800">
                        <a:effectLst/>
                        <a:latin typeface="Calibri" panose="020F0502020204030204" pitchFamily="34" charset="0"/>
                        <a:ea typeface="Calibri" panose="020F0502020204030204" pitchFamily="34" charset="0"/>
                      </a:endParaRPr>
                    </a:p>
                  </a:txBody>
                  <a:tcPr marL="112729" marR="112729" marT="0" marB="0"/>
                </a:tc>
                <a:tc>
                  <a:txBody>
                    <a:bodyPr/>
                    <a:lstStyle/>
                    <a:p>
                      <a:pPr algn="ctr">
                        <a:lnSpc>
                          <a:spcPct val="107000"/>
                        </a:lnSpc>
                        <a:spcAft>
                          <a:spcPts val="800"/>
                        </a:spcAft>
                      </a:pPr>
                      <a:r>
                        <a:rPr lang="en-SG" sz="2000">
                          <a:effectLst/>
                        </a:rPr>
                        <a:t>0x5A</a:t>
                      </a:r>
                      <a:endParaRPr lang="en-SG" sz="1800">
                        <a:effectLst/>
                        <a:latin typeface="Calibri" panose="020F0502020204030204" pitchFamily="34" charset="0"/>
                        <a:ea typeface="Calibri" panose="020F0502020204030204" pitchFamily="34" charset="0"/>
                      </a:endParaRPr>
                    </a:p>
                  </a:txBody>
                  <a:tcPr marL="112729" marR="112729" marT="0" marB="0"/>
                </a:tc>
                <a:tc>
                  <a:txBody>
                    <a:bodyPr/>
                    <a:lstStyle/>
                    <a:p>
                      <a:pPr algn="ctr">
                        <a:lnSpc>
                          <a:spcPct val="107000"/>
                        </a:lnSpc>
                        <a:spcAft>
                          <a:spcPts val="800"/>
                        </a:spcAft>
                      </a:pPr>
                      <a:r>
                        <a:rPr lang="en-SG" sz="2000">
                          <a:effectLst/>
                        </a:rPr>
                        <a:t>30 bits to represent size of additional response data</a:t>
                      </a:r>
                      <a:endParaRPr lang="en-SG" sz="1800">
                        <a:effectLst/>
                      </a:endParaRPr>
                    </a:p>
                    <a:p>
                      <a:pPr algn="ctr">
                        <a:lnSpc>
                          <a:spcPct val="107000"/>
                        </a:lnSpc>
                        <a:spcAft>
                          <a:spcPts val="800"/>
                        </a:spcAft>
                      </a:pPr>
                      <a:r>
                        <a:rPr lang="en-SG" sz="2000">
                          <a:effectLst/>
                        </a:rPr>
                        <a:t>3 bytes for health info</a:t>
                      </a:r>
                      <a:endParaRPr lang="en-SG" sz="1800">
                        <a:effectLst/>
                        <a:latin typeface="Calibri" panose="020F0502020204030204" pitchFamily="34" charset="0"/>
                        <a:ea typeface="Calibri" panose="020F0502020204030204" pitchFamily="34" charset="0"/>
                      </a:endParaRPr>
                    </a:p>
                  </a:txBody>
                  <a:tcPr marL="112729" marR="112729" marT="0" marB="0"/>
                </a:tc>
                <a:tc>
                  <a:txBody>
                    <a:bodyPr/>
                    <a:lstStyle/>
                    <a:p>
                      <a:pPr algn="ctr">
                        <a:lnSpc>
                          <a:spcPct val="107000"/>
                        </a:lnSpc>
                        <a:spcAft>
                          <a:spcPts val="800"/>
                        </a:spcAft>
                      </a:pPr>
                      <a:r>
                        <a:rPr lang="en-SG" sz="2000" dirty="0">
                          <a:effectLst/>
                        </a:rPr>
                        <a:t>0x6</a:t>
                      </a:r>
                      <a:endParaRPr lang="en-SG" sz="1800" dirty="0">
                        <a:effectLst/>
                      </a:endParaRPr>
                    </a:p>
                    <a:p>
                      <a:pPr algn="ctr">
                        <a:lnSpc>
                          <a:spcPct val="107000"/>
                        </a:lnSpc>
                        <a:spcAft>
                          <a:spcPts val="800"/>
                        </a:spcAft>
                      </a:pPr>
                      <a:r>
                        <a:rPr lang="en-SG" sz="2000" dirty="0">
                          <a:effectLst/>
                        </a:rPr>
                        <a:t>(line 89, </a:t>
                      </a:r>
                      <a:r>
                        <a:rPr lang="en-SG" sz="2000" dirty="0" err="1">
                          <a:effectLst/>
                        </a:rPr>
                        <a:t>rplidar_cmd.h</a:t>
                      </a:r>
                      <a:r>
                        <a:rPr lang="en-SG" sz="2000" dirty="0">
                          <a:effectLst/>
                        </a:rPr>
                        <a:t>)</a:t>
                      </a:r>
                      <a:endParaRPr lang="en-SG" sz="1800" dirty="0">
                        <a:effectLst/>
                        <a:latin typeface="Calibri" panose="020F0502020204030204" pitchFamily="34" charset="0"/>
                        <a:ea typeface="Calibri" panose="020F0502020204030204" pitchFamily="34" charset="0"/>
                      </a:endParaRPr>
                    </a:p>
                  </a:txBody>
                  <a:tcPr marL="112729" marR="112729" marT="0" marB="0"/>
                </a:tc>
                <a:extLst>
                  <a:ext uri="{0D108BD9-81ED-4DB2-BD59-A6C34878D82A}">
                    <a16:rowId xmlns:a16="http://schemas.microsoft.com/office/drawing/2014/main" val="1807053525"/>
                  </a:ext>
                </a:extLst>
              </a:tr>
            </a:tbl>
          </a:graphicData>
        </a:graphic>
      </p:graphicFrame>
    </p:spTree>
    <p:extLst>
      <p:ext uri="{BB962C8B-B14F-4D97-AF65-F5344CB8AC3E}">
        <p14:creationId xmlns:p14="http://schemas.microsoft.com/office/powerpoint/2010/main" val="2778480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LIDAR Interface</a:t>
            </a:r>
          </a:p>
        </p:txBody>
      </p:sp>
      <p:sp>
        <p:nvSpPr>
          <p:cNvPr id="3" name="Content Placeholder 2"/>
          <p:cNvSpPr>
            <a:spLocks noGrp="1"/>
          </p:cNvSpPr>
          <p:nvPr>
            <p:ph idx="1"/>
          </p:nvPr>
        </p:nvSpPr>
        <p:spPr>
          <a:xfrm>
            <a:off x="838200" y="1825625"/>
            <a:ext cx="10515600" cy="1056120"/>
          </a:xfrm>
        </p:spPr>
        <p:txBody>
          <a:bodyPr/>
          <a:lstStyle/>
          <a:p>
            <a:r>
              <a:rPr lang="en-SG" dirty="0"/>
              <a:t>Receive the device info message (</a:t>
            </a:r>
            <a:r>
              <a:rPr lang="en-SG" dirty="0" err="1"/>
              <a:t>rplidar_response_device_health_t</a:t>
            </a:r>
            <a:r>
              <a:rPr lang="en-SG" dirty="0"/>
              <a:t>, line 156, </a:t>
            </a:r>
            <a:r>
              <a:rPr lang="en-SG" dirty="0" err="1"/>
              <a:t>rplidar_cmd.h</a:t>
            </a:r>
            <a:r>
              <a:rPr lang="en-SG" dirty="0"/>
              <a:t>)</a:t>
            </a:r>
          </a:p>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2495468071"/>
              </p:ext>
            </p:extLst>
          </p:nvPr>
        </p:nvGraphicFramePr>
        <p:xfrm>
          <a:off x="2243772" y="3477490"/>
          <a:ext cx="7704456" cy="884301"/>
        </p:xfrm>
        <a:graphic>
          <a:graphicData uri="http://schemas.openxmlformats.org/drawingml/2006/table">
            <a:tbl>
              <a:tblPr bandRow="1">
                <a:tableStyleId>{5C22544A-7EE6-4342-B048-85BDC9FD1C3A}</a:tableStyleId>
              </a:tblPr>
              <a:tblGrid>
                <a:gridCol w="3586873">
                  <a:extLst>
                    <a:ext uri="{9D8B030D-6E8A-4147-A177-3AD203B41FA5}">
                      <a16:colId xmlns:a16="http://schemas.microsoft.com/office/drawing/2014/main" val="3983378676"/>
                    </a:ext>
                  </a:extLst>
                </a:gridCol>
                <a:gridCol w="4117583">
                  <a:extLst>
                    <a:ext uri="{9D8B030D-6E8A-4147-A177-3AD203B41FA5}">
                      <a16:colId xmlns:a16="http://schemas.microsoft.com/office/drawing/2014/main" val="3556722204"/>
                    </a:ext>
                  </a:extLst>
                </a:gridCol>
              </a:tblGrid>
              <a:tr h="775529">
                <a:tc>
                  <a:txBody>
                    <a:bodyPr/>
                    <a:lstStyle/>
                    <a:p>
                      <a:pPr>
                        <a:lnSpc>
                          <a:spcPct val="107000"/>
                        </a:lnSpc>
                        <a:spcAft>
                          <a:spcPts val="800"/>
                        </a:spcAft>
                      </a:pPr>
                      <a:r>
                        <a:rPr lang="en-SG" sz="2400">
                          <a:effectLst/>
                        </a:rPr>
                        <a:t>Status</a:t>
                      </a:r>
                    </a:p>
                    <a:p>
                      <a:pPr>
                        <a:lnSpc>
                          <a:spcPct val="107000"/>
                        </a:lnSpc>
                        <a:spcAft>
                          <a:spcPts val="800"/>
                        </a:spcAft>
                      </a:pPr>
                      <a:r>
                        <a:rPr lang="en-SG" sz="2400">
                          <a:effectLst/>
                        </a:rPr>
                        <a:t>(1 byte)</a:t>
                      </a:r>
                      <a:endParaRPr lang="en-SG" sz="2400">
                        <a:effectLst/>
                        <a:latin typeface="Calibri" panose="020F0502020204030204" pitchFamily="34" charset="0"/>
                        <a:ea typeface="Calibri" panose="020F0502020204030204" pitchFamily="34" charset="0"/>
                      </a:endParaRPr>
                    </a:p>
                  </a:txBody>
                  <a:tcPr marL="109802" marR="109802" marT="0" marB="0"/>
                </a:tc>
                <a:tc>
                  <a:txBody>
                    <a:bodyPr/>
                    <a:lstStyle/>
                    <a:p>
                      <a:pPr>
                        <a:lnSpc>
                          <a:spcPct val="107000"/>
                        </a:lnSpc>
                        <a:spcAft>
                          <a:spcPts val="800"/>
                        </a:spcAft>
                      </a:pPr>
                      <a:r>
                        <a:rPr lang="en-SG" sz="2400" dirty="0" err="1">
                          <a:effectLst/>
                        </a:rPr>
                        <a:t>Error_code</a:t>
                      </a:r>
                      <a:endParaRPr lang="en-SG" sz="2400" dirty="0">
                        <a:effectLst/>
                      </a:endParaRPr>
                    </a:p>
                    <a:p>
                      <a:pPr>
                        <a:lnSpc>
                          <a:spcPct val="107000"/>
                        </a:lnSpc>
                        <a:spcAft>
                          <a:spcPts val="800"/>
                        </a:spcAft>
                      </a:pPr>
                      <a:r>
                        <a:rPr lang="en-SG" sz="2400" dirty="0">
                          <a:effectLst/>
                        </a:rPr>
                        <a:t> (2 bytes)</a:t>
                      </a:r>
                      <a:endParaRPr lang="en-SG" sz="2400" dirty="0">
                        <a:effectLst/>
                        <a:latin typeface="Calibri" panose="020F0502020204030204" pitchFamily="34" charset="0"/>
                        <a:ea typeface="Calibri" panose="020F0502020204030204" pitchFamily="34" charset="0"/>
                      </a:endParaRPr>
                    </a:p>
                  </a:txBody>
                  <a:tcPr marL="109802" marR="109802" marT="0" marB="0"/>
                </a:tc>
                <a:extLst>
                  <a:ext uri="{0D108BD9-81ED-4DB2-BD59-A6C34878D82A}">
                    <a16:rowId xmlns:a16="http://schemas.microsoft.com/office/drawing/2014/main" val="2797562776"/>
                  </a:ext>
                </a:extLst>
              </a:tr>
            </a:tbl>
          </a:graphicData>
        </a:graphic>
      </p:graphicFrame>
    </p:spTree>
    <p:extLst>
      <p:ext uri="{BB962C8B-B14F-4D97-AF65-F5344CB8AC3E}">
        <p14:creationId xmlns:p14="http://schemas.microsoft.com/office/powerpoint/2010/main" val="2258144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Summary</a:t>
            </a:r>
            <a:endParaRPr lang="en-SG" dirty="0"/>
          </a:p>
        </p:txBody>
      </p:sp>
      <p:sp>
        <p:nvSpPr>
          <p:cNvPr id="3" name="Content Placeholder 2"/>
          <p:cNvSpPr>
            <a:spLocks noGrp="1"/>
          </p:cNvSpPr>
          <p:nvPr>
            <p:ph idx="1"/>
          </p:nvPr>
        </p:nvSpPr>
        <p:spPr/>
        <p:txBody>
          <a:bodyPr/>
          <a:lstStyle/>
          <a:p>
            <a:r>
              <a:rPr lang="en-SG" dirty="0" smtClean="0"/>
              <a:t>Establishing a communication interface between multiple devices requires us to have a clear understanding on its data sizes, endianness, order (LSB/MSB first), voltage levels, bit/baud rate, etc.</a:t>
            </a:r>
          </a:p>
          <a:p>
            <a:endParaRPr lang="en-SG" dirty="0"/>
          </a:p>
          <a:p>
            <a:r>
              <a:rPr lang="en-SG" dirty="0" smtClean="0"/>
              <a:t>For any other peripheral device that is connected to your processor, like the </a:t>
            </a:r>
            <a:r>
              <a:rPr lang="en-SG" dirty="0" err="1" smtClean="0"/>
              <a:t>RPLidar</a:t>
            </a:r>
            <a:r>
              <a:rPr lang="en-SG" dirty="0" smtClean="0"/>
              <a:t>, we must be able to establish a proper communication channel with it. </a:t>
            </a:r>
          </a:p>
          <a:p>
            <a:r>
              <a:rPr lang="en-SG" dirty="0" smtClean="0"/>
              <a:t>The protocol details must be given by the manufacturer. If they provide libraries, API’s, sample code, etc., then it makes our life a lot easier to integrate the device with our project.</a:t>
            </a:r>
            <a:endParaRPr lang="en-SG" dirty="0"/>
          </a:p>
        </p:txBody>
      </p:sp>
    </p:spTree>
    <p:extLst>
      <p:ext uri="{BB962C8B-B14F-4D97-AF65-F5344CB8AC3E}">
        <p14:creationId xmlns:p14="http://schemas.microsoft.com/office/powerpoint/2010/main" val="2508010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UART Link-Layer Protocol</a:t>
            </a:r>
            <a:endParaRPr lang="en-SG" dirty="0"/>
          </a:p>
        </p:txBody>
      </p:sp>
      <p:sp>
        <p:nvSpPr>
          <p:cNvPr id="3" name="Content Placeholder 2"/>
          <p:cNvSpPr>
            <a:spLocks noGrp="1"/>
          </p:cNvSpPr>
          <p:nvPr>
            <p:ph idx="1"/>
          </p:nvPr>
        </p:nvSpPr>
        <p:spPr>
          <a:xfrm>
            <a:off x="838200" y="1825625"/>
            <a:ext cx="10515600" cy="1956666"/>
          </a:xfrm>
        </p:spPr>
        <p:txBody>
          <a:bodyPr/>
          <a:lstStyle/>
          <a:p>
            <a:pPr marL="0" indent="0">
              <a:buNone/>
            </a:pPr>
            <a:r>
              <a:rPr lang="en-SG" dirty="0" smtClean="0"/>
              <a:t>1b. Explain </a:t>
            </a:r>
            <a:r>
              <a:rPr lang="en-SG" dirty="0"/>
              <a:t>why error detection with parity bits is not reliable, and what engineers can do to overcome/improve this lack of reliability.</a:t>
            </a:r>
          </a:p>
          <a:p>
            <a:endParaRPr lang="en-SG" dirty="0" smtClean="0"/>
          </a:p>
          <a:p>
            <a:r>
              <a:rPr lang="en-SG" dirty="0"/>
              <a:t>Parity checking can only detect an </a:t>
            </a:r>
            <a:r>
              <a:rPr lang="en-SG" dirty="0">
                <a:solidFill>
                  <a:srgbClr val="FF0000"/>
                </a:solidFill>
              </a:rPr>
              <a:t>odd</a:t>
            </a:r>
            <a:r>
              <a:rPr lang="en-SG" dirty="0"/>
              <a:t> number of parity errors. </a:t>
            </a:r>
            <a:endParaRPr lang="en-SG" dirty="0" smtClean="0"/>
          </a:p>
          <a:p>
            <a:pPr marL="0" indent="0">
              <a:buNone/>
            </a:pPr>
            <a:endParaRPr lang="en-SG" dirty="0"/>
          </a:p>
        </p:txBody>
      </p:sp>
      <p:sp>
        <p:nvSpPr>
          <p:cNvPr id="4" name="TextBox 3"/>
          <p:cNvSpPr txBox="1"/>
          <p:nvPr/>
        </p:nvSpPr>
        <p:spPr>
          <a:xfrm>
            <a:off x="588810" y="4239491"/>
            <a:ext cx="2043545" cy="523220"/>
          </a:xfrm>
          <a:prstGeom prst="rect">
            <a:avLst/>
          </a:prstGeom>
          <a:noFill/>
          <a:ln>
            <a:solidFill>
              <a:srgbClr val="00B0F0"/>
            </a:solidFill>
          </a:ln>
        </p:spPr>
        <p:txBody>
          <a:bodyPr wrap="square" rtlCol="0">
            <a:spAutoFit/>
          </a:bodyPr>
          <a:lstStyle/>
          <a:p>
            <a:r>
              <a:rPr lang="en-SG" sz="2800" dirty="0" smtClean="0"/>
              <a:t>0b00101100</a:t>
            </a:r>
            <a:endParaRPr lang="en-SG" sz="2800" dirty="0"/>
          </a:p>
        </p:txBody>
      </p:sp>
      <p:sp>
        <p:nvSpPr>
          <p:cNvPr id="5" name="TextBox 4"/>
          <p:cNvSpPr txBox="1"/>
          <p:nvPr/>
        </p:nvSpPr>
        <p:spPr>
          <a:xfrm>
            <a:off x="3823844" y="4239491"/>
            <a:ext cx="2715493" cy="523220"/>
          </a:xfrm>
          <a:prstGeom prst="rect">
            <a:avLst/>
          </a:prstGeom>
          <a:noFill/>
          <a:ln>
            <a:solidFill>
              <a:srgbClr val="00B0F0"/>
            </a:solidFill>
          </a:ln>
        </p:spPr>
        <p:txBody>
          <a:bodyPr wrap="square" rtlCol="0">
            <a:spAutoFit/>
          </a:bodyPr>
          <a:lstStyle/>
          <a:p>
            <a:r>
              <a:rPr lang="en-SG" sz="2800" dirty="0" smtClean="0"/>
              <a:t>With Even Parity</a:t>
            </a:r>
            <a:endParaRPr lang="en-SG" sz="2800" dirty="0"/>
          </a:p>
        </p:txBody>
      </p:sp>
      <p:sp>
        <p:nvSpPr>
          <p:cNvPr id="6" name="Right Arrow 5"/>
          <p:cNvSpPr/>
          <p:nvPr/>
        </p:nvSpPr>
        <p:spPr>
          <a:xfrm>
            <a:off x="2916372" y="4370296"/>
            <a:ext cx="623455"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7363684" y="4239491"/>
            <a:ext cx="2514601" cy="523220"/>
          </a:xfrm>
          <a:prstGeom prst="rect">
            <a:avLst/>
          </a:prstGeom>
          <a:noFill/>
          <a:ln>
            <a:solidFill>
              <a:srgbClr val="00B0F0"/>
            </a:solidFill>
          </a:ln>
        </p:spPr>
        <p:txBody>
          <a:bodyPr wrap="square" rtlCol="0">
            <a:spAutoFit/>
          </a:bodyPr>
          <a:lstStyle/>
          <a:p>
            <a:r>
              <a:rPr lang="en-SG" sz="2800" dirty="0" smtClean="0"/>
              <a:t>0b00101100 : 1</a:t>
            </a:r>
            <a:endParaRPr lang="en-SG" sz="2800" dirty="0"/>
          </a:p>
        </p:txBody>
      </p:sp>
      <p:sp>
        <p:nvSpPr>
          <p:cNvPr id="8" name="Right Arrow 7"/>
          <p:cNvSpPr/>
          <p:nvPr/>
        </p:nvSpPr>
        <p:spPr>
          <a:xfrm>
            <a:off x="6639783" y="4368670"/>
            <a:ext cx="623455"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Curved Left Arrow 8"/>
          <p:cNvSpPr/>
          <p:nvPr/>
        </p:nvSpPr>
        <p:spPr>
          <a:xfrm>
            <a:off x="9899070" y="4501101"/>
            <a:ext cx="692728" cy="12762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p:cNvSpPr txBox="1"/>
          <p:nvPr/>
        </p:nvSpPr>
        <p:spPr>
          <a:xfrm>
            <a:off x="7384469" y="5395141"/>
            <a:ext cx="2514601" cy="523220"/>
          </a:xfrm>
          <a:prstGeom prst="rect">
            <a:avLst/>
          </a:prstGeom>
          <a:noFill/>
          <a:ln>
            <a:solidFill>
              <a:srgbClr val="FF0000"/>
            </a:solidFill>
          </a:ln>
        </p:spPr>
        <p:txBody>
          <a:bodyPr wrap="square" rtlCol="0">
            <a:spAutoFit/>
          </a:bodyPr>
          <a:lstStyle/>
          <a:p>
            <a:r>
              <a:rPr lang="en-SG" sz="2800" dirty="0" smtClean="0"/>
              <a:t>0b01001100 : 1</a:t>
            </a:r>
            <a:endParaRPr lang="en-SG" sz="2800" dirty="0"/>
          </a:p>
        </p:txBody>
      </p:sp>
      <p:sp>
        <p:nvSpPr>
          <p:cNvPr id="11" name="TextBox 10"/>
          <p:cNvSpPr txBox="1"/>
          <p:nvPr/>
        </p:nvSpPr>
        <p:spPr>
          <a:xfrm>
            <a:off x="10577944" y="4650248"/>
            <a:ext cx="1551711" cy="707886"/>
          </a:xfrm>
          <a:prstGeom prst="rect">
            <a:avLst/>
          </a:prstGeom>
          <a:noFill/>
        </p:spPr>
        <p:txBody>
          <a:bodyPr wrap="square" rtlCol="0">
            <a:spAutoFit/>
          </a:bodyPr>
          <a:lstStyle/>
          <a:p>
            <a:pPr algn="ctr"/>
            <a:r>
              <a:rPr lang="en-SG" sz="2000" dirty="0" smtClean="0"/>
              <a:t>Transmission Channel</a:t>
            </a:r>
            <a:endParaRPr lang="en-SG" sz="2000" dirty="0"/>
          </a:p>
        </p:txBody>
      </p:sp>
      <p:sp>
        <p:nvSpPr>
          <p:cNvPr id="12" name="TextBox 11"/>
          <p:cNvSpPr txBox="1"/>
          <p:nvPr/>
        </p:nvSpPr>
        <p:spPr>
          <a:xfrm>
            <a:off x="7845128" y="3835077"/>
            <a:ext cx="1551711" cy="400110"/>
          </a:xfrm>
          <a:prstGeom prst="rect">
            <a:avLst/>
          </a:prstGeom>
          <a:noFill/>
        </p:spPr>
        <p:txBody>
          <a:bodyPr wrap="square" rtlCol="0">
            <a:spAutoFit/>
          </a:bodyPr>
          <a:lstStyle/>
          <a:p>
            <a:pPr algn="ctr"/>
            <a:r>
              <a:rPr lang="en-SG" sz="2000" dirty="0" err="1" smtClean="0"/>
              <a:t>Tx</a:t>
            </a:r>
            <a:r>
              <a:rPr lang="en-SG" sz="2000" dirty="0" smtClean="0"/>
              <a:t> Data</a:t>
            </a:r>
            <a:endParaRPr lang="en-SG" sz="2000" dirty="0"/>
          </a:p>
        </p:txBody>
      </p:sp>
      <p:sp>
        <p:nvSpPr>
          <p:cNvPr id="13" name="TextBox 12"/>
          <p:cNvSpPr txBox="1"/>
          <p:nvPr/>
        </p:nvSpPr>
        <p:spPr>
          <a:xfrm>
            <a:off x="7845127" y="5918361"/>
            <a:ext cx="1551711" cy="400110"/>
          </a:xfrm>
          <a:prstGeom prst="rect">
            <a:avLst/>
          </a:prstGeom>
          <a:noFill/>
        </p:spPr>
        <p:txBody>
          <a:bodyPr wrap="square" rtlCol="0">
            <a:spAutoFit/>
          </a:bodyPr>
          <a:lstStyle/>
          <a:p>
            <a:pPr algn="ctr"/>
            <a:r>
              <a:rPr lang="en-SG" sz="2000" dirty="0"/>
              <a:t>R</a:t>
            </a:r>
            <a:r>
              <a:rPr lang="en-SG" sz="2000" dirty="0" smtClean="0"/>
              <a:t>x Data</a:t>
            </a:r>
            <a:endParaRPr lang="en-SG" sz="2000" dirty="0"/>
          </a:p>
        </p:txBody>
      </p:sp>
      <p:sp>
        <p:nvSpPr>
          <p:cNvPr id="14" name="Left Arrow 13"/>
          <p:cNvSpPr/>
          <p:nvPr/>
        </p:nvSpPr>
        <p:spPr>
          <a:xfrm>
            <a:off x="6539337" y="5525946"/>
            <a:ext cx="623455" cy="2616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4029936" y="5302808"/>
            <a:ext cx="2355264" cy="1015663"/>
          </a:xfrm>
          <a:prstGeom prst="rect">
            <a:avLst/>
          </a:prstGeom>
          <a:noFill/>
          <a:ln>
            <a:solidFill>
              <a:srgbClr val="0070C0"/>
            </a:solidFill>
          </a:ln>
        </p:spPr>
        <p:txBody>
          <a:bodyPr wrap="square" rtlCol="0">
            <a:spAutoFit/>
          </a:bodyPr>
          <a:lstStyle/>
          <a:p>
            <a:pPr algn="ctr"/>
            <a:r>
              <a:rPr lang="en-SG" sz="2000" dirty="0" smtClean="0"/>
              <a:t>Parity is still correct due to Even number of errors</a:t>
            </a:r>
            <a:endParaRPr lang="en-SG" sz="2000" dirty="0"/>
          </a:p>
        </p:txBody>
      </p:sp>
      <p:sp>
        <p:nvSpPr>
          <p:cNvPr id="16" name="TextBox 15"/>
          <p:cNvSpPr txBox="1"/>
          <p:nvPr/>
        </p:nvSpPr>
        <p:spPr>
          <a:xfrm>
            <a:off x="327298" y="5302807"/>
            <a:ext cx="2687764" cy="1015663"/>
          </a:xfrm>
          <a:prstGeom prst="rect">
            <a:avLst/>
          </a:prstGeom>
          <a:noFill/>
          <a:ln>
            <a:solidFill>
              <a:srgbClr val="0070C0"/>
            </a:solidFill>
          </a:ln>
        </p:spPr>
        <p:txBody>
          <a:bodyPr wrap="square" rtlCol="0">
            <a:spAutoFit/>
          </a:bodyPr>
          <a:lstStyle/>
          <a:p>
            <a:pPr algn="ctr"/>
            <a:r>
              <a:rPr lang="en-SG" sz="2000" dirty="0" smtClean="0"/>
              <a:t>We need higher levels of checking like Checksums and CRCs.</a:t>
            </a:r>
            <a:endParaRPr lang="en-SG" sz="2000" dirty="0"/>
          </a:p>
        </p:txBody>
      </p:sp>
      <p:sp>
        <p:nvSpPr>
          <p:cNvPr id="17" name="Left Arrow 16"/>
          <p:cNvSpPr/>
          <p:nvPr/>
        </p:nvSpPr>
        <p:spPr>
          <a:xfrm>
            <a:off x="3184804" y="5525946"/>
            <a:ext cx="623455" cy="2616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p:cNvCxnSpPr/>
          <p:nvPr/>
        </p:nvCxnSpPr>
        <p:spPr>
          <a:xfrm>
            <a:off x="8285018" y="4762711"/>
            <a:ext cx="0" cy="54009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p:nvPr/>
        </p:nvCxnSpPr>
        <p:spPr>
          <a:xfrm>
            <a:off x="8104909" y="4762711"/>
            <a:ext cx="0" cy="54009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7707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UART Link-Layer Protocol</a:t>
            </a:r>
            <a:endParaRPr lang="en-SG" dirty="0"/>
          </a:p>
        </p:txBody>
      </p:sp>
      <p:sp>
        <p:nvSpPr>
          <p:cNvPr id="3" name="Content Placeholder 2"/>
          <p:cNvSpPr>
            <a:spLocks noGrp="1"/>
          </p:cNvSpPr>
          <p:nvPr>
            <p:ph idx="1"/>
          </p:nvPr>
        </p:nvSpPr>
        <p:spPr>
          <a:xfrm>
            <a:off x="838200" y="1825625"/>
            <a:ext cx="10515600" cy="1305502"/>
          </a:xfrm>
        </p:spPr>
        <p:txBody>
          <a:bodyPr/>
          <a:lstStyle/>
          <a:p>
            <a:pPr marL="0" indent="0">
              <a:buNone/>
            </a:pPr>
            <a:r>
              <a:rPr lang="en-SG" dirty="0" smtClean="0"/>
              <a:t>1c. </a:t>
            </a:r>
            <a:r>
              <a:rPr lang="en-SG" dirty="0"/>
              <a:t>Sketch the frames for the following pieces of 8-bit data in 8N1, 8E1, 7O1 and 7E1 frame formats. Where you are using 7-bit frames, discard the most significant (left most) bit.</a:t>
            </a:r>
          </a:p>
          <a:p>
            <a:endParaRPr lang="en-SG" dirty="0"/>
          </a:p>
        </p:txBody>
      </p:sp>
      <p:sp>
        <p:nvSpPr>
          <p:cNvPr id="4" name="Rectangle 3"/>
          <p:cNvSpPr/>
          <p:nvPr/>
        </p:nvSpPr>
        <p:spPr>
          <a:xfrm>
            <a:off x="4336471" y="3803703"/>
            <a:ext cx="3782292" cy="685059"/>
          </a:xfrm>
          <a:prstGeom prst="rect">
            <a:avLst/>
          </a:prstGeom>
        </p:spPr>
        <p:txBody>
          <a:bodyPr wrap="square">
            <a:spAutoFit/>
          </a:bodyPr>
          <a:lstStyle/>
          <a:p>
            <a:pPr marL="685800" indent="-457200" algn="just">
              <a:lnSpc>
                <a:spcPct val="107000"/>
              </a:lnSpc>
              <a:spcAft>
                <a:spcPts val="0"/>
              </a:spcAft>
            </a:pPr>
            <a:r>
              <a:rPr lang="en-SG" dirty="0">
                <a:solidFill>
                  <a:srgbClr val="FF0000"/>
                </a:solidFill>
                <a:latin typeface="Calibri" panose="020F0502020204030204" pitchFamily="34" charset="0"/>
                <a:ea typeface="Calibri" panose="020F0502020204030204" pitchFamily="34" charset="0"/>
              </a:rPr>
              <a:t>St – Start bit: High to low transition</a:t>
            </a:r>
            <a:endParaRPr lang="en-SG" dirty="0">
              <a:latin typeface="Calibri" panose="020F0502020204030204" pitchFamily="34" charset="0"/>
              <a:ea typeface="Calibri" panose="020F0502020204030204" pitchFamily="34" charset="0"/>
            </a:endParaRPr>
          </a:p>
          <a:p>
            <a:pPr marL="685800" indent="-457200" algn="just">
              <a:lnSpc>
                <a:spcPct val="107000"/>
              </a:lnSpc>
              <a:spcAft>
                <a:spcPts val="0"/>
              </a:spcAft>
            </a:pPr>
            <a:r>
              <a:rPr lang="en-SG" dirty="0">
                <a:solidFill>
                  <a:srgbClr val="FF0000"/>
                </a:solidFill>
                <a:latin typeface="Calibri" panose="020F0502020204030204" pitchFamily="34" charset="0"/>
                <a:ea typeface="Calibri" panose="020F0502020204030204" pitchFamily="34" charset="0"/>
              </a:rPr>
              <a:t>S – Stop bit: A high bit</a:t>
            </a:r>
            <a:endParaRPr lang="en-SG" dirty="0">
              <a:latin typeface="Calibri" panose="020F0502020204030204" pitchFamily="34" charset="0"/>
              <a:ea typeface="Calibri" panose="020F0502020204030204" pitchFamily="34" charset="0"/>
            </a:endParaRPr>
          </a:p>
        </p:txBody>
      </p:sp>
      <p:sp>
        <p:nvSpPr>
          <p:cNvPr id="5" name="TextBox 4"/>
          <p:cNvSpPr txBox="1"/>
          <p:nvPr/>
        </p:nvSpPr>
        <p:spPr>
          <a:xfrm>
            <a:off x="1136072" y="4502727"/>
            <a:ext cx="2992582" cy="1569660"/>
          </a:xfrm>
          <a:prstGeom prst="rect">
            <a:avLst/>
          </a:prstGeom>
          <a:noFill/>
        </p:spPr>
        <p:txBody>
          <a:bodyPr wrap="square" rtlCol="0">
            <a:spAutoFit/>
          </a:bodyPr>
          <a:lstStyle/>
          <a:p>
            <a:r>
              <a:rPr lang="en-SG" sz="2400" dirty="0"/>
              <a:t>8N1: St-10110001-S</a:t>
            </a:r>
          </a:p>
          <a:p>
            <a:r>
              <a:rPr lang="en-SG" sz="2400" dirty="0"/>
              <a:t>8E1: St-10110001-0-S</a:t>
            </a:r>
          </a:p>
          <a:p>
            <a:r>
              <a:rPr lang="en-SG" sz="2400" dirty="0"/>
              <a:t>7O1: St-0110001-0-S</a:t>
            </a:r>
          </a:p>
          <a:p>
            <a:r>
              <a:rPr lang="en-SG" sz="2400" dirty="0"/>
              <a:t>7E1:  </a:t>
            </a:r>
            <a:r>
              <a:rPr lang="en-SG" sz="2400" dirty="0" smtClean="0"/>
              <a:t>St-0110001-1-S</a:t>
            </a:r>
            <a:endParaRPr lang="en-SG" sz="2400" dirty="0"/>
          </a:p>
        </p:txBody>
      </p:sp>
      <p:sp>
        <p:nvSpPr>
          <p:cNvPr id="6" name="Rectangle 5"/>
          <p:cNvSpPr/>
          <p:nvPr/>
        </p:nvSpPr>
        <p:spPr>
          <a:xfrm>
            <a:off x="1136072" y="3317872"/>
            <a:ext cx="2784764" cy="470000"/>
          </a:xfrm>
          <a:prstGeom prst="rect">
            <a:avLst/>
          </a:prstGeom>
        </p:spPr>
        <p:txBody>
          <a:bodyPr wrap="square">
            <a:spAutoFit/>
          </a:bodyPr>
          <a:lstStyle/>
          <a:p>
            <a:pPr marL="685800" indent="-457200" algn="just">
              <a:lnSpc>
                <a:spcPct val="107000"/>
              </a:lnSpc>
              <a:spcAft>
                <a:spcPts val="0"/>
              </a:spcAft>
            </a:pPr>
            <a:r>
              <a:rPr lang="en-SG" sz="2400" dirty="0" smtClean="0">
                <a:solidFill>
                  <a:srgbClr val="000000"/>
                </a:solidFill>
                <a:latin typeface="Calibri" panose="020F0502020204030204" pitchFamily="34" charset="0"/>
                <a:ea typeface="Calibri" panose="020F0502020204030204" pitchFamily="34" charset="0"/>
              </a:rPr>
              <a:t>0b10110001</a:t>
            </a:r>
            <a:endParaRPr lang="en-SG" sz="2400" dirty="0">
              <a:latin typeface="Calibri" panose="020F0502020204030204" pitchFamily="34" charset="0"/>
              <a:ea typeface="Calibri" panose="020F0502020204030204" pitchFamily="34" charset="0"/>
            </a:endParaRPr>
          </a:p>
        </p:txBody>
      </p:sp>
      <p:sp>
        <p:nvSpPr>
          <p:cNvPr id="7" name="Rectangle 6"/>
          <p:cNvSpPr/>
          <p:nvPr/>
        </p:nvSpPr>
        <p:spPr>
          <a:xfrm>
            <a:off x="8513617" y="3300366"/>
            <a:ext cx="2209800" cy="487506"/>
          </a:xfrm>
          <a:prstGeom prst="rect">
            <a:avLst/>
          </a:prstGeom>
        </p:spPr>
        <p:txBody>
          <a:bodyPr wrap="square">
            <a:spAutoFit/>
          </a:bodyPr>
          <a:lstStyle/>
          <a:p>
            <a:pPr marL="685800" indent="-457200" algn="just">
              <a:lnSpc>
                <a:spcPct val="107000"/>
              </a:lnSpc>
              <a:spcAft>
                <a:spcPts val="0"/>
              </a:spcAft>
            </a:pPr>
            <a:r>
              <a:rPr lang="en-SG" sz="2400" dirty="0" smtClean="0">
                <a:solidFill>
                  <a:srgbClr val="000000"/>
                </a:solidFill>
                <a:latin typeface="Calibri" panose="020F0502020204030204" pitchFamily="34" charset="0"/>
                <a:ea typeface="Calibri" panose="020F0502020204030204" pitchFamily="34" charset="0"/>
              </a:rPr>
              <a:t>0b01010011</a:t>
            </a:r>
            <a:endParaRPr lang="en-SG" sz="2400" dirty="0">
              <a:latin typeface="Calibri" panose="020F0502020204030204" pitchFamily="34" charset="0"/>
              <a:ea typeface="Calibri" panose="020F0502020204030204" pitchFamily="34" charset="0"/>
            </a:endParaRPr>
          </a:p>
        </p:txBody>
      </p:sp>
      <p:sp>
        <p:nvSpPr>
          <p:cNvPr id="8" name="Rectangle 7"/>
          <p:cNvSpPr/>
          <p:nvPr/>
        </p:nvSpPr>
        <p:spPr>
          <a:xfrm>
            <a:off x="8118763" y="4399365"/>
            <a:ext cx="3235037" cy="1673022"/>
          </a:xfrm>
          <a:prstGeom prst="rect">
            <a:avLst/>
          </a:prstGeom>
        </p:spPr>
        <p:txBody>
          <a:bodyPr wrap="square">
            <a:spAutoFit/>
          </a:bodyPr>
          <a:lstStyle/>
          <a:p>
            <a:pPr marL="685800" indent="-457200" algn="just">
              <a:lnSpc>
                <a:spcPct val="107000"/>
              </a:lnSpc>
              <a:spcAft>
                <a:spcPts val="0"/>
              </a:spcAft>
            </a:pPr>
            <a:r>
              <a:rPr lang="en-SG" sz="2400" dirty="0">
                <a:latin typeface="Calibri" panose="020F0502020204030204" pitchFamily="34" charset="0"/>
                <a:ea typeface="Calibri" panose="020F0502020204030204" pitchFamily="34" charset="0"/>
              </a:rPr>
              <a:t>8N1: St-01010011-S</a:t>
            </a:r>
          </a:p>
          <a:p>
            <a:pPr marL="685800" indent="-457200" algn="just">
              <a:lnSpc>
                <a:spcPct val="107000"/>
              </a:lnSpc>
              <a:spcAft>
                <a:spcPts val="0"/>
              </a:spcAft>
            </a:pPr>
            <a:r>
              <a:rPr lang="en-SG" sz="2400" dirty="0">
                <a:latin typeface="Calibri" panose="020F0502020204030204" pitchFamily="34" charset="0"/>
                <a:ea typeface="Calibri" panose="020F0502020204030204" pitchFamily="34" charset="0"/>
              </a:rPr>
              <a:t>8E1: St-01010011-0-S</a:t>
            </a:r>
          </a:p>
          <a:p>
            <a:pPr marL="685800" indent="-457200" algn="just">
              <a:lnSpc>
                <a:spcPct val="107000"/>
              </a:lnSpc>
              <a:spcAft>
                <a:spcPts val="0"/>
              </a:spcAft>
            </a:pPr>
            <a:r>
              <a:rPr lang="en-SG" sz="2400" dirty="0">
                <a:latin typeface="Calibri" panose="020F0502020204030204" pitchFamily="34" charset="0"/>
                <a:ea typeface="Calibri" panose="020F0502020204030204" pitchFamily="34" charset="0"/>
              </a:rPr>
              <a:t>7O1: St-101011-1-S</a:t>
            </a:r>
          </a:p>
          <a:p>
            <a:pPr marL="685800" indent="-457200" algn="just">
              <a:lnSpc>
                <a:spcPct val="107000"/>
              </a:lnSpc>
              <a:spcAft>
                <a:spcPts val="0"/>
              </a:spcAft>
            </a:pPr>
            <a:r>
              <a:rPr lang="en-SG" sz="2400" dirty="0">
                <a:latin typeface="Calibri" panose="020F0502020204030204" pitchFamily="34" charset="0"/>
                <a:ea typeface="Calibri" panose="020F0502020204030204" pitchFamily="34" charset="0"/>
              </a:rPr>
              <a:t>7E1: St-101011-0-S</a:t>
            </a:r>
          </a:p>
        </p:txBody>
      </p:sp>
    </p:spTree>
    <p:extLst>
      <p:ext uri="{BB962C8B-B14F-4D97-AF65-F5344CB8AC3E}">
        <p14:creationId xmlns:p14="http://schemas.microsoft.com/office/powerpoint/2010/main" val="1409127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Parity across Bytes</a:t>
            </a:r>
            <a:endParaRPr lang="en-SG" dirty="0"/>
          </a:p>
        </p:txBody>
      </p:sp>
      <p:sp>
        <p:nvSpPr>
          <p:cNvPr id="3" name="Content Placeholder 2"/>
          <p:cNvSpPr>
            <a:spLocks noGrp="1"/>
          </p:cNvSpPr>
          <p:nvPr>
            <p:ph idx="1"/>
          </p:nvPr>
        </p:nvSpPr>
        <p:spPr>
          <a:xfrm>
            <a:off x="838200" y="1825625"/>
            <a:ext cx="10515600" cy="1679575"/>
          </a:xfrm>
        </p:spPr>
        <p:txBody>
          <a:bodyPr/>
          <a:lstStyle/>
          <a:p>
            <a:pPr marL="0" indent="0">
              <a:buNone/>
            </a:pPr>
            <a:r>
              <a:rPr lang="en-SG" dirty="0" smtClean="0"/>
              <a:t>2. Note </a:t>
            </a:r>
            <a:r>
              <a:rPr lang="en-SG" dirty="0"/>
              <a:t>below that the row parity for byte 1 is wrong (there’s an even number of bits in an odd-parity system). The number of “1” bits in column b4 is also wrong. This tells us that bit 4 of byte 1 (the highlighted square) is wrong and should be flipped to a 1</a:t>
            </a:r>
          </a:p>
          <a:p>
            <a:endParaRPr lang="en-SG" dirty="0"/>
          </a:p>
        </p:txBody>
      </p:sp>
      <p:graphicFrame>
        <p:nvGraphicFramePr>
          <p:cNvPr id="6" name="Table 5"/>
          <p:cNvGraphicFramePr>
            <a:graphicFrameLocks noGrp="1"/>
          </p:cNvGraphicFramePr>
          <p:nvPr>
            <p:extLst>
              <p:ext uri="{D42A27DB-BD31-4B8C-83A1-F6EECF244321}">
                <p14:modId xmlns:p14="http://schemas.microsoft.com/office/powerpoint/2010/main" val="2960922732"/>
              </p:ext>
            </p:extLst>
          </p:nvPr>
        </p:nvGraphicFramePr>
        <p:xfrm>
          <a:off x="5104655" y="4202252"/>
          <a:ext cx="5725160" cy="1716090"/>
        </p:xfrm>
        <a:graphic>
          <a:graphicData uri="http://schemas.openxmlformats.org/drawingml/2006/table">
            <a:tbl>
              <a:tblPr bandRow="1">
                <a:tableStyleId>{5C22544A-7EE6-4342-B048-85BDC9FD1C3A}</a:tableStyleId>
              </a:tblPr>
              <a:tblGrid>
                <a:gridCol w="617855">
                  <a:extLst>
                    <a:ext uri="{9D8B030D-6E8A-4147-A177-3AD203B41FA5}">
                      <a16:colId xmlns:a16="http://schemas.microsoft.com/office/drawing/2014/main" val="2888590335"/>
                    </a:ext>
                  </a:extLst>
                </a:gridCol>
                <a:gridCol w="570865">
                  <a:extLst>
                    <a:ext uri="{9D8B030D-6E8A-4147-A177-3AD203B41FA5}">
                      <a16:colId xmlns:a16="http://schemas.microsoft.com/office/drawing/2014/main" val="1891966924"/>
                    </a:ext>
                  </a:extLst>
                </a:gridCol>
                <a:gridCol w="570865">
                  <a:extLst>
                    <a:ext uri="{9D8B030D-6E8A-4147-A177-3AD203B41FA5}">
                      <a16:colId xmlns:a16="http://schemas.microsoft.com/office/drawing/2014/main" val="3256724634"/>
                    </a:ext>
                  </a:extLst>
                </a:gridCol>
                <a:gridCol w="570230">
                  <a:extLst>
                    <a:ext uri="{9D8B030D-6E8A-4147-A177-3AD203B41FA5}">
                      <a16:colId xmlns:a16="http://schemas.microsoft.com/office/drawing/2014/main" val="2194758150"/>
                    </a:ext>
                  </a:extLst>
                </a:gridCol>
                <a:gridCol w="570230">
                  <a:extLst>
                    <a:ext uri="{9D8B030D-6E8A-4147-A177-3AD203B41FA5}">
                      <a16:colId xmlns:a16="http://schemas.microsoft.com/office/drawing/2014/main" val="2656956362"/>
                    </a:ext>
                  </a:extLst>
                </a:gridCol>
                <a:gridCol w="570230">
                  <a:extLst>
                    <a:ext uri="{9D8B030D-6E8A-4147-A177-3AD203B41FA5}">
                      <a16:colId xmlns:a16="http://schemas.microsoft.com/office/drawing/2014/main" val="3546253202"/>
                    </a:ext>
                  </a:extLst>
                </a:gridCol>
                <a:gridCol w="570230">
                  <a:extLst>
                    <a:ext uri="{9D8B030D-6E8A-4147-A177-3AD203B41FA5}">
                      <a16:colId xmlns:a16="http://schemas.microsoft.com/office/drawing/2014/main" val="1719931447"/>
                    </a:ext>
                  </a:extLst>
                </a:gridCol>
                <a:gridCol w="570230">
                  <a:extLst>
                    <a:ext uri="{9D8B030D-6E8A-4147-A177-3AD203B41FA5}">
                      <a16:colId xmlns:a16="http://schemas.microsoft.com/office/drawing/2014/main" val="463848083"/>
                    </a:ext>
                  </a:extLst>
                </a:gridCol>
                <a:gridCol w="570230">
                  <a:extLst>
                    <a:ext uri="{9D8B030D-6E8A-4147-A177-3AD203B41FA5}">
                      <a16:colId xmlns:a16="http://schemas.microsoft.com/office/drawing/2014/main" val="3116976083"/>
                    </a:ext>
                  </a:extLst>
                </a:gridCol>
                <a:gridCol w="544195">
                  <a:extLst>
                    <a:ext uri="{9D8B030D-6E8A-4147-A177-3AD203B41FA5}">
                      <a16:colId xmlns:a16="http://schemas.microsoft.com/office/drawing/2014/main" val="2669426239"/>
                    </a:ext>
                  </a:extLst>
                </a:gridCol>
              </a:tblGrid>
              <a:tr h="0">
                <a:tc>
                  <a:txBody>
                    <a:bodyPr/>
                    <a:lstStyle/>
                    <a:p>
                      <a:pPr algn="ctr">
                        <a:lnSpc>
                          <a:spcPct val="107000"/>
                        </a:lnSpc>
                        <a:spcAft>
                          <a:spcPts val="800"/>
                        </a:spcAft>
                      </a:pPr>
                      <a:r>
                        <a:rPr lang="en-SG" sz="1100">
                          <a:effectLst/>
                        </a:rPr>
                        <a:t>Data bits -&gt; </a:t>
                      </a:r>
                    </a:p>
                    <a:p>
                      <a:pPr>
                        <a:lnSpc>
                          <a:spcPct val="107000"/>
                        </a:lnSpc>
                        <a:spcAft>
                          <a:spcPts val="0"/>
                        </a:spcAft>
                      </a:pPr>
                      <a:r>
                        <a:rPr lang="en-SG" sz="1100">
                          <a:effectLst/>
                        </a:rPr>
                        <a:t> </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b7</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b6</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b5</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b4</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b3</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b2</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b1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b0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Parity</a:t>
                      </a:r>
                    </a:p>
                    <a:p>
                      <a:pPr algn="ctr">
                        <a:lnSpc>
                          <a:spcPct val="107000"/>
                        </a:lnSpc>
                        <a:spcAft>
                          <a:spcPts val="800"/>
                        </a:spcAft>
                      </a:pPr>
                      <a:r>
                        <a:rPr lang="en-SG" sz="1100">
                          <a:effectLst/>
                        </a:rPr>
                        <a:t>(within byte)</a:t>
                      </a:r>
                      <a:endParaRPr lang="en-SG"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7211752"/>
                  </a:ext>
                </a:extLst>
              </a:tr>
              <a:tr h="0">
                <a:tc>
                  <a:txBody>
                    <a:bodyPr/>
                    <a:lstStyle/>
                    <a:p>
                      <a:pPr algn="ctr">
                        <a:lnSpc>
                          <a:spcPct val="107000"/>
                        </a:lnSpc>
                        <a:spcAft>
                          <a:spcPts val="800"/>
                        </a:spcAft>
                      </a:pPr>
                      <a:r>
                        <a:rPr lang="en-SG" sz="1100">
                          <a:effectLst/>
                        </a:rPr>
                        <a:t>Byte 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43000077"/>
                  </a:ext>
                </a:extLst>
              </a:tr>
              <a:tr h="0">
                <a:tc>
                  <a:txBody>
                    <a:bodyPr/>
                    <a:lstStyle/>
                    <a:p>
                      <a:pPr algn="ctr">
                        <a:lnSpc>
                          <a:spcPct val="107000"/>
                        </a:lnSpc>
                        <a:spcAft>
                          <a:spcPts val="800"/>
                        </a:spcAft>
                      </a:pPr>
                      <a:r>
                        <a:rPr lang="en-SG" sz="1100">
                          <a:effectLst/>
                        </a:rPr>
                        <a:t>Byte 2</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66278893"/>
                  </a:ext>
                </a:extLst>
              </a:tr>
              <a:tr h="0">
                <a:tc>
                  <a:txBody>
                    <a:bodyPr/>
                    <a:lstStyle/>
                    <a:p>
                      <a:pPr algn="ctr">
                        <a:lnSpc>
                          <a:spcPct val="107000"/>
                        </a:lnSpc>
                        <a:spcAft>
                          <a:spcPts val="800"/>
                        </a:spcAft>
                      </a:pPr>
                      <a:r>
                        <a:rPr lang="en-SG" sz="1100">
                          <a:effectLst/>
                        </a:rPr>
                        <a:t>Byte 3</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59665042"/>
                  </a:ext>
                </a:extLst>
              </a:tr>
              <a:tr h="0">
                <a:tc>
                  <a:txBody>
                    <a:bodyPr/>
                    <a:lstStyle/>
                    <a:p>
                      <a:pPr algn="ctr">
                        <a:lnSpc>
                          <a:spcPct val="107000"/>
                        </a:lnSpc>
                        <a:spcAft>
                          <a:spcPts val="800"/>
                        </a:spcAft>
                      </a:pPr>
                      <a:r>
                        <a:rPr lang="en-SG" sz="1100">
                          <a:effectLst/>
                        </a:rPr>
                        <a:t>Parity (across bytes)</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1</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a:effectLst/>
                        </a:rPr>
                        <a:t>0</a:t>
                      </a:r>
                      <a:endParaRPr lang="en-SG" sz="11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SG" sz="1100" dirty="0">
                          <a:effectLst/>
                        </a:rPr>
                        <a:t>1</a:t>
                      </a:r>
                      <a:endParaRPr lang="en-SG"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09809505"/>
                  </a:ext>
                </a:extLst>
              </a:tr>
            </a:tbl>
          </a:graphicData>
        </a:graphic>
      </p:graphicFrame>
      <p:sp>
        <p:nvSpPr>
          <p:cNvPr id="7" name="Oval 6"/>
          <p:cNvSpPr/>
          <p:nvPr/>
        </p:nvSpPr>
        <p:spPr>
          <a:xfrm>
            <a:off x="7446969" y="4447377"/>
            <a:ext cx="496888" cy="1484312"/>
          </a:xfrm>
          <a:prstGeom prst="ellipse">
            <a:avLst/>
          </a:prstGeom>
          <a:noFill/>
          <a:ln w="25400" cap="flat" cmpd="sng">
            <a:solidFill>
              <a:srgbClr val="C00000"/>
            </a:solidFill>
            <a:prstDash val="solid"/>
            <a:miter lim="800000"/>
            <a:headEnd type="none" w="sm" len="sm"/>
            <a:tailEnd type="none" w="sm" len="sm"/>
          </a:ln>
        </p:spPr>
        <p:txBody>
          <a:bodyPr spcFirstLastPara="1" wrap="square" lIns="91425" tIns="91425" rIns="91425" bIns="91425" anchor="ctr" anchorCtr="0"/>
          <a:lstStyle/>
          <a:p>
            <a:pPr>
              <a:lnSpc>
                <a:spcPct val="107000"/>
              </a:lnSpc>
              <a:spcAft>
                <a:spcPts val="0"/>
              </a:spcAft>
            </a:pPr>
            <a:r>
              <a:rPr lang="en-SG" sz="1100">
                <a:effectLst/>
                <a:latin typeface="Calibri" panose="020F0502020204030204" pitchFamily="34" charset="0"/>
                <a:ea typeface="Calibri" panose="020F0502020204030204" pitchFamily="34" charset="0"/>
              </a:rPr>
              <a:t> </a:t>
            </a:r>
          </a:p>
        </p:txBody>
      </p:sp>
      <p:sp>
        <p:nvSpPr>
          <p:cNvPr id="8" name="Oval 7"/>
          <p:cNvSpPr/>
          <p:nvPr/>
        </p:nvSpPr>
        <p:spPr>
          <a:xfrm>
            <a:off x="5104655" y="4759855"/>
            <a:ext cx="5292725" cy="284956"/>
          </a:xfrm>
          <a:prstGeom prst="ellipse">
            <a:avLst/>
          </a:prstGeom>
          <a:noFill/>
          <a:ln w="25400" cap="flat" cmpd="sng">
            <a:solidFill>
              <a:srgbClr val="C00000"/>
            </a:solidFill>
            <a:prstDash val="solid"/>
            <a:miter lim="800000"/>
            <a:headEnd type="none" w="sm" len="sm"/>
            <a:tailEnd type="none" w="sm" len="sm"/>
          </a:ln>
        </p:spPr>
        <p:txBody>
          <a:bodyPr spcFirstLastPara="1" wrap="square" lIns="91425" tIns="91425" rIns="91425" bIns="91425" anchor="ctr" anchorCtr="0"/>
          <a:lstStyle/>
          <a:p>
            <a:pPr>
              <a:lnSpc>
                <a:spcPct val="107000"/>
              </a:lnSpc>
              <a:spcAft>
                <a:spcPts val="0"/>
              </a:spcAft>
            </a:pPr>
            <a:r>
              <a:rPr lang="en-SG" sz="1100">
                <a:effectLst/>
                <a:latin typeface="Calibri" panose="020F0502020204030204" pitchFamily="34" charset="0"/>
                <a:ea typeface="Calibri" panose="020F0502020204030204" pitchFamily="34" charset="0"/>
              </a:rPr>
              <a:t> </a:t>
            </a:r>
          </a:p>
        </p:txBody>
      </p:sp>
      <p:sp>
        <p:nvSpPr>
          <p:cNvPr id="9" name="Rectangle 5"/>
          <p:cNvSpPr>
            <a:spLocks noChangeArrowheads="1"/>
          </p:cNvSpPr>
          <p:nvPr/>
        </p:nvSpPr>
        <p:spPr bwMode="auto">
          <a:xfrm>
            <a:off x="3247593" y="44594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0" name="Rectangle 7"/>
          <p:cNvSpPr>
            <a:spLocks noChangeArrowheads="1"/>
          </p:cNvSpPr>
          <p:nvPr/>
        </p:nvSpPr>
        <p:spPr bwMode="auto">
          <a:xfrm>
            <a:off x="3247593" y="4916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1123361" y="4202252"/>
            <a:ext cx="3052763" cy="1277786"/>
          </a:xfrm>
          <a:prstGeom prst="rect">
            <a:avLst/>
          </a:prstGeom>
          <a:ln>
            <a:solidFill>
              <a:srgbClr val="00B0F0"/>
            </a:solidFill>
          </a:ln>
        </p:spPr>
        <p:txBody>
          <a:bodyPr wrap="square">
            <a:spAutoFit/>
          </a:bodyPr>
          <a:lstStyle/>
          <a:p>
            <a:pPr algn="just">
              <a:lnSpc>
                <a:spcPct val="107000"/>
              </a:lnSpc>
              <a:spcAft>
                <a:spcPts val="0"/>
              </a:spcAft>
            </a:pPr>
            <a:r>
              <a:rPr lang="en-SG" dirty="0">
                <a:latin typeface="Calibri" panose="020F0502020204030204" pitchFamily="34" charset="0"/>
                <a:ea typeface="Calibri" panose="020F0502020204030204" pitchFamily="34" charset="0"/>
              </a:rPr>
              <a:t>You can actually detect more than one bit error, as long as there is no other error in the same column and row.</a:t>
            </a:r>
          </a:p>
        </p:txBody>
      </p:sp>
    </p:spTree>
    <p:extLst>
      <p:ext uri="{BB962C8B-B14F-4D97-AF65-F5344CB8AC3E}">
        <p14:creationId xmlns:p14="http://schemas.microsoft.com/office/powerpoint/2010/main" val="2404210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Flow Control</a:t>
            </a:r>
            <a:endParaRPr lang="en-SG" dirty="0"/>
          </a:p>
        </p:txBody>
      </p:sp>
      <p:sp>
        <p:nvSpPr>
          <p:cNvPr id="3" name="Content Placeholder 2"/>
          <p:cNvSpPr>
            <a:spLocks noGrp="1"/>
          </p:cNvSpPr>
          <p:nvPr>
            <p:ph idx="1"/>
          </p:nvPr>
        </p:nvSpPr>
        <p:spPr>
          <a:xfrm>
            <a:off x="838200" y="1825625"/>
            <a:ext cx="10515600" cy="960438"/>
          </a:xfrm>
        </p:spPr>
        <p:txBody>
          <a:bodyPr>
            <a:normAutofit/>
          </a:bodyPr>
          <a:lstStyle/>
          <a:p>
            <a:pPr marL="0" indent="0">
              <a:buNone/>
            </a:pPr>
            <a:r>
              <a:rPr lang="en-SG" sz="2400" dirty="0" smtClean="0"/>
              <a:t>3. Our </a:t>
            </a:r>
            <a:r>
              <a:rPr lang="en-SG" sz="2400" dirty="0"/>
              <a:t>lectures do not look at flow control. Explain how XON and XOFF, and CTS/RTS flow control work and the differences between them.</a:t>
            </a:r>
          </a:p>
          <a:p>
            <a:endParaRPr lang="en-SG" sz="2400" dirty="0"/>
          </a:p>
        </p:txBody>
      </p:sp>
      <p:sp>
        <p:nvSpPr>
          <p:cNvPr id="4" name="Rectangle 3"/>
          <p:cNvSpPr/>
          <p:nvPr/>
        </p:nvSpPr>
        <p:spPr>
          <a:xfrm>
            <a:off x="838200" y="2921000"/>
            <a:ext cx="10325100" cy="671915"/>
          </a:xfrm>
          <a:prstGeom prst="rect">
            <a:avLst/>
          </a:prstGeom>
        </p:spPr>
        <p:txBody>
          <a:bodyPr wrap="square">
            <a:spAutoFit/>
          </a:bodyPr>
          <a:lstStyle/>
          <a:p>
            <a:pPr marL="685800" indent="-457200" algn="just">
              <a:lnSpc>
                <a:spcPct val="107000"/>
              </a:lnSpc>
              <a:spcAft>
                <a:spcPts val="0"/>
              </a:spcAft>
              <a:buFont typeface="Arial" panose="020B0604020202020204" pitchFamily="34" charset="0"/>
              <a:buChar char="•"/>
            </a:pPr>
            <a:r>
              <a:rPr lang="en-SG" dirty="0">
                <a:latin typeface="Calibri" panose="020F0502020204030204" pitchFamily="34" charset="0"/>
                <a:ea typeface="Calibri" panose="020F0502020204030204" pitchFamily="34" charset="0"/>
              </a:rPr>
              <a:t>Flow control is a method that allows a receiver to tell a transmitter to stop sending so that it has more time to process the data already received, preventing buffer overflows</a:t>
            </a:r>
            <a:r>
              <a:rPr lang="en-SG" dirty="0" smtClean="0">
                <a:latin typeface="Calibri" panose="020F0502020204030204" pitchFamily="34" charset="0"/>
                <a:ea typeface="Calibri" panose="020F0502020204030204" pitchFamily="34" charset="0"/>
              </a:rPr>
              <a:t>.</a:t>
            </a:r>
            <a:endParaRPr lang="en-SG" dirty="0">
              <a:latin typeface="Calibri" panose="020F0502020204030204" pitchFamily="34" charset="0"/>
              <a:ea typeface="Calibri" panose="020F0502020204030204" pitchFamily="34" charset="0"/>
            </a:endParaRPr>
          </a:p>
        </p:txBody>
      </p:sp>
      <p:sp>
        <p:nvSpPr>
          <p:cNvPr id="5" name="Rectangle 4"/>
          <p:cNvSpPr/>
          <p:nvPr/>
        </p:nvSpPr>
        <p:spPr>
          <a:xfrm>
            <a:off x="838200" y="3727852"/>
            <a:ext cx="10325100" cy="671915"/>
          </a:xfrm>
          <a:prstGeom prst="rect">
            <a:avLst/>
          </a:prstGeom>
        </p:spPr>
        <p:txBody>
          <a:bodyPr wrap="square">
            <a:spAutoFit/>
          </a:bodyPr>
          <a:lstStyle/>
          <a:p>
            <a:pPr marL="685800" indent="-457200" algn="just">
              <a:lnSpc>
                <a:spcPct val="107000"/>
              </a:lnSpc>
              <a:spcAft>
                <a:spcPts val="0"/>
              </a:spcAft>
              <a:buFont typeface="Arial" panose="020B0604020202020204" pitchFamily="34" charset="0"/>
              <a:buChar char="•"/>
            </a:pPr>
            <a:r>
              <a:rPr lang="en-SG" dirty="0" smtClean="0">
                <a:latin typeface="Calibri" panose="020F0502020204030204" pitchFamily="34" charset="0"/>
                <a:ea typeface="Calibri" panose="020F0502020204030204" pitchFamily="34" charset="0"/>
              </a:rPr>
              <a:t>XON/XOFF is software flow control, and makes use of special characters ASCII 0x13 for XOFF (corresponding to CTRL-S) and ASCII 0x11 for XON (corresponding to CTRL-Q).</a:t>
            </a:r>
          </a:p>
        </p:txBody>
      </p:sp>
      <p:sp>
        <p:nvSpPr>
          <p:cNvPr id="6" name="Rectangle 5"/>
          <p:cNvSpPr/>
          <p:nvPr/>
        </p:nvSpPr>
        <p:spPr>
          <a:xfrm>
            <a:off x="838200" y="4505346"/>
            <a:ext cx="10325100" cy="671915"/>
          </a:xfrm>
          <a:prstGeom prst="rect">
            <a:avLst/>
          </a:prstGeom>
        </p:spPr>
        <p:txBody>
          <a:bodyPr wrap="square">
            <a:spAutoFit/>
          </a:bodyPr>
          <a:lstStyle/>
          <a:p>
            <a:pPr marL="685800" indent="-457200" algn="just">
              <a:lnSpc>
                <a:spcPct val="107000"/>
              </a:lnSpc>
              <a:spcAft>
                <a:spcPts val="0"/>
              </a:spcAft>
              <a:buFont typeface="Arial" panose="020B0604020202020204" pitchFamily="34" charset="0"/>
              <a:buChar char="•"/>
            </a:pPr>
            <a:r>
              <a:rPr lang="en-SG" dirty="0" smtClean="0">
                <a:latin typeface="Calibri" panose="020F0502020204030204" pitchFamily="34" charset="0"/>
                <a:ea typeface="Calibri" panose="020F0502020204030204" pitchFamily="34" charset="0"/>
              </a:rPr>
              <a:t>Then the receiver cannot accept any more data it will send an XOFF, causing the transmitter to pause. When the receiver can receive further data, it will send an XON and the transmitter resumes.</a:t>
            </a:r>
          </a:p>
        </p:txBody>
      </p:sp>
      <p:sp>
        <p:nvSpPr>
          <p:cNvPr id="7" name="Rectangle 6"/>
          <p:cNvSpPr/>
          <p:nvPr/>
        </p:nvSpPr>
        <p:spPr>
          <a:xfrm>
            <a:off x="838200" y="5289190"/>
            <a:ext cx="10325100" cy="685059"/>
          </a:xfrm>
          <a:prstGeom prst="rect">
            <a:avLst/>
          </a:prstGeom>
        </p:spPr>
        <p:txBody>
          <a:bodyPr wrap="square">
            <a:spAutoFit/>
          </a:bodyPr>
          <a:lstStyle/>
          <a:p>
            <a:pPr marL="685800" indent="-457200" algn="just">
              <a:lnSpc>
                <a:spcPct val="107000"/>
              </a:lnSpc>
              <a:spcAft>
                <a:spcPts val="0"/>
              </a:spcAft>
              <a:buFont typeface="Arial" panose="020B0604020202020204" pitchFamily="34" charset="0"/>
              <a:buChar char="•"/>
            </a:pPr>
            <a:r>
              <a:rPr lang="en-SG" dirty="0" smtClean="0">
                <a:latin typeface="Calibri" panose="020F0502020204030204" pitchFamily="34" charset="0"/>
                <a:ea typeface="Calibri" panose="020F0502020204030204" pitchFamily="34" charset="0"/>
              </a:rPr>
              <a:t>(This behaviour is mimicked by many terminal programs where you can press CTRL-S to stop a screen from scrolling and CTRL-Q to resume scrolling)</a:t>
            </a:r>
            <a:endParaRPr lang="en-SG"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4933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Flow Control</a:t>
            </a:r>
            <a:endParaRPr lang="en-SG" dirty="0"/>
          </a:p>
        </p:txBody>
      </p:sp>
      <p:sp>
        <p:nvSpPr>
          <p:cNvPr id="3" name="Content Placeholder 2"/>
          <p:cNvSpPr>
            <a:spLocks noGrp="1"/>
          </p:cNvSpPr>
          <p:nvPr>
            <p:ph idx="1"/>
          </p:nvPr>
        </p:nvSpPr>
        <p:spPr>
          <a:xfrm>
            <a:off x="838200" y="1825625"/>
            <a:ext cx="10515600" cy="1069975"/>
          </a:xfrm>
        </p:spPr>
        <p:txBody>
          <a:bodyPr>
            <a:normAutofit/>
          </a:bodyPr>
          <a:lstStyle/>
          <a:p>
            <a:r>
              <a:rPr lang="en-SG" dirty="0"/>
              <a:t>CTS/RTS is a hardware flow control that makes use of two additional hardware lines</a:t>
            </a:r>
            <a:r>
              <a:rPr lang="en-SG" dirty="0" smtClean="0"/>
              <a:t>:</a:t>
            </a:r>
            <a:endParaRPr lang="en-SG" dirty="0"/>
          </a:p>
        </p:txBody>
      </p:sp>
      <p:sp>
        <p:nvSpPr>
          <p:cNvPr id="4" name="Content Placeholder 2"/>
          <p:cNvSpPr txBox="1">
            <a:spLocks/>
          </p:cNvSpPr>
          <p:nvPr/>
        </p:nvSpPr>
        <p:spPr>
          <a:xfrm>
            <a:off x="838200" y="3030537"/>
            <a:ext cx="10515600" cy="14962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400" dirty="0" smtClean="0"/>
              <a:t>In unidirectional arrangements, RTS is “Ready to send” which is a hardware line that the transmitter asserts to tell the receiver that is has data. If the receiver is ok to receive the data, it will assert the CTS “Clear to Send” line, and the transmitter will begin sending. </a:t>
            </a:r>
          </a:p>
        </p:txBody>
      </p:sp>
      <p:sp>
        <p:nvSpPr>
          <p:cNvPr id="5" name="Content Placeholder 2"/>
          <p:cNvSpPr txBox="1">
            <a:spLocks/>
          </p:cNvSpPr>
          <p:nvPr/>
        </p:nvSpPr>
        <p:spPr>
          <a:xfrm>
            <a:off x="838200" y="4859339"/>
            <a:ext cx="10515600" cy="1222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400" dirty="0" smtClean="0"/>
              <a:t>However today CTS/RTS works slightly differently: One end will use CTS to say that it is ready to receive, while the other side would assert RTS (often called “RTR” instead) to signal that it is ready to receive. </a:t>
            </a:r>
            <a:endParaRPr lang="en-SG" sz="2400" dirty="0"/>
          </a:p>
        </p:txBody>
      </p:sp>
    </p:spTree>
    <p:extLst>
      <p:ext uri="{BB962C8B-B14F-4D97-AF65-F5344CB8AC3E}">
        <p14:creationId xmlns:p14="http://schemas.microsoft.com/office/powerpoint/2010/main" val="120923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Rates</a:t>
            </a:r>
            <a:endParaRPr lang="en-SG" dirty="0"/>
          </a:p>
        </p:txBody>
      </p:sp>
      <p:sp>
        <p:nvSpPr>
          <p:cNvPr id="3" name="Content Placeholder 2"/>
          <p:cNvSpPr>
            <a:spLocks noGrp="1"/>
          </p:cNvSpPr>
          <p:nvPr>
            <p:ph idx="1"/>
          </p:nvPr>
        </p:nvSpPr>
        <p:spPr>
          <a:xfrm>
            <a:off x="838200" y="1825625"/>
            <a:ext cx="10515600" cy="1457902"/>
          </a:xfrm>
        </p:spPr>
        <p:txBody>
          <a:bodyPr/>
          <a:lstStyle/>
          <a:p>
            <a:pPr marL="0" indent="0">
              <a:buNone/>
            </a:pPr>
            <a:r>
              <a:rPr lang="en-SG" dirty="0" smtClean="0"/>
              <a:t>4. How </a:t>
            </a:r>
            <a:r>
              <a:rPr lang="en-SG" dirty="0"/>
              <a:t>long does it take to transmit all 128 bytes in a buffer at 9600 bps? What implications does this have on how fast your program can write to your buffers?</a:t>
            </a:r>
          </a:p>
          <a:p>
            <a:endParaRPr lang="en-SG" dirty="0"/>
          </a:p>
        </p:txBody>
      </p:sp>
      <p:sp>
        <p:nvSpPr>
          <p:cNvPr id="4" name="Content Placeholder 2"/>
          <p:cNvSpPr txBox="1">
            <a:spLocks/>
          </p:cNvSpPr>
          <p:nvPr/>
        </p:nvSpPr>
        <p:spPr>
          <a:xfrm>
            <a:off x="838200" y="3682134"/>
            <a:ext cx="10515600"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128 bytes = 1024 bits. </a:t>
            </a:r>
          </a:p>
        </p:txBody>
      </p:sp>
      <p:sp>
        <p:nvSpPr>
          <p:cNvPr id="5" name="Content Placeholder 2"/>
          <p:cNvSpPr txBox="1">
            <a:spLocks/>
          </p:cNvSpPr>
          <p:nvPr/>
        </p:nvSpPr>
        <p:spPr>
          <a:xfrm>
            <a:off x="838200" y="4915189"/>
            <a:ext cx="10515600" cy="1457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128 bytes = 1024 bits. It would take 0.11 seconds to send over 9600 bps. If data is written too quickly into the buffers, either the new data is lost or data that hasn’t been sent yet is overwritten.</a:t>
            </a:r>
          </a:p>
          <a:p>
            <a:endParaRPr lang="en-SG"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838200" y="4298661"/>
                <a:ext cx="10515600"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1024 / 9600 = 0.1066</a:t>
                </a:r>
                <a14:m>
                  <m:oMath xmlns:m="http://schemas.openxmlformats.org/officeDocument/2006/math">
                    <m:r>
                      <a:rPr lang="en-SG" b="0" i="0" smtClean="0">
                        <a:latin typeface="Cambria Math" panose="02040503050406030204" pitchFamily="18" charset="0"/>
                        <a:ea typeface="Cambria Math" panose="02040503050406030204" pitchFamily="18" charset="0"/>
                      </a:rPr>
                      <m:t> </m:t>
                    </m:r>
                    <m:r>
                      <a:rPr lang="en-SG" i="1" smtClean="0">
                        <a:latin typeface="Cambria Math" panose="02040503050406030204" pitchFamily="18" charset="0"/>
                        <a:ea typeface="Cambria Math" panose="02040503050406030204" pitchFamily="18" charset="0"/>
                      </a:rPr>
                      <m:t>≈</m:t>
                    </m:r>
                  </m:oMath>
                </a14:m>
                <a:r>
                  <a:rPr lang="en-SG" dirty="0" smtClean="0"/>
                  <a:t> 0.11</a:t>
                </a:r>
                <a:endParaRPr lang="en-SG"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0" y="4298661"/>
                <a:ext cx="10515600" cy="501939"/>
              </a:xfrm>
              <a:prstGeom prst="rect">
                <a:avLst/>
              </a:prstGeom>
              <a:blipFill>
                <a:blip r:embed="rId2"/>
                <a:stretch>
                  <a:fillRect l="-1043" t="-19277" b="-28916"/>
                </a:stretch>
              </a:blipFill>
            </p:spPr>
            <p:txBody>
              <a:bodyPr/>
              <a:lstStyle/>
              <a:p>
                <a:r>
                  <a:rPr lang="en-SG">
                    <a:noFill/>
                  </a:rPr>
                  <a:t> </a:t>
                </a:r>
              </a:p>
            </p:txBody>
          </p:sp>
        </mc:Fallback>
      </mc:AlternateContent>
    </p:spTree>
    <p:extLst>
      <p:ext uri="{BB962C8B-B14F-4D97-AF65-F5344CB8AC3E}">
        <p14:creationId xmlns:p14="http://schemas.microsoft.com/office/powerpoint/2010/main" val="99650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2018</Words>
  <Application>Microsoft Office PowerPoint</Application>
  <PresentationFormat>Widescreen</PresentationFormat>
  <Paragraphs>389</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Noto Sans Symbols</vt:lpstr>
      <vt:lpstr>Arial</vt:lpstr>
      <vt:lpstr>Calibri</vt:lpstr>
      <vt:lpstr>Calibri Light</vt:lpstr>
      <vt:lpstr>Cambria Math</vt:lpstr>
      <vt:lpstr>Office Theme</vt:lpstr>
      <vt:lpstr>EPP2</vt:lpstr>
      <vt:lpstr>Part1</vt:lpstr>
      <vt:lpstr>UART Link-Layer Protocol</vt:lpstr>
      <vt:lpstr>UART Link-Layer Protocol</vt:lpstr>
      <vt:lpstr>UART Link-Layer Protocol</vt:lpstr>
      <vt:lpstr>Parity across Bytes</vt:lpstr>
      <vt:lpstr>Flow Control</vt:lpstr>
      <vt:lpstr>Flow Control</vt:lpstr>
      <vt:lpstr>Data Rates</vt:lpstr>
      <vt:lpstr>Data Rates</vt:lpstr>
      <vt:lpstr>Data Rates</vt:lpstr>
      <vt:lpstr>Use of a Magic Number</vt:lpstr>
      <vt:lpstr>Use of a Magic Number</vt:lpstr>
      <vt:lpstr>Checksums</vt:lpstr>
      <vt:lpstr>Checksums</vt:lpstr>
      <vt:lpstr>Checksums</vt:lpstr>
      <vt:lpstr>Checksums</vt:lpstr>
      <vt:lpstr>Part2</vt:lpstr>
      <vt:lpstr>Lidar Interface – Communication Modes</vt:lpstr>
      <vt:lpstr>Lidar Interface – Communication Modes</vt:lpstr>
      <vt:lpstr>Lidar Interface – Communication Modes</vt:lpstr>
      <vt:lpstr>Lidar Interface – Communication Modes</vt:lpstr>
      <vt:lpstr>Lidar Interface – Communication Modes</vt:lpstr>
      <vt:lpstr>Lidar Interface – Communication Modes</vt:lpstr>
      <vt:lpstr>LIDAR Interface</vt:lpstr>
      <vt:lpstr>LIDAR Interface</vt:lpstr>
      <vt:lpstr>LIDAR Interface</vt:lpstr>
      <vt:lpstr>LIDAR Interface</vt:lpstr>
      <vt:lpstr>LIDAR Interface</vt:lpstr>
      <vt:lpstr>LIDAR Interface</vt:lpstr>
      <vt:lpstr>LIDAR Interface</vt:lpstr>
      <vt:lpstr>Summary</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EPP2</dc:title>
  <dc:creator>Ravi Suppiah</dc:creator>
  <cp:lastModifiedBy>Ravi Suppiah</cp:lastModifiedBy>
  <cp:revision>34</cp:revision>
  <dcterms:created xsi:type="dcterms:W3CDTF">2019-03-12T07:35:44Z</dcterms:created>
  <dcterms:modified xsi:type="dcterms:W3CDTF">2019-03-15T02:17:19Z</dcterms:modified>
</cp:coreProperties>
</file>