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4" r:id="rId3"/>
    <p:sldId id="307" r:id="rId4"/>
    <p:sldId id="308" r:id="rId5"/>
    <p:sldId id="309" r:id="rId6"/>
    <p:sldId id="310" r:id="rId7"/>
    <p:sldId id="311" r:id="rId8"/>
    <p:sldId id="312" r:id="rId9"/>
    <p:sldId id="315" r:id="rId10"/>
    <p:sldId id="313" r:id="rId11"/>
    <p:sldId id="314" r:id="rId12"/>
    <p:sldId id="316" r:id="rId13"/>
    <p:sldId id="318" r:id="rId14"/>
    <p:sldId id="317" r:id="rId15"/>
    <p:sldId id="319" r:id="rId16"/>
    <p:sldId id="320" r:id="rId17"/>
    <p:sldId id="321" r:id="rId18"/>
    <p:sldId id="323" r:id="rId19"/>
    <p:sldId id="343" r:id="rId20"/>
    <p:sldId id="324" r:id="rId21"/>
    <p:sldId id="325" r:id="rId22"/>
    <p:sldId id="326" r:id="rId23"/>
    <p:sldId id="327" r:id="rId24"/>
    <p:sldId id="328" r:id="rId25"/>
    <p:sldId id="329" r:id="rId26"/>
    <p:sldId id="331" r:id="rId27"/>
    <p:sldId id="330" r:id="rId28"/>
    <p:sldId id="332" r:id="rId29"/>
    <p:sldId id="333" r:id="rId30"/>
    <p:sldId id="334" r:id="rId31"/>
    <p:sldId id="335" r:id="rId32"/>
    <p:sldId id="337" r:id="rId33"/>
    <p:sldId id="338" r:id="rId34"/>
    <p:sldId id="336" r:id="rId35"/>
    <p:sldId id="339" r:id="rId36"/>
    <p:sldId id="340" r:id="rId37"/>
    <p:sldId id="341" r:id="rId38"/>
    <p:sldId id="342" r:id="rId39"/>
    <p:sldId id="30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FF"/>
    <a:srgbClr val="66FF99"/>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05436-6FDE-4DD8-B57A-2D4E600C6213}" type="datetimeFigureOut">
              <a:rPr lang="en-SG" smtClean="0"/>
              <a:t>5/4/2019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4A01-BD73-4F02-B729-FBD4AB2CCAE6}" type="slidenum">
              <a:rPr lang="en-SG" smtClean="0"/>
              <a:t>‹#›</a:t>
            </a:fld>
            <a:endParaRPr lang="en-SG"/>
          </a:p>
        </p:txBody>
      </p:sp>
    </p:spTree>
    <p:extLst>
      <p:ext uri="{BB962C8B-B14F-4D97-AF65-F5344CB8AC3E}">
        <p14:creationId xmlns:p14="http://schemas.microsoft.com/office/powerpoint/2010/main" val="354936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C405FE8E-17B4-4087-A856-A4E5C1DD5979}" type="datetimeFigureOut">
              <a:rPr lang="en-SG" smtClean="0"/>
              <a:t>5/4/2019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225069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405FE8E-17B4-4087-A856-A4E5C1DD5979}" type="datetimeFigureOut">
              <a:rPr lang="en-SG" smtClean="0"/>
              <a:t>5/4/2019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225382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405FE8E-17B4-4087-A856-A4E5C1DD5979}" type="datetimeFigureOut">
              <a:rPr lang="en-SG" smtClean="0"/>
              <a:t>5/4/2019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78306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405FE8E-17B4-4087-A856-A4E5C1DD5979}" type="datetimeFigureOut">
              <a:rPr lang="en-SG" smtClean="0"/>
              <a:t>5/4/2019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93996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05FE8E-17B4-4087-A856-A4E5C1DD5979}" type="datetimeFigureOut">
              <a:rPr lang="en-SG" smtClean="0"/>
              <a:t>5/4/2019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293139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C405FE8E-17B4-4087-A856-A4E5C1DD5979}" type="datetimeFigureOut">
              <a:rPr lang="en-SG" smtClean="0"/>
              <a:t>5/4/2019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52744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C405FE8E-17B4-4087-A856-A4E5C1DD5979}" type="datetimeFigureOut">
              <a:rPr lang="en-SG" smtClean="0"/>
              <a:t>5/4/2019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379588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C405FE8E-17B4-4087-A856-A4E5C1DD5979}" type="datetimeFigureOut">
              <a:rPr lang="en-SG" smtClean="0"/>
              <a:t>5/4/2019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01115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5FE8E-17B4-4087-A856-A4E5C1DD5979}" type="datetimeFigureOut">
              <a:rPr lang="en-SG" smtClean="0"/>
              <a:t>5/4/2019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93831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05FE8E-17B4-4087-A856-A4E5C1DD5979}" type="datetimeFigureOut">
              <a:rPr lang="en-SG" smtClean="0"/>
              <a:t>5/4/2019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205850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05FE8E-17B4-4087-A856-A4E5C1DD5979}" type="datetimeFigureOut">
              <a:rPr lang="en-SG" smtClean="0"/>
              <a:t>5/4/2019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6956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5FE8E-17B4-4087-A856-A4E5C1DD5979}" type="datetimeFigureOut">
              <a:rPr lang="en-SG" smtClean="0"/>
              <a:t>5/4/2019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1C84A-36A5-4DC4-A184-5E6D071CD725}" type="slidenum">
              <a:rPr lang="en-SG" smtClean="0"/>
              <a:t>‹#›</a:t>
            </a:fld>
            <a:endParaRPr lang="en-SG"/>
          </a:p>
        </p:txBody>
      </p:sp>
    </p:spTree>
    <p:extLst>
      <p:ext uri="{BB962C8B-B14F-4D97-AF65-F5344CB8AC3E}">
        <p14:creationId xmlns:p14="http://schemas.microsoft.com/office/powerpoint/2010/main" val="123138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EPP2</a:t>
            </a:r>
            <a:endParaRPr lang="en-SG" dirty="0"/>
          </a:p>
        </p:txBody>
      </p:sp>
      <p:sp>
        <p:nvSpPr>
          <p:cNvPr id="3" name="Subtitle 2"/>
          <p:cNvSpPr>
            <a:spLocks noGrp="1"/>
          </p:cNvSpPr>
          <p:nvPr>
            <p:ph type="subTitle" idx="1"/>
          </p:nvPr>
        </p:nvSpPr>
        <p:spPr/>
        <p:txBody>
          <a:bodyPr/>
          <a:lstStyle/>
          <a:p>
            <a:r>
              <a:rPr lang="en-SG" dirty="0" smtClean="0"/>
              <a:t>Tutorial 7</a:t>
            </a:r>
            <a:endParaRPr lang="en-SG" dirty="0"/>
          </a:p>
        </p:txBody>
      </p:sp>
    </p:spTree>
    <p:extLst>
      <p:ext uri="{BB962C8B-B14F-4D97-AF65-F5344CB8AC3E}">
        <p14:creationId xmlns:p14="http://schemas.microsoft.com/office/powerpoint/2010/main" val="2410396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Serializing</a:t>
            </a:r>
          </a:p>
        </p:txBody>
      </p:sp>
      <p:sp>
        <p:nvSpPr>
          <p:cNvPr id="3" name="Content Placeholder 2"/>
          <p:cNvSpPr>
            <a:spLocks noGrp="1"/>
          </p:cNvSpPr>
          <p:nvPr>
            <p:ph idx="1"/>
          </p:nvPr>
        </p:nvSpPr>
        <p:spPr>
          <a:xfrm>
            <a:off x="838200" y="2360883"/>
            <a:ext cx="2997820" cy="3526960"/>
          </a:xfrm>
          <a:ln>
            <a:solidFill>
              <a:srgbClr val="00B0F0"/>
            </a:solidFill>
          </a:ln>
        </p:spPr>
        <p:txBody>
          <a:bodyPr/>
          <a:lstStyle/>
          <a:p>
            <a:pPr marL="0" indent="0">
              <a:buNone/>
            </a:pPr>
            <a:r>
              <a:rPr lang="en-SG" dirty="0" err="1"/>
              <a:t>typedef</a:t>
            </a:r>
            <a:r>
              <a:rPr lang="en-SG" dirty="0"/>
              <a:t> </a:t>
            </a:r>
            <a:r>
              <a:rPr lang="en-SG" dirty="0" err="1"/>
              <a:t>struct</a:t>
            </a:r>
            <a:r>
              <a:rPr lang="en-SG" dirty="0"/>
              <a:t> t</a:t>
            </a:r>
          </a:p>
          <a:p>
            <a:pPr marL="0" indent="0">
              <a:buNone/>
            </a:pPr>
            <a:r>
              <a:rPr lang="en-SG" dirty="0"/>
              <a:t>{</a:t>
            </a:r>
          </a:p>
          <a:p>
            <a:pPr marL="0" indent="0">
              <a:buNone/>
            </a:pPr>
            <a:r>
              <a:rPr lang="en-SG" dirty="0"/>
              <a:t>	</a:t>
            </a:r>
            <a:r>
              <a:rPr lang="en-SG" dirty="0" err="1"/>
              <a:t>int</a:t>
            </a:r>
            <a:r>
              <a:rPr lang="en-SG" dirty="0"/>
              <a:t> x;</a:t>
            </a:r>
          </a:p>
          <a:p>
            <a:pPr marL="0" indent="0">
              <a:buNone/>
            </a:pPr>
            <a:r>
              <a:rPr lang="en-SG" dirty="0"/>
              <a:t>	char c;</a:t>
            </a:r>
          </a:p>
          <a:p>
            <a:pPr marL="0" indent="0">
              <a:buNone/>
            </a:pPr>
            <a:r>
              <a:rPr lang="en-SG" dirty="0"/>
              <a:t>	</a:t>
            </a:r>
            <a:r>
              <a:rPr lang="en-SG" dirty="0" err="1"/>
              <a:t>int</a:t>
            </a:r>
            <a:r>
              <a:rPr lang="en-SG" dirty="0"/>
              <a:t> y;</a:t>
            </a:r>
          </a:p>
          <a:p>
            <a:pPr marL="0" indent="0">
              <a:buNone/>
            </a:pPr>
            <a:r>
              <a:rPr lang="en-SG" dirty="0"/>
              <a:t>} </a:t>
            </a:r>
            <a:r>
              <a:rPr lang="en-SG" dirty="0" err="1"/>
              <a:t>TData</a:t>
            </a:r>
            <a:r>
              <a:rPr lang="en-SG" dirty="0"/>
              <a:t>;</a:t>
            </a:r>
          </a:p>
          <a:p>
            <a:pPr marL="0" indent="0">
              <a:lnSpc>
                <a:spcPct val="150000"/>
              </a:lnSpc>
              <a:buNone/>
            </a:pPr>
            <a:endParaRPr lang="en-SG" dirty="0"/>
          </a:p>
          <a:p>
            <a:pPr marL="0" indent="0">
              <a:lnSpc>
                <a:spcPct val="150000"/>
              </a:lnSpc>
              <a:buNone/>
            </a:pPr>
            <a:endParaRPr lang="en-SG" dirty="0"/>
          </a:p>
        </p:txBody>
      </p:sp>
      <p:sp>
        <p:nvSpPr>
          <p:cNvPr id="7" name="Content Placeholder 2"/>
          <p:cNvSpPr txBox="1">
            <a:spLocks/>
          </p:cNvSpPr>
          <p:nvPr/>
        </p:nvSpPr>
        <p:spPr>
          <a:xfrm>
            <a:off x="4378713" y="2271673"/>
            <a:ext cx="2760553" cy="3705380"/>
          </a:xfrm>
          <a:prstGeom prst="rect">
            <a:avLst/>
          </a:prstGeom>
          <a:ln>
            <a:solidFill>
              <a:srgbClr val="00B0F0"/>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err="1"/>
              <a:t>TData</a:t>
            </a:r>
            <a:r>
              <a:rPr lang="en-SG" dirty="0"/>
              <a:t> data;</a:t>
            </a:r>
          </a:p>
          <a:p>
            <a:pPr marL="0" indent="0">
              <a:buNone/>
            </a:pPr>
            <a:r>
              <a:rPr lang="en-SG" dirty="0"/>
              <a:t> </a:t>
            </a:r>
          </a:p>
          <a:p>
            <a:pPr marL="0" indent="0">
              <a:buNone/>
            </a:pPr>
            <a:r>
              <a:rPr lang="en-SG" dirty="0" err="1"/>
              <a:t>data.x</a:t>
            </a:r>
            <a:r>
              <a:rPr lang="en-SG" dirty="0"/>
              <a:t>=1;</a:t>
            </a:r>
          </a:p>
          <a:p>
            <a:pPr marL="0" indent="0">
              <a:buNone/>
            </a:pPr>
            <a:r>
              <a:rPr lang="en-SG" dirty="0" err="1"/>
              <a:t>data.y</a:t>
            </a:r>
            <a:r>
              <a:rPr lang="en-SG" dirty="0"/>
              <a:t>=2;</a:t>
            </a:r>
          </a:p>
          <a:p>
            <a:pPr marL="0" indent="0">
              <a:buNone/>
            </a:pPr>
            <a:r>
              <a:rPr lang="en-SG" dirty="0" err="1"/>
              <a:t>data.c</a:t>
            </a:r>
            <a:r>
              <a:rPr lang="en-SG" dirty="0"/>
              <a:t>=’A’;</a:t>
            </a:r>
          </a:p>
          <a:p>
            <a:pPr marL="0" indent="0">
              <a:buNone/>
            </a:pPr>
            <a:r>
              <a:rPr lang="en-SG" dirty="0"/>
              <a:t> </a:t>
            </a:r>
          </a:p>
          <a:p>
            <a:pPr marL="0" indent="0">
              <a:buNone/>
            </a:pPr>
            <a:r>
              <a:rPr lang="en-SG" dirty="0"/>
              <a:t>char buffer[128];</a:t>
            </a:r>
          </a:p>
          <a:p>
            <a:pPr marL="0" indent="0">
              <a:buNone/>
            </a:pPr>
            <a:r>
              <a:rPr lang="en-SG" dirty="0" err="1"/>
              <a:t>int</a:t>
            </a:r>
            <a:r>
              <a:rPr lang="en-SG" dirty="0"/>
              <a:t> </a:t>
            </a:r>
            <a:r>
              <a:rPr lang="en-SG" dirty="0" err="1"/>
              <a:t>ndx</a:t>
            </a:r>
            <a:r>
              <a:rPr lang="en-SG" dirty="0"/>
              <a:t> = 0;</a:t>
            </a:r>
          </a:p>
          <a:p>
            <a:pPr marL="0" indent="0">
              <a:lnSpc>
                <a:spcPct val="150000"/>
              </a:lnSpc>
              <a:buNone/>
            </a:pPr>
            <a:endParaRPr lang="en-SG" dirty="0" smtClean="0"/>
          </a:p>
          <a:p>
            <a:pPr marL="0" indent="0">
              <a:lnSpc>
                <a:spcPct val="150000"/>
              </a:lnSpc>
              <a:buNone/>
            </a:pPr>
            <a:endParaRPr lang="en-SG" dirty="0"/>
          </a:p>
        </p:txBody>
      </p:sp>
      <p:sp>
        <p:nvSpPr>
          <p:cNvPr id="8" name="Rectangle 7"/>
          <p:cNvSpPr/>
          <p:nvPr/>
        </p:nvSpPr>
        <p:spPr>
          <a:xfrm>
            <a:off x="838200" y="1690688"/>
            <a:ext cx="2738250" cy="470000"/>
          </a:xfrm>
          <a:prstGeom prst="rect">
            <a:avLst/>
          </a:prstGeom>
        </p:spPr>
        <p:txBody>
          <a:bodyPr wrap="none">
            <a:spAutoFit/>
          </a:bodyPr>
          <a:lstStyle/>
          <a:p>
            <a:pPr algn="just">
              <a:lnSpc>
                <a:spcPct val="107000"/>
              </a:lnSpc>
              <a:spcAft>
                <a:spcPts val="0"/>
              </a:spcAft>
            </a:pPr>
            <a:r>
              <a:rPr lang="en-SG" sz="2400" dirty="0">
                <a:solidFill>
                  <a:srgbClr val="002060"/>
                </a:solidFill>
                <a:latin typeface="Calibri" panose="020F0502020204030204" pitchFamily="34" charset="0"/>
                <a:ea typeface="Calibri" panose="020F0502020204030204" pitchFamily="34" charset="0"/>
              </a:rPr>
              <a:t>On the sending side:</a:t>
            </a:r>
          </a:p>
        </p:txBody>
      </p:sp>
      <p:sp>
        <p:nvSpPr>
          <p:cNvPr id="9" name="Rectangle 8"/>
          <p:cNvSpPr/>
          <p:nvPr/>
        </p:nvSpPr>
        <p:spPr>
          <a:xfrm>
            <a:off x="7627434" y="5040351"/>
            <a:ext cx="4148254" cy="8474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7305291" y="6266985"/>
            <a:ext cx="644285" cy="369332"/>
          </a:xfrm>
          <a:prstGeom prst="rect">
            <a:avLst/>
          </a:prstGeom>
          <a:noFill/>
        </p:spPr>
        <p:txBody>
          <a:bodyPr wrap="square" rtlCol="0">
            <a:spAutoFit/>
          </a:bodyPr>
          <a:lstStyle/>
          <a:p>
            <a:r>
              <a:rPr lang="en-SG" dirty="0" err="1" smtClean="0"/>
              <a:t>ndx</a:t>
            </a:r>
            <a:endParaRPr lang="en-SG" dirty="0"/>
          </a:p>
        </p:txBody>
      </p:sp>
      <p:cxnSp>
        <p:nvCxnSpPr>
          <p:cNvPr id="12" name="Straight Arrow Connector 11"/>
          <p:cNvCxnSpPr>
            <a:stCxn id="10" idx="0"/>
          </p:cNvCxnSpPr>
          <p:nvPr/>
        </p:nvCxnSpPr>
        <p:spPr>
          <a:xfrm flipH="1" flipV="1">
            <a:off x="7627433" y="5977053"/>
            <a:ext cx="1" cy="28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rot="16200000">
            <a:off x="9456907" y="2352235"/>
            <a:ext cx="489310" cy="4148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4" name="TextBox 13"/>
          <p:cNvSpPr txBox="1"/>
          <p:nvPr/>
        </p:nvSpPr>
        <p:spPr>
          <a:xfrm>
            <a:off x="9032484" y="3612992"/>
            <a:ext cx="1360449" cy="369332"/>
          </a:xfrm>
          <a:prstGeom prst="rect">
            <a:avLst/>
          </a:prstGeom>
          <a:noFill/>
        </p:spPr>
        <p:txBody>
          <a:bodyPr wrap="square" rtlCol="0">
            <a:spAutoFit/>
          </a:bodyPr>
          <a:lstStyle/>
          <a:p>
            <a:r>
              <a:rPr lang="en-SG" dirty="0"/>
              <a:t>b</a:t>
            </a:r>
            <a:r>
              <a:rPr lang="en-SG" dirty="0" smtClean="0"/>
              <a:t>uffer[128]</a:t>
            </a:r>
            <a:endParaRPr lang="en-SG" dirty="0"/>
          </a:p>
        </p:txBody>
      </p:sp>
    </p:spTree>
    <p:extLst>
      <p:ext uri="{BB962C8B-B14F-4D97-AF65-F5344CB8AC3E}">
        <p14:creationId xmlns:p14="http://schemas.microsoft.com/office/powerpoint/2010/main" val="2702572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Serializing</a:t>
            </a:r>
          </a:p>
        </p:txBody>
      </p:sp>
      <p:sp>
        <p:nvSpPr>
          <p:cNvPr id="6" name="Content Placeholder 2"/>
          <p:cNvSpPr txBox="1">
            <a:spLocks/>
          </p:cNvSpPr>
          <p:nvPr/>
        </p:nvSpPr>
        <p:spPr>
          <a:xfrm>
            <a:off x="838201" y="1690688"/>
            <a:ext cx="5183458" cy="1097117"/>
          </a:xfrm>
          <a:prstGeom prst="rect">
            <a:avLst/>
          </a:prstGeom>
          <a:ln>
            <a:solidFill>
              <a:srgbClr val="00B0F0"/>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t>int32_t </a:t>
            </a:r>
            <a:r>
              <a:rPr lang="en-SG" sz="2000" dirty="0" err="1"/>
              <a:t>tmp</a:t>
            </a:r>
            <a:r>
              <a:rPr lang="en-SG" sz="2000" dirty="0"/>
              <a:t> = </a:t>
            </a:r>
            <a:r>
              <a:rPr lang="en-SG" sz="2000" dirty="0" err="1"/>
              <a:t>htonl</a:t>
            </a:r>
            <a:r>
              <a:rPr lang="en-SG" sz="2000" dirty="0"/>
              <a:t>(</a:t>
            </a:r>
            <a:r>
              <a:rPr lang="en-SG" sz="2000" dirty="0" err="1"/>
              <a:t>data.x</a:t>
            </a:r>
            <a:r>
              <a:rPr lang="en-SG" sz="2000" dirty="0"/>
              <a:t>);</a:t>
            </a:r>
          </a:p>
          <a:p>
            <a:pPr marL="0" indent="0">
              <a:buNone/>
            </a:pPr>
            <a:r>
              <a:rPr lang="en-SG" sz="2000" dirty="0" err="1"/>
              <a:t>memcpy</a:t>
            </a:r>
            <a:r>
              <a:rPr lang="en-SG" sz="2000" dirty="0"/>
              <a:t>(&amp;buffer[</a:t>
            </a:r>
            <a:r>
              <a:rPr lang="en-SG" sz="2000" dirty="0" err="1"/>
              <a:t>ndx</a:t>
            </a:r>
            <a:r>
              <a:rPr lang="en-SG" sz="2000" dirty="0"/>
              <a:t>], &amp;</a:t>
            </a:r>
            <a:r>
              <a:rPr lang="en-SG" sz="2000" dirty="0" err="1"/>
              <a:t>tmp</a:t>
            </a:r>
            <a:r>
              <a:rPr lang="en-SG" sz="2000" dirty="0"/>
              <a:t>, </a:t>
            </a:r>
            <a:r>
              <a:rPr lang="en-SG" sz="2000" dirty="0" err="1"/>
              <a:t>sizeof</a:t>
            </a:r>
            <a:r>
              <a:rPr lang="en-SG" sz="2000" dirty="0"/>
              <a:t>(</a:t>
            </a:r>
            <a:r>
              <a:rPr lang="en-SG" sz="2000" dirty="0" err="1"/>
              <a:t>tmp</a:t>
            </a:r>
            <a:r>
              <a:rPr lang="en-SG" sz="2000" dirty="0"/>
              <a:t>));</a:t>
            </a:r>
          </a:p>
          <a:p>
            <a:pPr marL="0" indent="0">
              <a:buNone/>
            </a:pPr>
            <a:r>
              <a:rPr lang="en-SG" sz="2000" dirty="0" err="1"/>
              <a:t>ndx</a:t>
            </a:r>
            <a:r>
              <a:rPr lang="en-SG" sz="2000" dirty="0"/>
              <a:t> += </a:t>
            </a:r>
            <a:r>
              <a:rPr lang="en-SG" sz="2000" dirty="0" err="1"/>
              <a:t>sizeof</a:t>
            </a:r>
            <a:r>
              <a:rPr lang="en-SG" sz="2000" dirty="0"/>
              <a:t>(</a:t>
            </a:r>
            <a:r>
              <a:rPr lang="en-SG" sz="2000" dirty="0" err="1"/>
              <a:t>tmp</a:t>
            </a:r>
            <a:r>
              <a:rPr lang="en-SG" sz="2000" dirty="0"/>
              <a:t>);</a:t>
            </a:r>
          </a:p>
          <a:p>
            <a:pPr marL="0" indent="0">
              <a:lnSpc>
                <a:spcPct val="150000"/>
              </a:lnSpc>
              <a:buNone/>
            </a:pPr>
            <a:endParaRPr lang="en-SG" sz="2000" dirty="0" smtClean="0"/>
          </a:p>
          <a:p>
            <a:pPr marL="0" indent="0">
              <a:lnSpc>
                <a:spcPct val="150000"/>
              </a:lnSpc>
              <a:buNone/>
            </a:pPr>
            <a:endParaRPr lang="en-SG" sz="2000" dirty="0"/>
          </a:p>
        </p:txBody>
      </p:sp>
      <p:sp>
        <p:nvSpPr>
          <p:cNvPr id="7" name="Rectangle 6"/>
          <p:cNvSpPr/>
          <p:nvPr/>
        </p:nvSpPr>
        <p:spPr>
          <a:xfrm>
            <a:off x="6981593" y="3077736"/>
            <a:ext cx="1360449" cy="5798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solidFill>
                  <a:srgbClr val="002060"/>
                </a:solidFill>
              </a:rPr>
              <a:t>d</a:t>
            </a:r>
            <a:r>
              <a:rPr lang="en-SG" dirty="0" err="1" smtClean="0">
                <a:solidFill>
                  <a:srgbClr val="002060"/>
                </a:solidFill>
              </a:rPr>
              <a:t>ata.x</a:t>
            </a:r>
            <a:endParaRPr lang="en-SG" dirty="0">
              <a:solidFill>
                <a:srgbClr val="002060"/>
              </a:solidFill>
            </a:endParaRPr>
          </a:p>
        </p:txBody>
      </p:sp>
      <p:sp>
        <p:nvSpPr>
          <p:cNvPr id="8" name="Content Placeholder 2"/>
          <p:cNvSpPr txBox="1">
            <a:spLocks/>
          </p:cNvSpPr>
          <p:nvPr/>
        </p:nvSpPr>
        <p:spPr>
          <a:xfrm>
            <a:off x="845636" y="2816961"/>
            <a:ext cx="5183458" cy="840639"/>
          </a:xfrm>
          <a:prstGeom prst="rect">
            <a:avLst/>
          </a:prstGeom>
          <a:ln>
            <a:solidFill>
              <a:srgbClr val="00B0F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err="1" smtClean="0"/>
              <a:t>memcpy</a:t>
            </a:r>
            <a:r>
              <a:rPr lang="en-SG" sz="2000" dirty="0"/>
              <a:t>(&amp;buffer[</a:t>
            </a:r>
            <a:r>
              <a:rPr lang="en-SG" sz="2000" dirty="0" err="1"/>
              <a:t>ndx</a:t>
            </a:r>
            <a:r>
              <a:rPr lang="en-SG" sz="2000" dirty="0"/>
              <a:t>], &amp;</a:t>
            </a:r>
            <a:r>
              <a:rPr lang="en-SG" sz="2000" dirty="0" err="1"/>
              <a:t>data.c</a:t>
            </a:r>
            <a:r>
              <a:rPr lang="en-SG" sz="2000" dirty="0"/>
              <a:t>, </a:t>
            </a:r>
            <a:r>
              <a:rPr lang="en-SG" sz="2000" dirty="0" err="1"/>
              <a:t>sizeof</a:t>
            </a:r>
            <a:r>
              <a:rPr lang="en-SG" sz="2000" dirty="0"/>
              <a:t>(</a:t>
            </a:r>
            <a:r>
              <a:rPr lang="en-SG" sz="2000" dirty="0" err="1"/>
              <a:t>data.c</a:t>
            </a:r>
            <a:r>
              <a:rPr lang="en-SG" sz="2000" dirty="0"/>
              <a:t>));</a:t>
            </a:r>
          </a:p>
          <a:p>
            <a:pPr marL="0" indent="0">
              <a:buNone/>
            </a:pPr>
            <a:r>
              <a:rPr lang="en-SG" sz="2000" dirty="0" err="1"/>
              <a:t>ndx</a:t>
            </a:r>
            <a:r>
              <a:rPr lang="en-SG" sz="2000" dirty="0"/>
              <a:t> += </a:t>
            </a:r>
            <a:r>
              <a:rPr lang="en-SG" sz="2000" dirty="0" err="1"/>
              <a:t>sizeof</a:t>
            </a:r>
            <a:r>
              <a:rPr lang="en-SG" sz="2000" dirty="0"/>
              <a:t>(</a:t>
            </a:r>
            <a:r>
              <a:rPr lang="en-SG" sz="2000" dirty="0" err="1"/>
              <a:t>data.c</a:t>
            </a:r>
            <a:r>
              <a:rPr lang="en-SG" sz="2000" dirty="0"/>
              <a:t>);</a:t>
            </a:r>
          </a:p>
          <a:p>
            <a:pPr marL="0" indent="0">
              <a:lnSpc>
                <a:spcPct val="150000"/>
              </a:lnSpc>
              <a:buNone/>
            </a:pPr>
            <a:endParaRPr lang="en-SG" sz="2000" dirty="0" smtClean="0"/>
          </a:p>
          <a:p>
            <a:pPr marL="0" indent="0">
              <a:lnSpc>
                <a:spcPct val="150000"/>
              </a:lnSpc>
              <a:buNone/>
            </a:pPr>
            <a:endParaRPr lang="en-SG" sz="2000" dirty="0"/>
          </a:p>
        </p:txBody>
      </p:sp>
      <p:sp>
        <p:nvSpPr>
          <p:cNvPr id="9" name="Content Placeholder 2"/>
          <p:cNvSpPr txBox="1">
            <a:spLocks/>
          </p:cNvSpPr>
          <p:nvPr/>
        </p:nvSpPr>
        <p:spPr>
          <a:xfrm>
            <a:off x="838200" y="3686756"/>
            <a:ext cx="5183458" cy="2067273"/>
          </a:xfrm>
          <a:prstGeom prst="rect">
            <a:avLst/>
          </a:prstGeom>
          <a:ln>
            <a:solidFill>
              <a:srgbClr val="00B0F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err="1" smtClean="0"/>
              <a:t>tmp</a:t>
            </a:r>
            <a:r>
              <a:rPr lang="en-SG" sz="2000" dirty="0" smtClean="0"/>
              <a:t> </a:t>
            </a:r>
            <a:r>
              <a:rPr lang="en-SG" sz="2000" dirty="0"/>
              <a:t>= </a:t>
            </a:r>
            <a:r>
              <a:rPr lang="en-SG" sz="2000" dirty="0" err="1"/>
              <a:t>htonl</a:t>
            </a:r>
            <a:r>
              <a:rPr lang="en-SG" sz="2000" dirty="0"/>
              <a:t>(</a:t>
            </a:r>
            <a:r>
              <a:rPr lang="en-SG" sz="2000" dirty="0" err="1"/>
              <a:t>data.y</a:t>
            </a:r>
            <a:r>
              <a:rPr lang="en-SG" sz="2000" dirty="0"/>
              <a:t>);</a:t>
            </a:r>
          </a:p>
          <a:p>
            <a:pPr marL="0" indent="0">
              <a:buNone/>
            </a:pPr>
            <a:r>
              <a:rPr lang="en-SG" sz="2000" dirty="0" err="1"/>
              <a:t>memcpy</a:t>
            </a:r>
            <a:r>
              <a:rPr lang="en-SG" sz="2000" dirty="0"/>
              <a:t>(&amp;buffer[</a:t>
            </a:r>
            <a:r>
              <a:rPr lang="en-SG" sz="2000" dirty="0" err="1"/>
              <a:t>ndx</a:t>
            </a:r>
            <a:r>
              <a:rPr lang="en-SG" sz="2000" dirty="0"/>
              <a:t>], &amp;</a:t>
            </a:r>
            <a:r>
              <a:rPr lang="en-SG" sz="2000" dirty="0" err="1"/>
              <a:t>tmp</a:t>
            </a:r>
            <a:r>
              <a:rPr lang="en-SG" sz="2000" dirty="0"/>
              <a:t>, </a:t>
            </a:r>
            <a:r>
              <a:rPr lang="en-SG" sz="2000" dirty="0" err="1"/>
              <a:t>sizeof</a:t>
            </a:r>
            <a:r>
              <a:rPr lang="en-SG" sz="2000" dirty="0"/>
              <a:t>(</a:t>
            </a:r>
            <a:r>
              <a:rPr lang="en-SG" sz="2000" dirty="0" err="1"/>
              <a:t>tmp</a:t>
            </a:r>
            <a:r>
              <a:rPr lang="en-SG" sz="2000" dirty="0"/>
              <a:t>));</a:t>
            </a:r>
          </a:p>
          <a:p>
            <a:pPr marL="0" indent="0">
              <a:buNone/>
            </a:pPr>
            <a:r>
              <a:rPr lang="en-SG" sz="2000" dirty="0" err="1"/>
              <a:t>ndx</a:t>
            </a:r>
            <a:r>
              <a:rPr lang="en-SG" sz="2000" dirty="0"/>
              <a:t> += </a:t>
            </a:r>
            <a:r>
              <a:rPr lang="en-SG" sz="2000" dirty="0" err="1"/>
              <a:t>sizeof</a:t>
            </a:r>
            <a:r>
              <a:rPr lang="en-SG" sz="2000" dirty="0"/>
              <a:t>(</a:t>
            </a:r>
            <a:r>
              <a:rPr lang="en-SG" sz="2000" dirty="0" err="1"/>
              <a:t>tmp</a:t>
            </a:r>
            <a:r>
              <a:rPr lang="en-SG" sz="2000" dirty="0"/>
              <a:t>);</a:t>
            </a:r>
          </a:p>
          <a:p>
            <a:pPr marL="0" indent="0">
              <a:buNone/>
            </a:pPr>
            <a:r>
              <a:rPr lang="en-SG" sz="2000" dirty="0"/>
              <a:t> </a:t>
            </a:r>
          </a:p>
          <a:p>
            <a:pPr marL="0" indent="0">
              <a:buNone/>
            </a:pPr>
            <a:r>
              <a:rPr lang="en-SG" sz="2000" dirty="0" err="1"/>
              <a:t>sendData</a:t>
            </a:r>
            <a:r>
              <a:rPr lang="en-SG" sz="2000" dirty="0"/>
              <a:t>(buffer, </a:t>
            </a:r>
            <a:r>
              <a:rPr lang="en-SG" sz="2000" dirty="0" err="1"/>
              <a:t>ndx</a:t>
            </a:r>
            <a:r>
              <a:rPr lang="en-SG" sz="2000" dirty="0"/>
              <a:t>);</a:t>
            </a:r>
          </a:p>
          <a:p>
            <a:pPr marL="0" indent="0">
              <a:lnSpc>
                <a:spcPct val="150000"/>
              </a:lnSpc>
              <a:buNone/>
            </a:pPr>
            <a:endParaRPr lang="en-SG" sz="2000" dirty="0" smtClean="0"/>
          </a:p>
          <a:p>
            <a:pPr marL="0" indent="0">
              <a:lnSpc>
                <a:spcPct val="150000"/>
              </a:lnSpc>
              <a:buNone/>
            </a:pPr>
            <a:endParaRPr lang="en-SG" sz="2000" dirty="0"/>
          </a:p>
        </p:txBody>
      </p:sp>
      <p:cxnSp>
        <p:nvCxnSpPr>
          <p:cNvPr id="13" name="Straight Arrow Connector 12"/>
          <p:cNvCxnSpPr/>
          <p:nvPr/>
        </p:nvCxnSpPr>
        <p:spPr>
          <a:xfrm flipV="1">
            <a:off x="8342042" y="3686756"/>
            <a:ext cx="0" cy="63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51179" y="4326672"/>
            <a:ext cx="624468" cy="369332"/>
          </a:xfrm>
          <a:prstGeom prst="rect">
            <a:avLst/>
          </a:prstGeom>
          <a:noFill/>
        </p:spPr>
        <p:txBody>
          <a:bodyPr wrap="square" rtlCol="0">
            <a:spAutoFit/>
          </a:bodyPr>
          <a:lstStyle/>
          <a:p>
            <a:r>
              <a:rPr lang="en-SG" dirty="0" err="1" smtClean="0"/>
              <a:t>ndx</a:t>
            </a:r>
            <a:endParaRPr lang="en-SG" dirty="0"/>
          </a:p>
        </p:txBody>
      </p:sp>
      <p:sp>
        <p:nvSpPr>
          <p:cNvPr id="15" name="Rectangle 14"/>
          <p:cNvSpPr/>
          <p:nvPr/>
        </p:nvSpPr>
        <p:spPr>
          <a:xfrm>
            <a:off x="8349558" y="3070732"/>
            <a:ext cx="669076" cy="586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rgbClr val="002060"/>
                </a:solidFill>
              </a:rPr>
              <a:t>c</a:t>
            </a:r>
            <a:endParaRPr lang="en-SG" dirty="0">
              <a:solidFill>
                <a:srgbClr val="002060"/>
              </a:solidFill>
            </a:endParaRPr>
          </a:p>
        </p:txBody>
      </p:sp>
      <p:cxnSp>
        <p:nvCxnSpPr>
          <p:cNvPr id="30" name="Straight Arrow Connector 29"/>
          <p:cNvCxnSpPr/>
          <p:nvPr/>
        </p:nvCxnSpPr>
        <p:spPr>
          <a:xfrm flipV="1">
            <a:off x="9032489" y="3686756"/>
            <a:ext cx="0" cy="63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14505" y="4312818"/>
            <a:ext cx="665018" cy="369332"/>
          </a:xfrm>
          <a:prstGeom prst="rect">
            <a:avLst/>
          </a:prstGeom>
          <a:noFill/>
        </p:spPr>
        <p:txBody>
          <a:bodyPr wrap="square" rtlCol="0">
            <a:spAutoFit/>
          </a:bodyPr>
          <a:lstStyle/>
          <a:p>
            <a:r>
              <a:rPr lang="en-SG" dirty="0" err="1" smtClean="0"/>
              <a:t>ndx</a:t>
            </a:r>
            <a:endParaRPr lang="en-SG" dirty="0"/>
          </a:p>
        </p:txBody>
      </p:sp>
      <p:sp>
        <p:nvSpPr>
          <p:cNvPr id="33" name="Rectangle 32"/>
          <p:cNvSpPr/>
          <p:nvPr/>
        </p:nvSpPr>
        <p:spPr>
          <a:xfrm>
            <a:off x="9026150" y="3077736"/>
            <a:ext cx="1360449" cy="5798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smtClean="0">
                <a:solidFill>
                  <a:srgbClr val="002060"/>
                </a:solidFill>
              </a:rPr>
              <a:t>data.y</a:t>
            </a:r>
            <a:endParaRPr lang="en-SG" dirty="0">
              <a:solidFill>
                <a:srgbClr val="002060"/>
              </a:solidFill>
            </a:endParaRPr>
          </a:p>
        </p:txBody>
      </p:sp>
      <p:cxnSp>
        <p:nvCxnSpPr>
          <p:cNvPr id="34" name="Straight Arrow Connector 33"/>
          <p:cNvCxnSpPr/>
          <p:nvPr/>
        </p:nvCxnSpPr>
        <p:spPr>
          <a:xfrm flipV="1">
            <a:off x="10353814" y="3702181"/>
            <a:ext cx="0" cy="63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035830" y="4328243"/>
            <a:ext cx="665018" cy="369332"/>
          </a:xfrm>
          <a:prstGeom prst="rect">
            <a:avLst/>
          </a:prstGeom>
          <a:noFill/>
        </p:spPr>
        <p:txBody>
          <a:bodyPr wrap="square" rtlCol="0">
            <a:spAutoFit/>
          </a:bodyPr>
          <a:lstStyle/>
          <a:p>
            <a:r>
              <a:rPr lang="en-SG" dirty="0" err="1" smtClean="0"/>
              <a:t>ndx</a:t>
            </a:r>
            <a:endParaRPr lang="en-SG" dirty="0"/>
          </a:p>
        </p:txBody>
      </p:sp>
    </p:spTree>
    <p:extLst>
      <p:ext uri="{BB962C8B-B14F-4D97-AF65-F5344CB8AC3E}">
        <p14:creationId xmlns:p14="http://schemas.microsoft.com/office/powerpoint/2010/main" val="39211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4" grpId="1"/>
      <p:bldP spid="15" grpId="0" animBg="1"/>
      <p:bldP spid="15" grpId="1" animBg="1"/>
      <p:bldP spid="31" grpId="0"/>
      <p:bldP spid="31" grpId="1"/>
      <p:bldP spid="33" grpId="0" animBg="1"/>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Serializing</a:t>
            </a:r>
          </a:p>
        </p:txBody>
      </p:sp>
      <p:sp>
        <p:nvSpPr>
          <p:cNvPr id="3" name="Content Placeholder 2"/>
          <p:cNvSpPr>
            <a:spLocks noGrp="1"/>
          </p:cNvSpPr>
          <p:nvPr>
            <p:ph idx="1"/>
          </p:nvPr>
        </p:nvSpPr>
        <p:spPr>
          <a:xfrm>
            <a:off x="838200" y="1825625"/>
            <a:ext cx="4663190" cy="4351338"/>
          </a:xfrm>
        </p:spPr>
        <p:txBody>
          <a:bodyPr>
            <a:noAutofit/>
          </a:bodyPr>
          <a:lstStyle/>
          <a:p>
            <a:pPr marL="0" indent="0">
              <a:buNone/>
            </a:pPr>
            <a:r>
              <a:rPr lang="en-SG" sz="1400" dirty="0"/>
              <a:t>On the receiving side</a:t>
            </a:r>
            <a:r>
              <a:rPr lang="en-SG" sz="1400" dirty="0" smtClean="0"/>
              <a:t>:</a:t>
            </a:r>
            <a:endParaRPr lang="en-SG" sz="1400" dirty="0"/>
          </a:p>
          <a:p>
            <a:pPr marL="0" indent="0">
              <a:buNone/>
            </a:pPr>
            <a:r>
              <a:rPr lang="en-SG" sz="1400" dirty="0"/>
              <a:t>// Received data is in </a:t>
            </a:r>
            <a:r>
              <a:rPr lang="en-SG" sz="1400" dirty="0" err="1" smtClean="0"/>
              <a:t>inbuffer</a:t>
            </a:r>
            <a:endParaRPr lang="en-SG" sz="1400" dirty="0"/>
          </a:p>
          <a:p>
            <a:pPr marL="0" indent="0">
              <a:buNone/>
            </a:pPr>
            <a:r>
              <a:rPr lang="en-SG" sz="1400" dirty="0" err="1"/>
              <a:t>TData</a:t>
            </a:r>
            <a:r>
              <a:rPr lang="en-SG" sz="1400" dirty="0"/>
              <a:t> data;</a:t>
            </a:r>
          </a:p>
          <a:p>
            <a:pPr marL="0" indent="0">
              <a:buNone/>
            </a:pPr>
            <a:r>
              <a:rPr lang="en-SG" sz="1400" dirty="0" err="1"/>
              <a:t>int</a:t>
            </a:r>
            <a:r>
              <a:rPr lang="en-SG" sz="1400" dirty="0"/>
              <a:t> </a:t>
            </a:r>
            <a:r>
              <a:rPr lang="en-SG" sz="1400" dirty="0" err="1"/>
              <a:t>ndx</a:t>
            </a:r>
            <a:r>
              <a:rPr lang="en-SG" sz="1400" dirty="0"/>
              <a:t>=0;</a:t>
            </a:r>
          </a:p>
          <a:p>
            <a:pPr marL="0" indent="0">
              <a:buNone/>
            </a:pPr>
            <a:r>
              <a:rPr lang="en-SG" sz="1400" dirty="0"/>
              <a:t> </a:t>
            </a:r>
          </a:p>
          <a:p>
            <a:pPr marL="0" indent="0">
              <a:buNone/>
            </a:pPr>
            <a:r>
              <a:rPr lang="en-SG" sz="1400" dirty="0"/>
              <a:t>int32_t </a:t>
            </a:r>
            <a:r>
              <a:rPr lang="en-SG" sz="1400" dirty="0" err="1"/>
              <a:t>tmp</a:t>
            </a:r>
            <a:r>
              <a:rPr lang="en-SG" sz="1400" dirty="0"/>
              <a:t>;</a:t>
            </a:r>
          </a:p>
          <a:p>
            <a:pPr marL="0" indent="0">
              <a:buNone/>
            </a:pPr>
            <a:r>
              <a:rPr lang="en-SG" sz="1400" dirty="0"/>
              <a:t> </a:t>
            </a:r>
          </a:p>
          <a:p>
            <a:pPr marL="0" indent="0">
              <a:buNone/>
            </a:pPr>
            <a:r>
              <a:rPr lang="en-SG" sz="1400" dirty="0" err="1"/>
              <a:t>memcpy</a:t>
            </a:r>
            <a:r>
              <a:rPr lang="en-SG" sz="1400" dirty="0"/>
              <a:t>(&amp;</a:t>
            </a:r>
            <a:r>
              <a:rPr lang="en-SG" sz="1400" dirty="0" err="1"/>
              <a:t>tmp</a:t>
            </a:r>
            <a:r>
              <a:rPr lang="en-SG" sz="1400" dirty="0"/>
              <a:t>, </a:t>
            </a:r>
            <a:r>
              <a:rPr lang="en-SG" sz="1400" dirty="0" err="1"/>
              <a:t>inbuffer</a:t>
            </a:r>
            <a:r>
              <a:rPr lang="en-SG" sz="1400" dirty="0"/>
              <a:t>[</a:t>
            </a:r>
            <a:r>
              <a:rPr lang="en-SG" sz="1400" dirty="0" err="1"/>
              <a:t>ndx</a:t>
            </a:r>
            <a:r>
              <a:rPr lang="en-SG" sz="1400" dirty="0"/>
              <a:t>], </a:t>
            </a:r>
            <a:r>
              <a:rPr lang="en-SG" sz="1400" dirty="0" err="1"/>
              <a:t>sizeof</a:t>
            </a:r>
            <a:r>
              <a:rPr lang="en-SG" sz="1400" dirty="0"/>
              <a:t>(</a:t>
            </a:r>
            <a:r>
              <a:rPr lang="en-SG" sz="1400" dirty="0" err="1"/>
              <a:t>tmp</a:t>
            </a:r>
            <a:r>
              <a:rPr lang="en-SG" sz="1400" dirty="0"/>
              <a:t>));</a:t>
            </a:r>
          </a:p>
          <a:p>
            <a:pPr marL="0" indent="0">
              <a:buNone/>
            </a:pPr>
            <a:r>
              <a:rPr lang="en-SG" sz="1400" dirty="0" err="1"/>
              <a:t>data.x</a:t>
            </a:r>
            <a:r>
              <a:rPr lang="en-SG" sz="1400" dirty="0"/>
              <a:t> = </a:t>
            </a:r>
            <a:r>
              <a:rPr lang="en-SG" sz="1400" dirty="0" err="1"/>
              <a:t>ntohl</a:t>
            </a:r>
            <a:r>
              <a:rPr lang="en-SG" sz="1400" dirty="0"/>
              <a:t>(</a:t>
            </a:r>
            <a:r>
              <a:rPr lang="en-SG" sz="1400" dirty="0" err="1"/>
              <a:t>tmp</a:t>
            </a:r>
            <a:r>
              <a:rPr lang="en-SG" sz="1400" dirty="0"/>
              <a:t>);</a:t>
            </a:r>
          </a:p>
          <a:p>
            <a:pPr marL="0" indent="0">
              <a:buNone/>
            </a:pPr>
            <a:r>
              <a:rPr lang="en-SG" sz="1400" dirty="0" err="1"/>
              <a:t>ndx</a:t>
            </a:r>
            <a:r>
              <a:rPr lang="en-SG" sz="1400" dirty="0"/>
              <a:t> += </a:t>
            </a:r>
            <a:r>
              <a:rPr lang="en-SG" sz="1400" dirty="0" err="1"/>
              <a:t>sizeof</a:t>
            </a:r>
            <a:r>
              <a:rPr lang="en-SG" sz="1400" dirty="0"/>
              <a:t>(</a:t>
            </a:r>
            <a:r>
              <a:rPr lang="en-SG" sz="1400" dirty="0" err="1"/>
              <a:t>tmp</a:t>
            </a:r>
            <a:r>
              <a:rPr lang="en-SG" sz="1400" dirty="0"/>
              <a:t>);</a:t>
            </a:r>
          </a:p>
          <a:p>
            <a:pPr marL="0" indent="0">
              <a:buNone/>
            </a:pPr>
            <a:r>
              <a:rPr lang="en-SG" sz="1400" dirty="0" err="1"/>
              <a:t>data.c</a:t>
            </a:r>
            <a:r>
              <a:rPr lang="en-SG" sz="1400" dirty="0"/>
              <a:t> = </a:t>
            </a:r>
            <a:r>
              <a:rPr lang="en-SG" sz="1400" dirty="0" err="1"/>
              <a:t>inbuffer</a:t>
            </a:r>
            <a:r>
              <a:rPr lang="en-SG" sz="1400" dirty="0"/>
              <a:t>[</a:t>
            </a:r>
            <a:r>
              <a:rPr lang="en-SG" sz="1400" dirty="0" err="1"/>
              <a:t>ndx</a:t>
            </a:r>
            <a:r>
              <a:rPr lang="en-SG" sz="1400" dirty="0"/>
              <a:t>];</a:t>
            </a:r>
          </a:p>
          <a:p>
            <a:pPr marL="0" indent="0">
              <a:buNone/>
            </a:pPr>
            <a:r>
              <a:rPr lang="en-SG" sz="1400" dirty="0" err="1"/>
              <a:t>ndx</a:t>
            </a:r>
            <a:r>
              <a:rPr lang="en-SG" sz="1400" dirty="0"/>
              <a:t>+=</a:t>
            </a:r>
            <a:r>
              <a:rPr lang="en-SG" sz="1400" dirty="0" err="1"/>
              <a:t>sizeof</a:t>
            </a:r>
            <a:r>
              <a:rPr lang="en-SG" sz="1400" dirty="0"/>
              <a:t>(</a:t>
            </a:r>
            <a:r>
              <a:rPr lang="en-SG" sz="1400" dirty="0" err="1"/>
              <a:t>data.c</a:t>
            </a:r>
            <a:r>
              <a:rPr lang="en-SG" sz="1400" dirty="0"/>
              <a:t>);</a:t>
            </a:r>
          </a:p>
          <a:p>
            <a:pPr marL="0" indent="0">
              <a:buNone/>
            </a:pPr>
            <a:r>
              <a:rPr lang="en-SG" sz="1400" dirty="0" err="1"/>
              <a:t>memcpy</a:t>
            </a:r>
            <a:r>
              <a:rPr lang="en-SG" sz="1400" dirty="0"/>
              <a:t>(&amp;</a:t>
            </a:r>
            <a:r>
              <a:rPr lang="en-SG" sz="1400" dirty="0" err="1"/>
              <a:t>tmp</a:t>
            </a:r>
            <a:r>
              <a:rPr lang="en-SG" sz="1400" dirty="0"/>
              <a:t>, </a:t>
            </a:r>
            <a:r>
              <a:rPr lang="en-SG" sz="1400" dirty="0" err="1"/>
              <a:t>inbuffer</a:t>
            </a:r>
            <a:r>
              <a:rPr lang="en-SG" sz="1400" dirty="0"/>
              <a:t>[</a:t>
            </a:r>
            <a:r>
              <a:rPr lang="en-SG" sz="1400" dirty="0" err="1"/>
              <a:t>ndx</a:t>
            </a:r>
            <a:r>
              <a:rPr lang="en-SG" sz="1400" dirty="0"/>
              <a:t>], </a:t>
            </a:r>
            <a:r>
              <a:rPr lang="en-SG" sz="1400" dirty="0" err="1"/>
              <a:t>sizeof</a:t>
            </a:r>
            <a:r>
              <a:rPr lang="en-SG" sz="1400" dirty="0"/>
              <a:t>(</a:t>
            </a:r>
            <a:r>
              <a:rPr lang="en-SG" sz="1400" dirty="0" err="1"/>
              <a:t>tmp</a:t>
            </a:r>
            <a:r>
              <a:rPr lang="en-SG" sz="1400" dirty="0"/>
              <a:t>));</a:t>
            </a:r>
          </a:p>
          <a:p>
            <a:pPr marL="0" indent="0">
              <a:buNone/>
            </a:pPr>
            <a:r>
              <a:rPr lang="en-SG" sz="1400" dirty="0" err="1"/>
              <a:t>data.y</a:t>
            </a:r>
            <a:r>
              <a:rPr lang="en-SG" sz="1400" dirty="0"/>
              <a:t> = </a:t>
            </a:r>
            <a:r>
              <a:rPr lang="en-SG" sz="1400" dirty="0" err="1"/>
              <a:t>ntohl</a:t>
            </a:r>
            <a:r>
              <a:rPr lang="en-SG" sz="1400" dirty="0"/>
              <a:t>(</a:t>
            </a:r>
            <a:r>
              <a:rPr lang="en-SG" sz="1400" dirty="0" err="1"/>
              <a:t>tmp</a:t>
            </a:r>
            <a:r>
              <a:rPr lang="en-SG" sz="1400" dirty="0"/>
              <a:t>);</a:t>
            </a:r>
          </a:p>
          <a:p>
            <a:pPr marL="0" indent="0">
              <a:buNone/>
            </a:pPr>
            <a:endParaRPr lang="en-SG" sz="1400" dirty="0"/>
          </a:p>
        </p:txBody>
      </p:sp>
      <p:sp>
        <p:nvSpPr>
          <p:cNvPr id="4" name="Rectangle 3"/>
          <p:cNvSpPr/>
          <p:nvPr/>
        </p:nvSpPr>
        <p:spPr>
          <a:xfrm>
            <a:off x="6981593" y="3077736"/>
            <a:ext cx="1360449" cy="5798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solidFill>
                  <a:srgbClr val="002060"/>
                </a:solidFill>
              </a:rPr>
              <a:t>d</a:t>
            </a:r>
            <a:r>
              <a:rPr lang="en-SG" dirty="0" err="1" smtClean="0">
                <a:solidFill>
                  <a:srgbClr val="002060"/>
                </a:solidFill>
              </a:rPr>
              <a:t>ata.x</a:t>
            </a:r>
            <a:endParaRPr lang="en-SG" dirty="0">
              <a:solidFill>
                <a:srgbClr val="002060"/>
              </a:solidFill>
            </a:endParaRPr>
          </a:p>
        </p:txBody>
      </p:sp>
      <p:sp>
        <p:nvSpPr>
          <p:cNvPr id="5" name="Rectangle 4"/>
          <p:cNvSpPr/>
          <p:nvPr/>
        </p:nvSpPr>
        <p:spPr>
          <a:xfrm>
            <a:off x="8349558" y="3070732"/>
            <a:ext cx="669076" cy="586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rgbClr val="002060"/>
                </a:solidFill>
              </a:rPr>
              <a:t>c</a:t>
            </a:r>
            <a:endParaRPr lang="en-SG" dirty="0">
              <a:solidFill>
                <a:srgbClr val="002060"/>
              </a:solidFill>
            </a:endParaRPr>
          </a:p>
        </p:txBody>
      </p:sp>
      <p:sp>
        <p:nvSpPr>
          <p:cNvPr id="6" name="Rectangle 5"/>
          <p:cNvSpPr/>
          <p:nvPr/>
        </p:nvSpPr>
        <p:spPr>
          <a:xfrm>
            <a:off x="9026150" y="3077736"/>
            <a:ext cx="1360449" cy="5798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smtClean="0">
                <a:solidFill>
                  <a:srgbClr val="002060"/>
                </a:solidFill>
              </a:rPr>
              <a:t>data.y</a:t>
            </a:r>
            <a:endParaRPr lang="en-SG" dirty="0">
              <a:solidFill>
                <a:srgbClr val="002060"/>
              </a:solidFill>
            </a:endParaRPr>
          </a:p>
        </p:txBody>
      </p:sp>
      <p:sp>
        <p:nvSpPr>
          <p:cNvPr id="7" name="TextBox 6"/>
          <p:cNvSpPr txBox="1"/>
          <p:nvPr/>
        </p:nvSpPr>
        <p:spPr>
          <a:xfrm>
            <a:off x="8117192" y="2251695"/>
            <a:ext cx="1133808" cy="369332"/>
          </a:xfrm>
          <a:prstGeom prst="rect">
            <a:avLst/>
          </a:prstGeom>
          <a:noFill/>
        </p:spPr>
        <p:txBody>
          <a:bodyPr wrap="square" rtlCol="0">
            <a:spAutoFit/>
          </a:bodyPr>
          <a:lstStyle/>
          <a:p>
            <a:r>
              <a:rPr lang="en-SG" dirty="0" err="1" smtClean="0"/>
              <a:t>inbuffer</a:t>
            </a:r>
            <a:endParaRPr lang="en-SG" dirty="0"/>
          </a:p>
        </p:txBody>
      </p:sp>
      <p:sp>
        <p:nvSpPr>
          <p:cNvPr id="8" name="Right Brace 7"/>
          <p:cNvSpPr/>
          <p:nvPr/>
        </p:nvSpPr>
        <p:spPr>
          <a:xfrm rot="16200000">
            <a:off x="8489224" y="1113396"/>
            <a:ext cx="389744" cy="34050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1752597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Serializing</a:t>
            </a:r>
          </a:p>
        </p:txBody>
      </p:sp>
      <p:sp>
        <p:nvSpPr>
          <p:cNvPr id="3" name="Content Placeholder 2"/>
          <p:cNvSpPr>
            <a:spLocks noGrp="1"/>
          </p:cNvSpPr>
          <p:nvPr>
            <p:ph idx="1"/>
          </p:nvPr>
        </p:nvSpPr>
        <p:spPr/>
        <p:txBody>
          <a:bodyPr>
            <a:normAutofit lnSpcReduction="10000"/>
          </a:bodyPr>
          <a:lstStyle/>
          <a:p>
            <a:r>
              <a:rPr lang="en-SG" dirty="0"/>
              <a:t>As you can see the only way to reliably serialize a data structure is to go field by field, convert it to the correct byte order, and then copy over a KNOWN number of bytes.</a:t>
            </a:r>
          </a:p>
          <a:p>
            <a:endParaRPr lang="en-SG" dirty="0"/>
          </a:p>
          <a:p>
            <a:r>
              <a:rPr lang="en-SG" dirty="0"/>
              <a:t>This means that serializing/</a:t>
            </a:r>
            <a:r>
              <a:rPr lang="en-SG" dirty="0" err="1"/>
              <a:t>deserializing</a:t>
            </a:r>
            <a:r>
              <a:rPr lang="en-SG" dirty="0"/>
              <a:t> code must be CUSTOM WRITTEN for each data structure.</a:t>
            </a:r>
          </a:p>
          <a:p>
            <a:endParaRPr lang="en-SG" dirty="0"/>
          </a:p>
          <a:p>
            <a:r>
              <a:rPr lang="en-SG" dirty="0"/>
              <a:t>For this reason most serializing libraries like </a:t>
            </a:r>
            <a:r>
              <a:rPr lang="en-SG" dirty="0" err="1"/>
              <a:t>protobuf</a:t>
            </a:r>
            <a:r>
              <a:rPr lang="en-SG" dirty="0"/>
              <a:t> and MAVLINK get you to specify the data structure either in XML or JSON, and then run a code generator to produce the customized code above.</a:t>
            </a:r>
          </a:p>
          <a:p>
            <a:endParaRPr lang="en-SG" dirty="0"/>
          </a:p>
        </p:txBody>
      </p:sp>
    </p:spTree>
    <p:extLst>
      <p:ext uri="{BB962C8B-B14F-4D97-AF65-F5344CB8AC3E}">
        <p14:creationId xmlns:p14="http://schemas.microsoft.com/office/powerpoint/2010/main" val="933677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2. Digital Signature</a:t>
            </a:r>
            <a:endParaRPr lang="en-SG" dirty="0"/>
          </a:p>
        </p:txBody>
      </p:sp>
      <p:sp>
        <p:nvSpPr>
          <p:cNvPr id="3" name="Content Placeholder 2"/>
          <p:cNvSpPr>
            <a:spLocks noGrp="1"/>
          </p:cNvSpPr>
          <p:nvPr>
            <p:ph idx="1"/>
          </p:nvPr>
        </p:nvSpPr>
        <p:spPr>
          <a:xfrm>
            <a:off x="838200" y="1825625"/>
            <a:ext cx="10515600" cy="1452834"/>
          </a:xfrm>
        </p:spPr>
        <p:txBody>
          <a:bodyPr/>
          <a:lstStyle/>
          <a:p>
            <a:r>
              <a:rPr lang="en-SG" dirty="0"/>
              <a:t>What is a digital signature, and how are they created? </a:t>
            </a:r>
            <a:endParaRPr lang="en-SG" dirty="0" smtClean="0"/>
          </a:p>
          <a:p>
            <a:r>
              <a:rPr lang="en-SG" dirty="0" smtClean="0"/>
              <a:t>Explain </a:t>
            </a:r>
            <a:r>
              <a:rPr lang="en-SG" dirty="0"/>
              <a:t>the idea of a Certificate Authority, how they work, and why they are important.</a:t>
            </a:r>
          </a:p>
          <a:p>
            <a:endParaRPr lang="en-SG" dirty="0"/>
          </a:p>
        </p:txBody>
      </p:sp>
    </p:spTree>
    <p:extLst>
      <p:ext uri="{BB962C8B-B14F-4D97-AF65-F5344CB8AC3E}">
        <p14:creationId xmlns:p14="http://schemas.microsoft.com/office/powerpoint/2010/main" val="861918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Digital Signature</a:t>
            </a:r>
          </a:p>
        </p:txBody>
      </p:sp>
      <p:sp>
        <p:nvSpPr>
          <p:cNvPr id="4" name="Content Placeholder 3"/>
          <p:cNvSpPr>
            <a:spLocks noGrp="1"/>
          </p:cNvSpPr>
          <p:nvPr>
            <p:ph idx="1"/>
          </p:nvPr>
        </p:nvSpPr>
        <p:spPr>
          <a:xfrm>
            <a:off x="838200" y="1825625"/>
            <a:ext cx="10515600" cy="2719847"/>
          </a:xfrm>
          <a:prstGeom prst="rect">
            <a:avLst/>
          </a:prstGeom>
        </p:spPr>
        <p:txBody>
          <a:bodyPr wrap="square">
            <a:spAutoFit/>
          </a:bodyPr>
          <a:lstStyle/>
          <a:p>
            <a:pPr algn="just">
              <a:lnSpc>
                <a:spcPct val="107000"/>
              </a:lnSpc>
              <a:spcAft>
                <a:spcPts val="0"/>
              </a:spcAft>
            </a:pPr>
            <a:r>
              <a:rPr lang="en-SG" sz="2400" dirty="0">
                <a:latin typeface="Calibri" panose="020F0502020204030204" pitchFamily="34" charset="0"/>
                <a:ea typeface="Calibri" panose="020F0502020204030204" pitchFamily="34" charset="0"/>
              </a:rPr>
              <a:t>Bob is waiting for a message from a secret message from Alice. Alice can use Bob’s public key to encrypt the message and send it to him, and Bob can use his secret key to decrypt the message.</a:t>
            </a:r>
          </a:p>
          <a:p>
            <a:pPr algn="just">
              <a:lnSpc>
                <a:spcPct val="107000"/>
              </a:lnSpc>
              <a:spcAft>
                <a:spcPts val="0"/>
              </a:spcAft>
            </a:pPr>
            <a:endParaRPr lang="en-SG" sz="2400" dirty="0">
              <a:latin typeface="Calibri" panose="020F0502020204030204" pitchFamily="34" charset="0"/>
              <a:ea typeface="Calibri" panose="020F0502020204030204" pitchFamily="34" charset="0"/>
            </a:endParaRPr>
          </a:p>
          <a:p>
            <a:pPr algn="just">
              <a:lnSpc>
                <a:spcPct val="107000"/>
              </a:lnSpc>
              <a:spcAft>
                <a:spcPts val="0"/>
              </a:spcAft>
            </a:pPr>
            <a:r>
              <a:rPr lang="en-SG" sz="2400" dirty="0">
                <a:latin typeface="Calibri" panose="020F0502020204030204" pitchFamily="34" charset="0"/>
                <a:ea typeface="Calibri" panose="020F0502020204030204" pitchFamily="34" charset="0"/>
              </a:rPr>
              <a:t>Problem is that Eve, their common enemy, wants to send fake messages to Bob, pretending to be Alice. How do we fix this situation?</a:t>
            </a:r>
          </a:p>
        </p:txBody>
      </p:sp>
    </p:spTree>
    <p:extLst>
      <p:ext uri="{BB962C8B-B14F-4D97-AF65-F5344CB8AC3E}">
        <p14:creationId xmlns:p14="http://schemas.microsoft.com/office/powerpoint/2010/main" val="2507726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Digital Signature</a:t>
            </a:r>
          </a:p>
        </p:txBody>
      </p:sp>
      <p:sp>
        <p:nvSpPr>
          <p:cNvPr id="3" name="Content Placeholder 2"/>
          <p:cNvSpPr>
            <a:spLocks noGrp="1"/>
          </p:cNvSpPr>
          <p:nvPr>
            <p:ph idx="1"/>
          </p:nvPr>
        </p:nvSpPr>
        <p:spPr>
          <a:xfrm>
            <a:off x="838200" y="1825624"/>
            <a:ext cx="10515600" cy="4775897"/>
          </a:xfrm>
        </p:spPr>
        <p:txBody>
          <a:bodyPr>
            <a:normAutofit/>
          </a:bodyPr>
          <a:lstStyle/>
          <a:p>
            <a:r>
              <a:rPr lang="en-SG" dirty="0"/>
              <a:t>Alice first creates a digest D from her message M. She does this by using a hashing algorithm H like SHA-256. I.e. D = H(M). This function H has the following properties:</a:t>
            </a:r>
          </a:p>
          <a:p>
            <a:pPr marL="0" indent="0">
              <a:buNone/>
            </a:pPr>
            <a:endParaRPr lang="en-SG" dirty="0"/>
          </a:p>
          <a:p>
            <a:pPr lvl="1">
              <a:buFont typeface="Wingdings" panose="05000000000000000000" pitchFamily="2" charset="2"/>
              <a:buChar char="Ø"/>
            </a:pPr>
            <a:r>
              <a:rPr lang="en-SG" dirty="0"/>
              <a:t>It is irreversible. So you cannot do M = H</a:t>
            </a:r>
            <a:r>
              <a:rPr lang="en-SG" baseline="30000" dirty="0"/>
              <a:t>-1</a:t>
            </a:r>
            <a:r>
              <a:rPr lang="en-SG" dirty="0"/>
              <a:t>(D). This is important because you don’t want people to be able to derive the secret message from the digest</a:t>
            </a:r>
            <a:r>
              <a:rPr lang="en-SG" dirty="0" smtClean="0"/>
              <a:t>.</a:t>
            </a:r>
            <a:br>
              <a:rPr lang="en-SG" dirty="0" smtClean="0"/>
            </a:br>
            <a:endParaRPr lang="en-SG" dirty="0"/>
          </a:p>
          <a:p>
            <a:pPr lvl="1">
              <a:buFont typeface="Wingdings" panose="05000000000000000000" pitchFamily="2" charset="2"/>
              <a:buChar char="Ø"/>
            </a:pPr>
            <a:r>
              <a:rPr lang="en-SG" dirty="0"/>
              <a:t>It is non-trivial, so that people cannot figure out how to get the same D for a different M. I.e. it’s not possible to modify M such that you get the same D as the original M</a:t>
            </a:r>
            <a:r>
              <a:rPr lang="en-SG" dirty="0" smtClean="0"/>
              <a:t>.</a:t>
            </a:r>
            <a:br>
              <a:rPr lang="en-SG" dirty="0" smtClean="0"/>
            </a:br>
            <a:endParaRPr lang="en-SG" dirty="0"/>
          </a:p>
          <a:p>
            <a:pPr lvl="1">
              <a:buFont typeface="Wingdings" panose="05000000000000000000" pitchFamily="2" charset="2"/>
              <a:buChar char="Ø"/>
            </a:pPr>
            <a:r>
              <a:rPr lang="en-SG" dirty="0"/>
              <a:t>Small changes in M cause large changes in D, so that it is noticeable.</a:t>
            </a:r>
          </a:p>
          <a:p>
            <a:endParaRPr lang="en-SG" dirty="0"/>
          </a:p>
        </p:txBody>
      </p:sp>
    </p:spTree>
    <p:extLst>
      <p:ext uri="{BB962C8B-B14F-4D97-AF65-F5344CB8AC3E}">
        <p14:creationId xmlns:p14="http://schemas.microsoft.com/office/powerpoint/2010/main" val="2223404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Digital Signature</a:t>
            </a:r>
          </a:p>
        </p:txBody>
      </p:sp>
      <p:sp>
        <p:nvSpPr>
          <p:cNvPr id="3" name="Content Placeholder 2"/>
          <p:cNvSpPr>
            <a:spLocks noGrp="1"/>
          </p:cNvSpPr>
          <p:nvPr>
            <p:ph idx="1"/>
          </p:nvPr>
        </p:nvSpPr>
        <p:spPr>
          <a:xfrm>
            <a:off x="838200" y="1825625"/>
            <a:ext cx="10515600" cy="4842804"/>
          </a:xfrm>
        </p:spPr>
        <p:txBody>
          <a:bodyPr>
            <a:normAutofit fontScale="92500" lnSpcReduction="20000"/>
          </a:bodyPr>
          <a:lstStyle/>
          <a:p>
            <a:pPr>
              <a:buFont typeface="Wingdings" panose="05000000000000000000" pitchFamily="2" charset="2"/>
              <a:buChar char="Ø"/>
            </a:pPr>
            <a:r>
              <a:rPr lang="en-SG" dirty="0"/>
              <a:t>Alice then encrypts D using her private key to form C(D), where C(.) is a </a:t>
            </a:r>
            <a:r>
              <a:rPr lang="en-SG" dirty="0" err="1"/>
              <a:t>ciphertext</a:t>
            </a:r>
            <a:r>
              <a:rPr lang="en-SG" dirty="0"/>
              <a:t> dependent on its argument.</a:t>
            </a:r>
          </a:p>
          <a:p>
            <a:pPr>
              <a:buFont typeface="Wingdings" panose="05000000000000000000" pitchFamily="2" charset="2"/>
              <a:buChar char="Ø"/>
            </a:pPr>
            <a:endParaRPr lang="en-SG" dirty="0"/>
          </a:p>
          <a:p>
            <a:pPr>
              <a:buFont typeface="Wingdings" panose="05000000000000000000" pitchFamily="2" charset="2"/>
              <a:buChar char="Ø"/>
            </a:pPr>
            <a:r>
              <a:rPr lang="en-SG" dirty="0"/>
              <a:t>Alice encrypts M + C(D) </a:t>
            </a:r>
            <a:r>
              <a:rPr lang="en-SG" dirty="0" smtClean="0"/>
              <a:t>using Bob’s public key and </a:t>
            </a:r>
            <a:r>
              <a:rPr lang="en-SG" dirty="0"/>
              <a:t>sends this over to Bob (note, the “+” here is a concatenation operation, not an addition</a:t>
            </a:r>
            <a:r>
              <a:rPr lang="en-SG" dirty="0" smtClean="0"/>
              <a:t>).</a:t>
            </a:r>
          </a:p>
          <a:p>
            <a:pPr>
              <a:buFont typeface="Wingdings" panose="05000000000000000000" pitchFamily="2" charset="2"/>
              <a:buChar char="Ø"/>
            </a:pPr>
            <a:endParaRPr lang="en-SG" dirty="0"/>
          </a:p>
          <a:p>
            <a:pPr>
              <a:buFont typeface="Wingdings" panose="05000000000000000000" pitchFamily="2" charset="2"/>
              <a:buChar char="Ø"/>
            </a:pPr>
            <a:r>
              <a:rPr lang="en-SG" dirty="0" smtClean="0"/>
              <a:t>Bob </a:t>
            </a:r>
            <a:r>
              <a:rPr lang="en-SG" dirty="0"/>
              <a:t>decrypts </a:t>
            </a:r>
            <a:r>
              <a:rPr lang="en-SG" dirty="0" smtClean="0"/>
              <a:t>the message using his private key and </a:t>
            </a:r>
            <a:r>
              <a:rPr lang="en-SG" dirty="0"/>
              <a:t>gets back M + C(D). Bob computes his own hash D’ of M. Then he uses Alice’s public key to decrypt C(D) to get back D. If D = D’, he knows that he correctly decrypted C(D). In order to correctly decrypt C(D) using Alice’s public key, it must have been encrypted with her private key.</a:t>
            </a:r>
          </a:p>
          <a:p>
            <a:pPr>
              <a:buFont typeface="Wingdings" panose="05000000000000000000" pitchFamily="2" charset="2"/>
              <a:buChar char="Ø"/>
            </a:pPr>
            <a:endParaRPr lang="en-SG" dirty="0"/>
          </a:p>
          <a:p>
            <a:pPr>
              <a:buFont typeface="Wingdings" panose="05000000000000000000" pitchFamily="2" charset="2"/>
              <a:buChar char="Ø"/>
            </a:pPr>
            <a:r>
              <a:rPr lang="en-SG" dirty="0"/>
              <a:t>Since only Alice has her private key, Bob is now sure that Alice sent the message.</a:t>
            </a:r>
          </a:p>
          <a:p>
            <a:pPr>
              <a:buFont typeface="Wingdings" panose="05000000000000000000" pitchFamily="2" charset="2"/>
              <a:buChar char="Ø"/>
            </a:pPr>
            <a:endParaRPr lang="en-SG" dirty="0"/>
          </a:p>
        </p:txBody>
      </p:sp>
    </p:spTree>
    <p:extLst>
      <p:ext uri="{BB962C8B-B14F-4D97-AF65-F5344CB8AC3E}">
        <p14:creationId xmlns:p14="http://schemas.microsoft.com/office/powerpoint/2010/main" val="428856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Certificate Authorities (CA)</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SG" dirty="0"/>
              <a:t>This idea is extended to certificate authorities (CA). </a:t>
            </a:r>
          </a:p>
          <a:p>
            <a:pPr>
              <a:buFont typeface="Wingdings" panose="05000000000000000000" pitchFamily="2" charset="2"/>
              <a:buChar char="Ø"/>
            </a:pPr>
            <a:endParaRPr lang="en-SG" dirty="0"/>
          </a:p>
          <a:p>
            <a:pPr>
              <a:buFont typeface="Wingdings" panose="05000000000000000000" pitchFamily="2" charset="2"/>
              <a:buChar char="Ø"/>
            </a:pPr>
            <a:r>
              <a:rPr lang="en-SG" dirty="0"/>
              <a:t>Suppose Bob wants to send a secret message to Alice, and has her public key. The problem is; how does he know that this public key actually came from Alice and not from Eve?</a:t>
            </a:r>
          </a:p>
          <a:p>
            <a:pPr marL="0" indent="0">
              <a:buNone/>
            </a:pPr>
            <a:r>
              <a:rPr lang="en-SG" dirty="0"/>
              <a:t> </a:t>
            </a:r>
          </a:p>
          <a:p>
            <a:pPr>
              <a:buFont typeface="Wingdings" panose="05000000000000000000" pitchFamily="2" charset="2"/>
              <a:buChar char="Ø"/>
            </a:pPr>
            <a:r>
              <a:rPr lang="en-SG" dirty="0"/>
              <a:t>The answer is to use a third person Charlie who can verify Alice’s identity. Alice will pass her public key K to Charlie, who will then derive a digest D, which he signs with his private key, giving again C(D). Charlie returns K+C(D) to Alice. This combination of public keys and digital signature is called a “certificate”, and Charlie is a “Certificate Authority”.</a:t>
            </a:r>
          </a:p>
          <a:p>
            <a:pPr>
              <a:buFont typeface="Wingdings" panose="05000000000000000000" pitchFamily="2" charset="2"/>
              <a:buChar char="Ø"/>
            </a:pPr>
            <a:endParaRPr lang="en-SG" dirty="0"/>
          </a:p>
        </p:txBody>
      </p:sp>
    </p:spTree>
    <p:extLst>
      <p:ext uri="{BB962C8B-B14F-4D97-AF65-F5344CB8AC3E}">
        <p14:creationId xmlns:p14="http://schemas.microsoft.com/office/powerpoint/2010/main" val="3645207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Certificate Authorities (CA)</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SG" dirty="0"/>
              <a:t>When Bob wants to talk to Alice, she will present her certificate K + C(D) to Bob. This does not have to be encrypted since Alice’s public key K is public.</a:t>
            </a:r>
          </a:p>
          <a:p>
            <a:pPr>
              <a:buFont typeface="Wingdings" panose="05000000000000000000" pitchFamily="2" charset="2"/>
              <a:buChar char="Ø"/>
            </a:pPr>
            <a:endParaRPr lang="en-SG" dirty="0"/>
          </a:p>
          <a:p>
            <a:pPr>
              <a:buFont typeface="Wingdings" panose="05000000000000000000" pitchFamily="2" charset="2"/>
              <a:buChar char="Ø"/>
            </a:pPr>
            <a:r>
              <a:rPr lang="en-SG" dirty="0"/>
              <a:t>Bob uses Charlie’s public key to decrypt C(D) to get D, and computes a hash on K to get D’. If D = D’, then the decryption was successful and Bob knows that Charlie signed the certificate because only Charlie has access to his own secret key.</a:t>
            </a:r>
          </a:p>
          <a:p>
            <a:pPr>
              <a:buFont typeface="Wingdings" panose="05000000000000000000" pitchFamily="2" charset="2"/>
              <a:buChar char="Ø"/>
            </a:pPr>
            <a:endParaRPr lang="en-SG" dirty="0"/>
          </a:p>
          <a:p>
            <a:pPr>
              <a:buFont typeface="Wingdings" panose="05000000000000000000" pitchFamily="2" charset="2"/>
              <a:buChar char="Ø"/>
            </a:pPr>
            <a:r>
              <a:rPr lang="en-SG" dirty="0"/>
              <a:t>Since Bob trusts Charlie, Bob is now confident that the public key is indeed from Alice, and can use it to encrypt secret data to her.</a:t>
            </a:r>
          </a:p>
          <a:p>
            <a:pPr>
              <a:buFont typeface="Wingdings" panose="05000000000000000000" pitchFamily="2" charset="2"/>
              <a:buChar char="Ø"/>
            </a:pPr>
            <a:endParaRPr lang="en-SG" dirty="0"/>
          </a:p>
        </p:txBody>
      </p:sp>
    </p:spTree>
    <p:extLst>
      <p:ext uri="{BB962C8B-B14F-4D97-AF65-F5344CB8AC3E}">
        <p14:creationId xmlns:p14="http://schemas.microsoft.com/office/powerpoint/2010/main" val="1451863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Part1</a:t>
            </a:r>
            <a:endParaRPr lang="en-SG" dirty="0"/>
          </a:p>
        </p:txBody>
      </p:sp>
      <p:sp>
        <p:nvSpPr>
          <p:cNvPr id="3" name="Subtitle 2"/>
          <p:cNvSpPr>
            <a:spLocks noGrp="1"/>
          </p:cNvSpPr>
          <p:nvPr>
            <p:ph type="subTitle" idx="1"/>
          </p:nvPr>
        </p:nvSpPr>
        <p:spPr/>
        <p:txBody>
          <a:bodyPr/>
          <a:lstStyle/>
          <a:p>
            <a:r>
              <a:rPr lang="en-SG" dirty="0" smtClean="0"/>
              <a:t>Secure Networking</a:t>
            </a:r>
            <a:endParaRPr lang="en-SG" dirty="0"/>
          </a:p>
        </p:txBody>
      </p:sp>
    </p:spTree>
    <p:extLst>
      <p:ext uri="{BB962C8B-B14F-4D97-AF65-F5344CB8AC3E}">
        <p14:creationId xmlns:p14="http://schemas.microsoft.com/office/powerpoint/2010/main" val="2958432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Certificate Authorities (CA)</a:t>
            </a:r>
          </a:p>
        </p:txBody>
      </p:sp>
      <p:sp>
        <p:nvSpPr>
          <p:cNvPr id="3" name="Content Placeholder 2"/>
          <p:cNvSpPr>
            <a:spLocks noGrp="1"/>
          </p:cNvSpPr>
          <p:nvPr>
            <p:ph idx="1"/>
          </p:nvPr>
        </p:nvSpPr>
        <p:spPr/>
        <p:txBody>
          <a:bodyPr>
            <a:normAutofit fontScale="92500" lnSpcReduction="10000"/>
          </a:bodyPr>
          <a:lstStyle/>
          <a:p>
            <a:pPr marL="0" indent="0">
              <a:buNone/>
            </a:pPr>
            <a:r>
              <a:rPr lang="en-SG" dirty="0"/>
              <a:t>Notice three things:</a:t>
            </a:r>
          </a:p>
          <a:p>
            <a:pPr>
              <a:buFont typeface="Wingdings" panose="05000000000000000000" pitchFamily="2" charset="2"/>
              <a:buChar char="Ø"/>
            </a:pPr>
            <a:endParaRPr lang="en-SG" dirty="0"/>
          </a:p>
          <a:p>
            <a:pPr lvl="0">
              <a:buFont typeface="Wingdings" panose="05000000000000000000" pitchFamily="2" charset="2"/>
              <a:buChar char="Ø"/>
            </a:pPr>
            <a:r>
              <a:rPr lang="en-SG" dirty="0"/>
              <a:t>Charlie must be trusted. In the real world Certificate Authorities undergo rigorous auditing to ensure that they meet industry standards in secrecy and in how they conduct checks of applicants like Alice.</a:t>
            </a:r>
          </a:p>
          <a:p>
            <a:pPr lvl="0">
              <a:buFont typeface="Wingdings" panose="05000000000000000000" pitchFamily="2" charset="2"/>
              <a:buChar char="Ø"/>
            </a:pPr>
            <a:r>
              <a:rPr lang="en-SG" dirty="0"/>
              <a:t>Charlie must have a way of verifying Alice’s identity.  In the real world CAs conduct checks like whether or not you actually own the domain you are applying a certificate for, etc. </a:t>
            </a:r>
          </a:p>
          <a:p>
            <a:pPr lvl="0">
              <a:buFont typeface="Wingdings" panose="05000000000000000000" pitchFamily="2" charset="2"/>
              <a:buChar char="Ø"/>
            </a:pPr>
            <a:r>
              <a:rPr lang="en-SG" dirty="0"/>
              <a:t>Every host that wants to connect to the TLS server must not only have the server’s certificate, but also the CA’s certificate in order to verify the server’s certificate.</a:t>
            </a:r>
          </a:p>
          <a:p>
            <a:pPr>
              <a:buFont typeface="Wingdings" panose="05000000000000000000" pitchFamily="2" charset="2"/>
              <a:buChar char="Ø"/>
            </a:pPr>
            <a:endParaRPr lang="en-SG" dirty="0"/>
          </a:p>
        </p:txBody>
      </p:sp>
    </p:spTree>
    <p:extLst>
      <p:ext uri="{BB962C8B-B14F-4D97-AF65-F5344CB8AC3E}">
        <p14:creationId xmlns:p14="http://schemas.microsoft.com/office/powerpoint/2010/main" val="1689387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Web Browser Certificates</a:t>
            </a:r>
            <a:endParaRPr lang="en-SG" dirty="0"/>
          </a:p>
        </p:txBody>
      </p:sp>
      <p:sp>
        <p:nvSpPr>
          <p:cNvPr id="3" name="Content Placeholder 2"/>
          <p:cNvSpPr>
            <a:spLocks noGrp="1"/>
          </p:cNvSpPr>
          <p:nvPr>
            <p:ph idx="1"/>
          </p:nvPr>
        </p:nvSpPr>
        <p:spPr/>
        <p:txBody>
          <a:bodyPr/>
          <a:lstStyle/>
          <a:p>
            <a:r>
              <a:rPr lang="en-SG" dirty="0"/>
              <a:t>Web browsers (and operating systems) store certificates from CAs in a certificate store.  The certificate store can only be updated by a system administrator or the people who release web browsers. So it is not trivial to add untrusted CA certificates to the store unless you have system admin rights.</a:t>
            </a:r>
          </a:p>
          <a:p>
            <a:r>
              <a:rPr lang="en-SG" dirty="0"/>
              <a:t> </a:t>
            </a:r>
          </a:p>
          <a:p>
            <a:r>
              <a:rPr lang="en-SG" dirty="0"/>
              <a:t>When the browser creates a TLS session the web server will present its certificate, signed by a CA. The browser then searches its certificate store for the CA “root certificate”, and uses this to verify the signature on the server’s certificate.</a:t>
            </a:r>
          </a:p>
          <a:p>
            <a:endParaRPr lang="en-SG" dirty="0"/>
          </a:p>
        </p:txBody>
      </p:sp>
    </p:spTree>
    <p:extLst>
      <p:ext uri="{BB962C8B-B14F-4D97-AF65-F5344CB8AC3E}">
        <p14:creationId xmlns:p14="http://schemas.microsoft.com/office/powerpoint/2010/main" val="2736987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 Web Browser Certificates</a:t>
            </a:r>
          </a:p>
        </p:txBody>
      </p:sp>
      <p:sp>
        <p:nvSpPr>
          <p:cNvPr id="3" name="Content Placeholder 2"/>
          <p:cNvSpPr>
            <a:spLocks noGrp="1"/>
          </p:cNvSpPr>
          <p:nvPr>
            <p:ph idx="1"/>
          </p:nvPr>
        </p:nvSpPr>
        <p:spPr>
          <a:xfrm>
            <a:off x="838200" y="1825625"/>
            <a:ext cx="10515600" cy="672248"/>
          </a:xfrm>
        </p:spPr>
        <p:txBody>
          <a:bodyPr/>
          <a:lstStyle/>
          <a:p>
            <a:r>
              <a:rPr lang="en-SG" dirty="0"/>
              <a:t>If the verification fails you get this warning (on Chrome):</a:t>
            </a:r>
          </a:p>
          <a:p>
            <a:endParaRPr lang="en-SG" dirty="0"/>
          </a:p>
        </p:txBody>
      </p:sp>
      <p:pic>
        <p:nvPicPr>
          <p:cNvPr id="7" name="image1.png" descr="Image result for Chrome certificate fail"/>
          <p:cNvPicPr/>
          <p:nvPr/>
        </p:nvPicPr>
        <p:blipFill>
          <a:blip r:embed="rId2"/>
          <a:srcRect/>
          <a:stretch>
            <a:fillRect/>
          </a:stretch>
        </p:blipFill>
        <p:spPr>
          <a:xfrm>
            <a:off x="3230245" y="2336946"/>
            <a:ext cx="5731510" cy="4280535"/>
          </a:xfrm>
          <a:prstGeom prst="rect">
            <a:avLst/>
          </a:prstGeom>
          <a:ln/>
        </p:spPr>
      </p:pic>
    </p:spTree>
    <p:extLst>
      <p:ext uri="{BB962C8B-B14F-4D97-AF65-F5344CB8AC3E}">
        <p14:creationId xmlns:p14="http://schemas.microsoft.com/office/powerpoint/2010/main" val="2443465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4. Certificates</a:t>
            </a:r>
            <a:endParaRPr lang="en-SG" dirty="0"/>
          </a:p>
        </p:txBody>
      </p:sp>
      <p:sp>
        <p:nvSpPr>
          <p:cNvPr id="3" name="Content Placeholder 2"/>
          <p:cNvSpPr>
            <a:spLocks noGrp="1"/>
          </p:cNvSpPr>
          <p:nvPr>
            <p:ph idx="1"/>
          </p:nvPr>
        </p:nvSpPr>
        <p:spPr/>
        <p:txBody>
          <a:bodyPr/>
          <a:lstStyle/>
          <a:p>
            <a:pPr>
              <a:lnSpc>
                <a:spcPct val="150000"/>
              </a:lnSpc>
            </a:pPr>
            <a:r>
              <a:rPr lang="en-SG" dirty="0"/>
              <a:t>In early March 2018 certificates issued by </a:t>
            </a:r>
            <a:r>
              <a:rPr lang="en-SG" dirty="0" err="1"/>
              <a:t>Trustico</a:t>
            </a:r>
            <a:r>
              <a:rPr lang="en-SG" dirty="0"/>
              <a:t> on behalf of </a:t>
            </a:r>
            <a:r>
              <a:rPr lang="en-SG" dirty="0" err="1"/>
              <a:t>Digicert</a:t>
            </a:r>
            <a:r>
              <a:rPr lang="en-SG" dirty="0"/>
              <a:t> for 23,000 websites were revoked when the CEO of </a:t>
            </a:r>
            <a:r>
              <a:rPr lang="en-SG" dirty="0" err="1"/>
              <a:t>Trustico</a:t>
            </a:r>
            <a:r>
              <a:rPr lang="en-SG" dirty="0"/>
              <a:t> emailed the private keys matching these certificates to </a:t>
            </a:r>
            <a:r>
              <a:rPr lang="en-SG" dirty="0" err="1"/>
              <a:t>Digicert</a:t>
            </a:r>
            <a:r>
              <a:rPr lang="en-SG" dirty="0"/>
              <a:t>. Why was such action taken to revoke the certificates?</a:t>
            </a:r>
          </a:p>
          <a:p>
            <a:pPr>
              <a:lnSpc>
                <a:spcPct val="150000"/>
              </a:lnSpc>
            </a:pPr>
            <a:endParaRPr lang="en-SG" dirty="0"/>
          </a:p>
        </p:txBody>
      </p:sp>
    </p:spTree>
    <p:extLst>
      <p:ext uri="{BB962C8B-B14F-4D97-AF65-F5344CB8AC3E}">
        <p14:creationId xmlns:p14="http://schemas.microsoft.com/office/powerpoint/2010/main" val="897920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4. Certificates</a:t>
            </a:r>
          </a:p>
        </p:txBody>
      </p:sp>
      <p:sp>
        <p:nvSpPr>
          <p:cNvPr id="3" name="Content Placeholder 2"/>
          <p:cNvSpPr>
            <a:spLocks noGrp="1"/>
          </p:cNvSpPr>
          <p:nvPr>
            <p:ph idx="1"/>
          </p:nvPr>
        </p:nvSpPr>
        <p:spPr/>
        <p:txBody>
          <a:bodyPr/>
          <a:lstStyle/>
          <a:p>
            <a:r>
              <a:rPr lang="en-SG" dirty="0"/>
              <a:t>In Studio 2 it is stated that your private keys must never, ever leave Vincent’s Pi. This is for security reasons. If anyone holds Vincent’s private key, he can now pretend to be Vincent and attach fraudulent signatures to messages, and of course decrypt secret messages from you to Vincent.</a:t>
            </a:r>
          </a:p>
          <a:p>
            <a:pPr marL="0" indent="0">
              <a:buNone/>
            </a:pPr>
            <a:endParaRPr lang="en-SG" dirty="0"/>
          </a:p>
          <a:p>
            <a:r>
              <a:rPr lang="en-SG" dirty="0"/>
              <a:t>In the March 2018 case the CEO of </a:t>
            </a:r>
            <a:r>
              <a:rPr lang="en-SG" dirty="0" err="1"/>
              <a:t>Trustico</a:t>
            </a:r>
            <a:r>
              <a:rPr lang="en-SG" dirty="0"/>
              <a:t> somehow managed to get his hands on 23,000 private keys belonging to clients, and email them to </a:t>
            </a:r>
            <a:r>
              <a:rPr lang="en-SG" dirty="0" err="1"/>
              <a:t>Digicert</a:t>
            </a:r>
            <a:r>
              <a:rPr lang="en-SG" dirty="0"/>
              <a:t>. It is still unknown how </a:t>
            </a:r>
            <a:r>
              <a:rPr lang="en-SG" dirty="0" err="1"/>
              <a:t>Trustico</a:t>
            </a:r>
            <a:r>
              <a:rPr lang="en-SG" dirty="0"/>
              <a:t> managed to get the keys.</a:t>
            </a:r>
          </a:p>
          <a:p>
            <a:endParaRPr lang="en-SG" dirty="0"/>
          </a:p>
        </p:txBody>
      </p:sp>
    </p:spTree>
    <p:extLst>
      <p:ext uri="{BB962C8B-B14F-4D97-AF65-F5344CB8AC3E}">
        <p14:creationId xmlns:p14="http://schemas.microsoft.com/office/powerpoint/2010/main" val="3169053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4. Certificates</a:t>
            </a:r>
          </a:p>
        </p:txBody>
      </p:sp>
      <p:sp>
        <p:nvSpPr>
          <p:cNvPr id="3" name="Content Placeholder 2"/>
          <p:cNvSpPr>
            <a:spLocks noGrp="1"/>
          </p:cNvSpPr>
          <p:nvPr>
            <p:ph idx="1"/>
          </p:nvPr>
        </p:nvSpPr>
        <p:spPr/>
        <p:txBody>
          <a:bodyPr/>
          <a:lstStyle/>
          <a:p>
            <a:r>
              <a:rPr lang="en-SG" dirty="0"/>
              <a:t>In any case with these private keys it is now possible for fake websites to pretend to be legitimate websites, because they can now decrypt any TLS message you send out using the public key. These fake websites will work fine on your browser since the private key matches the certificate, and the certificate is signed by a trusted CA, which in this case is </a:t>
            </a:r>
            <a:r>
              <a:rPr lang="en-SG" dirty="0" err="1"/>
              <a:t>Digicert</a:t>
            </a:r>
            <a:r>
              <a:rPr lang="en-SG" dirty="0"/>
              <a:t>.</a:t>
            </a:r>
          </a:p>
          <a:p>
            <a:r>
              <a:rPr lang="en-SG" dirty="0"/>
              <a:t> </a:t>
            </a:r>
          </a:p>
          <a:p>
            <a:r>
              <a:rPr lang="en-SG" dirty="0"/>
              <a:t>Revoking the certificates prevents web browsers from connecting with any server using this private/public key pair, giving you the error message shown above.</a:t>
            </a:r>
          </a:p>
          <a:p>
            <a:endParaRPr lang="en-SG" dirty="0"/>
          </a:p>
        </p:txBody>
      </p:sp>
    </p:spTree>
    <p:extLst>
      <p:ext uri="{BB962C8B-B14F-4D97-AF65-F5344CB8AC3E}">
        <p14:creationId xmlns:p14="http://schemas.microsoft.com/office/powerpoint/2010/main" val="3062534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Part2</a:t>
            </a:r>
            <a:endParaRPr lang="en-SG" dirty="0"/>
          </a:p>
        </p:txBody>
      </p:sp>
      <p:sp>
        <p:nvSpPr>
          <p:cNvPr id="3" name="Subtitle 2"/>
          <p:cNvSpPr>
            <a:spLocks noGrp="1"/>
          </p:cNvSpPr>
          <p:nvPr>
            <p:ph type="subTitle" idx="1"/>
          </p:nvPr>
        </p:nvSpPr>
        <p:spPr/>
        <p:txBody>
          <a:bodyPr/>
          <a:lstStyle/>
          <a:p>
            <a:r>
              <a:rPr lang="en-SG" dirty="0" smtClean="0"/>
              <a:t>Power Management</a:t>
            </a:r>
            <a:endParaRPr lang="en-SG" dirty="0"/>
          </a:p>
        </p:txBody>
      </p:sp>
    </p:spTree>
    <p:extLst>
      <p:ext uri="{BB962C8B-B14F-4D97-AF65-F5344CB8AC3E}">
        <p14:creationId xmlns:p14="http://schemas.microsoft.com/office/powerpoint/2010/main" val="1414496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1. Pull-Up Resistors</a:t>
            </a:r>
            <a:endParaRPr lang="en-SG" dirty="0"/>
          </a:p>
        </p:txBody>
      </p:sp>
      <p:sp>
        <p:nvSpPr>
          <p:cNvPr id="3" name="Content Placeholder 2"/>
          <p:cNvSpPr>
            <a:spLocks noGrp="1"/>
          </p:cNvSpPr>
          <p:nvPr>
            <p:ph idx="1"/>
          </p:nvPr>
        </p:nvSpPr>
        <p:spPr>
          <a:xfrm>
            <a:off x="838200" y="1825625"/>
            <a:ext cx="10515600" cy="1341321"/>
          </a:xfrm>
        </p:spPr>
        <p:txBody>
          <a:bodyPr/>
          <a:lstStyle/>
          <a:p>
            <a:r>
              <a:rPr lang="en-SG" dirty="0"/>
              <a:t>Pull-up (and also pull-down) resistors are very common when using microcontroller units (MCU).  In earlier studios, you have used them together with push buttons to control the logic at input pins. </a:t>
            </a:r>
          </a:p>
        </p:txBody>
      </p:sp>
      <p:pic>
        <p:nvPicPr>
          <p:cNvPr id="4" name="Picture 3" descr="A picture containing object&#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3917795" y="3166946"/>
            <a:ext cx="4356410" cy="3512632"/>
          </a:xfrm>
          <a:prstGeom prst="rect">
            <a:avLst/>
          </a:prstGeom>
        </p:spPr>
      </p:pic>
    </p:spTree>
    <p:extLst>
      <p:ext uri="{BB962C8B-B14F-4D97-AF65-F5344CB8AC3E}">
        <p14:creationId xmlns:p14="http://schemas.microsoft.com/office/powerpoint/2010/main" val="322558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Pull-Up Resistors</a:t>
            </a:r>
          </a:p>
        </p:txBody>
      </p:sp>
      <p:sp>
        <p:nvSpPr>
          <p:cNvPr id="3" name="Content Placeholder 2"/>
          <p:cNvSpPr>
            <a:spLocks noGrp="1"/>
          </p:cNvSpPr>
          <p:nvPr>
            <p:ph idx="1"/>
          </p:nvPr>
        </p:nvSpPr>
        <p:spPr/>
        <p:txBody>
          <a:bodyPr>
            <a:normAutofit fontScale="92500"/>
          </a:bodyPr>
          <a:lstStyle/>
          <a:p>
            <a:pPr>
              <a:lnSpc>
                <a:spcPct val="150000"/>
              </a:lnSpc>
            </a:pPr>
            <a:r>
              <a:rPr lang="en-SG" dirty="0"/>
              <a:t> Why are they needed?  </a:t>
            </a:r>
            <a:endParaRPr lang="en-SG" dirty="0" smtClean="0"/>
          </a:p>
          <a:p>
            <a:pPr>
              <a:lnSpc>
                <a:spcPct val="150000"/>
              </a:lnSpc>
            </a:pPr>
            <a:r>
              <a:rPr lang="en-SG" dirty="0" smtClean="0"/>
              <a:t>If </a:t>
            </a:r>
            <a:r>
              <a:rPr lang="en-SG" dirty="0"/>
              <a:t>nothing is connected to an input pin, its voltage will be floating, and the detected logic can go either high or low.  </a:t>
            </a:r>
            <a:endParaRPr lang="en-SG" dirty="0" smtClean="0"/>
          </a:p>
          <a:p>
            <a:pPr>
              <a:lnSpc>
                <a:spcPct val="150000"/>
              </a:lnSpc>
            </a:pPr>
            <a:r>
              <a:rPr lang="en-SG" dirty="0" smtClean="0"/>
              <a:t>To </a:t>
            </a:r>
            <a:r>
              <a:rPr lang="en-SG" dirty="0"/>
              <a:t>prevent this unknown state, we use these resistors to ensure that the pin is either in a high or low state, while using a small amount of current. </a:t>
            </a:r>
            <a:endParaRPr lang="en-SG" dirty="0" smtClean="0"/>
          </a:p>
          <a:p>
            <a:pPr>
              <a:lnSpc>
                <a:spcPct val="150000"/>
              </a:lnSpc>
            </a:pPr>
            <a:r>
              <a:rPr lang="en-SG" dirty="0"/>
              <a:t>In our studios, we always use R = 10 k</a:t>
            </a:r>
            <a:r>
              <a:rPr lang="en-SG" dirty="0">
                <a:sym typeface="Symbol" panose="05050102010706020507" pitchFamily="18" charset="2"/>
              </a:rPr>
              <a:t></a:t>
            </a:r>
            <a:r>
              <a:rPr lang="en-SG" dirty="0"/>
              <a:t>. </a:t>
            </a:r>
          </a:p>
        </p:txBody>
      </p:sp>
    </p:spTree>
    <p:extLst>
      <p:ext uri="{BB962C8B-B14F-4D97-AF65-F5344CB8AC3E}">
        <p14:creationId xmlns:p14="http://schemas.microsoft.com/office/powerpoint/2010/main" val="3146008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Pull-Up Resistors</a:t>
            </a:r>
          </a:p>
        </p:txBody>
      </p:sp>
      <p:sp>
        <p:nvSpPr>
          <p:cNvPr id="3" name="Content Placeholder 2"/>
          <p:cNvSpPr>
            <a:spLocks noGrp="1"/>
          </p:cNvSpPr>
          <p:nvPr>
            <p:ph idx="1"/>
          </p:nvPr>
        </p:nvSpPr>
        <p:spPr>
          <a:xfrm>
            <a:off x="838200" y="1825625"/>
            <a:ext cx="10515600" cy="4196034"/>
          </a:xfrm>
        </p:spPr>
        <p:txBody>
          <a:bodyPr/>
          <a:lstStyle/>
          <a:p>
            <a:pPr>
              <a:lnSpc>
                <a:spcPct val="150000"/>
              </a:lnSpc>
            </a:pPr>
            <a:r>
              <a:rPr lang="en-SG" dirty="0"/>
              <a:t>For a typical MCU input pin, its input resistance RIN needs to be high, and can be between 1 to 100 M</a:t>
            </a:r>
            <a:r>
              <a:rPr lang="en-SG" dirty="0">
                <a:sym typeface="Symbol" panose="05050102010706020507" pitchFamily="18" charset="2"/>
              </a:rPr>
              <a:t></a:t>
            </a:r>
            <a:r>
              <a:rPr lang="en-SG" dirty="0"/>
              <a:t>.  </a:t>
            </a:r>
            <a:endParaRPr lang="en-SG" dirty="0" smtClean="0"/>
          </a:p>
          <a:p>
            <a:pPr>
              <a:lnSpc>
                <a:spcPct val="150000"/>
              </a:lnSpc>
            </a:pPr>
            <a:r>
              <a:rPr lang="en-SG" dirty="0" smtClean="0"/>
              <a:t>In </a:t>
            </a:r>
            <a:r>
              <a:rPr lang="en-SG" dirty="0"/>
              <a:t>this question, we try to understand whether R = 10 k</a:t>
            </a:r>
            <a:r>
              <a:rPr lang="en-SG" dirty="0">
                <a:sym typeface="Symbol" panose="05050102010706020507" pitchFamily="18" charset="2"/>
              </a:rPr>
              <a:t></a:t>
            </a:r>
            <a:r>
              <a:rPr lang="en-SG" dirty="0"/>
              <a:t> is a good choice.  </a:t>
            </a:r>
            <a:endParaRPr lang="en-SG" dirty="0" smtClean="0"/>
          </a:p>
          <a:p>
            <a:pPr>
              <a:lnSpc>
                <a:spcPct val="150000"/>
              </a:lnSpc>
            </a:pPr>
            <a:r>
              <a:rPr lang="en-SG" dirty="0" smtClean="0"/>
              <a:t>Assume </a:t>
            </a:r>
            <a:r>
              <a:rPr lang="en-SG" dirty="0"/>
              <a:t>VCC = 5 V, and RIN = 1 M</a:t>
            </a:r>
            <a:r>
              <a:rPr lang="en-SG" dirty="0">
                <a:sym typeface="Symbol" panose="05050102010706020507" pitchFamily="18" charset="2"/>
              </a:rPr>
              <a:t></a:t>
            </a:r>
            <a:r>
              <a:rPr lang="en-SG" dirty="0"/>
              <a:t>.</a:t>
            </a:r>
          </a:p>
        </p:txBody>
      </p:sp>
    </p:spTree>
    <p:extLst>
      <p:ext uri="{BB962C8B-B14F-4D97-AF65-F5344CB8AC3E}">
        <p14:creationId xmlns:p14="http://schemas.microsoft.com/office/powerpoint/2010/main" val="1620819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1. Serializing</a:t>
            </a:r>
            <a:endParaRPr lang="en-SG" dirty="0"/>
          </a:p>
        </p:txBody>
      </p:sp>
      <p:sp>
        <p:nvSpPr>
          <p:cNvPr id="3" name="Content Placeholder 2"/>
          <p:cNvSpPr>
            <a:spLocks noGrp="1"/>
          </p:cNvSpPr>
          <p:nvPr>
            <p:ph idx="1"/>
          </p:nvPr>
        </p:nvSpPr>
        <p:spPr/>
        <p:txBody>
          <a:bodyPr>
            <a:normAutofit fontScale="92500" lnSpcReduction="20000"/>
          </a:bodyPr>
          <a:lstStyle/>
          <a:p>
            <a:pPr lvl="0"/>
            <a:r>
              <a:rPr lang="en-SG" dirty="0"/>
              <a:t>When Vincent’s Raspberry Pi communicates with his Arduino, we populate a variable of type </a:t>
            </a:r>
            <a:r>
              <a:rPr lang="en-SG" dirty="0" err="1"/>
              <a:t>TPacket</a:t>
            </a:r>
            <a:r>
              <a:rPr lang="en-SG" dirty="0"/>
              <a:t>, then serialize the </a:t>
            </a:r>
            <a:r>
              <a:rPr lang="en-SG" dirty="0" err="1"/>
              <a:t>TPacket</a:t>
            </a:r>
            <a:r>
              <a:rPr lang="en-SG" dirty="0"/>
              <a:t> data structure simply by copying over the entire structure into an array of char (i.e. an array of bytes):</a:t>
            </a:r>
          </a:p>
          <a:p>
            <a:endParaRPr lang="en-SG" dirty="0"/>
          </a:p>
          <a:p>
            <a:pPr marL="0" indent="0">
              <a:buNone/>
            </a:pPr>
            <a:r>
              <a:rPr lang="en-SG" dirty="0"/>
              <a:t>	</a:t>
            </a:r>
            <a:r>
              <a:rPr lang="en-SG" dirty="0" err="1"/>
              <a:t>TPacket</a:t>
            </a:r>
            <a:r>
              <a:rPr lang="en-SG" dirty="0"/>
              <a:t> packet;</a:t>
            </a:r>
          </a:p>
          <a:p>
            <a:endParaRPr lang="en-SG" dirty="0"/>
          </a:p>
          <a:p>
            <a:pPr marL="0" indent="0">
              <a:buNone/>
            </a:pPr>
            <a:r>
              <a:rPr lang="en-SG" dirty="0"/>
              <a:t>	… Code to populate packet’s fields …</a:t>
            </a:r>
          </a:p>
          <a:p>
            <a:endParaRPr lang="en-SG" dirty="0"/>
          </a:p>
          <a:p>
            <a:pPr marL="0" indent="0">
              <a:buNone/>
            </a:pPr>
            <a:r>
              <a:rPr lang="en-SG" dirty="0"/>
              <a:t>	char buffer[MAX_PACKET_LEN];</a:t>
            </a:r>
          </a:p>
          <a:p>
            <a:pPr marL="0" indent="0">
              <a:buNone/>
            </a:pPr>
            <a:r>
              <a:rPr lang="en-SG" dirty="0"/>
              <a:t>	</a:t>
            </a:r>
            <a:r>
              <a:rPr lang="en-SG" dirty="0" err="1"/>
              <a:t>memcpy</a:t>
            </a:r>
            <a:r>
              <a:rPr lang="en-SG" dirty="0"/>
              <a:t>(buffer, &amp;packet, </a:t>
            </a:r>
            <a:r>
              <a:rPr lang="en-SG" dirty="0" err="1"/>
              <a:t>sizeof</a:t>
            </a:r>
            <a:r>
              <a:rPr lang="en-SG" dirty="0"/>
              <a:t>(</a:t>
            </a:r>
            <a:r>
              <a:rPr lang="en-SG" dirty="0" err="1"/>
              <a:t>TPacket</a:t>
            </a:r>
            <a:r>
              <a:rPr lang="en-SG" dirty="0"/>
              <a:t>));</a:t>
            </a:r>
          </a:p>
          <a:p>
            <a:endParaRPr lang="en-SG" dirty="0"/>
          </a:p>
        </p:txBody>
      </p:sp>
    </p:spTree>
    <p:extLst>
      <p:ext uri="{BB962C8B-B14F-4D97-AF65-F5344CB8AC3E}">
        <p14:creationId xmlns:p14="http://schemas.microsoft.com/office/powerpoint/2010/main" val="3553315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Pull-Up Resistors</a:t>
            </a:r>
          </a:p>
        </p:txBody>
      </p:sp>
      <p:sp>
        <p:nvSpPr>
          <p:cNvPr id="3" name="Content Placeholder 2"/>
          <p:cNvSpPr>
            <a:spLocks noGrp="1"/>
          </p:cNvSpPr>
          <p:nvPr>
            <p:ph idx="1"/>
          </p:nvPr>
        </p:nvSpPr>
        <p:spPr>
          <a:xfrm>
            <a:off x="838200" y="1825625"/>
            <a:ext cx="10515600" cy="872970"/>
          </a:xfrm>
        </p:spPr>
        <p:txBody>
          <a:bodyPr/>
          <a:lstStyle/>
          <a:p>
            <a:pPr marL="0" indent="0">
              <a:buNone/>
            </a:pPr>
            <a:r>
              <a:rPr lang="en-SG" dirty="0" smtClean="0"/>
              <a:t>(a) Can </a:t>
            </a:r>
            <a:r>
              <a:rPr lang="en-SG" dirty="0"/>
              <a:t>R be 0?  Why not?</a:t>
            </a:r>
          </a:p>
          <a:p>
            <a:endParaRPr lang="en-SG" dirty="0"/>
          </a:p>
        </p:txBody>
      </p:sp>
      <p:sp>
        <p:nvSpPr>
          <p:cNvPr id="5" name="Rectangle 4"/>
          <p:cNvSpPr/>
          <p:nvPr/>
        </p:nvSpPr>
        <p:spPr>
          <a:xfrm>
            <a:off x="1399478" y="2400945"/>
            <a:ext cx="9954322" cy="865173"/>
          </a:xfrm>
          <a:prstGeom prst="rect">
            <a:avLst/>
          </a:prstGeom>
          <a:ln>
            <a:solidFill>
              <a:srgbClr val="002060"/>
            </a:solidFill>
          </a:ln>
        </p:spPr>
        <p:txBody>
          <a:bodyPr wrap="square">
            <a:spAutoFit/>
          </a:bodyPr>
          <a:lstStyle/>
          <a:p>
            <a:pPr lvl="0">
              <a:lnSpc>
                <a:spcPct val="107000"/>
              </a:lnSpc>
              <a:spcAft>
                <a:spcPts val="800"/>
              </a:spcAft>
            </a:pPr>
            <a:r>
              <a:rPr lang="en-SG" sz="2400" dirty="0">
                <a:latin typeface="Calibri" panose="020F0502020204030204" pitchFamily="34" charset="0"/>
                <a:ea typeface="DengXian" panose="02010600030101010101" pitchFamily="2" charset="-122"/>
                <a:cs typeface="Latha"/>
              </a:rPr>
              <a:t>If R is 0, VCC will be shorted to ground when the switch is closed.  The current will be large and can cause damage to VCC source.</a:t>
            </a:r>
            <a:endParaRPr lang="en-SG" sz="2000" dirty="0">
              <a:effectLst/>
              <a:latin typeface="Calibri" panose="020F0502020204030204" pitchFamily="34" charset="0"/>
              <a:ea typeface="DengXian" panose="02010600030101010101" pitchFamily="2" charset="-122"/>
              <a:cs typeface="Latha"/>
            </a:endParaRPr>
          </a:p>
        </p:txBody>
      </p:sp>
      <p:pic>
        <p:nvPicPr>
          <p:cNvPr id="6" name="Picture 5" descr="A picture containing object&#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3828585" y="3618414"/>
            <a:ext cx="3381598" cy="2726628"/>
          </a:xfrm>
          <a:prstGeom prst="rect">
            <a:avLst/>
          </a:prstGeom>
        </p:spPr>
      </p:pic>
    </p:spTree>
    <p:extLst>
      <p:ext uri="{BB962C8B-B14F-4D97-AF65-F5344CB8AC3E}">
        <p14:creationId xmlns:p14="http://schemas.microsoft.com/office/powerpoint/2010/main" val="1758560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Pull-Up Resistors</a:t>
            </a:r>
          </a:p>
        </p:txBody>
      </p:sp>
      <p:sp>
        <p:nvSpPr>
          <p:cNvPr id="4" name="Content Placeholder 2"/>
          <p:cNvSpPr txBox="1">
            <a:spLocks/>
          </p:cNvSpPr>
          <p:nvPr/>
        </p:nvSpPr>
        <p:spPr>
          <a:xfrm>
            <a:off x="838200" y="1986886"/>
            <a:ext cx="10515600" cy="1118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SG" dirty="0" smtClean="0"/>
              <a:t>(b) Assuming </a:t>
            </a:r>
            <a:r>
              <a:rPr lang="en-SG" dirty="0"/>
              <a:t>R = 10 k</a:t>
            </a:r>
            <a:r>
              <a:rPr lang="en-SG" dirty="0">
                <a:sym typeface="Symbol" panose="05050102010706020507" pitchFamily="18" charset="2"/>
              </a:rPr>
              <a:t></a:t>
            </a:r>
            <a:r>
              <a:rPr lang="en-SG" dirty="0"/>
              <a:t>, what is the voltage at the input pin when the switch is opened, and what is the current drawn from the source VCC?</a:t>
            </a:r>
          </a:p>
        </p:txBody>
      </p:sp>
      <p:sp>
        <p:nvSpPr>
          <p:cNvPr id="5" name="Rectangle 4"/>
          <p:cNvSpPr/>
          <p:nvPr/>
        </p:nvSpPr>
        <p:spPr>
          <a:xfrm>
            <a:off x="1118839" y="3105182"/>
            <a:ext cx="9954322" cy="954107"/>
          </a:xfrm>
          <a:prstGeom prst="rect">
            <a:avLst/>
          </a:prstGeom>
          <a:ln>
            <a:solidFill>
              <a:srgbClr val="002060"/>
            </a:solidFill>
          </a:ln>
        </p:spPr>
        <p:txBody>
          <a:bodyPr wrap="square">
            <a:spAutoFit/>
          </a:bodyPr>
          <a:lstStyle/>
          <a:p>
            <a:pPr lvl="0"/>
            <a:r>
              <a:rPr lang="en-SG" sz="2800" dirty="0"/>
              <a:t>Current = VCC/(R + RIN) = 5 V / (1.01 M</a:t>
            </a:r>
            <a:r>
              <a:rPr lang="en-SG" sz="2800" dirty="0">
                <a:sym typeface="Symbol" panose="05050102010706020507" pitchFamily="18" charset="2"/>
              </a:rPr>
              <a:t></a:t>
            </a:r>
            <a:r>
              <a:rPr lang="en-SG" sz="2800" dirty="0"/>
              <a:t>) = 4.95 </a:t>
            </a:r>
            <a:r>
              <a:rPr lang="en-SG" sz="2800" dirty="0">
                <a:sym typeface="Symbol" panose="05050102010706020507" pitchFamily="18" charset="2"/>
              </a:rPr>
              <a:t></a:t>
            </a:r>
            <a:r>
              <a:rPr lang="en-SG" sz="2800" dirty="0"/>
              <a:t>A.</a:t>
            </a:r>
            <a:br>
              <a:rPr lang="en-SG" sz="2800" dirty="0"/>
            </a:br>
            <a:r>
              <a:rPr lang="en-SG" sz="2800" dirty="0"/>
              <a:t>Voltage = RIN/(R+RIN) x VCC = 1/1.01 x 5 V = 4.95 V</a:t>
            </a:r>
          </a:p>
        </p:txBody>
      </p:sp>
      <p:pic>
        <p:nvPicPr>
          <p:cNvPr id="7" name="Picture 6" descr="A picture containing object&#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3806283" y="4131372"/>
            <a:ext cx="3381598" cy="2726628"/>
          </a:xfrm>
          <a:prstGeom prst="rect">
            <a:avLst/>
          </a:prstGeom>
        </p:spPr>
      </p:pic>
    </p:spTree>
    <p:extLst>
      <p:ext uri="{BB962C8B-B14F-4D97-AF65-F5344CB8AC3E}">
        <p14:creationId xmlns:p14="http://schemas.microsoft.com/office/powerpoint/2010/main" val="1203069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Pull-Up Resistors</a:t>
            </a:r>
          </a:p>
        </p:txBody>
      </p:sp>
      <p:sp>
        <p:nvSpPr>
          <p:cNvPr id="4" name="Content Placeholder 2"/>
          <p:cNvSpPr txBox="1">
            <a:spLocks/>
          </p:cNvSpPr>
          <p:nvPr/>
        </p:nvSpPr>
        <p:spPr>
          <a:xfrm>
            <a:off x="838200" y="1986886"/>
            <a:ext cx="10515600" cy="1118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SG" dirty="0" smtClean="0"/>
              <a:t>(c) Repeat </a:t>
            </a:r>
            <a:r>
              <a:rPr lang="en-SG" dirty="0"/>
              <a:t>(b) when the switch is closed.</a:t>
            </a:r>
          </a:p>
        </p:txBody>
      </p:sp>
      <p:sp>
        <p:nvSpPr>
          <p:cNvPr id="5" name="Rectangle 4"/>
          <p:cNvSpPr/>
          <p:nvPr/>
        </p:nvSpPr>
        <p:spPr>
          <a:xfrm>
            <a:off x="1118839" y="3105182"/>
            <a:ext cx="9954322" cy="954107"/>
          </a:xfrm>
          <a:prstGeom prst="rect">
            <a:avLst/>
          </a:prstGeom>
          <a:ln>
            <a:solidFill>
              <a:srgbClr val="002060"/>
            </a:solidFill>
          </a:ln>
        </p:spPr>
        <p:txBody>
          <a:bodyPr wrap="square">
            <a:spAutoFit/>
          </a:bodyPr>
          <a:lstStyle/>
          <a:p>
            <a:pPr lvl="0"/>
            <a:r>
              <a:rPr lang="en-SG" sz="2800" dirty="0"/>
              <a:t>Current = VCC/R = 5 V / 10 k</a:t>
            </a:r>
            <a:r>
              <a:rPr lang="en-SG" sz="2800" dirty="0">
                <a:sym typeface="Symbol" panose="05050102010706020507" pitchFamily="18" charset="2"/>
              </a:rPr>
              <a:t></a:t>
            </a:r>
            <a:r>
              <a:rPr lang="en-SG" sz="2800" dirty="0"/>
              <a:t> = 0.5 mA</a:t>
            </a:r>
            <a:br>
              <a:rPr lang="en-SG" sz="2800" dirty="0"/>
            </a:br>
            <a:r>
              <a:rPr lang="en-SG" sz="2800" dirty="0"/>
              <a:t>Voltage = 0 V</a:t>
            </a:r>
          </a:p>
        </p:txBody>
      </p:sp>
      <p:pic>
        <p:nvPicPr>
          <p:cNvPr id="7" name="Picture 6" descr="A picture containing object&#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3806283" y="4131372"/>
            <a:ext cx="3381598" cy="2726628"/>
          </a:xfrm>
          <a:prstGeom prst="rect">
            <a:avLst/>
          </a:prstGeom>
        </p:spPr>
      </p:pic>
    </p:spTree>
    <p:extLst>
      <p:ext uri="{BB962C8B-B14F-4D97-AF65-F5344CB8AC3E}">
        <p14:creationId xmlns:p14="http://schemas.microsoft.com/office/powerpoint/2010/main" val="1005553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Pull-Up Resistors</a:t>
            </a:r>
          </a:p>
        </p:txBody>
      </p:sp>
      <p:sp>
        <p:nvSpPr>
          <p:cNvPr id="4" name="Content Placeholder 2"/>
          <p:cNvSpPr txBox="1">
            <a:spLocks/>
          </p:cNvSpPr>
          <p:nvPr/>
        </p:nvSpPr>
        <p:spPr>
          <a:xfrm>
            <a:off x="838200" y="1986886"/>
            <a:ext cx="10515600" cy="111829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SG" dirty="0" smtClean="0"/>
              <a:t>(d) Suppose </a:t>
            </a:r>
            <a:r>
              <a:rPr lang="en-SG" dirty="0"/>
              <a:t>someone thinks that the current calculated in (c) is still too high, and decides to save power by using R = 1 M</a:t>
            </a:r>
            <a:r>
              <a:rPr lang="en-SG" dirty="0">
                <a:sym typeface="Symbol" panose="05050102010706020507" pitchFamily="18" charset="2"/>
              </a:rPr>
              <a:t></a:t>
            </a:r>
            <a:r>
              <a:rPr lang="en-SG" dirty="0"/>
              <a:t>.  what is the voltage at the input pin when the switch is open?</a:t>
            </a:r>
          </a:p>
        </p:txBody>
      </p:sp>
      <p:sp>
        <p:nvSpPr>
          <p:cNvPr id="5" name="Rectangle 4"/>
          <p:cNvSpPr/>
          <p:nvPr/>
        </p:nvSpPr>
        <p:spPr>
          <a:xfrm>
            <a:off x="1118839" y="3105182"/>
            <a:ext cx="9954322" cy="830997"/>
          </a:xfrm>
          <a:prstGeom prst="rect">
            <a:avLst/>
          </a:prstGeom>
          <a:ln>
            <a:solidFill>
              <a:srgbClr val="002060"/>
            </a:solidFill>
          </a:ln>
        </p:spPr>
        <p:txBody>
          <a:bodyPr wrap="square">
            <a:spAutoFit/>
          </a:bodyPr>
          <a:lstStyle/>
          <a:p>
            <a:pPr lvl="0"/>
            <a:r>
              <a:rPr lang="en-SG" sz="2400" dirty="0"/>
              <a:t>Voltage = RIN/(R+RIN) x VCC = 1/2 x 5 V = 2.5 V </a:t>
            </a:r>
            <a:br>
              <a:rPr lang="en-SG" sz="2400" dirty="0"/>
            </a:br>
            <a:r>
              <a:rPr lang="en-SG" sz="2400" dirty="0"/>
              <a:t>(may not be detected as a logic high anymore)</a:t>
            </a:r>
          </a:p>
        </p:txBody>
      </p:sp>
      <p:pic>
        <p:nvPicPr>
          <p:cNvPr id="7" name="Picture 6" descr="A picture containing object&#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3806283" y="4131372"/>
            <a:ext cx="3381598" cy="2726628"/>
          </a:xfrm>
          <a:prstGeom prst="rect">
            <a:avLst/>
          </a:prstGeom>
        </p:spPr>
      </p:pic>
    </p:spTree>
    <p:extLst>
      <p:ext uri="{BB962C8B-B14F-4D97-AF65-F5344CB8AC3E}">
        <p14:creationId xmlns:p14="http://schemas.microsoft.com/office/powerpoint/2010/main" val="1953495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2. Voltage Reference</a:t>
            </a:r>
            <a:endParaRPr lang="en-SG" dirty="0"/>
          </a:p>
        </p:txBody>
      </p:sp>
      <p:sp>
        <p:nvSpPr>
          <p:cNvPr id="3" name="Content Placeholder 2"/>
          <p:cNvSpPr>
            <a:spLocks noGrp="1"/>
          </p:cNvSpPr>
          <p:nvPr>
            <p:ph idx="1"/>
          </p:nvPr>
        </p:nvSpPr>
        <p:spPr/>
        <p:txBody>
          <a:bodyPr/>
          <a:lstStyle/>
          <a:p>
            <a:pPr>
              <a:lnSpc>
                <a:spcPct val="150000"/>
              </a:lnSpc>
            </a:pPr>
            <a:r>
              <a:rPr lang="en-SG" dirty="0"/>
              <a:t>Suppose you are working on an intelligent system that requires the use of a reference voltage for decision making.  One possibility is to use a potential divider to obtain this reference voltage.  Also suppose that low-power consumption is an important consideration in your design. </a:t>
            </a:r>
          </a:p>
        </p:txBody>
      </p:sp>
    </p:spTree>
    <p:extLst>
      <p:ext uri="{BB962C8B-B14F-4D97-AF65-F5344CB8AC3E}">
        <p14:creationId xmlns:p14="http://schemas.microsoft.com/office/powerpoint/2010/main" val="1498835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2. Voltage Reference</a:t>
            </a:r>
            <a:endParaRPr lang="en-SG" dirty="0"/>
          </a:p>
        </p:txBody>
      </p:sp>
      <p:sp>
        <p:nvSpPr>
          <p:cNvPr id="3" name="Content Placeholder 2"/>
          <p:cNvSpPr>
            <a:spLocks noGrp="1"/>
          </p:cNvSpPr>
          <p:nvPr>
            <p:ph idx="1"/>
          </p:nvPr>
        </p:nvSpPr>
        <p:spPr/>
        <p:txBody>
          <a:bodyPr/>
          <a:lstStyle/>
          <a:p>
            <a:r>
              <a:rPr lang="en-SG" dirty="0"/>
              <a:t>If VCC = 5V, the required VREF is 2.5 V, and the input resistance RIN of the voltage comparator is 1 M</a:t>
            </a:r>
            <a:r>
              <a:rPr lang="en-SG" dirty="0">
                <a:sym typeface="Symbol" panose="05050102010706020507" pitchFamily="18" charset="2"/>
              </a:rPr>
              <a:t></a:t>
            </a:r>
            <a:r>
              <a:rPr lang="en-SG" dirty="0"/>
              <a:t>, assess the suitability of each of the following choices of R1 and R2:  </a:t>
            </a:r>
          </a:p>
          <a:p>
            <a:pPr lvl="0">
              <a:buFont typeface="Wingdings" panose="05000000000000000000" pitchFamily="2" charset="2"/>
              <a:buChar char="Ø"/>
            </a:pPr>
            <a:r>
              <a:rPr lang="en-SG" dirty="0"/>
              <a:t>R1 = R2 = 100 </a:t>
            </a:r>
            <a:r>
              <a:rPr lang="en-SG" dirty="0">
                <a:sym typeface="Symbol" panose="05050102010706020507" pitchFamily="18" charset="2"/>
              </a:rPr>
              <a:t></a:t>
            </a:r>
            <a:endParaRPr lang="en-SG" dirty="0"/>
          </a:p>
          <a:p>
            <a:pPr lvl="0">
              <a:buFont typeface="Wingdings" panose="05000000000000000000" pitchFamily="2" charset="2"/>
              <a:buChar char="Ø"/>
            </a:pPr>
            <a:r>
              <a:rPr lang="en-SG" dirty="0"/>
              <a:t>R1 = R2 = 10 k</a:t>
            </a:r>
            <a:r>
              <a:rPr lang="en-SG" dirty="0">
                <a:sym typeface="Symbol" panose="05050102010706020507" pitchFamily="18" charset="2"/>
              </a:rPr>
              <a:t></a:t>
            </a:r>
            <a:endParaRPr lang="en-SG" dirty="0"/>
          </a:p>
          <a:p>
            <a:pPr lvl="0">
              <a:buFont typeface="Wingdings" panose="05000000000000000000" pitchFamily="2" charset="2"/>
              <a:buChar char="Ø"/>
            </a:pPr>
            <a:r>
              <a:rPr lang="en-SG" dirty="0"/>
              <a:t>R1 = R2 = 1 M</a:t>
            </a:r>
            <a:r>
              <a:rPr lang="en-SG" dirty="0">
                <a:sym typeface="Symbol" panose="05050102010706020507" pitchFamily="18" charset="2"/>
              </a:rPr>
              <a:t></a:t>
            </a:r>
            <a:endParaRPr lang="en-SG" dirty="0"/>
          </a:p>
          <a:p>
            <a:pPr lvl="0">
              <a:buFont typeface="Wingdings" panose="05000000000000000000" pitchFamily="2" charset="2"/>
              <a:buChar char="Ø"/>
            </a:pPr>
            <a:r>
              <a:rPr lang="en-SG" dirty="0"/>
              <a:t>R1 = R2 = 10 M</a:t>
            </a:r>
            <a:r>
              <a:rPr lang="en-SG" dirty="0">
                <a:sym typeface="Symbol" panose="05050102010706020507" pitchFamily="18" charset="2"/>
              </a:rPr>
              <a:t></a:t>
            </a:r>
            <a:endParaRPr lang="en-SG"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096000" y="2785339"/>
            <a:ext cx="4102596" cy="3526561"/>
          </a:xfrm>
          <a:prstGeom prst="rect">
            <a:avLst/>
          </a:prstGeom>
        </p:spPr>
      </p:pic>
    </p:spTree>
    <p:extLst>
      <p:ext uri="{BB962C8B-B14F-4D97-AF65-F5344CB8AC3E}">
        <p14:creationId xmlns:p14="http://schemas.microsoft.com/office/powerpoint/2010/main" val="2596377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Voltage Reference</a:t>
            </a:r>
          </a:p>
        </p:txBody>
      </p:sp>
      <mc:AlternateContent xmlns:mc="http://schemas.openxmlformats.org/markup-compatibility/2006" xmlns:a14="http://schemas.microsoft.com/office/drawing/2010/main">
        <mc:Choice Requires="a14">
          <p:sp>
            <p:nvSpPr>
              <p:cNvPr id="4" name="Rectangle 3"/>
              <p:cNvSpPr/>
              <p:nvPr/>
            </p:nvSpPr>
            <p:spPr>
              <a:xfrm>
                <a:off x="659784" y="1690688"/>
                <a:ext cx="6096000" cy="3724802"/>
              </a:xfrm>
              <a:prstGeom prst="rect">
                <a:avLst/>
              </a:prstGeom>
            </p:spPr>
            <p:txBody>
              <a:bodyPr>
                <a:spAutoFit/>
              </a:bodyPr>
              <a:lstStyle/>
              <a:p>
                <a:pPr>
                  <a:lnSpc>
                    <a:spcPct val="107000"/>
                  </a:lnSpc>
                  <a:spcAft>
                    <a:spcPts val="800"/>
                  </a:spcAft>
                </a:pPr>
                <a:r>
                  <a:rPr lang="en-SG" sz="3200" dirty="0" smtClean="0">
                    <a:solidFill>
                      <a:schemeClr val="tx1"/>
                    </a:solidFill>
                    <a:latin typeface="Calibri" panose="020F0502020204030204" pitchFamily="34" charset="0"/>
                    <a:ea typeface="DengXian" panose="02010600030101010101" pitchFamily="2" charset="-122"/>
                    <a:cs typeface="Latha"/>
                  </a:rPr>
                  <a:t> </a:t>
                </a:r>
                <a:endParaRPr lang="en-SG" sz="2800" dirty="0">
                  <a:solidFill>
                    <a:schemeClr val="tx1"/>
                  </a:solidFill>
                  <a:effectLst/>
                  <a:latin typeface="Calibri" panose="020F0502020204030204" pitchFamily="34" charset="0"/>
                  <a:ea typeface="DengXian" panose="02010600030101010101" pitchFamily="2" charset="-122"/>
                  <a:cs typeface="Latha"/>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SG" sz="3200" i="1">
                          <a:solidFill>
                            <a:schemeClr val="tx1"/>
                          </a:solidFill>
                          <a:latin typeface="Cambria Math" panose="02040503050406030204" pitchFamily="18" charset="0"/>
                          <a:ea typeface="DengXian" panose="02010600030101010101" pitchFamily="2" charset="-122"/>
                          <a:cs typeface="Latha"/>
                        </a:rPr>
                        <m:t>𝑉𝑅𝐸𝐹</m:t>
                      </m:r>
                      <m:r>
                        <a:rPr lang="en-SG" sz="3200" i="1">
                          <a:solidFill>
                            <a:schemeClr val="tx1"/>
                          </a:solidFill>
                          <a:latin typeface="Cambria Math" panose="02040503050406030204" pitchFamily="18" charset="0"/>
                          <a:ea typeface="DengXian" panose="02010600030101010101" pitchFamily="2" charset="-122"/>
                          <a:cs typeface="Latha"/>
                        </a:rPr>
                        <m:t>= </m:t>
                      </m:r>
                      <m:f>
                        <m:fPr>
                          <m:ctrlPr>
                            <a:rPr lang="en-SG" sz="3200" i="1">
                              <a:solidFill>
                                <a:schemeClr val="tx1"/>
                              </a:solidFill>
                              <a:latin typeface="Cambria Math" panose="02040503050406030204" pitchFamily="18" charset="0"/>
                              <a:ea typeface="DengXian" panose="02010600030101010101" pitchFamily="2" charset="-122"/>
                              <a:cs typeface="Latha"/>
                            </a:rPr>
                          </m:ctrlPr>
                        </m:fPr>
                        <m:num>
                          <m:r>
                            <a:rPr lang="en-SG" sz="3200" i="1">
                              <a:solidFill>
                                <a:schemeClr val="tx1"/>
                              </a:solidFill>
                              <a:latin typeface="Cambria Math" panose="02040503050406030204" pitchFamily="18" charset="0"/>
                              <a:ea typeface="DengXian" panose="02010600030101010101" pitchFamily="2" charset="-122"/>
                              <a:cs typeface="Latha"/>
                            </a:rPr>
                            <m:t>𝑅</m:t>
                          </m:r>
                          <m:r>
                            <a:rPr lang="en-SG" sz="3200" i="1">
                              <a:solidFill>
                                <a:schemeClr val="tx1"/>
                              </a:solidFill>
                              <a:latin typeface="Cambria Math" panose="02040503050406030204" pitchFamily="18" charset="0"/>
                              <a:ea typeface="DengXian" panose="02010600030101010101" pitchFamily="2" charset="-122"/>
                              <a:cs typeface="Latha"/>
                            </a:rPr>
                            <m:t>2 || </m:t>
                          </m:r>
                          <m:r>
                            <a:rPr lang="en-SG" sz="3200" i="1">
                              <a:solidFill>
                                <a:schemeClr val="tx1"/>
                              </a:solidFill>
                              <a:latin typeface="Cambria Math" panose="02040503050406030204" pitchFamily="18" charset="0"/>
                              <a:ea typeface="DengXian" panose="02010600030101010101" pitchFamily="2" charset="-122"/>
                              <a:cs typeface="Latha"/>
                            </a:rPr>
                            <m:t>𝑅𝐼𝑁</m:t>
                          </m:r>
                        </m:num>
                        <m:den>
                          <m:r>
                            <a:rPr lang="en-SG" sz="3200" i="1">
                              <a:solidFill>
                                <a:schemeClr val="tx1"/>
                              </a:solidFill>
                              <a:latin typeface="Cambria Math" panose="02040503050406030204" pitchFamily="18" charset="0"/>
                              <a:ea typeface="DengXian" panose="02010600030101010101" pitchFamily="2" charset="-122"/>
                              <a:cs typeface="Latha"/>
                            </a:rPr>
                            <m:t>𝑅</m:t>
                          </m:r>
                          <m:r>
                            <a:rPr lang="en-SG" sz="3200" i="1">
                              <a:solidFill>
                                <a:schemeClr val="tx1"/>
                              </a:solidFill>
                              <a:latin typeface="Cambria Math" panose="02040503050406030204" pitchFamily="18" charset="0"/>
                              <a:ea typeface="DengXian" panose="02010600030101010101" pitchFamily="2" charset="-122"/>
                              <a:cs typeface="Latha"/>
                            </a:rPr>
                            <m:t>2 || </m:t>
                          </m:r>
                          <m:r>
                            <a:rPr lang="en-SG" sz="3200" i="1">
                              <a:solidFill>
                                <a:schemeClr val="tx1"/>
                              </a:solidFill>
                              <a:latin typeface="Cambria Math" panose="02040503050406030204" pitchFamily="18" charset="0"/>
                              <a:ea typeface="DengXian" panose="02010600030101010101" pitchFamily="2" charset="-122"/>
                              <a:cs typeface="Latha"/>
                            </a:rPr>
                            <m:t>𝑅𝐼𝑁</m:t>
                          </m:r>
                          <m:r>
                            <a:rPr lang="en-SG" sz="3200" i="1">
                              <a:solidFill>
                                <a:schemeClr val="tx1"/>
                              </a:solidFill>
                              <a:latin typeface="Cambria Math" panose="02040503050406030204" pitchFamily="18" charset="0"/>
                              <a:ea typeface="DengXian" panose="02010600030101010101" pitchFamily="2" charset="-122"/>
                              <a:cs typeface="Latha"/>
                            </a:rPr>
                            <m:t> +</m:t>
                          </m:r>
                          <m:r>
                            <a:rPr lang="en-SG" sz="3200" i="1">
                              <a:solidFill>
                                <a:schemeClr val="tx1"/>
                              </a:solidFill>
                              <a:latin typeface="Cambria Math" panose="02040503050406030204" pitchFamily="18" charset="0"/>
                              <a:ea typeface="DengXian" panose="02010600030101010101" pitchFamily="2" charset="-122"/>
                              <a:cs typeface="Latha"/>
                            </a:rPr>
                            <m:t>𝑅</m:t>
                          </m:r>
                          <m:r>
                            <a:rPr lang="en-SG" sz="3200" i="1">
                              <a:solidFill>
                                <a:schemeClr val="tx1"/>
                              </a:solidFill>
                              <a:latin typeface="Cambria Math" panose="02040503050406030204" pitchFamily="18" charset="0"/>
                              <a:ea typeface="DengXian" panose="02010600030101010101" pitchFamily="2" charset="-122"/>
                              <a:cs typeface="Latha"/>
                            </a:rPr>
                            <m:t>1 </m:t>
                          </m:r>
                        </m:den>
                      </m:f>
                      <m:r>
                        <a:rPr lang="en-SG" sz="3200" i="1">
                          <a:solidFill>
                            <a:schemeClr val="tx1"/>
                          </a:solidFill>
                          <a:latin typeface="Cambria Math" panose="02040503050406030204" pitchFamily="18" charset="0"/>
                          <a:ea typeface="DengXian" panose="02010600030101010101" pitchFamily="2" charset="-122"/>
                          <a:cs typeface="Latha"/>
                        </a:rPr>
                        <m:t>×</m:t>
                      </m:r>
                      <m:r>
                        <a:rPr lang="en-SG" sz="3200" i="1">
                          <a:solidFill>
                            <a:schemeClr val="tx1"/>
                          </a:solidFill>
                          <a:latin typeface="Cambria Math" panose="02040503050406030204" pitchFamily="18" charset="0"/>
                          <a:ea typeface="DengXian" panose="02010600030101010101" pitchFamily="2" charset="-122"/>
                          <a:cs typeface="Latha"/>
                        </a:rPr>
                        <m:t>𝑉𝐶𝐶</m:t>
                      </m:r>
                    </m:oMath>
                  </m:oMathPara>
                </a14:m>
                <a:endParaRPr lang="en-SG" sz="2800" dirty="0">
                  <a:solidFill>
                    <a:schemeClr val="tx1"/>
                  </a:solidFill>
                  <a:effectLst/>
                  <a:latin typeface="Calibri" panose="020F0502020204030204" pitchFamily="34" charset="0"/>
                  <a:ea typeface="DengXian" panose="02010600030101010101" pitchFamily="2" charset="-122"/>
                  <a:cs typeface="Latha"/>
                </a:endParaRPr>
              </a:p>
              <a:p>
                <a:pPr>
                  <a:lnSpc>
                    <a:spcPct val="107000"/>
                  </a:lnSpc>
                  <a:spcAft>
                    <a:spcPts val="800"/>
                  </a:spcAft>
                </a:pPr>
                <a:r>
                  <a:rPr lang="en-SG" sz="3200" dirty="0">
                    <a:solidFill>
                      <a:schemeClr val="tx1"/>
                    </a:solidFill>
                    <a:latin typeface="Calibri" panose="020F0502020204030204" pitchFamily="34" charset="0"/>
                    <a:ea typeface="DengXian" panose="02010600030101010101" pitchFamily="2" charset="-122"/>
                    <a:cs typeface="Latha"/>
                  </a:rPr>
                  <a:t> </a:t>
                </a:r>
                <a:endParaRPr lang="en-SG" sz="2800" dirty="0">
                  <a:solidFill>
                    <a:schemeClr val="tx1"/>
                  </a:solidFill>
                  <a:effectLst/>
                  <a:latin typeface="Calibri" panose="020F0502020204030204" pitchFamily="34" charset="0"/>
                  <a:ea typeface="DengXian" panose="02010600030101010101" pitchFamily="2" charset="-122"/>
                  <a:cs typeface="Latha"/>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SG" sz="3200" i="1">
                          <a:solidFill>
                            <a:schemeClr val="tx1"/>
                          </a:solidFill>
                          <a:latin typeface="Cambria Math" panose="02040503050406030204" pitchFamily="18" charset="0"/>
                          <a:ea typeface="DengXian" panose="02010600030101010101" pitchFamily="2" charset="-122"/>
                          <a:cs typeface="Latha"/>
                        </a:rPr>
                        <m:t>𝐶𝑢𝑟𝑟𝑒𝑛𝑡</m:t>
                      </m:r>
                      <m:r>
                        <a:rPr lang="en-SG" sz="3200" i="1">
                          <a:solidFill>
                            <a:schemeClr val="tx1"/>
                          </a:solidFill>
                          <a:latin typeface="Cambria Math" panose="02040503050406030204" pitchFamily="18" charset="0"/>
                          <a:ea typeface="DengXian" panose="02010600030101010101" pitchFamily="2" charset="-122"/>
                          <a:cs typeface="Latha"/>
                        </a:rPr>
                        <m:t>= </m:t>
                      </m:r>
                      <m:f>
                        <m:fPr>
                          <m:ctrlPr>
                            <a:rPr lang="en-SG" sz="3200" i="1">
                              <a:solidFill>
                                <a:schemeClr val="tx1"/>
                              </a:solidFill>
                              <a:latin typeface="Cambria Math" panose="02040503050406030204" pitchFamily="18" charset="0"/>
                              <a:ea typeface="DengXian" panose="02010600030101010101" pitchFamily="2" charset="-122"/>
                              <a:cs typeface="Latha"/>
                            </a:rPr>
                          </m:ctrlPr>
                        </m:fPr>
                        <m:num>
                          <m:r>
                            <a:rPr lang="en-SG" sz="3200" i="1">
                              <a:solidFill>
                                <a:schemeClr val="tx1"/>
                              </a:solidFill>
                              <a:latin typeface="Cambria Math" panose="02040503050406030204" pitchFamily="18" charset="0"/>
                              <a:ea typeface="DengXian" panose="02010600030101010101" pitchFamily="2" charset="-122"/>
                              <a:cs typeface="Latha"/>
                            </a:rPr>
                            <m:t>𝑉𝐶𝐶</m:t>
                          </m:r>
                        </m:num>
                        <m:den>
                          <m:r>
                            <a:rPr lang="en-SG" sz="3200" i="1">
                              <a:solidFill>
                                <a:schemeClr val="tx1"/>
                              </a:solidFill>
                              <a:latin typeface="Cambria Math" panose="02040503050406030204" pitchFamily="18" charset="0"/>
                              <a:ea typeface="DengXian" panose="02010600030101010101" pitchFamily="2" charset="-122"/>
                              <a:cs typeface="Latha"/>
                            </a:rPr>
                            <m:t>𝑅</m:t>
                          </m:r>
                          <m:r>
                            <a:rPr lang="en-SG" sz="3200" i="1">
                              <a:solidFill>
                                <a:schemeClr val="tx1"/>
                              </a:solidFill>
                              <a:latin typeface="Cambria Math" panose="02040503050406030204" pitchFamily="18" charset="0"/>
                              <a:ea typeface="DengXian" panose="02010600030101010101" pitchFamily="2" charset="-122"/>
                              <a:cs typeface="Latha"/>
                            </a:rPr>
                            <m:t>2 || </m:t>
                          </m:r>
                          <m:r>
                            <a:rPr lang="en-SG" sz="3200" i="1">
                              <a:solidFill>
                                <a:schemeClr val="tx1"/>
                              </a:solidFill>
                              <a:latin typeface="Cambria Math" panose="02040503050406030204" pitchFamily="18" charset="0"/>
                              <a:ea typeface="DengXian" panose="02010600030101010101" pitchFamily="2" charset="-122"/>
                              <a:cs typeface="Latha"/>
                            </a:rPr>
                            <m:t>𝑅𝐼𝑁</m:t>
                          </m:r>
                          <m:r>
                            <a:rPr lang="en-SG" sz="3200" i="1">
                              <a:solidFill>
                                <a:schemeClr val="tx1"/>
                              </a:solidFill>
                              <a:latin typeface="Cambria Math" panose="02040503050406030204" pitchFamily="18" charset="0"/>
                              <a:ea typeface="DengXian" panose="02010600030101010101" pitchFamily="2" charset="-122"/>
                              <a:cs typeface="Latha"/>
                            </a:rPr>
                            <m:t> +</m:t>
                          </m:r>
                          <m:r>
                            <a:rPr lang="en-SG" sz="3200" i="1">
                              <a:solidFill>
                                <a:schemeClr val="tx1"/>
                              </a:solidFill>
                              <a:latin typeface="Cambria Math" panose="02040503050406030204" pitchFamily="18" charset="0"/>
                              <a:ea typeface="DengXian" panose="02010600030101010101" pitchFamily="2" charset="-122"/>
                              <a:cs typeface="Latha"/>
                            </a:rPr>
                            <m:t>𝑅</m:t>
                          </m:r>
                          <m:r>
                            <a:rPr lang="en-SG" sz="3200" i="1">
                              <a:solidFill>
                                <a:schemeClr val="tx1"/>
                              </a:solidFill>
                              <a:latin typeface="Cambria Math" panose="02040503050406030204" pitchFamily="18" charset="0"/>
                              <a:ea typeface="DengXian" panose="02010600030101010101" pitchFamily="2" charset="-122"/>
                              <a:cs typeface="Latha"/>
                            </a:rPr>
                            <m:t>1 </m:t>
                          </m:r>
                        </m:den>
                      </m:f>
                    </m:oMath>
                  </m:oMathPara>
                </a14:m>
                <a:endParaRPr lang="en-SG" sz="2800" dirty="0">
                  <a:solidFill>
                    <a:schemeClr val="tx1"/>
                  </a:solidFill>
                  <a:effectLst/>
                  <a:latin typeface="Calibri" panose="020F0502020204030204" pitchFamily="34" charset="0"/>
                  <a:ea typeface="DengXian" panose="02010600030101010101" pitchFamily="2" charset="-122"/>
                  <a:cs typeface="Latha"/>
                </a:endParaRPr>
              </a:p>
            </p:txBody>
          </p:sp>
        </mc:Choice>
        <mc:Fallback xmlns="">
          <p:sp>
            <p:nvSpPr>
              <p:cNvPr id="4" name="Rectangle 3"/>
              <p:cNvSpPr>
                <a:spLocks noRot="1" noChangeAspect="1" noMove="1" noResize="1" noEditPoints="1" noAdjustHandles="1" noChangeArrowheads="1" noChangeShapeType="1" noTextEdit="1"/>
              </p:cNvSpPr>
              <p:nvPr/>
            </p:nvSpPr>
            <p:spPr>
              <a:xfrm>
                <a:off x="659784" y="1690688"/>
                <a:ext cx="6096000" cy="3724802"/>
              </a:xfrm>
              <a:prstGeom prst="rect">
                <a:avLst/>
              </a:prstGeom>
              <a:blipFill>
                <a:blip r:embed="rId2"/>
                <a:stretch>
                  <a:fillRect/>
                </a:stretch>
              </a:blipFill>
            </p:spPr>
            <p:txBody>
              <a:bodyPr/>
              <a:lstStyle/>
              <a:p>
                <a:r>
                  <a:rPr lang="en-SG">
                    <a:noFill/>
                  </a:rPr>
                  <a:t> </a:t>
                </a:r>
              </a:p>
            </p:txBody>
          </p:sp>
        </mc:Fallback>
      </mc:AlternateContent>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7251204" y="1888929"/>
            <a:ext cx="4102596" cy="3526561"/>
          </a:xfrm>
          <a:prstGeom prst="rect">
            <a:avLst/>
          </a:prstGeom>
        </p:spPr>
      </p:pic>
    </p:spTree>
    <p:extLst>
      <p:ext uri="{BB962C8B-B14F-4D97-AF65-F5344CB8AC3E}">
        <p14:creationId xmlns:p14="http://schemas.microsoft.com/office/powerpoint/2010/main" val="24409347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Voltage Reference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0256395"/>
              </p:ext>
            </p:extLst>
          </p:nvPr>
        </p:nvGraphicFramePr>
        <p:xfrm>
          <a:off x="486899" y="2001983"/>
          <a:ext cx="11218202" cy="4102098"/>
        </p:xfrm>
        <a:graphic>
          <a:graphicData uri="http://schemas.openxmlformats.org/drawingml/2006/table">
            <a:tbl>
              <a:tblPr firstRow="1" firstCol="1" bandRow="1">
                <a:tableStyleId>{5C22544A-7EE6-4342-B048-85BDC9FD1C3A}</a:tableStyleId>
              </a:tblPr>
              <a:tblGrid>
                <a:gridCol w="1201733">
                  <a:extLst>
                    <a:ext uri="{9D8B030D-6E8A-4147-A177-3AD203B41FA5}">
                      <a16:colId xmlns:a16="http://schemas.microsoft.com/office/drawing/2014/main" val="2056716802"/>
                    </a:ext>
                  </a:extLst>
                </a:gridCol>
                <a:gridCol w="1201733">
                  <a:extLst>
                    <a:ext uri="{9D8B030D-6E8A-4147-A177-3AD203B41FA5}">
                      <a16:colId xmlns:a16="http://schemas.microsoft.com/office/drawing/2014/main" val="2275121375"/>
                    </a:ext>
                  </a:extLst>
                </a:gridCol>
                <a:gridCol w="1206598">
                  <a:extLst>
                    <a:ext uri="{9D8B030D-6E8A-4147-A177-3AD203B41FA5}">
                      <a16:colId xmlns:a16="http://schemas.microsoft.com/office/drawing/2014/main" val="3967532978"/>
                    </a:ext>
                  </a:extLst>
                </a:gridCol>
                <a:gridCol w="1386616">
                  <a:extLst>
                    <a:ext uri="{9D8B030D-6E8A-4147-A177-3AD203B41FA5}">
                      <a16:colId xmlns:a16="http://schemas.microsoft.com/office/drawing/2014/main" val="581045962"/>
                    </a:ext>
                  </a:extLst>
                </a:gridCol>
                <a:gridCol w="2079921">
                  <a:extLst>
                    <a:ext uri="{9D8B030D-6E8A-4147-A177-3AD203B41FA5}">
                      <a16:colId xmlns:a16="http://schemas.microsoft.com/office/drawing/2014/main" val="4272330048"/>
                    </a:ext>
                  </a:extLst>
                </a:gridCol>
                <a:gridCol w="4141601">
                  <a:extLst>
                    <a:ext uri="{9D8B030D-6E8A-4147-A177-3AD203B41FA5}">
                      <a16:colId xmlns:a16="http://schemas.microsoft.com/office/drawing/2014/main" val="2346889855"/>
                    </a:ext>
                  </a:extLst>
                </a:gridCol>
              </a:tblGrid>
              <a:tr h="745836">
                <a:tc>
                  <a:txBody>
                    <a:bodyPr/>
                    <a:lstStyle/>
                    <a:p>
                      <a:pPr>
                        <a:lnSpc>
                          <a:spcPct val="107000"/>
                        </a:lnSpc>
                        <a:spcAft>
                          <a:spcPts val="0"/>
                        </a:spcAft>
                      </a:pPr>
                      <a:r>
                        <a:rPr lang="en-SG" sz="2300">
                          <a:effectLst/>
                        </a:rPr>
                        <a:t> </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R1</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R2</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VREF</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Current drawn from VCC</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Comments</a:t>
                      </a:r>
                      <a:endParaRPr lang="en-SG" sz="2200">
                        <a:effectLst/>
                        <a:latin typeface="Calibri" panose="020F0502020204030204" pitchFamily="34" charset="0"/>
                        <a:ea typeface="DengXian" panose="02010600030101010101" pitchFamily="2" charset="-122"/>
                        <a:cs typeface="Latha"/>
                      </a:endParaRPr>
                    </a:p>
                  </a:txBody>
                  <a:tcPr marL="131492" marR="131492" marT="0" marB="0"/>
                </a:tc>
                <a:extLst>
                  <a:ext uri="{0D108BD9-81ED-4DB2-BD59-A6C34878D82A}">
                    <a16:rowId xmlns:a16="http://schemas.microsoft.com/office/drawing/2014/main" val="656583620"/>
                  </a:ext>
                </a:extLst>
              </a:tr>
              <a:tr h="745836">
                <a:tc>
                  <a:txBody>
                    <a:bodyPr/>
                    <a:lstStyle/>
                    <a:p>
                      <a:pPr>
                        <a:lnSpc>
                          <a:spcPct val="107000"/>
                        </a:lnSpc>
                        <a:spcAft>
                          <a:spcPts val="0"/>
                        </a:spcAft>
                      </a:pPr>
                      <a:r>
                        <a:rPr lang="en-SG" sz="2300">
                          <a:effectLst/>
                        </a:rPr>
                        <a:t>(a)</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100 </a:t>
                      </a:r>
                      <a:r>
                        <a:rPr lang="en-SG" sz="2200">
                          <a:effectLst/>
                          <a:sym typeface="Symbol" panose="05050102010706020507" pitchFamily="18" charset="2"/>
                        </a:rPr>
                        <a:t></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100 </a:t>
                      </a:r>
                      <a:r>
                        <a:rPr lang="en-SG" sz="2200">
                          <a:effectLst/>
                          <a:sym typeface="Symbol" panose="05050102010706020507" pitchFamily="18" charset="2"/>
                        </a:rPr>
                        <a:t></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2.4999 V</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25 mA</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Meets VREF well, but high power wastage</a:t>
                      </a:r>
                      <a:endParaRPr lang="en-SG" sz="2200">
                        <a:effectLst/>
                        <a:latin typeface="Calibri" panose="020F0502020204030204" pitchFamily="34" charset="0"/>
                        <a:ea typeface="DengXian" panose="02010600030101010101" pitchFamily="2" charset="-122"/>
                        <a:cs typeface="Latha"/>
                      </a:endParaRPr>
                    </a:p>
                  </a:txBody>
                  <a:tcPr marL="131492" marR="131492" marT="0" marB="0"/>
                </a:tc>
                <a:extLst>
                  <a:ext uri="{0D108BD9-81ED-4DB2-BD59-A6C34878D82A}">
                    <a16:rowId xmlns:a16="http://schemas.microsoft.com/office/drawing/2014/main" val="3024897225"/>
                  </a:ext>
                </a:extLst>
              </a:tr>
              <a:tr h="1118754">
                <a:tc>
                  <a:txBody>
                    <a:bodyPr/>
                    <a:lstStyle/>
                    <a:p>
                      <a:pPr>
                        <a:lnSpc>
                          <a:spcPct val="107000"/>
                        </a:lnSpc>
                        <a:spcAft>
                          <a:spcPts val="0"/>
                        </a:spcAft>
                      </a:pPr>
                      <a:r>
                        <a:rPr lang="en-SG" sz="2300">
                          <a:effectLst/>
                        </a:rPr>
                        <a:t>(b)</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10 k</a:t>
                      </a:r>
                      <a:r>
                        <a:rPr lang="en-SG" sz="2200">
                          <a:effectLst/>
                          <a:sym typeface="Symbol" panose="05050102010706020507" pitchFamily="18" charset="2"/>
                        </a:rPr>
                        <a:t></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10 k</a:t>
                      </a:r>
                      <a:r>
                        <a:rPr lang="en-SG" sz="2200">
                          <a:effectLst/>
                          <a:sym typeface="Symbol" panose="05050102010706020507" pitchFamily="18" charset="2"/>
                        </a:rPr>
                        <a:t></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2.4876 V</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0.25 mA</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Meets VREF reasonably well </a:t>
                      </a:r>
                      <a:br>
                        <a:rPr lang="en-SG" sz="2300">
                          <a:effectLst/>
                        </a:rPr>
                      </a:br>
                      <a:r>
                        <a:rPr lang="en-SG" sz="2300">
                          <a:effectLst/>
                        </a:rPr>
                        <a:t>(&lt; 1% deviation), and power consumption is reasonably well</a:t>
                      </a:r>
                      <a:endParaRPr lang="en-SG" sz="2200">
                        <a:effectLst/>
                        <a:latin typeface="Calibri" panose="020F0502020204030204" pitchFamily="34" charset="0"/>
                        <a:ea typeface="DengXian" panose="02010600030101010101" pitchFamily="2" charset="-122"/>
                        <a:cs typeface="Latha"/>
                      </a:endParaRPr>
                    </a:p>
                  </a:txBody>
                  <a:tcPr marL="131492" marR="131492" marT="0" marB="0"/>
                </a:tc>
                <a:extLst>
                  <a:ext uri="{0D108BD9-81ED-4DB2-BD59-A6C34878D82A}">
                    <a16:rowId xmlns:a16="http://schemas.microsoft.com/office/drawing/2014/main" val="2130505436"/>
                  </a:ext>
                </a:extLst>
              </a:tr>
              <a:tr h="745836">
                <a:tc>
                  <a:txBody>
                    <a:bodyPr/>
                    <a:lstStyle/>
                    <a:p>
                      <a:pPr>
                        <a:lnSpc>
                          <a:spcPct val="107000"/>
                        </a:lnSpc>
                        <a:spcAft>
                          <a:spcPts val="0"/>
                        </a:spcAft>
                      </a:pPr>
                      <a:r>
                        <a:rPr lang="en-SG" sz="2300">
                          <a:effectLst/>
                        </a:rPr>
                        <a:t>(c)</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1 M</a:t>
                      </a:r>
                      <a:r>
                        <a:rPr lang="en-SG" sz="2200">
                          <a:effectLst/>
                          <a:sym typeface="Symbol" panose="05050102010706020507" pitchFamily="18" charset="2"/>
                        </a:rPr>
                        <a:t></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1 M</a:t>
                      </a:r>
                      <a:r>
                        <a:rPr lang="en-SG" sz="2200">
                          <a:effectLst/>
                          <a:sym typeface="Symbol" panose="05050102010706020507" pitchFamily="18" charset="2"/>
                        </a:rPr>
                        <a:t></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1.6667 V</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3.33 </a:t>
                      </a:r>
                      <a:r>
                        <a:rPr lang="en-SG" sz="2300">
                          <a:effectLst/>
                          <a:sym typeface="Symbol" panose="05050102010706020507" pitchFamily="18" charset="2"/>
                        </a:rPr>
                        <a:t></a:t>
                      </a:r>
                      <a:r>
                        <a:rPr lang="en-SG" sz="2300">
                          <a:effectLst/>
                        </a:rPr>
                        <a:t>A</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Low power consumption, but VREF too far off</a:t>
                      </a:r>
                      <a:endParaRPr lang="en-SG" sz="2200">
                        <a:effectLst/>
                        <a:latin typeface="Calibri" panose="020F0502020204030204" pitchFamily="34" charset="0"/>
                        <a:ea typeface="DengXian" panose="02010600030101010101" pitchFamily="2" charset="-122"/>
                        <a:cs typeface="Latha"/>
                      </a:endParaRPr>
                    </a:p>
                  </a:txBody>
                  <a:tcPr marL="131492" marR="131492" marT="0" marB="0"/>
                </a:tc>
                <a:extLst>
                  <a:ext uri="{0D108BD9-81ED-4DB2-BD59-A6C34878D82A}">
                    <a16:rowId xmlns:a16="http://schemas.microsoft.com/office/drawing/2014/main" val="4283586994"/>
                  </a:ext>
                </a:extLst>
              </a:tr>
              <a:tr h="745836">
                <a:tc>
                  <a:txBody>
                    <a:bodyPr/>
                    <a:lstStyle/>
                    <a:p>
                      <a:pPr>
                        <a:lnSpc>
                          <a:spcPct val="107000"/>
                        </a:lnSpc>
                        <a:spcAft>
                          <a:spcPts val="0"/>
                        </a:spcAft>
                      </a:pPr>
                      <a:r>
                        <a:rPr lang="en-SG" sz="2300">
                          <a:effectLst/>
                        </a:rPr>
                        <a:t>(d)</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10 M</a:t>
                      </a:r>
                      <a:r>
                        <a:rPr lang="en-SG" sz="2200">
                          <a:effectLst/>
                          <a:sym typeface="Symbol" panose="05050102010706020507" pitchFamily="18" charset="2"/>
                        </a:rPr>
                        <a:t></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10 M</a:t>
                      </a:r>
                      <a:r>
                        <a:rPr lang="en-SG" sz="2200">
                          <a:effectLst/>
                          <a:sym typeface="Symbol" panose="05050102010706020507" pitchFamily="18" charset="2"/>
                        </a:rPr>
                        <a:t></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0.4167 V</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a:effectLst/>
                        </a:rPr>
                        <a:t>0.46 </a:t>
                      </a:r>
                      <a:r>
                        <a:rPr lang="en-SG" sz="2300">
                          <a:effectLst/>
                          <a:sym typeface="Symbol" panose="05050102010706020507" pitchFamily="18" charset="2"/>
                        </a:rPr>
                        <a:t></a:t>
                      </a:r>
                      <a:r>
                        <a:rPr lang="en-SG" sz="2300">
                          <a:effectLst/>
                        </a:rPr>
                        <a:t>A</a:t>
                      </a:r>
                      <a:endParaRPr lang="en-SG" sz="2200">
                        <a:effectLst/>
                        <a:latin typeface="Calibri" panose="020F0502020204030204" pitchFamily="34" charset="0"/>
                        <a:ea typeface="DengXian" panose="02010600030101010101" pitchFamily="2" charset="-122"/>
                        <a:cs typeface="Latha"/>
                      </a:endParaRPr>
                    </a:p>
                  </a:txBody>
                  <a:tcPr marL="131492" marR="131492" marT="0" marB="0"/>
                </a:tc>
                <a:tc>
                  <a:txBody>
                    <a:bodyPr/>
                    <a:lstStyle/>
                    <a:p>
                      <a:pPr>
                        <a:lnSpc>
                          <a:spcPct val="107000"/>
                        </a:lnSpc>
                        <a:spcAft>
                          <a:spcPts val="0"/>
                        </a:spcAft>
                      </a:pPr>
                      <a:r>
                        <a:rPr lang="en-SG" sz="2300" dirty="0">
                          <a:effectLst/>
                        </a:rPr>
                        <a:t>Low power consumption, but VREF too far off</a:t>
                      </a:r>
                      <a:endParaRPr lang="en-SG" sz="2200" dirty="0">
                        <a:effectLst/>
                        <a:latin typeface="Calibri" panose="020F0502020204030204" pitchFamily="34" charset="0"/>
                        <a:ea typeface="DengXian" panose="02010600030101010101" pitchFamily="2" charset="-122"/>
                        <a:cs typeface="Latha"/>
                      </a:endParaRPr>
                    </a:p>
                  </a:txBody>
                  <a:tcPr marL="131492" marR="131492" marT="0" marB="0"/>
                </a:tc>
                <a:extLst>
                  <a:ext uri="{0D108BD9-81ED-4DB2-BD59-A6C34878D82A}">
                    <a16:rowId xmlns:a16="http://schemas.microsoft.com/office/drawing/2014/main" val="1225878878"/>
                  </a:ext>
                </a:extLst>
              </a:tr>
            </a:tbl>
          </a:graphicData>
        </a:graphic>
      </p:graphicFrame>
    </p:spTree>
    <p:extLst>
      <p:ext uri="{BB962C8B-B14F-4D97-AF65-F5344CB8AC3E}">
        <p14:creationId xmlns:p14="http://schemas.microsoft.com/office/powerpoint/2010/main" val="6970143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Voltage Reference</a:t>
            </a:r>
          </a:p>
        </p:txBody>
      </p:sp>
      <p:sp>
        <p:nvSpPr>
          <p:cNvPr id="3" name="Content Placeholder 2"/>
          <p:cNvSpPr>
            <a:spLocks noGrp="1"/>
          </p:cNvSpPr>
          <p:nvPr>
            <p:ph idx="1"/>
          </p:nvPr>
        </p:nvSpPr>
        <p:spPr/>
        <p:txBody>
          <a:bodyPr/>
          <a:lstStyle/>
          <a:p>
            <a:pPr>
              <a:lnSpc>
                <a:spcPct val="150000"/>
              </a:lnSpc>
            </a:pPr>
            <a:r>
              <a:rPr lang="en-SG" dirty="0"/>
              <a:t>You need to know what you are doing when choosing component values.  Always be aware of the different constraints surrounding a problem.  As a good engineer, you need to evaluate the design trade-offs and come up with a balanced solution.</a:t>
            </a:r>
          </a:p>
          <a:p>
            <a:pPr>
              <a:lnSpc>
                <a:spcPct val="150000"/>
              </a:lnSpc>
            </a:pPr>
            <a:endParaRPr lang="en-SG" dirty="0"/>
          </a:p>
        </p:txBody>
      </p:sp>
    </p:spTree>
    <p:extLst>
      <p:ext uri="{BB962C8B-B14F-4D97-AF65-F5344CB8AC3E}">
        <p14:creationId xmlns:p14="http://schemas.microsoft.com/office/powerpoint/2010/main" val="23966524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Summary</a:t>
            </a:r>
            <a:endParaRPr lang="en-SG" dirty="0"/>
          </a:p>
        </p:txBody>
      </p:sp>
      <p:sp>
        <p:nvSpPr>
          <p:cNvPr id="3" name="Content Placeholder 2"/>
          <p:cNvSpPr>
            <a:spLocks noGrp="1"/>
          </p:cNvSpPr>
          <p:nvPr>
            <p:ph idx="1"/>
          </p:nvPr>
        </p:nvSpPr>
        <p:spPr/>
        <p:txBody>
          <a:bodyPr/>
          <a:lstStyle/>
          <a:p>
            <a:pPr>
              <a:lnSpc>
                <a:spcPct val="150000"/>
              </a:lnSpc>
            </a:pPr>
            <a:r>
              <a:rPr lang="en-SG" dirty="0" smtClean="0"/>
              <a:t>Secure Networking is an important part of ensuring that the system is secure and reliable.</a:t>
            </a:r>
          </a:p>
          <a:p>
            <a:pPr>
              <a:lnSpc>
                <a:spcPct val="150000"/>
              </a:lnSpc>
            </a:pPr>
            <a:r>
              <a:rPr lang="en-SG" dirty="0" smtClean="0"/>
              <a:t>HW choices play an important part in our overall design. We need to be mindful of the decisions we make.</a:t>
            </a:r>
            <a:endParaRPr lang="en-SG" dirty="0"/>
          </a:p>
        </p:txBody>
      </p:sp>
    </p:spTree>
    <p:extLst>
      <p:ext uri="{BB962C8B-B14F-4D97-AF65-F5344CB8AC3E}">
        <p14:creationId xmlns:p14="http://schemas.microsoft.com/office/powerpoint/2010/main" val="3829326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1. Serializing</a:t>
            </a:r>
            <a:endParaRPr lang="en-SG" dirty="0"/>
          </a:p>
        </p:txBody>
      </p:sp>
      <p:sp>
        <p:nvSpPr>
          <p:cNvPr id="3" name="Content Placeholder 2"/>
          <p:cNvSpPr>
            <a:spLocks noGrp="1"/>
          </p:cNvSpPr>
          <p:nvPr>
            <p:ph idx="1"/>
          </p:nvPr>
        </p:nvSpPr>
        <p:spPr/>
        <p:txBody>
          <a:bodyPr/>
          <a:lstStyle/>
          <a:p>
            <a:r>
              <a:rPr lang="en-SG" dirty="0" smtClean="0"/>
              <a:t>However when Vincent communicates with another host over the Internet through vincent-server.cpp and vincent-client.cpp, he populates an array instead of a structure, using a format similar to the following, where each element is of type </a:t>
            </a:r>
            <a:r>
              <a:rPr lang="en-SG" dirty="0" smtClean="0"/>
              <a:t>char.</a:t>
            </a:r>
            <a:endParaRPr lang="en-SG" dirty="0" smtClean="0"/>
          </a:p>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32465353"/>
              </p:ext>
            </p:extLst>
          </p:nvPr>
        </p:nvGraphicFramePr>
        <p:xfrm>
          <a:off x="1596389" y="4001294"/>
          <a:ext cx="8999221" cy="772954"/>
        </p:xfrm>
        <a:graphic>
          <a:graphicData uri="http://schemas.openxmlformats.org/drawingml/2006/table">
            <a:tbl>
              <a:tblPr bandRow="1">
                <a:tableStyleId>{5C22544A-7EE6-4342-B048-85BDC9FD1C3A}</a:tableStyleId>
              </a:tblPr>
              <a:tblGrid>
                <a:gridCol w="1146449">
                  <a:extLst>
                    <a:ext uri="{9D8B030D-6E8A-4147-A177-3AD203B41FA5}">
                      <a16:colId xmlns:a16="http://schemas.microsoft.com/office/drawing/2014/main" val="4133372958"/>
                    </a:ext>
                  </a:extLst>
                </a:gridCol>
                <a:gridCol w="1292732">
                  <a:extLst>
                    <a:ext uri="{9D8B030D-6E8A-4147-A177-3AD203B41FA5}">
                      <a16:colId xmlns:a16="http://schemas.microsoft.com/office/drawing/2014/main" val="1932850611"/>
                    </a:ext>
                  </a:extLst>
                </a:gridCol>
                <a:gridCol w="700795">
                  <a:extLst>
                    <a:ext uri="{9D8B030D-6E8A-4147-A177-3AD203B41FA5}">
                      <a16:colId xmlns:a16="http://schemas.microsoft.com/office/drawing/2014/main" val="4055140654"/>
                    </a:ext>
                  </a:extLst>
                </a:gridCol>
                <a:gridCol w="700795">
                  <a:extLst>
                    <a:ext uri="{9D8B030D-6E8A-4147-A177-3AD203B41FA5}">
                      <a16:colId xmlns:a16="http://schemas.microsoft.com/office/drawing/2014/main" val="3460561032"/>
                    </a:ext>
                  </a:extLst>
                </a:gridCol>
                <a:gridCol w="701932">
                  <a:extLst>
                    <a:ext uri="{9D8B030D-6E8A-4147-A177-3AD203B41FA5}">
                      <a16:colId xmlns:a16="http://schemas.microsoft.com/office/drawing/2014/main" val="1823418737"/>
                    </a:ext>
                  </a:extLst>
                </a:gridCol>
                <a:gridCol w="1018310">
                  <a:extLst>
                    <a:ext uri="{9D8B030D-6E8A-4147-A177-3AD203B41FA5}">
                      <a16:colId xmlns:a16="http://schemas.microsoft.com/office/drawing/2014/main" val="2519820837"/>
                    </a:ext>
                  </a:extLst>
                </a:gridCol>
                <a:gridCol w="859552">
                  <a:extLst>
                    <a:ext uri="{9D8B030D-6E8A-4147-A177-3AD203B41FA5}">
                      <a16:colId xmlns:a16="http://schemas.microsoft.com/office/drawing/2014/main" val="2597854179"/>
                    </a:ext>
                  </a:extLst>
                </a:gridCol>
                <a:gridCol w="859552">
                  <a:extLst>
                    <a:ext uri="{9D8B030D-6E8A-4147-A177-3AD203B41FA5}">
                      <a16:colId xmlns:a16="http://schemas.microsoft.com/office/drawing/2014/main" val="222156698"/>
                    </a:ext>
                  </a:extLst>
                </a:gridCol>
                <a:gridCol w="859552">
                  <a:extLst>
                    <a:ext uri="{9D8B030D-6E8A-4147-A177-3AD203B41FA5}">
                      <a16:colId xmlns:a16="http://schemas.microsoft.com/office/drawing/2014/main" val="3274754018"/>
                    </a:ext>
                  </a:extLst>
                </a:gridCol>
                <a:gridCol w="859552">
                  <a:extLst>
                    <a:ext uri="{9D8B030D-6E8A-4147-A177-3AD203B41FA5}">
                      <a16:colId xmlns:a16="http://schemas.microsoft.com/office/drawing/2014/main" val="4285449930"/>
                    </a:ext>
                  </a:extLst>
                </a:gridCol>
              </a:tblGrid>
              <a:tr h="386477">
                <a:tc>
                  <a:txBody>
                    <a:bodyPr/>
                    <a:lstStyle/>
                    <a:p>
                      <a:pPr indent="-457200" algn="ctr">
                        <a:lnSpc>
                          <a:spcPct val="107000"/>
                        </a:lnSpc>
                        <a:spcAft>
                          <a:spcPts val="800"/>
                        </a:spcAft>
                      </a:pPr>
                      <a:r>
                        <a:rPr lang="en-SG" sz="2000">
                          <a:effectLst/>
                        </a:rPr>
                        <a:t>0</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1</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2</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3</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4</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5</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6</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7</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8</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9</a:t>
                      </a:r>
                      <a:endParaRPr lang="en-SG"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89567262"/>
                  </a:ext>
                </a:extLst>
              </a:tr>
              <a:tr h="386477">
                <a:tc>
                  <a:txBody>
                    <a:bodyPr/>
                    <a:lstStyle/>
                    <a:p>
                      <a:pPr indent="-457200" algn="ctr">
                        <a:lnSpc>
                          <a:spcPct val="107000"/>
                        </a:lnSpc>
                        <a:spcAft>
                          <a:spcPts val="800"/>
                        </a:spcAft>
                      </a:pPr>
                      <a:r>
                        <a:rPr lang="en-SG" sz="2000">
                          <a:effectLst/>
                        </a:rPr>
                        <a:t>3</a:t>
                      </a:r>
                      <a:endParaRPr lang="en-SG" sz="2000">
                        <a:effectLst/>
                        <a:latin typeface="Calibri" panose="020F0502020204030204" pitchFamily="34" charset="0"/>
                        <a:ea typeface="Calibri" panose="020F0502020204030204" pitchFamily="34" charset="0"/>
                      </a:endParaRPr>
                    </a:p>
                  </a:txBody>
                  <a:tcPr marL="68580" marR="68580" marT="0" marB="0"/>
                </a:tc>
                <a:tc>
                  <a:txBody>
                    <a:bodyPr/>
                    <a:lstStyle/>
                    <a:p>
                      <a:pPr indent="-457200" algn="ctr">
                        <a:lnSpc>
                          <a:spcPct val="107000"/>
                        </a:lnSpc>
                        <a:spcAft>
                          <a:spcPts val="800"/>
                        </a:spcAft>
                      </a:pPr>
                      <a:r>
                        <a:rPr lang="en-SG" sz="2000">
                          <a:effectLst/>
                        </a:rPr>
                        <a:t>Command</a:t>
                      </a:r>
                      <a:endParaRPr lang="en-SG" sz="2000">
                        <a:effectLst/>
                        <a:latin typeface="Calibri" panose="020F0502020204030204" pitchFamily="34" charset="0"/>
                        <a:ea typeface="Calibri" panose="020F0502020204030204" pitchFamily="34" charset="0"/>
                      </a:endParaRPr>
                    </a:p>
                  </a:txBody>
                  <a:tcPr marL="68580" marR="68580" marT="0" marB="0"/>
                </a:tc>
                <a:tc gridSpan="4">
                  <a:txBody>
                    <a:bodyPr/>
                    <a:lstStyle/>
                    <a:p>
                      <a:pPr indent="-457200" algn="ctr">
                        <a:lnSpc>
                          <a:spcPct val="107000"/>
                        </a:lnSpc>
                        <a:spcAft>
                          <a:spcPts val="800"/>
                        </a:spcAft>
                      </a:pPr>
                      <a:r>
                        <a:rPr lang="en-SG" sz="2000">
                          <a:effectLst/>
                        </a:rPr>
                        <a:t>Param 0 (4 bytes)</a:t>
                      </a:r>
                      <a:endParaRPr lang="en-SG" sz="2000">
                        <a:effectLst/>
                        <a:latin typeface="Calibri" panose="020F0502020204030204" pitchFamily="34" charset="0"/>
                        <a:ea typeface="Calibri" panose="020F0502020204030204" pitchFamily="34" charset="0"/>
                      </a:endParaRPr>
                    </a:p>
                  </a:txBody>
                  <a:tcPr marL="68580" marR="68580" marT="0" marB="0"/>
                </a:tc>
                <a:tc hMerge="1">
                  <a:txBody>
                    <a:bodyPr/>
                    <a:lstStyle/>
                    <a:p>
                      <a:endParaRPr lang="en-SG"/>
                    </a:p>
                  </a:txBody>
                  <a:tcPr/>
                </a:tc>
                <a:tc hMerge="1">
                  <a:txBody>
                    <a:bodyPr/>
                    <a:lstStyle/>
                    <a:p>
                      <a:endParaRPr lang="en-SG"/>
                    </a:p>
                  </a:txBody>
                  <a:tcPr/>
                </a:tc>
                <a:tc hMerge="1">
                  <a:txBody>
                    <a:bodyPr/>
                    <a:lstStyle/>
                    <a:p>
                      <a:endParaRPr lang="en-SG"/>
                    </a:p>
                  </a:txBody>
                  <a:tcPr/>
                </a:tc>
                <a:tc gridSpan="4">
                  <a:txBody>
                    <a:bodyPr/>
                    <a:lstStyle/>
                    <a:p>
                      <a:pPr indent="-457200" algn="ctr">
                        <a:lnSpc>
                          <a:spcPct val="107000"/>
                        </a:lnSpc>
                        <a:spcAft>
                          <a:spcPts val="800"/>
                        </a:spcAft>
                      </a:pPr>
                      <a:r>
                        <a:rPr lang="en-SG" sz="2000" dirty="0" err="1">
                          <a:effectLst/>
                        </a:rPr>
                        <a:t>Param</a:t>
                      </a:r>
                      <a:r>
                        <a:rPr lang="en-SG" sz="2000" dirty="0">
                          <a:effectLst/>
                        </a:rPr>
                        <a:t> 1 (4 bytes)</a:t>
                      </a:r>
                      <a:endParaRPr lang="en-SG" sz="2000" dirty="0">
                        <a:effectLst/>
                        <a:latin typeface="Calibri" panose="020F0502020204030204" pitchFamily="34" charset="0"/>
                        <a:ea typeface="Calibri" panose="020F0502020204030204" pitchFamily="34" charset="0"/>
                      </a:endParaRPr>
                    </a:p>
                  </a:txBody>
                  <a:tcPr marL="68580" marR="68580" marT="0" marB="0"/>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303958840"/>
                  </a:ext>
                </a:extLst>
              </a:tr>
            </a:tbl>
          </a:graphicData>
        </a:graphic>
      </p:graphicFrame>
      <p:sp>
        <p:nvSpPr>
          <p:cNvPr id="5" name="Rectangle 4"/>
          <p:cNvSpPr/>
          <p:nvPr/>
        </p:nvSpPr>
        <p:spPr>
          <a:xfrm>
            <a:off x="335279" y="5297520"/>
            <a:ext cx="11521440" cy="1014380"/>
          </a:xfrm>
          <a:prstGeom prst="rect">
            <a:avLst/>
          </a:prstGeom>
        </p:spPr>
        <p:txBody>
          <a:bodyPr wrap="square">
            <a:spAutoFit/>
          </a:bodyPr>
          <a:lstStyle/>
          <a:p>
            <a:pPr marL="457200" indent="-457200" algn="just">
              <a:lnSpc>
                <a:spcPct val="107000"/>
              </a:lnSpc>
              <a:spcAft>
                <a:spcPts val="0"/>
              </a:spcAft>
              <a:buFont typeface="Arial" panose="020B0604020202020204" pitchFamily="34" charset="0"/>
              <a:buChar char="•"/>
            </a:pPr>
            <a:r>
              <a:rPr lang="en-SG" sz="2800" i="1" dirty="0">
                <a:latin typeface="Calibri" panose="020F0502020204030204" pitchFamily="34" charset="0"/>
                <a:ea typeface="Calibri" panose="020F0502020204030204" pitchFamily="34" charset="0"/>
              </a:rPr>
              <a:t>Why do you think this was done in place of serializing a data structure? </a:t>
            </a:r>
            <a:endParaRPr lang="en-SG" sz="2800" i="1" dirty="0" smtClean="0">
              <a:latin typeface="Calibri" panose="020F0502020204030204" pitchFamily="34" charset="0"/>
              <a:ea typeface="Calibri" panose="020F0502020204030204" pitchFamily="34" charset="0"/>
            </a:endParaRPr>
          </a:p>
          <a:p>
            <a:pPr marL="457200" indent="-457200" algn="just">
              <a:lnSpc>
                <a:spcPct val="107000"/>
              </a:lnSpc>
              <a:spcAft>
                <a:spcPts val="0"/>
              </a:spcAft>
              <a:buFont typeface="Arial" panose="020B0604020202020204" pitchFamily="34" charset="0"/>
              <a:buChar char="•"/>
            </a:pPr>
            <a:r>
              <a:rPr lang="en-SG" sz="2800" i="1" dirty="0" smtClean="0">
                <a:latin typeface="Calibri" panose="020F0502020204030204" pitchFamily="34" charset="0"/>
                <a:ea typeface="Calibri" panose="020F0502020204030204" pitchFamily="34" charset="0"/>
              </a:rPr>
              <a:t>What </a:t>
            </a:r>
            <a:r>
              <a:rPr lang="en-SG" sz="2800" i="1" dirty="0">
                <a:latin typeface="Calibri" panose="020F0502020204030204" pitchFamily="34" charset="0"/>
                <a:ea typeface="Calibri" panose="020F0502020204030204" pitchFamily="34" charset="0"/>
              </a:rPr>
              <a:t>are the relative advantages and disadvantages of each approach?</a:t>
            </a:r>
          </a:p>
        </p:txBody>
      </p:sp>
    </p:spTree>
    <p:extLst>
      <p:ext uri="{BB962C8B-B14F-4D97-AF65-F5344CB8AC3E}">
        <p14:creationId xmlns:p14="http://schemas.microsoft.com/office/powerpoint/2010/main" val="3471912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Serializing</a:t>
            </a:r>
          </a:p>
        </p:txBody>
      </p:sp>
      <p:sp>
        <p:nvSpPr>
          <p:cNvPr id="3" name="Content Placeholder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SG" dirty="0"/>
              <a:t>Most hosts today are 64-bit systems, as opposed to the 32-bit Raspberry Pi, and there are also a far wider range of compiler configurations on these hosts. </a:t>
            </a:r>
            <a:endParaRPr lang="en-SG" dirty="0" smtClean="0"/>
          </a:p>
          <a:p>
            <a:pPr>
              <a:lnSpc>
                <a:spcPct val="150000"/>
              </a:lnSpc>
              <a:buFont typeface="Wingdings" panose="05000000000000000000" pitchFamily="2" charset="2"/>
              <a:buChar char="Ø"/>
            </a:pPr>
            <a:r>
              <a:rPr lang="en-SG" dirty="0" smtClean="0"/>
              <a:t>For </a:t>
            </a:r>
            <a:r>
              <a:rPr lang="en-SG" dirty="0"/>
              <a:t>that reason we are unable to reliably pad any data structures to ensure that the Pi correctly interprets what the client sends to it. </a:t>
            </a:r>
            <a:endParaRPr lang="en-SG" dirty="0" smtClean="0"/>
          </a:p>
          <a:p>
            <a:pPr>
              <a:lnSpc>
                <a:spcPct val="150000"/>
              </a:lnSpc>
              <a:buFont typeface="Wingdings" panose="05000000000000000000" pitchFamily="2" charset="2"/>
              <a:buChar char="Ø"/>
            </a:pPr>
            <a:r>
              <a:rPr lang="en-SG" dirty="0" smtClean="0"/>
              <a:t>However </a:t>
            </a:r>
            <a:r>
              <a:rPr lang="en-SG" dirty="0"/>
              <a:t>an array of int32_t will be received as exactly that; an array of int32_t elements.</a:t>
            </a:r>
          </a:p>
          <a:p>
            <a:pPr>
              <a:buFont typeface="Wingdings" panose="05000000000000000000" pitchFamily="2" charset="2"/>
              <a:buChar char="Ø"/>
            </a:pPr>
            <a:endParaRPr lang="en-SG" dirty="0"/>
          </a:p>
        </p:txBody>
      </p:sp>
    </p:spTree>
    <p:extLst>
      <p:ext uri="{BB962C8B-B14F-4D97-AF65-F5344CB8AC3E}">
        <p14:creationId xmlns:p14="http://schemas.microsoft.com/office/powerpoint/2010/main" val="2525417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Serializing</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SG" dirty="0"/>
              <a:t>This layout guarantees that the Pi on Vincent receives exactly what the client intended to send it, SUBJECT TO BOTH SIDES USING THE SAME ENDIANNESS.</a:t>
            </a:r>
          </a:p>
          <a:p>
            <a:pPr marL="0" indent="0">
              <a:lnSpc>
                <a:spcPct val="150000"/>
              </a:lnSpc>
              <a:buNone/>
            </a:pPr>
            <a:endParaRPr lang="en-SG" dirty="0"/>
          </a:p>
          <a:p>
            <a:pPr>
              <a:lnSpc>
                <a:spcPct val="150000"/>
              </a:lnSpc>
              <a:buFont typeface="Wingdings" panose="05000000000000000000" pitchFamily="2" charset="2"/>
              <a:buChar char="Ø"/>
            </a:pPr>
            <a:r>
              <a:rPr lang="en-SG" dirty="0"/>
              <a:t>To ensure correct endianness it is a good idea to use </a:t>
            </a:r>
            <a:r>
              <a:rPr lang="en-SG" dirty="0" err="1"/>
              <a:t>htonl</a:t>
            </a:r>
            <a:r>
              <a:rPr lang="en-SG" dirty="0"/>
              <a:t> to convert to “network byte order” and </a:t>
            </a:r>
            <a:r>
              <a:rPr lang="en-SG" dirty="0" err="1"/>
              <a:t>ntohl</a:t>
            </a:r>
            <a:r>
              <a:rPr lang="en-SG" dirty="0"/>
              <a:t> to convert back to host byte order:</a:t>
            </a:r>
          </a:p>
          <a:p>
            <a:pPr>
              <a:lnSpc>
                <a:spcPct val="150000"/>
              </a:lnSpc>
              <a:buFont typeface="Wingdings" panose="05000000000000000000" pitchFamily="2" charset="2"/>
              <a:buChar char="Ø"/>
            </a:pPr>
            <a:endParaRPr lang="en-SG" dirty="0"/>
          </a:p>
        </p:txBody>
      </p:sp>
    </p:spTree>
    <p:extLst>
      <p:ext uri="{BB962C8B-B14F-4D97-AF65-F5344CB8AC3E}">
        <p14:creationId xmlns:p14="http://schemas.microsoft.com/office/powerpoint/2010/main" val="2837014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Serializing</a:t>
            </a:r>
          </a:p>
        </p:txBody>
      </p:sp>
      <p:sp>
        <p:nvSpPr>
          <p:cNvPr id="3" name="Content Placeholder 2"/>
          <p:cNvSpPr>
            <a:spLocks noGrp="1"/>
          </p:cNvSpPr>
          <p:nvPr>
            <p:ph idx="1"/>
          </p:nvPr>
        </p:nvSpPr>
        <p:spPr>
          <a:xfrm>
            <a:off x="838200" y="1825625"/>
            <a:ext cx="4759712" cy="4351338"/>
          </a:xfrm>
          <a:ln>
            <a:solidFill>
              <a:srgbClr val="00B0F0"/>
            </a:solidFill>
          </a:ln>
        </p:spPr>
        <p:txBody>
          <a:bodyPr/>
          <a:lstStyle/>
          <a:p>
            <a:pPr marL="0" indent="0">
              <a:buNone/>
            </a:pPr>
            <a:endParaRPr lang="en-SG" dirty="0"/>
          </a:p>
          <a:p>
            <a:r>
              <a:rPr lang="en-SG" dirty="0"/>
              <a:t>On the client side:</a:t>
            </a:r>
          </a:p>
          <a:p>
            <a:endParaRPr lang="en-SG" dirty="0"/>
          </a:p>
          <a:p>
            <a:pPr marL="0" indent="0">
              <a:buNone/>
            </a:pPr>
            <a:r>
              <a:rPr lang="en-SG" dirty="0"/>
              <a:t>buffer[0] = </a:t>
            </a:r>
            <a:r>
              <a:rPr lang="en-SG" dirty="0" err="1"/>
              <a:t>htonl</a:t>
            </a:r>
            <a:r>
              <a:rPr lang="en-SG" dirty="0"/>
              <a:t>(3);</a:t>
            </a:r>
          </a:p>
          <a:p>
            <a:pPr marL="0" indent="0">
              <a:buNone/>
            </a:pPr>
            <a:r>
              <a:rPr lang="en-SG" dirty="0"/>
              <a:t>buffer[1] = </a:t>
            </a:r>
            <a:r>
              <a:rPr lang="en-SG" dirty="0" err="1"/>
              <a:t>htonl</a:t>
            </a:r>
            <a:r>
              <a:rPr lang="en-SG" dirty="0"/>
              <a:t>(command);</a:t>
            </a:r>
          </a:p>
          <a:p>
            <a:pPr marL="0" indent="0">
              <a:buNone/>
            </a:pPr>
            <a:r>
              <a:rPr lang="en-SG" dirty="0"/>
              <a:t>buffer[2] = </a:t>
            </a:r>
            <a:r>
              <a:rPr lang="en-SG" dirty="0" err="1"/>
              <a:t>htonl</a:t>
            </a:r>
            <a:r>
              <a:rPr lang="en-SG" dirty="0"/>
              <a:t>(param0);</a:t>
            </a:r>
          </a:p>
          <a:p>
            <a:pPr>
              <a:lnSpc>
                <a:spcPct val="150000"/>
              </a:lnSpc>
              <a:buFont typeface="Wingdings" panose="05000000000000000000" pitchFamily="2" charset="2"/>
              <a:buChar char="Ø"/>
            </a:pPr>
            <a:endParaRPr lang="en-SG" dirty="0"/>
          </a:p>
        </p:txBody>
      </p:sp>
      <p:sp>
        <p:nvSpPr>
          <p:cNvPr id="4" name="Content Placeholder 2"/>
          <p:cNvSpPr txBox="1">
            <a:spLocks/>
          </p:cNvSpPr>
          <p:nvPr/>
        </p:nvSpPr>
        <p:spPr>
          <a:xfrm>
            <a:off x="6096000" y="1825625"/>
            <a:ext cx="4720684" cy="4351338"/>
          </a:xfrm>
          <a:prstGeom prst="rect">
            <a:avLst/>
          </a:prstGeom>
          <a:ln>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smtClean="0"/>
          </a:p>
          <a:p>
            <a:r>
              <a:rPr lang="en-SG" dirty="0"/>
              <a:t>On Vincent’s side:</a:t>
            </a:r>
          </a:p>
          <a:p>
            <a:pPr marL="0" indent="0">
              <a:buNone/>
            </a:pPr>
            <a:r>
              <a:rPr lang="en-SG" dirty="0"/>
              <a:t> </a:t>
            </a:r>
          </a:p>
          <a:p>
            <a:pPr marL="0" indent="0">
              <a:buNone/>
            </a:pPr>
            <a:r>
              <a:rPr lang="en-SG" dirty="0" err="1"/>
              <a:t>packetType</a:t>
            </a:r>
            <a:r>
              <a:rPr lang="en-SG" dirty="0"/>
              <a:t> = </a:t>
            </a:r>
            <a:r>
              <a:rPr lang="en-SG" dirty="0" err="1"/>
              <a:t>nhohl</a:t>
            </a:r>
            <a:r>
              <a:rPr lang="en-SG" dirty="0"/>
              <a:t>(buffer[0]);</a:t>
            </a:r>
          </a:p>
          <a:p>
            <a:pPr marL="0" indent="0">
              <a:buNone/>
            </a:pPr>
            <a:r>
              <a:rPr lang="en-SG" dirty="0"/>
              <a:t>etc.</a:t>
            </a:r>
          </a:p>
          <a:p>
            <a:pPr>
              <a:lnSpc>
                <a:spcPct val="150000"/>
              </a:lnSpc>
              <a:buFont typeface="Wingdings" panose="05000000000000000000" pitchFamily="2" charset="2"/>
              <a:buChar char="Ø"/>
            </a:pPr>
            <a:endParaRPr lang="en-SG" dirty="0"/>
          </a:p>
        </p:txBody>
      </p:sp>
    </p:spTree>
    <p:extLst>
      <p:ext uri="{BB962C8B-B14F-4D97-AF65-F5344CB8AC3E}">
        <p14:creationId xmlns:p14="http://schemas.microsoft.com/office/powerpoint/2010/main" val="718975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Serializing</a:t>
            </a:r>
          </a:p>
        </p:txBody>
      </p:sp>
      <p:sp>
        <p:nvSpPr>
          <p:cNvPr id="3" name="Content Placeholder 2"/>
          <p:cNvSpPr>
            <a:spLocks noGrp="1"/>
          </p:cNvSpPr>
          <p:nvPr>
            <p:ph idx="1"/>
          </p:nvPr>
        </p:nvSpPr>
        <p:spPr>
          <a:xfrm>
            <a:off x="838200" y="1825625"/>
            <a:ext cx="10515600" cy="3526960"/>
          </a:xfrm>
        </p:spPr>
        <p:txBody>
          <a:bodyPr/>
          <a:lstStyle/>
          <a:p>
            <a:pPr>
              <a:lnSpc>
                <a:spcPct val="150000"/>
              </a:lnSpc>
            </a:pPr>
            <a:r>
              <a:rPr lang="en-SG" dirty="0"/>
              <a:t>Advantage of the data structure approach is that it is easier to re-assemble the data, assuming that you match endianness and padding. </a:t>
            </a:r>
            <a:endParaRPr lang="en-SG" dirty="0" smtClean="0"/>
          </a:p>
          <a:p>
            <a:pPr>
              <a:lnSpc>
                <a:spcPct val="150000"/>
              </a:lnSpc>
            </a:pPr>
            <a:r>
              <a:rPr lang="en-SG" dirty="0" smtClean="0"/>
              <a:t>Advantage </a:t>
            </a:r>
            <a:r>
              <a:rPr lang="en-SG" dirty="0"/>
              <a:t>of the array approach is that it works reliably regardless of machine word size.</a:t>
            </a:r>
          </a:p>
          <a:p>
            <a:pPr marL="0" indent="0">
              <a:lnSpc>
                <a:spcPct val="150000"/>
              </a:lnSpc>
              <a:buNone/>
            </a:pPr>
            <a:endParaRPr lang="en-SG" dirty="0"/>
          </a:p>
          <a:p>
            <a:pPr>
              <a:lnSpc>
                <a:spcPct val="150000"/>
              </a:lnSpc>
              <a:buFont typeface="Wingdings" panose="05000000000000000000" pitchFamily="2" charset="2"/>
              <a:buChar char="Ø"/>
            </a:pPr>
            <a:endParaRPr lang="en-SG" dirty="0"/>
          </a:p>
        </p:txBody>
      </p:sp>
      <p:sp>
        <p:nvSpPr>
          <p:cNvPr id="4" name="Rectangle 3"/>
          <p:cNvSpPr/>
          <p:nvPr/>
        </p:nvSpPr>
        <p:spPr>
          <a:xfrm>
            <a:off x="2200506" y="5307980"/>
            <a:ext cx="7813289" cy="1260345"/>
          </a:xfrm>
          <a:prstGeom prst="rect">
            <a:avLst/>
          </a:prstGeom>
        </p:spPr>
        <p:txBody>
          <a:bodyPr wrap="square">
            <a:spAutoFit/>
          </a:bodyPr>
          <a:lstStyle/>
          <a:p>
            <a:pPr marL="285750" indent="-285750" algn="just">
              <a:lnSpc>
                <a:spcPct val="107000"/>
              </a:lnSpc>
              <a:spcAft>
                <a:spcPts val="0"/>
              </a:spcAft>
              <a:buFont typeface="Wingdings" panose="05000000000000000000" pitchFamily="2" charset="2"/>
              <a:buChar char="Ø"/>
            </a:pPr>
            <a:r>
              <a:rPr lang="en-SG" sz="2400" i="1" dirty="0">
                <a:solidFill>
                  <a:srgbClr val="FF0000"/>
                </a:solidFill>
                <a:latin typeface="Calibri" panose="020F0502020204030204" pitchFamily="34" charset="0"/>
                <a:ea typeface="Calibri" panose="020F0502020204030204" pitchFamily="34" charset="0"/>
              </a:rPr>
              <a:t>Given your answer above, suggest how we could have implemented data structure serialization on vincent-client.cpp and vincent-server.cpp.</a:t>
            </a:r>
          </a:p>
        </p:txBody>
      </p:sp>
    </p:spTree>
    <p:extLst>
      <p:ext uri="{BB962C8B-B14F-4D97-AF65-F5344CB8AC3E}">
        <p14:creationId xmlns:p14="http://schemas.microsoft.com/office/powerpoint/2010/main" val="2369556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Serializing</a:t>
            </a:r>
          </a:p>
        </p:txBody>
      </p:sp>
      <p:sp>
        <p:nvSpPr>
          <p:cNvPr id="3" name="Content Placeholder 2"/>
          <p:cNvSpPr>
            <a:spLocks noGrp="1"/>
          </p:cNvSpPr>
          <p:nvPr>
            <p:ph idx="1"/>
          </p:nvPr>
        </p:nvSpPr>
        <p:spPr>
          <a:xfrm>
            <a:off x="838200" y="1825625"/>
            <a:ext cx="10515600" cy="515793"/>
          </a:xfrm>
        </p:spPr>
        <p:txBody>
          <a:bodyPr/>
          <a:lstStyle/>
          <a:p>
            <a:r>
              <a:rPr lang="en-SG" dirty="0"/>
              <a:t>We need to use standard </a:t>
            </a:r>
            <a:r>
              <a:rPr lang="en-SG" dirty="0" smtClean="0"/>
              <a:t>byte-ordering functions</a:t>
            </a:r>
            <a:endParaRPr lang="en-SG" dirty="0"/>
          </a:p>
        </p:txBody>
      </p:sp>
      <p:sp>
        <p:nvSpPr>
          <p:cNvPr id="7" name="TextBox 6"/>
          <p:cNvSpPr txBox="1"/>
          <p:nvPr/>
        </p:nvSpPr>
        <p:spPr>
          <a:xfrm>
            <a:off x="838200" y="3376901"/>
            <a:ext cx="3671456" cy="1200329"/>
          </a:xfrm>
          <a:prstGeom prst="rect">
            <a:avLst/>
          </a:prstGeom>
          <a:noFill/>
        </p:spPr>
        <p:txBody>
          <a:bodyPr wrap="square" rtlCol="0">
            <a:spAutoFit/>
          </a:bodyPr>
          <a:lstStyle/>
          <a:p>
            <a:r>
              <a:rPr lang="en-SG" dirty="0"/>
              <a:t>uint32_t </a:t>
            </a:r>
            <a:r>
              <a:rPr lang="en-SG" dirty="0" err="1"/>
              <a:t>htonl</a:t>
            </a:r>
            <a:r>
              <a:rPr lang="en-SG" dirty="0"/>
              <a:t>(uint32_t </a:t>
            </a:r>
            <a:r>
              <a:rPr lang="en-SG" dirty="0" err="1"/>
              <a:t>hostlong</a:t>
            </a:r>
            <a:r>
              <a:rPr lang="en-SG" dirty="0"/>
              <a:t>);</a:t>
            </a:r>
          </a:p>
          <a:p>
            <a:r>
              <a:rPr lang="en-SG" dirty="0"/>
              <a:t>uint16_t </a:t>
            </a:r>
            <a:r>
              <a:rPr lang="en-SG" dirty="0" err="1"/>
              <a:t>htons</a:t>
            </a:r>
            <a:r>
              <a:rPr lang="en-SG" dirty="0"/>
              <a:t>(uint16_t </a:t>
            </a:r>
            <a:r>
              <a:rPr lang="en-SG" dirty="0" err="1"/>
              <a:t>hostshort</a:t>
            </a:r>
            <a:r>
              <a:rPr lang="en-SG" dirty="0"/>
              <a:t>);</a:t>
            </a:r>
          </a:p>
          <a:p>
            <a:r>
              <a:rPr lang="en-SG" dirty="0"/>
              <a:t>uint32_t </a:t>
            </a:r>
            <a:r>
              <a:rPr lang="en-SG" dirty="0" err="1"/>
              <a:t>ntohl</a:t>
            </a:r>
            <a:r>
              <a:rPr lang="en-SG" dirty="0"/>
              <a:t>(uint32_t </a:t>
            </a:r>
            <a:r>
              <a:rPr lang="en-SG" dirty="0" err="1"/>
              <a:t>netlong</a:t>
            </a:r>
            <a:r>
              <a:rPr lang="en-SG" dirty="0"/>
              <a:t>);</a:t>
            </a:r>
          </a:p>
          <a:p>
            <a:r>
              <a:rPr lang="en-SG" dirty="0"/>
              <a:t>uint16_t </a:t>
            </a:r>
            <a:r>
              <a:rPr lang="en-SG" dirty="0" err="1"/>
              <a:t>ntohs</a:t>
            </a:r>
            <a:r>
              <a:rPr lang="en-SG" dirty="0"/>
              <a:t>(uint16_t </a:t>
            </a:r>
            <a:r>
              <a:rPr lang="en-SG" dirty="0" err="1"/>
              <a:t>netshort</a:t>
            </a:r>
            <a:r>
              <a:rPr lang="en-SG" dirty="0"/>
              <a:t>);</a:t>
            </a:r>
          </a:p>
        </p:txBody>
      </p:sp>
      <p:sp>
        <p:nvSpPr>
          <p:cNvPr id="9" name="TextBox 8"/>
          <p:cNvSpPr txBox="1"/>
          <p:nvPr/>
        </p:nvSpPr>
        <p:spPr>
          <a:xfrm>
            <a:off x="4585855" y="2476355"/>
            <a:ext cx="7148945"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SG" dirty="0"/>
              <a:t>The </a:t>
            </a:r>
            <a:r>
              <a:rPr lang="en-SG" b="1" dirty="0" err="1"/>
              <a:t>htonl</a:t>
            </a:r>
            <a:r>
              <a:rPr lang="en-SG" dirty="0"/>
              <a:t>() function converts the unsigned integer </a:t>
            </a:r>
            <a:r>
              <a:rPr lang="en-SG" i="1" dirty="0" err="1"/>
              <a:t>hostlong</a:t>
            </a:r>
            <a:r>
              <a:rPr lang="en-SG" dirty="0"/>
              <a:t> from host byte order to network byte order</a:t>
            </a:r>
            <a:r>
              <a:rPr lang="en-SG" dirty="0" smtClean="0"/>
              <a:t>.</a:t>
            </a:r>
          </a:p>
          <a:p>
            <a:pPr marL="285750" indent="-285750">
              <a:lnSpc>
                <a:spcPct val="150000"/>
              </a:lnSpc>
              <a:buFont typeface="Wingdings" panose="05000000000000000000" pitchFamily="2" charset="2"/>
              <a:buChar char="Ø"/>
            </a:pPr>
            <a:r>
              <a:rPr lang="en-SG" dirty="0" smtClean="0"/>
              <a:t>The</a:t>
            </a:r>
            <a:r>
              <a:rPr lang="en-SG" dirty="0"/>
              <a:t> </a:t>
            </a:r>
            <a:r>
              <a:rPr lang="en-SG" b="1" dirty="0" err="1"/>
              <a:t>htons</a:t>
            </a:r>
            <a:r>
              <a:rPr lang="en-SG" dirty="0"/>
              <a:t>() function converts the unsigned short integer </a:t>
            </a:r>
            <a:r>
              <a:rPr lang="en-SG" i="1" dirty="0" err="1"/>
              <a:t>hostshort</a:t>
            </a:r>
            <a:r>
              <a:rPr lang="en-SG" dirty="0"/>
              <a:t> from host byte order to network byte order.</a:t>
            </a:r>
          </a:p>
          <a:p>
            <a:pPr marL="285750" indent="-285750">
              <a:lnSpc>
                <a:spcPct val="150000"/>
              </a:lnSpc>
              <a:buFont typeface="Wingdings" panose="05000000000000000000" pitchFamily="2" charset="2"/>
              <a:buChar char="Ø"/>
            </a:pPr>
            <a:r>
              <a:rPr lang="en-SG" dirty="0"/>
              <a:t>The </a:t>
            </a:r>
            <a:r>
              <a:rPr lang="en-SG" b="1" dirty="0" err="1"/>
              <a:t>ntohl</a:t>
            </a:r>
            <a:r>
              <a:rPr lang="en-SG" dirty="0"/>
              <a:t>() function converts the unsigned integer </a:t>
            </a:r>
            <a:r>
              <a:rPr lang="en-SG" i="1" dirty="0" err="1"/>
              <a:t>netlong</a:t>
            </a:r>
            <a:r>
              <a:rPr lang="en-SG" dirty="0"/>
              <a:t> from network byte order to host byte order.</a:t>
            </a:r>
          </a:p>
          <a:p>
            <a:pPr marL="285750" indent="-285750">
              <a:lnSpc>
                <a:spcPct val="150000"/>
              </a:lnSpc>
              <a:buFont typeface="Wingdings" panose="05000000000000000000" pitchFamily="2" charset="2"/>
              <a:buChar char="Ø"/>
            </a:pPr>
            <a:r>
              <a:rPr lang="en-SG" dirty="0"/>
              <a:t>The </a:t>
            </a:r>
            <a:r>
              <a:rPr lang="en-SG" b="1" dirty="0" err="1"/>
              <a:t>ntohs</a:t>
            </a:r>
            <a:r>
              <a:rPr lang="en-SG" dirty="0"/>
              <a:t>() function converts the unsigned short integer </a:t>
            </a:r>
            <a:r>
              <a:rPr lang="en-SG" i="1" dirty="0" err="1"/>
              <a:t>netshort</a:t>
            </a:r>
            <a:r>
              <a:rPr lang="en-SG" dirty="0"/>
              <a:t> from network byte order to host byte order.</a:t>
            </a:r>
          </a:p>
          <a:p>
            <a:endParaRPr lang="en-SG" dirty="0"/>
          </a:p>
        </p:txBody>
      </p:sp>
    </p:spTree>
    <p:extLst>
      <p:ext uri="{BB962C8B-B14F-4D97-AF65-F5344CB8AC3E}">
        <p14:creationId xmlns:p14="http://schemas.microsoft.com/office/powerpoint/2010/main" val="1561703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2201</Words>
  <Application>Microsoft Office PowerPoint</Application>
  <PresentationFormat>Widescreen</PresentationFormat>
  <Paragraphs>254</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DengXian</vt:lpstr>
      <vt:lpstr>Latha</vt:lpstr>
      <vt:lpstr>Arial</vt:lpstr>
      <vt:lpstr>Calibri</vt:lpstr>
      <vt:lpstr>Calibri Light</vt:lpstr>
      <vt:lpstr>Cambria Math</vt:lpstr>
      <vt:lpstr>Symbol</vt:lpstr>
      <vt:lpstr>Wingdings</vt:lpstr>
      <vt:lpstr>Office Theme</vt:lpstr>
      <vt:lpstr>EPP2</vt:lpstr>
      <vt:lpstr>Part1</vt:lpstr>
      <vt:lpstr>1. Serializing</vt:lpstr>
      <vt:lpstr>1. Serializing</vt:lpstr>
      <vt:lpstr>1. Serializing</vt:lpstr>
      <vt:lpstr>1. Serializing</vt:lpstr>
      <vt:lpstr>1. Serializing</vt:lpstr>
      <vt:lpstr>1. Serializing</vt:lpstr>
      <vt:lpstr>1. Serializing</vt:lpstr>
      <vt:lpstr>1. Serializing</vt:lpstr>
      <vt:lpstr>1. Serializing</vt:lpstr>
      <vt:lpstr>1. Serializing</vt:lpstr>
      <vt:lpstr>1. Serializing</vt:lpstr>
      <vt:lpstr>2. Digital Signature</vt:lpstr>
      <vt:lpstr>2. Digital Signature</vt:lpstr>
      <vt:lpstr>2. Digital Signature</vt:lpstr>
      <vt:lpstr>2. Digital Signature</vt:lpstr>
      <vt:lpstr>2. Certificate Authorities (CA)</vt:lpstr>
      <vt:lpstr>2. Certificate Authorities (CA)</vt:lpstr>
      <vt:lpstr>2. Certificate Authorities (CA)</vt:lpstr>
      <vt:lpstr>3. Web Browser Certificates</vt:lpstr>
      <vt:lpstr>3. Web Browser Certificates</vt:lpstr>
      <vt:lpstr>4. Certificates</vt:lpstr>
      <vt:lpstr>4. Certificates</vt:lpstr>
      <vt:lpstr>4. Certificates</vt:lpstr>
      <vt:lpstr>Part2</vt:lpstr>
      <vt:lpstr>1. Pull-Up Resistors</vt:lpstr>
      <vt:lpstr>1. Pull-Up Resistors</vt:lpstr>
      <vt:lpstr>1. Pull-Up Resistors</vt:lpstr>
      <vt:lpstr>1. Pull-Up Resistors</vt:lpstr>
      <vt:lpstr>1. Pull-Up Resistors</vt:lpstr>
      <vt:lpstr>1. Pull-Up Resistors</vt:lpstr>
      <vt:lpstr>1. Pull-Up Resistors</vt:lpstr>
      <vt:lpstr>2. Voltage Reference</vt:lpstr>
      <vt:lpstr>2. Voltage Reference</vt:lpstr>
      <vt:lpstr>2. Voltage Reference</vt:lpstr>
      <vt:lpstr>2. Voltage Reference</vt:lpstr>
      <vt:lpstr>2. Voltage Reference</vt:lpstr>
      <vt:lpstr>Summary</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EPP2</dc:title>
  <dc:creator>Ravi Suppiah</dc:creator>
  <cp:lastModifiedBy>Ravi Suppiah</cp:lastModifiedBy>
  <cp:revision>73</cp:revision>
  <dcterms:created xsi:type="dcterms:W3CDTF">2019-03-12T07:35:44Z</dcterms:created>
  <dcterms:modified xsi:type="dcterms:W3CDTF">2019-04-05T01:36:47Z</dcterms:modified>
</cp:coreProperties>
</file>