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61" autoAdjust="0"/>
  </p:normalViewPr>
  <p:slideViewPr>
    <p:cSldViewPr snapToGrid="0">
      <p:cViewPr varScale="1">
        <p:scale>
          <a:sx n="65" d="100"/>
          <a:sy n="65" d="100"/>
        </p:scale>
        <p:origin x="1315"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E082D-C72D-4D05-B7A7-BC3B7FE4F048}" type="datetimeFigureOut">
              <a:rPr lang="en-SG" smtClean="0"/>
              <a:t>25/3/2019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9BD32-4FAC-4704-9507-5D5F9AC55980}" type="slidenum">
              <a:rPr lang="en-SG" smtClean="0"/>
              <a:t>‹#›</a:t>
            </a:fld>
            <a:endParaRPr lang="en-SG"/>
          </a:p>
        </p:txBody>
      </p:sp>
    </p:spTree>
    <p:extLst>
      <p:ext uri="{BB962C8B-B14F-4D97-AF65-F5344CB8AC3E}">
        <p14:creationId xmlns:p14="http://schemas.microsoft.com/office/powerpoint/2010/main" val="93849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P(A and B) = P(A) * P(B|A) if A and B are independent, = P(A) * P(B) since P(B|A) = P(B)</a:t>
            </a:r>
          </a:p>
        </p:txBody>
      </p:sp>
      <p:sp>
        <p:nvSpPr>
          <p:cNvPr id="4" name="Slide Number Placeholder 3"/>
          <p:cNvSpPr>
            <a:spLocks noGrp="1"/>
          </p:cNvSpPr>
          <p:nvPr>
            <p:ph type="sldNum" sz="quarter" idx="5"/>
          </p:nvPr>
        </p:nvSpPr>
        <p:spPr/>
        <p:txBody>
          <a:bodyPr/>
          <a:lstStyle/>
          <a:p>
            <a:fld id="{FD49BD32-4FAC-4704-9507-5D5F9AC55980}" type="slidenum">
              <a:rPr lang="en-SG" smtClean="0"/>
              <a:t>8</a:t>
            </a:fld>
            <a:endParaRPr lang="en-SG"/>
          </a:p>
        </p:txBody>
      </p:sp>
    </p:spTree>
    <p:extLst>
      <p:ext uri="{BB962C8B-B14F-4D97-AF65-F5344CB8AC3E}">
        <p14:creationId xmlns:p14="http://schemas.microsoft.com/office/powerpoint/2010/main" val="104239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Suppose A and B are independent, if P(A) = P(A | B) = P(A | NOT B), then A and B have no association.</a:t>
            </a:r>
          </a:p>
          <a:p>
            <a:r>
              <a:rPr lang="en-SG" dirty="0"/>
              <a:t>For any A and B, independent or dependent, P(A | B) &lt; P(A) &lt; P(A | NOT B). </a:t>
            </a:r>
          </a:p>
        </p:txBody>
      </p:sp>
      <p:sp>
        <p:nvSpPr>
          <p:cNvPr id="4" name="Slide Number Placeholder 3"/>
          <p:cNvSpPr>
            <a:spLocks noGrp="1"/>
          </p:cNvSpPr>
          <p:nvPr>
            <p:ph type="sldNum" sz="quarter" idx="5"/>
          </p:nvPr>
        </p:nvSpPr>
        <p:spPr/>
        <p:txBody>
          <a:bodyPr/>
          <a:lstStyle/>
          <a:p>
            <a:fld id="{FD49BD32-4FAC-4704-9507-5D5F9AC55980}" type="slidenum">
              <a:rPr lang="en-SG" smtClean="0"/>
              <a:t>14</a:t>
            </a:fld>
            <a:endParaRPr lang="en-SG"/>
          </a:p>
        </p:txBody>
      </p:sp>
    </p:spTree>
    <p:extLst>
      <p:ext uri="{BB962C8B-B14F-4D97-AF65-F5344CB8AC3E}">
        <p14:creationId xmlns:p14="http://schemas.microsoft.com/office/powerpoint/2010/main" val="256517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3638"/>
            <a:ext cx="28448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3638"/>
            <a:ext cx="2844800" cy="457200"/>
          </a:xfrm>
        </p:spPr>
        <p:txBody>
          <a:bodyPr/>
          <a:lstStyle>
            <a:lvl1pPr>
              <a:defRPr/>
            </a:lvl1pPr>
          </a:lstStyle>
          <a:p>
            <a:pPr>
              <a:defRPr/>
            </a:pPr>
            <a:fld id="{93E1A41F-72D9-4EA3-A5F0-56121E145E3C}" type="slidenum">
              <a:rPr lang="en-US" altLang="zh-CN"/>
              <a:pPr>
                <a:defRPr/>
              </a:pPr>
              <a:t>‹#›</a:t>
            </a:fld>
            <a:endParaRPr lang="en-US" altLang="zh-CN"/>
          </a:p>
        </p:txBody>
      </p:sp>
    </p:spTree>
    <p:extLst>
      <p:ext uri="{BB962C8B-B14F-4D97-AF65-F5344CB8AC3E}">
        <p14:creationId xmlns:p14="http://schemas.microsoft.com/office/powerpoint/2010/main" val="247649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anoramatest.com/panorama-test/clinical-information" TargetMode="External"/><Relationship Id="rId2" Type="http://schemas.openxmlformats.org/officeDocument/2006/relationships/hyperlink" Target="https://www.thomsonmedical.com/birth-at-thomson/pre-admission/prenatal-tests/" TargetMode="External"/><Relationship Id="rId1" Type="http://schemas.openxmlformats.org/officeDocument/2006/relationships/slideLayout" Target="../slideLayouts/slideLayout2.xml"/><Relationship Id="rId5" Type="http://schemas.openxmlformats.org/officeDocument/2006/relationships/hyperlink" Target="http://www.igeneprenataltest.com/clinical-data/" TargetMode="External"/><Relationship Id="rId4" Type="http://schemas.openxmlformats.org/officeDocument/2006/relationships/hyperlink" Target="http://www.ariosadx.com/nejm-harmony-next-stud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Uncertainty</a:t>
            </a:r>
          </a:p>
        </p:txBody>
      </p:sp>
      <p:sp>
        <p:nvSpPr>
          <p:cNvPr id="3" name="Subtitle 2"/>
          <p:cNvSpPr>
            <a:spLocks noGrp="1"/>
          </p:cNvSpPr>
          <p:nvPr>
            <p:ph type="subTitle" idx="1"/>
          </p:nvPr>
        </p:nvSpPr>
        <p:spPr/>
        <p:txBody>
          <a:bodyPr/>
          <a:lstStyle/>
          <a:p>
            <a:r>
              <a:rPr lang="en-SG" dirty="0"/>
              <a:t>Chapter 6 review slides</a:t>
            </a:r>
          </a:p>
          <a:p>
            <a:r>
              <a:rPr lang="en-SG" dirty="0"/>
              <a:t>                         by </a:t>
            </a:r>
            <a:r>
              <a:rPr lang="en-SG" dirty="0" err="1"/>
              <a:t>Dr.</a:t>
            </a:r>
            <a:r>
              <a:rPr lang="en-SG" dirty="0"/>
              <a:t> Liu </a:t>
            </a:r>
            <a:r>
              <a:rPr lang="en-SG" dirty="0" err="1"/>
              <a:t>Yiqun</a:t>
            </a:r>
            <a:endParaRPr lang="en-SG" dirty="0"/>
          </a:p>
        </p:txBody>
      </p:sp>
    </p:spTree>
    <p:extLst>
      <p:ext uri="{BB962C8B-B14F-4D97-AF65-F5344CB8AC3E}">
        <p14:creationId xmlns:p14="http://schemas.microsoft.com/office/powerpoint/2010/main" val="98799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277814"/>
            <a:ext cx="8229600" cy="865187"/>
          </a:xfrm>
        </p:spPr>
        <p:txBody>
          <a:bodyPr/>
          <a:lstStyle/>
          <a:p>
            <a:r>
              <a:rPr lang="en-US" altLang="zh-CN"/>
              <a:t>For a boy</a:t>
            </a:r>
          </a:p>
        </p:txBody>
      </p:sp>
      <p:sp>
        <p:nvSpPr>
          <p:cNvPr id="41987" name="Rectangle 3"/>
          <p:cNvSpPr>
            <a:spLocks noGrp="1" noChangeArrowheads="1"/>
          </p:cNvSpPr>
          <p:nvPr>
            <p:ph type="body" idx="1"/>
          </p:nvPr>
        </p:nvSpPr>
        <p:spPr>
          <a:xfrm>
            <a:off x="1981200" y="1295401"/>
            <a:ext cx="8229600" cy="4835525"/>
          </a:xfrm>
        </p:spPr>
        <p:txBody>
          <a:bodyPr/>
          <a:lstStyle/>
          <a:p>
            <a:r>
              <a:rPr lang="en-US" altLang="zh-CN" dirty="0"/>
              <a:t>P(H) = P(A) + P(B) + P(C).</a:t>
            </a:r>
          </a:p>
          <a:p>
            <a:r>
              <a:rPr lang="en-US" altLang="zh-CN" dirty="0"/>
              <a:t>P(A) = P(boy) = 0.51.</a:t>
            </a:r>
          </a:p>
          <a:p>
            <a:r>
              <a:rPr lang="en-US" altLang="zh-CN" dirty="0"/>
              <a:t>Event B = girl at 1</a:t>
            </a:r>
            <a:r>
              <a:rPr lang="en-US" altLang="zh-CN" baseline="30000" dirty="0"/>
              <a:t>st</a:t>
            </a:r>
            <a:r>
              <a:rPr lang="en-US" altLang="zh-CN" dirty="0"/>
              <a:t> try and boy at 2</a:t>
            </a:r>
            <a:r>
              <a:rPr lang="en-US" altLang="zh-CN" baseline="30000" dirty="0"/>
              <a:t>nd</a:t>
            </a:r>
            <a:r>
              <a:rPr lang="en-US" altLang="zh-CN" dirty="0"/>
              <a:t> try.</a:t>
            </a:r>
          </a:p>
          <a:p>
            <a:r>
              <a:rPr lang="en-US" altLang="zh-CN" dirty="0"/>
              <a:t>Assume the sex of two babies are independent. </a:t>
            </a:r>
          </a:p>
          <a:p>
            <a:r>
              <a:rPr lang="en-US" altLang="zh-CN" dirty="0"/>
              <a:t>Then P(B) = P(girl) * P(boy) =0.49 * 0.51.</a:t>
            </a:r>
          </a:p>
          <a:p>
            <a:r>
              <a:rPr lang="en-US" altLang="zh-CN" dirty="0"/>
              <a:t>Similarly, P(C) = P(girl) * P(girl) * P(boy).</a:t>
            </a:r>
          </a:p>
          <a:p>
            <a:r>
              <a:rPr lang="en-US" altLang="zh-CN" dirty="0"/>
              <a:t>Then P(H) = 0.88. </a:t>
            </a:r>
          </a:p>
        </p:txBody>
      </p:sp>
    </p:spTree>
    <p:extLst>
      <p:ext uri="{BB962C8B-B14F-4D97-AF65-F5344CB8AC3E}">
        <p14:creationId xmlns:p14="http://schemas.microsoft.com/office/powerpoint/2010/main" val="35692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An easier way</a:t>
            </a:r>
          </a:p>
        </p:txBody>
      </p:sp>
      <p:sp>
        <p:nvSpPr>
          <p:cNvPr id="43011" name="Rectangle 3"/>
          <p:cNvSpPr>
            <a:spLocks noGrp="1" noChangeArrowheads="1"/>
          </p:cNvSpPr>
          <p:nvPr>
            <p:ph type="body" idx="1"/>
          </p:nvPr>
        </p:nvSpPr>
        <p:spPr/>
        <p:txBody>
          <a:bodyPr/>
          <a:lstStyle/>
          <a:p>
            <a:r>
              <a:rPr lang="en-US" altLang="zh-CN"/>
              <a:t>P(H) = 1 – P( all girls at 3 try).</a:t>
            </a:r>
          </a:p>
          <a:p>
            <a:r>
              <a:rPr lang="en-US" altLang="zh-CN"/>
              <a:t>P(all girls at 3 try) = P(girl at 1</a:t>
            </a:r>
            <a:r>
              <a:rPr lang="en-US" altLang="zh-CN" baseline="30000"/>
              <a:t>st</a:t>
            </a:r>
            <a:r>
              <a:rPr lang="en-US" altLang="zh-CN"/>
              <a:t> try) * P(girl at 2</a:t>
            </a:r>
            <a:r>
              <a:rPr lang="en-US" altLang="zh-CN" baseline="30000"/>
              <a:t>nd</a:t>
            </a:r>
            <a:r>
              <a:rPr lang="en-US" altLang="zh-CN"/>
              <a:t> try) * P(girl at 3</a:t>
            </a:r>
            <a:r>
              <a:rPr lang="en-US" altLang="zh-CN" baseline="30000"/>
              <a:t>rd</a:t>
            </a:r>
            <a:r>
              <a:rPr lang="en-US" altLang="zh-CN"/>
              <a:t> try) = P(girl)^3.</a:t>
            </a:r>
          </a:p>
          <a:p>
            <a:r>
              <a:rPr lang="en-US" altLang="zh-CN"/>
              <a:t>P(H) = 1 – (1-0.51)^3 = 0.88.</a:t>
            </a:r>
          </a:p>
        </p:txBody>
      </p:sp>
    </p:spTree>
    <p:extLst>
      <p:ext uri="{BB962C8B-B14F-4D97-AF65-F5344CB8AC3E}">
        <p14:creationId xmlns:p14="http://schemas.microsoft.com/office/powerpoint/2010/main" val="21404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304800"/>
            <a:ext cx="8229600" cy="838200"/>
          </a:xfrm>
        </p:spPr>
        <p:txBody>
          <a:bodyPr/>
          <a:lstStyle/>
          <a:p>
            <a:r>
              <a:rPr lang="en-US" altLang="zh-CN"/>
              <a:t>Average values</a:t>
            </a:r>
          </a:p>
        </p:txBody>
      </p:sp>
      <p:sp>
        <p:nvSpPr>
          <p:cNvPr id="44035" name="Rectangle 3"/>
          <p:cNvSpPr>
            <a:spLocks noGrp="1" noChangeArrowheads="1"/>
          </p:cNvSpPr>
          <p:nvPr>
            <p:ph type="body" idx="1"/>
          </p:nvPr>
        </p:nvSpPr>
        <p:spPr>
          <a:xfrm>
            <a:off x="1981200" y="1295401"/>
            <a:ext cx="8229600" cy="4835525"/>
          </a:xfrm>
        </p:spPr>
        <p:txBody>
          <a:bodyPr>
            <a:normAutofit lnSpcReduction="10000"/>
          </a:bodyPr>
          <a:lstStyle/>
          <a:p>
            <a:r>
              <a:rPr lang="en-US" altLang="zh-CN" sz="2400"/>
              <a:t>Also known as Expectation, Expected value (EV), mean.</a:t>
            </a:r>
          </a:p>
          <a:p>
            <a:r>
              <a:rPr lang="en-US" altLang="zh-CN" sz="2400"/>
              <a:t>Game with two options.</a:t>
            </a:r>
          </a:p>
          <a:p>
            <a:r>
              <a:rPr lang="en-US" altLang="zh-CN" sz="2400"/>
              <a:t>Option 1: win 1000 with no condition.</a:t>
            </a:r>
          </a:p>
          <a:p>
            <a:r>
              <a:rPr lang="en-US" altLang="zh-CN" sz="2400"/>
              <a:t>Option 2: try a 4 choices MCQ, if answering the only correct option, then win 5000. O.W.</a:t>
            </a:r>
            <a:r>
              <a:rPr lang="en-US" altLang="zh-CN" sz="2600"/>
              <a:t>, </a:t>
            </a:r>
            <a:r>
              <a:rPr lang="en-US" altLang="zh-CN" sz="2400"/>
              <a:t>get 0.</a:t>
            </a:r>
          </a:p>
          <a:p>
            <a:r>
              <a:rPr lang="en-US" altLang="zh-CN" sz="2400"/>
              <a:t>For opt 1, EV = 1000 * 1 = 1000.</a:t>
            </a:r>
          </a:p>
          <a:p>
            <a:r>
              <a:rPr lang="en-US" altLang="zh-CN" sz="2400"/>
              <a:t>For opt 2, EV = value (A1) * P(A1) + value(A2) * P(A2) where A1 and A2 are mutually exclusive outcomes. </a:t>
            </a:r>
          </a:p>
          <a:p>
            <a:r>
              <a:rPr lang="en-US" altLang="zh-CN" sz="2400"/>
              <a:t>EV= 5000*1/4 + 0*3/4 = 1250.</a:t>
            </a:r>
          </a:p>
          <a:p>
            <a:r>
              <a:rPr lang="en-US" altLang="zh-CN" sz="2400"/>
              <a:t>Choose opt 2, since 1250 &gt; 1000.</a:t>
            </a:r>
          </a:p>
          <a:p>
            <a:r>
              <a:rPr lang="en-US" altLang="zh-CN" sz="2400"/>
              <a:t>What if option 1: win 10 with no condition.</a:t>
            </a:r>
          </a:p>
          <a:p>
            <a:endParaRPr lang="en-US" altLang="zh-CN" sz="2400"/>
          </a:p>
        </p:txBody>
      </p:sp>
    </p:spTree>
    <p:extLst>
      <p:ext uri="{BB962C8B-B14F-4D97-AF65-F5344CB8AC3E}">
        <p14:creationId xmlns:p14="http://schemas.microsoft.com/office/powerpoint/2010/main" val="7117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81200" y="277814"/>
            <a:ext cx="8229600" cy="865187"/>
          </a:xfrm>
        </p:spPr>
        <p:txBody>
          <a:bodyPr/>
          <a:lstStyle/>
          <a:p>
            <a:r>
              <a:rPr lang="en-US" altLang="zh-CN"/>
              <a:t>How insurance company survive ? </a:t>
            </a:r>
          </a:p>
        </p:txBody>
      </p:sp>
      <p:sp>
        <p:nvSpPr>
          <p:cNvPr id="45059" name="Rectangle 3"/>
          <p:cNvSpPr>
            <a:spLocks noGrp="1" noChangeArrowheads="1"/>
          </p:cNvSpPr>
          <p:nvPr>
            <p:ph type="body" idx="1"/>
          </p:nvPr>
        </p:nvSpPr>
        <p:spPr>
          <a:xfrm>
            <a:off x="1981200" y="1295401"/>
            <a:ext cx="8229600" cy="4835525"/>
          </a:xfrm>
        </p:spPr>
        <p:txBody>
          <a:bodyPr/>
          <a:lstStyle/>
          <a:p>
            <a:r>
              <a:rPr lang="en-US" altLang="zh-CN" sz="2600"/>
              <a:t>An insurance product:  charged 500$ per person. It is estimated that 2% will claim 10000$, 5% will claim 5000$ and the rest will not claim.</a:t>
            </a:r>
          </a:p>
          <a:p>
            <a:r>
              <a:rPr lang="en-US" altLang="zh-CN" sz="2600"/>
              <a:t>For the company, EV = 500 – (10000*2% + 5000* 5% + 0 * 93%) = 50. </a:t>
            </a:r>
          </a:p>
          <a:p>
            <a:r>
              <a:rPr lang="en-US" altLang="zh-CN" sz="2600"/>
              <a:t>I.e., in the long run, if sufficient customers buy it, then on average, the company makes profit of 50 from each customer. </a:t>
            </a:r>
          </a:p>
          <a:p>
            <a:r>
              <a:rPr lang="en-US" altLang="zh-CN" sz="2600"/>
              <a:t>Personally, insurance helps us defeat the potential risk in the future while we are tolerant of the 500$ (loss) per year. </a:t>
            </a:r>
          </a:p>
        </p:txBody>
      </p:sp>
    </p:spTree>
    <p:extLst>
      <p:ext uri="{BB962C8B-B14F-4D97-AF65-F5344CB8AC3E}">
        <p14:creationId xmlns:p14="http://schemas.microsoft.com/office/powerpoint/2010/main" val="414873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277814"/>
            <a:ext cx="8229600" cy="941387"/>
          </a:xfrm>
        </p:spPr>
        <p:txBody>
          <a:bodyPr/>
          <a:lstStyle/>
          <a:p>
            <a:r>
              <a:rPr lang="en-US" altLang="zh-CN"/>
              <a:t>Conditional probability</a:t>
            </a:r>
          </a:p>
        </p:txBody>
      </p:sp>
      <p:sp>
        <p:nvSpPr>
          <p:cNvPr id="49155" name="Rectangle 3"/>
          <p:cNvSpPr>
            <a:spLocks noGrp="1" noChangeArrowheads="1"/>
          </p:cNvSpPr>
          <p:nvPr>
            <p:ph type="body" idx="1"/>
          </p:nvPr>
        </p:nvSpPr>
        <p:spPr>
          <a:xfrm>
            <a:off x="1587731" y="1094704"/>
            <a:ext cx="8623069" cy="5357611"/>
          </a:xfrm>
        </p:spPr>
        <p:txBody>
          <a:bodyPr>
            <a:normAutofit fontScale="92500" lnSpcReduction="10000"/>
          </a:bodyPr>
          <a:lstStyle/>
          <a:p>
            <a:pPr>
              <a:lnSpc>
                <a:spcPct val="90000"/>
              </a:lnSpc>
            </a:pPr>
            <a:r>
              <a:rPr lang="en-US" altLang="zh-CN" sz="2000" dirty="0"/>
              <a:t>P(event A, given the occurrence of B) can be different from P(A).</a:t>
            </a:r>
          </a:p>
          <a:p>
            <a:pPr>
              <a:lnSpc>
                <a:spcPct val="90000"/>
              </a:lnSpc>
            </a:pPr>
            <a:r>
              <a:rPr lang="en-US" altLang="zh-CN" sz="2000" dirty="0"/>
              <a:t>P(A | B) = P(A and B) / P(B). </a:t>
            </a:r>
          </a:p>
          <a:p>
            <a:pPr>
              <a:lnSpc>
                <a:spcPct val="90000"/>
              </a:lnSpc>
            </a:pPr>
            <a:r>
              <a:rPr lang="en-US" altLang="zh-CN" sz="2000" dirty="0"/>
              <a:t>This is equivalent to  P(A and B) = P(B) * P(A | B).</a:t>
            </a:r>
          </a:p>
          <a:p>
            <a:pPr>
              <a:lnSpc>
                <a:spcPct val="90000"/>
              </a:lnSpc>
            </a:pPr>
            <a:r>
              <a:rPr lang="en-US" altLang="zh-CN" sz="2000" dirty="0"/>
              <a:t>P(B | A) = P(B and A) / P(A).</a:t>
            </a:r>
          </a:p>
          <a:p>
            <a:pPr>
              <a:lnSpc>
                <a:spcPct val="90000"/>
              </a:lnSpc>
            </a:pPr>
            <a:r>
              <a:rPr lang="en-US" altLang="zh-CN" sz="2000" dirty="0"/>
              <a:t>This is equivalent to  P(A and B) = P(A) * P(B | A).</a:t>
            </a:r>
          </a:p>
          <a:p>
            <a:pPr>
              <a:lnSpc>
                <a:spcPct val="90000"/>
              </a:lnSpc>
            </a:pPr>
            <a:r>
              <a:rPr lang="en-US" altLang="zh-CN" sz="2000" dirty="0"/>
              <a:t>In general, P(A and B and C) = P(A) * P(B | A) * P(C | A, B)</a:t>
            </a:r>
          </a:p>
          <a:p>
            <a:pPr>
              <a:lnSpc>
                <a:spcPct val="90000"/>
              </a:lnSpc>
            </a:pPr>
            <a:r>
              <a:rPr lang="en-US" altLang="zh-CN" sz="2000" dirty="0"/>
              <a:t>Or P(A and B and C) = P(B) </a:t>
            </a:r>
            <a:r>
              <a:rPr lang="zh-CN" altLang="en-US" sz="2000" dirty="0"/>
              <a:t>* </a:t>
            </a:r>
            <a:r>
              <a:rPr lang="en-US" altLang="zh-CN" sz="2000" dirty="0"/>
              <a:t>P(C | B) * P(A | B,C).</a:t>
            </a:r>
          </a:p>
          <a:p>
            <a:pPr>
              <a:lnSpc>
                <a:spcPct val="90000"/>
              </a:lnSpc>
            </a:pPr>
            <a:r>
              <a:rPr lang="en-US" altLang="zh-CN" sz="2000" dirty="0"/>
              <a:t>P(A | B) can be different with P(B | A).</a:t>
            </a:r>
          </a:p>
          <a:p>
            <a:pPr>
              <a:lnSpc>
                <a:spcPct val="90000"/>
              </a:lnSpc>
            </a:pPr>
            <a:r>
              <a:rPr lang="en-US" altLang="zh-CN" sz="2000" dirty="0"/>
              <a:t>Rate (A | B) = P (A | B).</a:t>
            </a:r>
          </a:p>
          <a:p>
            <a:pPr>
              <a:lnSpc>
                <a:spcPct val="90000"/>
              </a:lnSpc>
            </a:pPr>
            <a:r>
              <a:rPr lang="en-US" altLang="zh-CN" sz="2000" dirty="0"/>
              <a:t>Say B = yesterday was rainy. A = today is </a:t>
            </a:r>
            <a:r>
              <a:rPr lang="en-US" altLang="zh-CN" sz="2000" dirty="0" err="1"/>
              <a:t>rainning</a:t>
            </a:r>
            <a:r>
              <a:rPr lang="en-US" altLang="zh-CN" sz="2000" dirty="0"/>
              <a:t>. </a:t>
            </a:r>
          </a:p>
          <a:p>
            <a:pPr>
              <a:lnSpc>
                <a:spcPct val="90000"/>
              </a:lnSpc>
            </a:pPr>
            <a:r>
              <a:rPr lang="en-US" altLang="zh-CN" sz="2000" dirty="0"/>
              <a:t>In the rain season, it is likely P(A | B) &gt; P(A).  </a:t>
            </a:r>
          </a:p>
          <a:p>
            <a:pPr>
              <a:lnSpc>
                <a:spcPct val="90000"/>
              </a:lnSpc>
            </a:pPr>
            <a:r>
              <a:rPr lang="en-US" altLang="zh-CN" sz="2000" dirty="0"/>
              <a:t>If the coming Sunday is rainy, then the concert will be canceled. Then</a:t>
            </a:r>
          </a:p>
          <a:p>
            <a:pPr>
              <a:lnSpc>
                <a:spcPct val="90000"/>
              </a:lnSpc>
            </a:pPr>
            <a:r>
              <a:rPr lang="en-US" altLang="zh-CN" sz="2000" dirty="0"/>
              <a:t>P(concert being canceled | Sunday is </a:t>
            </a:r>
            <a:r>
              <a:rPr lang="en-US" altLang="zh-CN" sz="2000" dirty="0" err="1"/>
              <a:t>rainning</a:t>
            </a:r>
            <a:r>
              <a:rPr lang="en-US" altLang="zh-CN" sz="2000" dirty="0"/>
              <a:t>) = 1.</a:t>
            </a:r>
          </a:p>
        </p:txBody>
      </p:sp>
    </p:spTree>
    <p:extLst>
      <p:ext uri="{BB962C8B-B14F-4D97-AF65-F5344CB8AC3E}">
        <p14:creationId xmlns:p14="http://schemas.microsoft.com/office/powerpoint/2010/main" val="235990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1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1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1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1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24128" y="585216"/>
            <a:ext cx="9720072" cy="728195"/>
          </a:xfrm>
        </p:spPr>
        <p:txBody>
          <a:bodyPr/>
          <a:lstStyle/>
          <a:p>
            <a:r>
              <a:rPr lang="en-US" altLang="zh-CN" dirty="0"/>
              <a:t>Conditional probability</a:t>
            </a:r>
            <a:endParaRPr lang="zh-CN" altLang="en-US" dirty="0"/>
          </a:p>
        </p:txBody>
      </p:sp>
      <p:sp>
        <p:nvSpPr>
          <p:cNvPr id="50179" name="Rectangle 3"/>
          <p:cNvSpPr>
            <a:spLocks noGrp="1" noChangeArrowheads="1"/>
          </p:cNvSpPr>
          <p:nvPr>
            <p:ph type="body" idx="1"/>
          </p:nvPr>
        </p:nvSpPr>
        <p:spPr>
          <a:xfrm>
            <a:off x="1629295" y="1479665"/>
            <a:ext cx="8581505" cy="5011287"/>
          </a:xfrm>
        </p:spPr>
        <p:txBody>
          <a:bodyPr>
            <a:normAutofit lnSpcReduction="10000"/>
          </a:bodyPr>
          <a:lstStyle/>
          <a:p>
            <a:r>
              <a:rPr lang="en-US" altLang="zh-CN" sz="2000" dirty="0"/>
              <a:t>Suppose A and B are independent.</a:t>
            </a:r>
          </a:p>
          <a:p>
            <a:r>
              <a:rPr lang="en-US" altLang="zh-CN" sz="2000" dirty="0"/>
              <a:t>By multiplication rule, then P(A and B) = P(A)*P(B).</a:t>
            </a:r>
          </a:p>
          <a:p>
            <a:r>
              <a:rPr lang="en-US" altLang="zh-CN" sz="2000" dirty="0"/>
              <a:t>P(A|B) = P(A and B) / P(B) = P(A)*P(B) / P(B) = P(A).</a:t>
            </a:r>
          </a:p>
          <a:p>
            <a:r>
              <a:rPr lang="en-US" altLang="zh-CN" sz="2000" dirty="0"/>
              <a:t>Whether B happens or not, it doesn’t affect the probability of A happening.</a:t>
            </a:r>
          </a:p>
          <a:p>
            <a:r>
              <a:rPr lang="en-US" altLang="zh-CN" sz="2000" dirty="0"/>
              <a:t>P(A) is weighted average of P(A|B) and P(A | not B).</a:t>
            </a:r>
          </a:p>
          <a:p>
            <a:r>
              <a:rPr lang="en-US" altLang="zh-CN" sz="2000" dirty="0"/>
              <a:t>Since P(A) = P(A|B), thus P(A) = P(A|B) = P(</a:t>
            </a:r>
            <a:r>
              <a:rPr lang="en-US" altLang="zh-CN" sz="2000" dirty="0" err="1"/>
              <a:t>A|not</a:t>
            </a:r>
            <a:r>
              <a:rPr lang="en-US" altLang="zh-CN" sz="2000" dirty="0"/>
              <a:t> B).</a:t>
            </a:r>
          </a:p>
          <a:p>
            <a:r>
              <a:rPr lang="en-US" altLang="zh-CN" sz="2000" dirty="0"/>
              <a:t>So, A and B are not associated.</a:t>
            </a:r>
          </a:p>
          <a:p>
            <a:r>
              <a:rPr lang="en-US" altLang="zh-CN" sz="2000" dirty="0"/>
              <a:t>Independence = no association. </a:t>
            </a:r>
          </a:p>
          <a:p>
            <a:r>
              <a:rPr lang="en-US" altLang="zh-CN" sz="2000" dirty="0"/>
              <a:t>Independency can be tested as P(A|B) = P(A) or P(B | A) = P(B) or P(A and B) = P(A)*P(B) or no association. </a:t>
            </a:r>
          </a:p>
          <a:p>
            <a:r>
              <a:rPr lang="en-US" altLang="zh-CN" sz="2000" dirty="0"/>
              <a:t>A = height &gt; 170cm.  B = weight &gt; 65kg.</a:t>
            </a:r>
          </a:p>
          <a:p>
            <a:r>
              <a:rPr lang="en-US" altLang="zh-CN" sz="2000" dirty="0"/>
              <a:t>A and B are not independent, as A and B are likely positively associated. </a:t>
            </a:r>
          </a:p>
        </p:txBody>
      </p:sp>
    </p:spTree>
    <p:extLst>
      <p:ext uri="{BB962C8B-B14F-4D97-AF65-F5344CB8AC3E}">
        <p14:creationId xmlns:p14="http://schemas.microsoft.com/office/powerpoint/2010/main" val="136038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70611" y="381001"/>
                <a:ext cx="8440189" cy="5749925"/>
              </a:xfrm>
            </p:spPr>
            <p:txBody>
              <a:bodyPr>
                <a:normAutofit fontScale="92500" lnSpcReduction="10000"/>
              </a:bodyPr>
              <a:lstStyle/>
              <a:p>
                <a:r>
                  <a:rPr lang="en-US" altLang="zh-CN" sz="1800" dirty="0"/>
                  <a:t>In simple random sample, why everyone in population has equal chance of being selected?</a:t>
                </a:r>
              </a:p>
              <a:p>
                <a:r>
                  <a:rPr lang="en-US" altLang="zh-CN" sz="1800" dirty="0"/>
                  <a:t>Pop = 110.   Sample size = 10.   Sample =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9</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10</m:t>
                        </m:r>
                      </m:sub>
                    </m:sSub>
                    <m:r>
                      <a:rPr lang="en-US" altLang="zh-CN" sz="1800" i="1">
                        <a:latin typeface="Cambria Math" panose="02040503050406030204" pitchFamily="18" charset="0"/>
                      </a:rPr>
                      <m:t>}.</m:t>
                    </m:r>
                  </m:oMath>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oMath>
                </a14:m>
                <a:r>
                  <a:rPr lang="zh-CN" altLang="en-US" sz="1800" dirty="0"/>
                  <a:t> </a:t>
                </a:r>
                <a:r>
                  <a:rPr lang="en-US" altLang="zh-CN" sz="1800" dirty="0"/>
                  <a:t>is randomly taken from box at </a:t>
                </a:r>
                <a:r>
                  <a:rPr lang="en-US" altLang="zh-CN" sz="1800" dirty="0" err="1"/>
                  <a:t>i</a:t>
                </a:r>
                <a:r>
                  <a:rPr lang="en-US" altLang="zh-CN" sz="1800" dirty="0"/>
                  <a:t> </a:t>
                </a:r>
                <a:r>
                  <a:rPr lang="en-US" altLang="zh-CN" sz="1800" dirty="0" err="1"/>
                  <a:t>th</a:t>
                </a:r>
                <a:r>
                  <a:rPr lang="en-US" altLang="zh-CN" sz="1800" dirty="0"/>
                  <a:t> step. The box contains 110 tickets at beginning and keep shrinking as numbers are taken out continuously without replacement.</a:t>
                </a:r>
              </a:p>
              <a:p>
                <a:r>
                  <a:rPr lang="en-US" altLang="zh-CN" sz="1800" dirty="0"/>
                  <a:t>Q:  P( #7 being selected in the sample) = P(event A) = ?    (#7 is arbitrarily selected and can be replaced by any other number)</a:t>
                </a:r>
              </a:p>
              <a:p>
                <a:r>
                  <a:rPr lang="en-US" altLang="zh-CN" sz="2000" dirty="0"/>
                  <a:t>Event A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 7 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en-US" altLang="zh-CN" sz="2000" dirty="0"/>
                  <a:t> = 7 or ….  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10</m:t>
                        </m:r>
                      </m:sub>
                    </m:sSub>
                  </m:oMath>
                </a14:m>
                <a:r>
                  <a:rPr lang="zh-CN" altLang="en-US" sz="2000" dirty="0"/>
                  <a:t> </a:t>
                </a:r>
                <a:r>
                  <a:rPr lang="en-US" altLang="zh-CN" sz="2000" dirty="0"/>
                  <a:t>= 7”.</a:t>
                </a:r>
              </a:p>
              <a:p>
                <a:r>
                  <a:rPr lang="en-US" altLang="zh-CN" sz="2000" dirty="0"/>
                  <a:t>Not A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 ≠ 7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en-US" altLang="zh-CN" sz="2000" dirty="0"/>
                  <a:t> ≠ 7 and ….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10</m:t>
                        </m:r>
                      </m:sub>
                    </m:sSub>
                  </m:oMath>
                </a14:m>
                <a:r>
                  <a:rPr lang="zh-CN" altLang="en-US" sz="2000" dirty="0"/>
                  <a:t> </a:t>
                </a:r>
                <a:r>
                  <a:rPr lang="en-US" altLang="zh-CN" sz="2000" dirty="0"/>
                  <a:t>≠ 7”.</a:t>
                </a:r>
              </a:p>
              <a:p>
                <a:r>
                  <a:rPr lang="en-US" altLang="zh-CN" sz="2000" dirty="0"/>
                  <a:t>P(not A) =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a:t>
                </a:r>
                <a:r>
                  <a:rPr lang="zh-CN" altLang="en-US" sz="2000" dirty="0"/>
                  <a:t> </a:t>
                </a:r>
                <a:r>
                  <a:rPr lang="en-US" altLang="zh-CN" sz="2000" dirty="0"/>
                  <a:t>7) *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 </a:t>
                </a:r>
                <a:r>
                  <a:rPr lang="en-US" altLang="zh-CN" sz="2000" dirty="0"/>
                  <a:t>≠ 7) *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3</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a:t>
                </a:r>
                <a:r>
                  <a:rPr lang="zh-CN" altLang="en-US"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zh-CN" altLang="en-US" sz="2000" dirty="0"/>
                  <a:t> </a:t>
                </a:r>
                <a:r>
                  <a:rPr lang="en-US" altLang="zh-CN" sz="2000" dirty="0"/>
                  <a:t>≠ 7) * …… </a:t>
                </a:r>
              </a:p>
              <a:p>
                <a:r>
                  <a:rPr lang="en-US" altLang="zh-CN" sz="2000" dirty="0"/>
                  <a:t>*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10</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 </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zh-CN" altLang="en-US" sz="2000" dirty="0"/>
                  <a:t> </a:t>
                </a:r>
                <a:r>
                  <a:rPr lang="en-US" altLang="zh-CN" sz="2000" dirty="0"/>
                  <a:t>,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9</m:t>
                        </m:r>
                      </m:sub>
                    </m:sSub>
                  </m:oMath>
                </a14:m>
                <a:r>
                  <a:rPr lang="zh-CN" altLang="en-US" sz="2000" dirty="0"/>
                  <a:t> </a:t>
                </a:r>
                <a:r>
                  <a:rPr lang="en-US" altLang="zh-CN" sz="2000" dirty="0"/>
                  <a:t>≠ 7).</a:t>
                </a:r>
              </a:p>
              <a:p>
                <a:r>
                  <a:rPr lang="en-US" altLang="zh-CN" sz="2000" dirty="0"/>
                  <a:t>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a:t>
                </a:r>
                <a:r>
                  <a:rPr lang="zh-CN" altLang="en-US" sz="2000" dirty="0"/>
                  <a:t> </a:t>
                </a:r>
                <a:r>
                  <a:rPr lang="en-US" altLang="zh-CN" sz="2000" dirty="0"/>
                  <a:t>7)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109</m:t>
                        </m:r>
                      </m:num>
                      <m:den>
                        <m:r>
                          <a:rPr lang="en-US" altLang="zh-CN" sz="2000" i="1">
                            <a:latin typeface="Cambria Math" panose="02040503050406030204" pitchFamily="18" charset="0"/>
                          </a:rPr>
                          <m:t>110</m:t>
                        </m:r>
                      </m:den>
                    </m:f>
                  </m:oMath>
                </a14:m>
                <a:r>
                  <a:rPr lang="zh-CN" altLang="en-US" sz="2000" dirty="0"/>
                  <a:t> </a:t>
                </a:r>
                <a:r>
                  <a:rPr lang="en-US" altLang="zh-CN" sz="2000" dirty="0"/>
                  <a:t>= 1 -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a:t>
                </a:r>
                <a:r>
                  <a:rPr lang="zh-CN" altLang="en-US" sz="2000" dirty="0"/>
                  <a:t> </a:t>
                </a:r>
                <a:r>
                  <a:rPr lang="en-US" altLang="zh-CN" sz="2000" dirty="0"/>
                  <a:t>7) = 1 -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110</m:t>
                        </m:r>
                      </m:den>
                    </m:f>
                  </m:oMath>
                </a14:m>
                <a:endParaRPr lang="en-US" altLang="zh-CN" sz="2000" dirty="0"/>
              </a:p>
              <a:p>
                <a:r>
                  <a:rPr lang="en-US" altLang="zh-CN" sz="2000" dirty="0"/>
                  <a:t>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 </a:t>
                </a:r>
                <a:r>
                  <a:rPr lang="en-US" altLang="zh-CN" sz="2000" dirty="0"/>
                  <a:t>≠ 7)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108</m:t>
                        </m:r>
                      </m:num>
                      <m:den>
                        <m:r>
                          <a:rPr lang="en-US" altLang="zh-CN" sz="2000" i="1">
                            <a:latin typeface="Cambria Math" panose="02040503050406030204" pitchFamily="18" charset="0"/>
                          </a:rPr>
                          <m:t>109</m:t>
                        </m:r>
                      </m:den>
                    </m:f>
                  </m:oMath>
                </a14:m>
                <a:r>
                  <a:rPr lang="zh-CN" altLang="en-US" sz="2000" dirty="0"/>
                  <a:t>  </a:t>
                </a:r>
                <a:r>
                  <a:rPr lang="en-US" altLang="zh-CN" sz="2000" dirty="0"/>
                  <a:t>while 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 </a:t>
                </a:r>
                <a:r>
                  <a:rPr lang="en-US" altLang="zh-CN" sz="2000" dirty="0"/>
                  <a:t>= 7)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109</m:t>
                        </m:r>
                      </m:num>
                      <m:den>
                        <m:r>
                          <a:rPr lang="en-US" altLang="zh-CN" sz="2000" i="1">
                            <a:latin typeface="Cambria Math" panose="02040503050406030204" pitchFamily="18" charset="0"/>
                          </a:rPr>
                          <m:t>109</m:t>
                        </m:r>
                      </m:den>
                    </m:f>
                  </m:oMath>
                </a14:m>
                <a:endParaRPr lang="en-US" altLang="zh-CN" sz="2000" dirty="0"/>
              </a:p>
              <a:p>
                <a:r>
                  <a:rPr lang="en-US" altLang="zh-CN" sz="2000" dirty="0"/>
                  <a:t>P(</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3</m:t>
                        </m:r>
                      </m:sub>
                    </m:sSub>
                  </m:oMath>
                </a14:m>
                <a:r>
                  <a:rPr lang="en-US" altLang="zh-CN" sz="2000" dirty="0"/>
                  <a:t> ≠</a:t>
                </a:r>
                <a:r>
                  <a:rPr lang="zh-CN" altLang="en-US" sz="2000" dirty="0"/>
                  <a:t> </a:t>
                </a:r>
                <a:r>
                  <a:rPr lang="en-US" altLang="zh-CN" sz="2000" dirty="0"/>
                  <a:t>7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a:t>
                </a:r>
                <a:r>
                  <a:rPr lang="zh-CN" altLang="en-US"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oMath>
                </a14:m>
                <a:r>
                  <a:rPr lang="zh-CN" altLang="en-US" sz="2000" dirty="0"/>
                  <a:t> </a:t>
                </a:r>
                <a:r>
                  <a:rPr lang="en-US" altLang="zh-CN" sz="2000" dirty="0"/>
                  <a:t>≠ 7)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107</m:t>
                        </m:r>
                      </m:num>
                      <m:den>
                        <m:r>
                          <a:rPr lang="en-US" altLang="zh-CN" sz="2000" i="1">
                            <a:latin typeface="Cambria Math" panose="02040503050406030204" pitchFamily="18" charset="0"/>
                          </a:rPr>
                          <m:t>108</m:t>
                        </m:r>
                      </m:den>
                    </m:f>
                  </m:oMath>
                </a14:m>
                <a:r>
                  <a:rPr lang="zh-CN" altLang="en-US" sz="2000" dirty="0"/>
                  <a:t> </a:t>
                </a:r>
                <a:endParaRPr lang="en-US" altLang="zh-CN" sz="2000" dirty="0"/>
              </a:p>
              <a:p>
                <a:r>
                  <a:rPr lang="en-US" altLang="zh-CN" sz="2000" dirty="0"/>
                  <a:t>P(A) = 1 -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109</m:t>
                        </m:r>
                      </m:num>
                      <m:den>
                        <m:r>
                          <a:rPr lang="en-US" altLang="zh-CN" sz="2000" i="1">
                            <a:latin typeface="Cambria Math" panose="02040503050406030204" pitchFamily="18" charset="0"/>
                          </a:rPr>
                          <m:t>110</m:t>
                        </m:r>
                      </m:den>
                    </m:f>
                    <m:r>
                      <a:rPr lang="en-US" altLang="zh-CN" sz="2000" i="1">
                        <a:latin typeface="Cambria Math" panose="02040503050406030204" pitchFamily="18" charset="0"/>
                      </a:rPr>
                      <m:t> ∗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108</m:t>
                        </m:r>
                      </m:num>
                      <m:den>
                        <m:r>
                          <a:rPr lang="en-US" altLang="zh-CN" sz="2000" i="1">
                            <a:latin typeface="Cambria Math" panose="02040503050406030204" pitchFamily="18" charset="0"/>
                          </a:rPr>
                          <m:t>109</m:t>
                        </m:r>
                      </m:den>
                    </m:f>
                    <m:r>
                      <a:rPr lang="en-US" altLang="zh-CN" sz="2000" i="1">
                        <a:latin typeface="Cambria Math" panose="02040503050406030204" pitchFamily="18" charset="0"/>
                      </a:rPr>
                      <m:t> ∗ …∗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100</m:t>
                        </m:r>
                      </m:num>
                      <m:den>
                        <m:r>
                          <a:rPr lang="en-US" altLang="zh-CN" sz="2000" i="1">
                            <a:latin typeface="Cambria Math" panose="02040503050406030204" pitchFamily="18" charset="0"/>
                          </a:rPr>
                          <m:t>101</m:t>
                        </m:r>
                      </m:den>
                    </m:f>
                    <m:r>
                      <a:rPr lang="en-US" altLang="zh-CN" sz="2000" i="1">
                        <a:latin typeface="Cambria Math" panose="02040503050406030204" pitchFamily="18" charset="0"/>
                      </a:rPr>
                      <m:t>=1 −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100</m:t>
                        </m:r>
                      </m:num>
                      <m:den>
                        <m:r>
                          <a:rPr lang="en-US" altLang="zh-CN" sz="2000" i="1">
                            <a:latin typeface="Cambria Math" panose="02040503050406030204" pitchFamily="18" charset="0"/>
                          </a:rPr>
                          <m:t>110</m:t>
                        </m:r>
                      </m:den>
                    </m:f>
                    <m:r>
                      <a:rPr lang="en-US" altLang="zh-CN" sz="2000" i="1">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11</m:t>
                        </m:r>
                      </m:den>
                    </m:f>
                  </m:oMath>
                </a14:m>
                <a:r>
                  <a:rPr lang="zh-CN" altLang="en-US" sz="2000" dirty="0"/>
                  <a:t> </a:t>
                </a:r>
                <a:r>
                  <a:rPr lang="en-US" altLang="zh-CN" sz="2000" dirty="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𝐾</m:t>
                        </m:r>
                      </m:den>
                    </m:f>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70611" y="381001"/>
                <a:ext cx="8440189" cy="5749925"/>
              </a:xfrm>
              <a:blipFill>
                <a:blip r:embed="rId2"/>
                <a:stretch>
                  <a:fillRect l="-144" t="-1166" r="-505"/>
                </a:stretch>
              </a:blipFill>
            </p:spPr>
            <p:txBody>
              <a:bodyPr/>
              <a:lstStyle/>
              <a:p>
                <a:r>
                  <a:rPr lang="en-SG">
                    <a:noFill/>
                  </a:rPr>
                  <a:t> </a:t>
                </a:r>
              </a:p>
            </p:txBody>
          </p:sp>
        </mc:Fallback>
      </mc:AlternateContent>
    </p:spTree>
    <p:extLst>
      <p:ext uri="{BB962C8B-B14F-4D97-AF65-F5344CB8AC3E}">
        <p14:creationId xmlns:p14="http://schemas.microsoft.com/office/powerpoint/2010/main" val="148646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24128" y="585216"/>
            <a:ext cx="9720072" cy="844573"/>
          </a:xfrm>
        </p:spPr>
        <p:txBody>
          <a:bodyPr/>
          <a:lstStyle/>
          <a:p>
            <a:r>
              <a:rPr lang="en-US" altLang="zh-CN" dirty="0"/>
              <a:t>Innocent or Guilty ?</a:t>
            </a:r>
          </a:p>
        </p:txBody>
      </p:sp>
      <p:sp>
        <p:nvSpPr>
          <p:cNvPr id="51203" name="Rectangle 3"/>
          <p:cNvSpPr>
            <a:spLocks noGrp="1" noChangeArrowheads="1"/>
          </p:cNvSpPr>
          <p:nvPr>
            <p:ph type="body" idx="1"/>
          </p:nvPr>
        </p:nvSpPr>
        <p:spPr>
          <a:xfrm>
            <a:off x="1537855" y="1762298"/>
            <a:ext cx="8672945" cy="4368628"/>
          </a:xfrm>
        </p:spPr>
        <p:txBody>
          <a:bodyPr/>
          <a:lstStyle/>
          <a:p>
            <a:r>
              <a:rPr lang="en-US" altLang="zh-CN" sz="2600" dirty="0"/>
              <a:t>D is the event of double cot death while E the event that Sally is innocent.</a:t>
            </a:r>
          </a:p>
          <a:p>
            <a:r>
              <a:rPr lang="en-US" altLang="zh-CN" sz="2600" dirty="0"/>
              <a:t>Suppose P(D | E) can be calculated and is very small.</a:t>
            </a:r>
          </a:p>
          <a:p>
            <a:r>
              <a:rPr lang="en-US" altLang="zh-CN" sz="2600" dirty="0"/>
              <a:t>Is that true that Sally is guilty?</a:t>
            </a:r>
          </a:p>
          <a:p>
            <a:r>
              <a:rPr lang="en-US" altLang="zh-CN" sz="2600" dirty="0"/>
              <a:t>We need P(E | D).</a:t>
            </a:r>
          </a:p>
          <a:p>
            <a:r>
              <a:rPr lang="en-US" altLang="zh-CN" sz="2600" dirty="0"/>
              <a:t>If P(E|D) is small, then we convince that Sally is guilty. O.W., we either claim that Sally is innocent or need more evidence.</a:t>
            </a:r>
          </a:p>
          <a:p>
            <a:r>
              <a:rPr lang="en-US" altLang="zh-CN" sz="2600" dirty="0"/>
              <a:t>However, P(D | E) ≠ P (E | D).</a:t>
            </a:r>
          </a:p>
          <a:p>
            <a:r>
              <a:rPr lang="en-US" altLang="zh-CN" sz="2600" dirty="0"/>
              <a:t>Flipped rate can be different in general.</a:t>
            </a:r>
          </a:p>
        </p:txBody>
      </p:sp>
    </p:spTree>
    <p:extLst>
      <p:ext uri="{BB962C8B-B14F-4D97-AF65-F5344CB8AC3E}">
        <p14:creationId xmlns:p14="http://schemas.microsoft.com/office/powerpoint/2010/main" val="315304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Contingency table for medical case</a:t>
            </a:r>
          </a:p>
        </p:txBody>
      </p:sp>
      <p:sp>
        <p:nvSpPr>
          <p:cNvPr id="52227" name="Rectangle 3"/>
          <p:cNvSpPr>
            <a:spLocks noGrp="1" noChangeArrowheads="1"/>
          </p:cNvSpPr>
          <p:nvPr>
            <p:ph type="body" sz="half" idx="1"/>
          </p:nvPr>
        </p:nvSpPr>
        <p:spPr>
          <a:xfrm>
            <a:off x="1981200" y="1600200"/>
            <a:ext cx="8229600" cy="2362200"/>
          </a:xfrm>
        </p:spPr>
        <p:txBody>
          <a:bodyPr/>
          <a:lstStyle/>
          <a:p>
            <a:r>
              <a:rPr lang="en-US" altLang="zh-CN" sz="2600" dirty="0"/>
              <a:t>Pop = 100000. P(disease) = 0.1%.</a:t>
            </a:r>
          </a:p>
          <a:p>
            <a:r>
              <a:rPr lang="en-US" altLang="zh-CN" sz="2600" dirty="0"/>
              <a:t>Sensitivity = P(positive | disease) = 95%.</a:t>
            </a:r>
          </a:p>
          <a:p>
            <a:r>
              <a:rPr lang="en-US" altLang="zh-CN" sz="2600" dirty="0"/>
              <a:t>Specificity = P(negative | no disease) = 90%.</a:t>
            </a:r>
          </a:p>
          <a:p>
            <a:endParaRPr lang="en-US" altLang="zh-CN" sz="2600" dirty="0"/>
          </a:p>
        </p:txBody>
      </p:sp>
      <p:graphicFrame>
        <p:nvGraphicFramePr>
          <p:cNvPr id="52259" name="Group 35"/>
          <p:cNvGraphicFramePr>
            <a:graphicFrameLocks noGrp="1"/>
          </p:cNvGraphicFramePr>
          <p:nvPr>
            <p:ph sz="half" idx="2"/>
          </p:nvPr>
        </p:nvGraphicFramePr>
        <p:xfrm>
          <a:off x="2514600" y="3276600"/>
          <a:ext cx="6324600" cy="2209800"/>
        </p:xfrm>
        <a:graphic>
          <a:graphicData uri="http://schemas.openxmlformats.org/drawingml/2006/table">
            <a:tbl>
              <a:tblPr/>
              <a:tblGrid>
                <a:gridCol w="1581150">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5524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6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Test Neg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Disease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No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9990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89910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99900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10085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charset="-122"/>
                        </a:rPr>
                        <a:t>89915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charset="-122"/>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864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7814"/>
            <a:ext cx="8229600" cy="788987"/>
          </a:xfrm>
        </p:spPr>
        <p:txBody>
          <a:bodyPr/>
          <a:lstStyle/>
          <a:p>
            <a:r>
              <a:rPr lang="en-US" altLang="zh-CN"/>
              <a:t>Reliable test ?</a:t>
            </a:r>
          </a:p>
        </p:txBody>
      </p:sp>
      <p:sp>
        <p:nvSpPr>
          <p:cNvPr id="54275" name="Rectangle 3"/>
          <p:cNvSpPr>
            <a:spLocks noGrp="1" noChangeArrowheads="1"/>
          </p:cNvSpPr>
          <p:nvPr>
            <p:ph type="body" idx="1"/>
          </p:nvPr>
        </p:nvSpPr>
        <p:spPr>
          <a:xfrm>
            <a:off x="1981200" y="1219201"/>
            <a:ext cx="8229600" cy="4911725"/>
          </a:xfrm>
        </p:spPr>
        <p:txBody>
          <a:bodyPr/>
          <a:lstStyle/>
          <a:p>
            <a:r>
              <a:rPr lang="en-US" altLang="zh-CN" dirty="0"/>
              <a:t>P(healthy | negative) = 89910/89915 = 99.99%.</a:t>
            </a:r>
          </a:p>
          <a:p>
            <a:r>
              <a:rPr lang="en-US" altLang="zh-CN" dirty="0"/>
              <a:t>If negative, happy.</a:t>
            </a:r>
          </a:p>
          <a:p>
            <a:r>
              <a:rPr lang="en-US" altLang="zh-CN" dirty="0"/>
              <a:t>P(disease | positive) = 95/10085 = 0.94%.</a:t>
            </a:r>
          </a:p>
          <a:p>
            <a:r>
              <a:rPr lang="en-US" altLang="zh-CN" dirty="0"/>
              <a:t>Among 100 people who are test positive, only 1 develops disease later.</a:t>
            </a:r>
          </a:p>
          <a:p>
            <a:r>
              <a:rPr lang="en-US" altLang="zh-CN" dirty="0"/>
              <a:t>The test is not effective for this case.</a:t>
            </a:r>
          </a:p>
          <a:p>
            <a:r>
              <a:rPr lang="en-US" altLang="zh-CN" dirty="0"/>
              <a:t>P( d | + ) can be used to compare different tests, which are testing the same symptom.</a:t>
            </a:r>
          </a:p>
        </p:txBody>
      </p:sp>
    </p:spTree>
    <p:extLst>
      <p:ext uri="{BB962C8B-B14F-4D97-AF65-F5344CB8AC3E}">
        <p14:creationId xmlns:p14="http://schemas.microsoft.com/office/powerpoint/2010/main" val="1428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altLang="zh-CN" dirty="0"/>
              <a:t>Outlines and Objectives:</a:t>
            </a:r>
          </a:p>
        </p:txBody>
      </p:sp>
      <p:sp>
        <p:nvSpPr>
          <p:cNvPr id="5123" name="Rectangle 3"/>
          <p:cNvSpPr>
            <a:spLocks noGrp="1" noChangeArrowheads="1"/>
          </p:cNvSpPr>
          <p:nvPr>
            <p:ph type="body" idx="1"/>
          </p:nvPr>
        </p:nvSpPr>
        <p:spPr>
          <a:xfrm>
            <a:off x="1524000" y="1752601"/>
            <a:ext cx="8610600" cy="4530725"/>
          </a:xfrm>
        </p:spPr>
        <p:txBody>
          <a:bodyPr/>
          <a:lstStyle/>
          <a:p>
            <a:pPr eaLnBrk="1" hangingPunct="1">
              <a:lnSpc>
                <a:spcPct val="90000"/>
              </a:lnSpc>
            </a:pPr>
            <a:r>
              <a:rPr lang="en-US" altLang="zh-CN" sz="2400" dirty="0"/>
              <a:t>Previously on QR</a:t>
            </a:r>
          </a:p>
          <a:p>
            <a:pPr eaLnBrk="1" hangingPunct="1">
              <a:lnSpc>
                <a:spcPct val="90000"/>
              </a:lnSpc>
            </a:pPr>
            <a:r>
              <a:rPr lang="en-US" altLang="zh-CN" sz="2400" dirty="0"/>
              <a:t>Probability and rules.</a:t>
            </a:r>
          </a:p>
          <a:p>
            <a:pPr eaLnBrk="1" hangingPunct="1">
              <a:lnSpc>
                <a:spcPct val="90000"/>
              </a:lnSpc>
            </a:pPr>
            <a:r>
              <a:rPr lang="en-US" altLang="zh-CN" sz="2400" dirty="0"/>
              <a:t>Average value.</a:t>
            </a:r>
          </a:p>
          <a:p>
            <a:pPr eaLnBrk="1" hangingPunct="1">
              <a:lnSpc>
                <a:spcPct val="90000"/>
              </a:lnSpc>
            </a:pPr>
            <a:r>
              <a:rPr lang="en-US" altLang="zh-CN" sz="2400" dirty="0"/>
              <a:t>Conditional probability.</a:t>
            </a:r>
          </a:p>
          <a:p>
            <a:pPr eaLnBrk="1" hangingPunct="1">
              <a:lnSpc>
                <a:spcPct val="90000"/>
              </a:lnSpc>
            </a:pPr>
            <a:r>
              <a:rPr lang="en-US" altLang="zh-CN" sz="2400" dirty="0"/>
              <a:t>Contingency table for medical case.</a:t>
            </a:r>
          </a:p>
          <a:p>
            <a:pPr eaLnBrk="1" hangingPunct="1">
              <a:lnSpc>
                <a:spcPct val="90000"/>
              </a:lnSpc>
            </a:pPr>
            <a:r>
              <a:rPr lang="en-US" altLang="zh-CN" sz="2400" dirty="0"/>
              <a:t>P value. </a:t>
            </a:r>
          </a:p>
          <a:p>
            <a:pPr eaLnBrk="1" hangingPunct="1">
              <a:lnSpc>
                <a:spcPct val="90000"/>
              </a:lnSpc>
            </a:pPr>
            <a:r>
              <a:rPr lang="en-US" altLang="zh-CN" sz="2400" dirty="0"/>
              <a:t>Homework</a:t>
            </a:r>
          </a:p>
          <a:p>
            <a:pPr eaLnBrk="1" hangingPunct="1">
              <a:lnSpc>
                <a:spcPct val="90000"/>
              </a:lnSpc>
            </a:pPr>
            <a:endParaRPr lang="en-US" altLang="zh-CN" dirty="0"/>
          </a:p>
        </p:txBody>
      </p:sp>
    </p:spTree>
    <p:extLst>
      <p:ext uri="{BB962C8B-B14F-4D97-AF65-F5344CB8AC3E}">
        <p14:creationId xmlns:p14="http://schemas.microsoft.com/office/powerpoint/2010/main" val="1942994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277814"/>
            <a:ext cx="8229600" cy="865187"/>
          </a:xfrm>
        </p:spPr>
        <p:txBody>
          <a:bodyPr/>
          <a:lstStyle/>
          <a:p>
            <a:r>
              <a:rPr lang="en-US" altLang="zh-CN"/>
              <a:t>Hypothesis testing </a:t>
            </a:r>
          </a:p>
        </p:txBody>
      </p:sp>
      <p:sp>
        <p:nvSpPr>
          <p:cNvPr id="46083" name="Rectangle 3"/>
          <p:cNvSpPr>
            <a:spLocks noGrp="1" noChangeArrowheads="1"/>
          </p:cNvSpPr>
          <p:nvPr>
            <p:ph type="body" idx="1"/>
          </p:nvPr>
        </p:nvSpPr>
        <p:spPr>
          <a:xfrm>
            <a:off x="1981200" y="1219201"/>
            <a:ext cx="8229600" cy="5168720"/>
          </a:xfrm>
        </p:spPr>
        <p:txBody>
          <a:bodyPr>
            <a:normAutofit lnSpcReduction="10000"/>
          </a:bodyPr>
          <a:lstStyle/>
          <a:p>
            <a:pPr>
              <a:lnSpc>
                <a:spcPct val="90000"/>
              </a:lnSpc>
            </a:pPr>
            <a:r>
              <a:rPr lang="en-US" altLang="zh-CN" dirty="0"/>
              <a:t>A method of statistical inference.</a:t>
            </a:r>
          </a:p>
          <a:p>
            <a:pPr>
              <a:lnSpc>
                <a:spcPct val="90000"/>
              </a:lnSpc>
            </a:pPr>
            <a:r>
              <a:rPr lang="en-US" altLang="zh-CN" dirty="0"/>
              <a:t>Conclude a claim by rejecting the counter-claim (negation of the claim) statistically. </a:t>
            </a:r>
          </a:p>
          <a:p>
            <a:pPr>
              <a:lnSpc>
                <a:spcPct val="90000"/>
              </a:lnSpc>
            </a:pPr>
            <a:r>
              <a:rPr lang="en-US" altLang="zh-CN" dirty="0"/>
              <a:t>The counter-claim is referred as null hypothesis.</a:t>
            </a:r>
          </a:p>
          <a:p>
            <a:r>
              <a:rPr lang="en-US" altLang="zh-CN" dirty="0"/>
              <a:t>Null is usually something that seems not compatible with the observation. Mathematically, it can be stated as an equation, in most cases.</a:t>
            </a:r>
          </a:p>
          <a:p>
            <a:r>
              <a:rPr lang="en-US" altLang="zh-CN" dirty="0"/>
              <a:t>Alternative hypothesis is usually the expected claim, or something that seems to be more compatible with the observation.</a:t>
            </a:r>
          </a:p>
          <a:p>
            <a:pPr>
              <a:lnSpc>
                <a:spcPct val="90000"/>
              </a:lnSpc>
            </a:pPr>
            <a:r>
              <a:rPr lang="en-US" altLang="zh-CN" dirty="0"/>
              <a:t>Suppose toss a coin for 5 times and the observed result is HHHTH.  (4H1T)</a:t>
            </a:r>
          </a:p>
          <a:p>
            <a:pPr>
              <a:lnSpc>
                <a:spcPct val="90000"/>
              </a:lnSpc>
            </a:pPr>
            <a:r>
              <a:rPr lang="en-US" altLang="zh-CN" dirty="0"/>
              <a:t>If the coin is fair, then P(H)=P(T) = ½.</a:t>
            </a:r>
          </a:p>
          <a:p>
            <a:pPr>
              <a:lnSpc>
                <a:spcPct val="90000"/>
              </a:lnSpc>
            </a:pPr>
            <a:r>
              <a:rPr lang="en-US" altLang="zh-CN" dirty="0"/>
              <a:t>It is more likely that 3H2T or 2H3T.</a:t>
            </a:r>
          </a:p>
          <a:p>
            <a:pPr>
              <a:lnSpc>
                <a:spcPct val="90000"/>
              </a:lnSpc>
            </a:pPr>
            <a:r>
              <a:rPr lang="en-US" altLang="zh-CN" dirty="0"/>
              <a:t>The coin seems to be unfair.</a:t>
            </a:r>
          </a:p>
        </p:txBody>
      </p:sp>
    </p:spTree>
    <p:extLst>
      <p:ext uri="{BB962C8B-B14F-4D97-AF65-F5344CB8AC3E}">
        <p14:creationId xmlns:p14="http://schemas.microsoft.com/office/powerpoint/2010/main" val="159149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24128" y="585216"/>
            <a:ext cx="9720072" cy="778071"/>
          </a:xfrm>
        </p:spPr>
        <p:txBody>
          <a:bodyPr/>
          <a:lstStyle/>
          <a:p>
            <a:r>
              <a:rPr lang="en-US" altLang="zh-CN" dirty="0"/>
              <a:t>Null hypothesis and P value</a:t>
            </a:r>
          </a:p>
        </p:txBody>
      </p:sp>
      <p:sp>
        <p:nvSpPr>
          <p:cNvPr id="47107" name="Rectangle 3"/>
          <p:cNvSpPr>
            <a:spLocks noGrp="1" noChangeArrowheads="1"/>
          </p:cNvSpPr>
          <p:nvPr>
            <p:ph type="body" idx="1"/>
          </p:nvPr>
        </p:nvSpPr>
        <p:spPr>
          <a:xfrm>
            <a:off x="1729047" y="1571105"/>
            <a:ext cx="8481753" cy="4559821"/>
          </a:xfrm>
        </p:spPr>
        <p:txBody>
          <a:bodyPr>
            <a:normAutofit lnSpcReduction="10000"/>
          </a:bodyPr>
          <a:lstStyle/>
          <a:p>
            <a:r>
              <a:rPr lang="en-US" altLang="zh-CN" dirty="0"/>
              <a:t>Specify the threshold first, say 5%.  (research sometimes prefers 1% or even less).  In final exam, without notification, it is 5%.  </a:t>
            </a:r>
          </a:p>
          <a:p>
            <a:r>
              <a:rPr lang="en-US" altLang="zh-CN" dirty="0"/>
              <a:t>We start with a null hypothesis that P(H) = ½, which is better than saying that coin is fair. (We wish to reject it.)  Alternative hypothesis is P(H) &gt; ½.  (one tailed)</a:t>
            </a:r>
          </a:p>
          <a:p>
            <a:r>
              <a:rPr lang="en-US" altLang="zh-CN" dirty="0"/>
              <a:t>P value is the probability of events that are equivalent to or more extreme than the observed, given the null hypothesis.  </a:t>
            </a:r>
          </a:p>
          <a:p>
            <a:r>
              <a:rPr lang="en-US" altLang="zh-CN" dirty="0"/>
              <a:t>p = P(4H1T) + P(5H). </a:t>
            </a:r>
          </a:p>
          <a:p>
            <a:r>
              <a:rPr lang="en-US" altLang="zh-CN" dirty="0"/>
              <a:t>P(4H1T) = 5 * (1/2)^4 * (1/2) = 5 * (1/2)^5.</a:t>
            </a:r>
          </a:p>
          <a:p>
            <a:r>
              <a:rPr lang="en-US" altLang="zh-CN" dirty="0"/>
              <a:t>P(5H) = 1*(1/2)^5.   (in this case, only one event counts as more extreme, according to alternative hypothesis. </a:t>
            </a:r>
          </a:p>
          <a:p>
            <a:r>
              <a:rPr lang="en-US" altLang="zh-CN" dirty="0"/>
              <a:t>p = 0.18.</a:t>
            </a:r>
          </a:p>
          <a:p>
            <a:endParaRPr lang="en-US" altLang="zh-CN" dirty="0"/>
          </a:p>
          <a:p>
            <a:endParaRPr lang="en-US" altLang="zh-CN" dirty="0"/>
          </a:p>
        </p:txBody>
      </p:sp>
    </p:spTree>
    <p:extLst>
      <p:ext uri="{BB962C8B-B14F-4D97-AF65-F5344CB8AC3E}">
        <p14:creationId xmlns:p14="http://schemas.microsoft.com/office/powerpoint/2010/main" val="141831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277814"/>
            <a:ext cx="8229600" cy="941387"/>
          </a:xfrm>
        </p:spPr>
        <p:txBody>
          <a:bodyPr/>
          <a:lstStyle/>
          <a:p>
            <a:r>
              <a:rPr lang="en-US" altLang="zh-CN"/>
              <a:t>Inference</a:t>
            </a:r>
          </a:p>
        </p:txBody>
      </p:sp>
      <p:sp>
        <p:nvSpPr>
          <p:cNvPr id="48131" name="Rectangle 3"/>
          <p:cNvSpPr>
            <a:spLocks noGrp="1" noChangeArrowheads="1"/>
          </p:cNvSpPr>
          <p:nvPr>
            <p:ph type="body" idx="1"/>
          </p:nvPr>
        </p:nvSpPr>
        <p:spPr>
          <a:xfrm>
            <a:off x="1981200" y="1295401"/>
            <a:ext cx="8229600" cy="4937974"/>
          </a:xfrm>
        </p:spPr>
        <p:txBody>
          <a:bodyPr>
            <a:normAutofit/>
          </a:bodyPr>
          <a:lstStyle/>
          <a:p>
            <a:r>
              <a:rPr lang="en-US" altLang="zh-CN" sz="2100" dirty="0"/>
              <a:t>p = 0.18 &gt; 0.05.</a:t>
            </a:r>
          </a:p>
          <a:p>
            <a:r>
              <a:rPr lang="en-US" altLang="zh-CN" sz="2100" dirty="0"/>
              <a:t>we do not reject the null hypothesis at the 5% significance level. </a:t>
            </a:r>
          </a:p>
          <a:p>
            <a:r>
              <a:rPr lang="en-US" altLang="zh-CN" sz="2400" dirty="0"/>
              <a:t>In other words, the evidence is not statistically significant, or say, insufficient evidence to reject the null.</a:t>
            </a:r>
          </a:p>
          <a:p>
            <a:r>
              <a:rPr lang="en-US" altLang="zh-CN" sz="2400" dirty="0"/>
              <a:t>But we didn’t prove or accept the null hypothesis.</a:t>
            </a:r>
          </a:p>
          <a:p>
            <a:r>
              <a:rPr lang="en-US" altLang="zh-CN" sz="2100" dirty="0"/>
              <a:t>If observation is HHHHH,     P = 0.03 &lt; 0.05.</a:t>
            </a:r>
          </a:p>
          <a:p>
            <a:r>
              <a:rPr lang="en-US" altLang="zh-CN" sz="2400" dirty="0"/>
              <a:t>we reject the null hypothesis in favor of the alternative hypothesis. </a:t>
            </a:r>
          </a:p>
          <a:p>
            <a:r>
              <a:rPr lang="en-US" altLang="zh-CN" sz="2400" dirty="0"/>
              <a:t>Or say, we accept the alternative hypothesis, </a:t>
            </a:r>
          </a:p>
          <a:p>
            <a:r>
              <a:rPr lang="en-US" altLang="zh-CN" sz="2400" dirty="0"/>
              <a:t>Or say, we conclude “the coin is biased against tail” at a certain level of statistical significance. We try to avoid call it is a proof as there is a (small) chance that we are making a wrong claim. </a:t>
            </a:r>
          </a:p>
          <a:p>
            <a:endParaRPr lang="en-US" altLang="zh-CN" sz="2100" dirty="0"/>
          </a:p>
          <a:p>
            <a:endParaRPr lang="en-US" altLang="zh-CN" sz="2100" dirty="0"/>
          </a:p>
          <a:p>
            <a:endParaRPr lang="en-US" altLang="zh-CN" sz="2100" dirty="0"/>
          </a:p>
        </p:txBody>
      </p:sp>
    </p:spTree>
    <p:extLst>
      <p:ext uri="{BB962C8B-B14F-4D97-AF65-F5344CB8AC3E}">
        <p14:creationId xmlns:p14="http://schemas.microsoft.com/office/powerpoint/2010/main" val="39517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7814"/>
            <a:ext cx="8229600" cy="560387"/>
          </a:xfrm>
        </p:spPr>
        <p:txBody>
          <a:bodyPr>
            <a:normAutofit fontScale="90000"/>
          </a:bodyPr>
          <a:lstStyle/>
          <a:p>
            <a:r>
              <a:rPr lang="en-US" altLang="zh-CN" dirty="0"/>
              <a:t>Threshold (beyond module)</a:t>
            </a:r>
            <a:endParaRPr lang="zh-CN" altLang="en-US" dirty="0"/>
          </a:p>
        </p:txBody>
      </p:sp>
      <p:sp>
        <p:nvSpPr>
          <p:cNvPr id="3" name="内容占位符 2"/>
          <p:cNvSpPr>
            <a:spLocks noGrp="1"/>
          </p:cNvSpPr>
          <p:nvPr>
            <p:ph idx="1"/>
          </p:nvPr>
        </p:nvSpPr>
        <p:spPr>
          <a:xfrm>
            <a:off x="1981200" y="953037"/>
            <a:ext cx="8229600" cy="5512157"/>
          </a:xfrm>
        </p:spPr>
        <p:txBody>
          <a:bodyPr>
            <a:normAutofit lnSpcReduction="10000"/>
          </a:bodyPr>
          <a:lstStyle/>
          <a:p>
            <a:r>
              <a:rPr lang="en-US" altLang="zh-CN" sz="2000" dirty="0"/>
              <a:t>Significance level: 1% or 5% or 10%.</a:t>
            </a:r>
          </a:p>
          <a:p>
            <a:r>
              <a:rPr lang="en-US" altLang="zh-CN" sz="2000" dirty="0"/>
              <a:t>It should be decided before calculating P value.</a:t>
            </a:r>
          </a:p>
          <a:p>
            <a:r>
              <a:rPr lang="en-US" altLang="zh-CN" sz="2000" dirty="0"/>
              <a:t>It indicates the probability of making (Type I) error is small and being bounded by the threshold, given the null is true. </a:t>
            </a:r>
          </a:p>
          <a:p>
            <a:r>
              <a:rPr lang="en-US" altLang="zh-CN" sz="2000" dirty="0"/>
              <a:t>If P value = 3% &lt; 5%, then we claim P(H) &gt; ½ at the 5% significance level. </a:t>
            </a:r>
          </a:p>
          <a:p>
            <a:r>
              <a:rPr lang="en-US" altLang="zh-CN" sz="2000" dirty="0"/>
              <a:t>However, in practical, it is still possible that P(H) = ½.  Our claim is wrong but actually null is correct. This is a (Type I) error. (or false positive) </a:t>
            </a:r>
          </a:p>
          <a:p>
            <a:r>
              <a:rPr lang="en-US" altLang="zh-CN" sz="2000" dirty="0"/>
              <a:t>Good news is that the chance of making such mistake, given the null is true, is being bounded by 5%. Our claim is most likely correct (roughly 95% cases).</a:t>
            </a:r>
          </a:p>
          <a:p>
            <a:r>
              <a:rPr lang="en-US" altLang="zh-CN" sz="2000" dirty="0"/>
              <a:t>Thus, by choosing 1%, it is harder to reject. Whenever we reject the null, the claim is more reliable. That is why research usually use 1% and often uses “P value &lt;&lt; 1%” to indicate the significance of the claim (say the observed difference is  not likely to be caused by random error or purely by chance). </a:t>
            </a:r>
          </a:p>
          <a:p>
            <a:pPr marL="0" indent="0">
              <a:buNone/>
            </a:pPr>
            <a:r>
              <a:rPr lang="en-US" altLang="zh-CN" sz="2000" dirty="0"/>
              <a:t>Note that statistically significant and practically significant (clinically significant) are different. To </a:t>
            </a:r>
            <a:r>
              <a:rPr lang="en-US" altLang="zh-CN" sz="2000"/>
              <a:t>really “prove” </a:t>
            </a:r>
            <a:r>
              <a:rPr lang="en-US" altLang="zh-CN" sz="2000" dirty="0"/>
              <a:t>something needs much more effort in real life, while the statistical test can still give us some insight or trigger other studies.</a:t>
            </a:r>
            <a:endParaRPr lang="zh-CN" altLang="en-US" sz="2000" dirty="0"/>
          </a:p>
        </p:txBody>
      </p:sp>
    </p:spTree>
    <p:extLst>
      <p:ext uri="{BB962C8B-B14F-4D97-AF65-F5344CB8AC3E}">
        <p14:creationId xmlns:p14="http://schemas.microsoft.com/office/powerpoint/2010/main" val="198143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7814"/>
            <a:ext cx="8229600" cy="636587"/>
          </a:xfrm>
        </p:spPr>
        <p:txBody>
          <a:bodyPr/>
          <a:lstStyle/>
          <a:p>
            <a:r>
              <a:rPr lang="en-US" altLang="zh-CN" sz="2200" dirty="0"/>
              <a:t>Two tailed test  (beyond module and only for those who learned two tailed test before)</a:t>
            </a:r>
            <a:endParaRPr lang="zh-CN" altLang="en-US" sz="2200" dirty="0"/>
          </a:p>
        </p:txBody>
      </p:sp>
      <p:sp>
        <p:nvSpPr>
          <p:cNvPr id="3" name="内容占位符 2"/>
          <p:cNvSpPr>
            <a:spLocks noGrp="1"/>
          </p:cNvSpPr>
          <p:nvPr>
            <p:ph idx="1"/>
          </p:nvPr>
        </p:nvSpPr>
        <p:spPr>
          <a:xfrm>
            <a:off x="1981200" y="1066801"/>
            <a:ext cx="8229600" cy="5269605"/>
          </a:xfrm>
        </p:spPr>
        <p:txBody>
          <a:bodyPr>
            <a:normAutofit/>
          </a:bodyPr>
          <a:lstStyle/>
          <a:p>
            <a:r>
              <a:rPr lang="en-US" altLang="zh-CN" sz="2000" dirty="0"/>
              <a:t>Observe HHHTH.</a:t>
            </a:r>
          </a:p>
          <a:p>
            <a:r>
              <a:rPr lang="en-US" altLang="zh-CN" sz="2000" dirty="0"/>
              <a:t>Null: P(H) = ½.  Alternative: P(H) ≠ ½. </a:t>
            </a:r>
          </a:p>
          <a:p>
            <a:r>
              <a:rPr lang="en-US" altLang="zh-CN" sz="2000" dirty="0"/>
              <a:t>P value = P(4H1T) + P(4T1H) + P(5H) + P(5T).</a:t>
            </a:r>
          </a:p>
          <a:p>
            <a:r>
              <a:rPr lang="en-US" altLang="zh-CN" sz="2000" dirty="0"/>
              <a:t>4H1T, 4T1H are equivalent to HHHTH under Alternative Hypothesis.</a:t>
            </a:r>
          </a:p>
          <a:p>
            <a:r>
              <a:rPr lang="en-US" altLang="zh-CN" sz="2000" dirty="0"/>
              <a:t>5H0T</a:t>
            </a:r>
            <a:r>
              <a:rPr lang="zh-CN" altLang="en-US" sz="2000" dirty="0"/>
              <a:t>，</a:t>
            </a:r>
            <a:r>
              <a:rPr lang="en-US" altLang="zh-CN" sz="2000" dirty="0"/>
              <a:t>5T0H are both more extreme than HHHTH under Alternative.</a:t>
            </a:r>
          </a:p>
          <a:p>
            <a:r>
              <a:rPr lang="en-US" altLang="zh-CN" sz="2000" dirty="0"/>
              <a:t>P value = 2 * (P(4H1T) + P(5H)) = 0.36. </a:t>
            </a:r>
          </a:p>
          <a:p>
            <a:r>
              <a:rPr lang="en-US" altLang="zh-CN" sz="2000" dirty="0"/>
              <a:t>If the distribution under null is symmetry, then (2 tailed) P value = 2* (1 tailed) P value. If using same threshold, two tailed test is harder to reject the null. Hence, the conclusion in two tailed test are, if rejecting the null, relatively stronger than that in one tailed test.  </a:t>
            </a:r>
          </a:p>
          <a:p>
            <a:r>
              <a:rPr lang="en-US" altLang="zh-CN" sz="2000" dirty="0"/>
              <a:t>For one tailed test, if not rejecting the null, the conclusion is relatively weak, as we don’t know much about whether P(H) = ½ or P(H) is actually significantly less than ½. </a:t>
            </a:r>
          </a:p>
        </p:txBody>
      </p:sp>
    </p:spTree>
    <p:extLst>
      <p:ext uri="{BB962C8B-B14F-4D97-AF65-F5344CB8AC3E}">
        <p14:creationId xmlns:p14="http://schemas.microsoft.com/office/powerpoint/2010/main" val="384350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7814"/>
            <a:ext cx="8229600" cy="788987"/>
          </a:xfrm>
        </p:spPr>
        <p:txBody>
          <a:bodyPr/>
          <a:lstStyle/>
          <a:p>
            <a:r>
              <a:rPr lang="en-US" dirty="0"/>
              <a:t>Homework 	</a:t>
            </a:r>
          </a:p>
        </p:txBody>
      </p:sp>
      <p:sp>
        <p:nvSpPr>
          <p:cNvPr id="3" name="Content Placeholder 2"/>
          <p:cNvSpPr>
            <a:spLocks noGrp="1"/>
          </p:cNvSpPr>
          <p:nvPr>
            <p:ph idx="1"/>
          </p:nvPr>
        </p:nvSpPr>
        <p:spPr>
          <a:xfrm>
            <a:off x="1981200" y="1066801"/>
            <a:ext cx="8229600" cy="5064125"/>
          </a:xfrm>
        </p:spPr>
        <p:txBody>
          <a:bodyPr>
            <a:normAutofit lnSpcReduction="10000"/>
          </a:bodyPr>
          <a:lstStyle/>
          <a:p>
            <a:r>
              <a:rPr lang="en-US" sz="1900" dirty="0"/>
              <a:t>A pregnant female is provided the following list of tests which aim at detecting fetal anomalies including Down’s Syndrome. (Trisomy 21 or T21)</a:t>
            </a:r>
          </a:p>
          <a:p>
            <a:r>
              <a:rPr lang="en-US" sz="1900" dirty="0"/>
              <a:t>She is strongly encouraged to take one of these by her doctor. </a:t>
            </a:r>
          </a:p>
          <a:p>
            <a:r>
              <a:rPr lang="en-US" sz="1900" dirty="0"/>
              <a:t>Suppose you are her advisor, </a:t>
            </a:r>
            <a:r>
              <a:rPr lang="en-US" sz="1900" dirty="0" err="1"/>
              <a:t>pls</a:t>
            </a:r>
            <a:r>
              <a:rPr lang="en-US" sz="1900" dirty="0"/>
              <a:t> </a:t>
            </a:r>
            <a:r>
              <a:rPr lang="en-US" sz="1900" u="sng" dirty="0">
                <a:solidFill>
                  <a:srgbClr val="FF0000"/>
                </a:solidFill>
              </a:rPr>
              <a:t>make your choice </a:t>
            </a:r>
            <a:r>
              <a:rPr lang="en-US" sz="1900" dirty="0"/>
              <a:t>after going through the following link and applying our QR method to analyze.</a:t>
            </a:r>
          </a:p>
          <a:p>
            <a:r>
              <a:rPr lang="en-US" sz="1900" dirty="0"/>
              <a:t>The different tests can detect different list of fetal anomalies and at different prices.  For convenience of discussion, let us just focus in accuracy in Down’s Syndrome. (DS)</a:t>
            </a:r>
          </a:p>
          <a:p>
            <a:r>
              <a:rPr lang="en-US" sz="1900" dirty="0"/>
              <a:t>The base rate for DS is 1/750 (in Singapore).</a:t>
            </a:r>
          </a:p>
          <a:p>
            <a:r>
              <a:rPr lang="en-US" sz="1900" dirty="0"/>
              <a:t>Detection rate = sensitivity.   (</a:t>
            </a:r>
            <a:r>
              <a:rPr lang="en-US" sz="1900" dirty="0" err="1"/>
              <a:t>pls</a:t>
            </a:r>
            <a:r>
              <a:rPr lang="en-US" sz="1900" dirty="0"/>
              <a:t> think about it)</a:t>
            </a:r>
          </a:p>
          <a:p>
            <a:r>
              <a:rPr lang="en-US" sz="1900" dirty="0"/>
              <a:t>False positive rate = 1 – specificity.     (think about it)</a:t>
            </a:r>
          </a:p>
          <a:p>
            <a:r>
              <a:rPr lang="en-US" sz="1900" dirty="0">
                <a:solidFill>
                  <a:srgbClr val="FF0000"/>
                </a:solidFill>
              </a:rPr>
              <a:t>Hint</a:t>
            </a:r>
            <a:r>
              <a:rPr lang="en-US" sz="1900" dirty="0"/>
              <a:t>: compare P( True DS | test positive).</a:t>
            </a:r>
          </a:p>
          <a:p>
            <a:r>
              <a:rPr lang="en-US" sz="1900" dirty="0"/>
              <a:t>Compare P ( No DS | test negative). </a:t>
            </a:r>
          </a:p>
          <a:p>
            <a:r>
              <a:rPr lang="en-US" sz="1900" dirty="0" err="1"/>
              <a:t>Pls</a:t>
            </a:r>
            <a:r>
              <a:rPr lang="en-US" sz="1900" dirty="0"/>
              <a:t> collect detection rate and false positive rate from different websites. </a:t>
            </a:r>
          </a:p>
        </p:txBody>
      </p:sp>
    </p:spTree>
    <p:extLst>
      <p:ext uri="{BB962C8B-B14F-4D97-AF65-F5344CB8AC3E}">
        <p14:creationId xmlns:p14="http://schemas.microsoft.com/office/powerpoint/2010/main" val="356644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9925"/>
          </a:xfrm>
        </p:spPr>
        <p:txBody>
          <a:bodyPr>
            <a:normAutofit fontScale="92500" lnSpcReduction="10000"/>
          </a:bodyPr>
          <a:lstStyle/>
          <a:p>
            <a:r>
              <a:rPr lang="en-US" sz="2000" dirty="0"/>
              <a:t>Option 1: OSCAR (including NT test)</a:t>
            </a:r>
          </a:p>
          <a:p>
            <a:r>
              <a:rPr lang="en-US" sz="2000" dirty="0">
                <a:hlinkClick r:id="rId2"/>
              </a:rPr>
              <a:t>https://www.thomsonmedical.com/birth-at-thomson/pre-admission/prenatal-tests/</a:t>
            </a:r>
            <a:endParaRPr lang="en-US" sz="2000" dirty="0"/>
          </a:p>
          <a:p>
            <a:r>
              <a:rPr lang="en-US" sz="2000" dirty="0"/>
              <a:t>The price is roughly 300 - 400 S$.</a:t>
            </a:r>
          </a:p>
          <a:p>
            <a:r>
              <a:rPr lang="en-US" sz="2000" dirty="0"/>
              <a:t>Option 2: Panorama Test</a:t>
            </a:r>
          </a:p>
          <a:p>
            <a:r>
              <a:rPr lang="en-US" sz="2000" dirty="0">
                <a:hlinkClick r:id="rId3"/>
              </a:rPr>
              <a:t>http://www.panoramatest.com/panorama-test/clinical-information</a:t>
            </a:r>
            <a:endParaRPr lang="en-US" sz="2000" dirty="0"/>
          </a:p>
          <a:p>
            <a:r>
              <a:rPr lang="en-US" sz="2000" dirty="0"/>
              <a:t>Price is roughly 1300+ S$.</a:t>
            </a:r>
          </a:p>
          <a:p>
            <a:r>
              <a:rPr lang="en-US" sz="2000" dirty="0"/>
              <a:t>Option 3: Harmony Test</a:t>
            </a:r>
          </a:p>
          <a:p>
            <a:r>
              <a:rPr lang="en-US" sz="2000" dirty="0">
                <a:hlinkClick r:id="rId4"/>
              </a:rPr>
              <a:t>http://www.ariosadx.com/nejm-harmony-next-study</a:t>
            </a:r>
            <a:endParaRPr lang="en-US" sz="2000" dirty="0"/>
          </a:p>
          <a:p>
            <a:r>
              <a:rPr lang="en-US" sz="2000" dirty="0"/>
              <a:t>Price is roughly 1000+ S$.</a:t>
            </a:r>
          </a:p>
          <a:p>
            <a:r>
              <a:rPr lang="en-US" sz="2000" dirty="0"/>
              <a:t>Option 4: </a:t>
            </a:r>
            <a:r>
              <a:rPr lang="en-US" sz="2000" dirty="0" err="1"/>
              <a:t>Igene</a:t>
            </a:r>
            <a:r>
              <a:rPr lang="en-US" sz="2000" dirty="0"/>
              <a:t> Test</a:t>
            </a:r>
          </a:p>
          <a:p>
            <a:pPr marL="0" indent="0">
              <a:buNone/>
            </a:pPr>
            <a:r>
              <a:rPr lang="en-US" sz="2000" dirty="0"/>
              <a:t>      </a:t>
            </a:r>
            <a:r>
              <a:rPr lang="en-US" sz="2000" dirty="0">
                <a:hlinkClick r:id="rId5"/>
              </a:rPr>
              <a:t>http://www.igeneprenataltest.com/clinical-data/</a:t>
            </a:r>
            <a:endParaRPr lang="en-US" sz="2000" dirty="0"/>
          </a:p>
          <a:p>
            <a:pPr marL="0" indent="0">
              <a:buNone/>
            </a:pPr>
            <a:r>
              <a:rPr lang="en-US" sz="2000" dirty="0"/>
              <a:t>      Price is roughly 800+ S$.</a:t>
            </a:r>
          </a:p>
          <a:p>
            <a:pPr marL="0" indent="0">
              <a:buNone/>
            </a:pPr>
            <a:endParaRPr lang="en-US" sz="2000" dirty="0"/>
          </a:p>
          <a:p>
            <a:r>
              <a:rPr lang="en-US" sz="2000" dirty="0"/>
              <a:t>Trust me that you will face this choice question in future.</a:t>
            </a:r>
          </a:p>
        </p:txBody>
      </p:sp>
    </p:spTree>
    <p:extLst>
      <p:ext uri="{BB962C8B-B14F-4D97-AF65-F5344CB8AC3E}">
        <p14:creationId xmlns:p14="http://schemas.microsoft.com/office/powerpoint/2010/main" val="317664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endParaRPr lang="en-US" altLang="en-US"/>
          </a:p>
        </p:txBody>
      </p:sp>
      <p:sp>
        <p:nvSpPr>
          <p:cNvPr id="28674" name="Rectangle 3"/>
          <p:cNvSpPr>
            <a:spLocks noGrp="1" noChangeArrowheads="1"/>
          </p:cNvSpPr>
          <p:nvPr>
            <p:ph type="body" idx="1"/>
          </p:nvPr>
        </p:nvSpPr>
        <p:spPr/>
        <p:txBody>
          <a:bodyPr/>
          <a:lstStyle/>
          <a:p>
            <a:pPr algn="ctr" eaLnBrk="1" hangingPunct="1"/>
            <a:endParaRPr lang="en-US" altLang="zh-CN" sz="4400" b="1"/>
          </a:p>
          <a:p>
            <a:pPr algn="ctr" eaLnBrk="1" hangingPunct="1"/>
            <a:endParaRPr lang="en-US" altLang="zh-CN" sz="4400" b="1"/>
          </a:p>
          <a:p>
            <a:pPr algn="ctr" eaLnBrk="1" hangingPunct="1"/>
            <a:r>
              <a:rPr lang="en-US" altLang="zh-CN" sz="4400" b="1"/>
              <a:t>Thank you!</a:t>
            </a:r>
            <a:r>
              <a:rPr lang="en-US" altLang="zh-CN"/>
              <a:t> </a:t>
            </a:r>
          </a:p>
        </p:txBody>
      </p:sp>
    </p:spTree>
    <p:extLst>
      <p:ext uri="{BB962C8B-B14F-4D97-AF65-F5344CB8AC3E}">
        <p14:creationId xmlns:p14="http://schemas.microsoft.com/office/powerpoint/2010/main" val="1403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7814"/>
            <a:ext cx="8229600" cy="712787"/>
          </a:xfrm>
        </p:spPr>
        <p:txBody>
          <a:bodyPr/>
          <a:lstStyle/>
          <a:p>
            <a:r>
              <a:rPr lang="en-SG" dirty="0"/>
              <a:t>RR and OR</a:t>
            </a:r>
          </a:p>
        </p:txBody>
      </p:sp>
      <p:sp>
        <p:nvSpPr>
          <p:cNvPr id="3" name="Content Placeholder 2"/>
          <p:cNvSpPr>
            <a:spLocks noGrp="1"/>
          </p:cNvSpPr>
          <p:nvPr>
            <p:ph idx="1"/>
          </p:nvPr>
        </p:nvSpPr>
        <p:spPr>
          <a:xfrm>
            <a:off x="1981200" y="1295401"/>
            <a:ext cx="8229600" cy="4835525"/>
          </a:xfrm>
        </p:spPr>
        <p:txBody>
          <a:bodyPr>
            <a:normAutofit/>
          </a:bodyPr>
          <a:lstStyle/>
          <a:p>
            <a:r>
              <a:rPr lang="en-SG" dirty="0"/>
              <a:t>The details of RR and OR can be found in chapter 2 and chapter 5 review slides sent previously.  </a:t>
            </a:r>
          </a:p>
          <a:p>
            <a:r>
              <a:rPr lang="en-SG" dirty="0"/>
              <a:t>RR and OR are basically another (advanced and more effective) method of comparing rate of something among different groups. </a:t>
            </a:r>
          </a:p>
          <a:p>
            <a:r>
              <a:rPr lang="en-SG" dirty="0"/>
              <a:t>Case 1:  RR = 1, </a:t>
            </a:r>
            <a:r>
              <a:rPr lang="en-SG" dirty="0">
                <a:sym typeface="Wingdings" panose="05000000000000000000" pitchFamily="2" charset="2"/>
              </a:rPr>
              <a:t> which means OR = 1 and there is no association.</a:t>
            </a:r>
          </a:p>
          <a:p>
            <a:r>
              <a:rPr lang="en-SG" dirty="0">
                <a:sym typeface="Wingdings" panose="05000000000000000000" pitchFamily="2" charset="2"/>
              </a:rPr>
              <a:t>Case 2:  RR &gt; 1, which means OR &gt; 1 and there is a positive association. Mathematically, OR &gt; RR &gt; 1 in such case.</a:t>
            </a:r>
          </a:p>
          <a:p>
            <a:r>
              <a:rPr lang="en-SG" dirty="0">
                <a:sym typeface="Wingdings" panose="05000000000000000000" pitchFamily="2" charset="2"/>
              </a:rPr>
              <a:t>Case 3:  RR &lt; 1,  OR &lt; 1, negative association.  OR &lt; RR &lt; 1.</a:t>
            </a:r>
          </a:p>
          <a:p>
            <a:pPr marL="0" indent="0">
              <a:buNone/>
            </a:pPr>
            <a:r>
              <a:rPr lang="en-SG" dirty="0">
                <a:sym typeface="Wingdings" panose="05000000000000000000" pitchFamily="2" charset="2"/>
              </a:rPr>
              <a:t> For the same table, mathematically, OR seems indicating a stronger  correlation, as OR is further away from 1, compared with RR.</a:t>
            </a:r>
          </a:p>
          <a:p>
            <a:r>
              <a:rPr lang="en-SG" dirty="0">
                <a:sym typeface="Wingdings" panose="05000000000000000000" pitchFamily="2" charset="2"/>
              </a:rPr>
              <a:t>However, there is no direct meaning of comparing RR with OR. They are just measuring the relationship in a different perspective. </a:t>
            </a:r>
            <a:endParaRPr lang="en-SG" dirty="0"/>
          </a:p>
        </p:txBody>
      </p:sp>
    </p:spTree>
    <p:extLst>
      <p:ext uri="{BB962C8B-B14F-4D97-AF65-F5344CB8AC3E}">
        <p14:creationId xmlns:p14="http://schemas.microsoft.com/office/powerpoint/2010/main" val="125562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9925"/>
          </a:xfrm>
        </p:spPr>
        <p:txBody>
          <a:bodyPr>
            <a:normAutofit/>
          </a:bodyPr>
          <a:lstStyle/>
          <a:p>
            <a:r>
              <a:rPr lang="en-SG" sz="2600" dirty="0"/>
              <a:t>For prospective cohort study, we can either use RR or </a:t>
            </a:r>
            <a:r>
              <a:rPr lang="en-SG" sz="2600" dirty="0" err="1"/>
              <a:t>OR</a:t>
            </a:r>
            <a:r>
              <a:rPr lang="en-SG" sz="2600" dirty="0"/>
              <a:t> to estimate that of the population. Some people prefer using RR and call that relative risk.</a:t>
            </a:r>
          </a:p>
          <a:p>
            <a:r>
              <a:rPr lang="en-SG" sz="2600" dirty="0"/>
              <a:t>In some papers beyond QR, people prefer using Hazard ratio (HR) to suggest the correlation. Hazard ratio is more like a comparison of instantaneous risk among different groups. BTW, HR is a constant across the whole period.</a:t>
            </a:r>
          </a:p>
          <a:p>
            <a:r>
              <a:rPr lang="en-SG" sz="2600" dirty="0"/>
              <a:t>For retrospective case control study, we usually suggest only using OR to estimate OR of the population. (as most of cases, the proportions are unknown or different. The term “proportions” are explained in the following example) </a:t>
            </a:r>
          </a:p>
        </p:txBody>
      </p:sp>
    </p:spTree>
    <p:extLst>
      <p:ext uri="{BB962C8B-B14F-4D97-AF65-F5344CB8AC3E}">
        <p14:creationId xmlns:p14="http://schemas.microsoft.com/office/powerpoint/2010/main" val="323192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7814"/>
            <a:ext cx="8229600" cy="941387"/>
          </a:xfrm>
        </p:spPr>
        <p:txBody>
          <a:bodyPr>
            <a:normAutofit fontScale="90000"/>
          </a:bodyPr>
          <a:lstStyle/>
          <a:p>
            <a:r>
              <a:rPr lang="en-US" altLang="zh-CN"/>
              <a:t>Probability = measure of uncertainty</a:t>
            </a:r>
          </a:p>
        </p:txBody>
      </p:sp>
      <p:sp>
        <p:nvSpPr>
          <p:cNvPr id="36867" name="Rectangle 3"/>
          <p:cNvSpPr>
            <a:spLocks noGrp="1" noChangeArrowheads="1"/>
          </p:cNvSpPr>
          <p:nvPr>
            <p:ph type="body" idx="1"/>
          </p:nvPr>
        </p:nvSpPr>
        <p:spPr>
          <a:xfrm>
            <a:off x="1981200" y="1219201"/>
            <a:ext cx="8229600" cy="4911725"/>
          </a:xfrm>
        </p:spPr>
        <p:txBody>
          <a:bodyPr/>
          <a:lstStyle/>
          <a:p>
            <a:r>
              <a:rPr lang="en-US" altLang="zh-CN" sz="2800" dirty="0"/>
              <a:t>P ∈ [0, 1].  </a:t>
            </a:r>
          </a:p>
          <a:p>
            <a:r>
              <a:rPr lang="en-US" altLang="zh-CN" sz="2800" dirty="0"/>
              <a:t>0 refers to impossible and 1 refers to definitely happen. Larger p means higher chance to happen.</a:t>
            </a:r>
          </a:p>
          <a:p>
            <a:r>
              <a:rPr lang="en-US" altLang="zh-CN" sz="2800" dirty="0"/>
              <a:t>Probability can be interpreted using the relative frequency. P is the limit of the relative frequency in the long run.</a:t>
            </a:r>
          </a:p>
          <a:p>
            <a:r>
              <a:rPr lang="en-US" altLang="zh-CN" sz="2800" dirty="0"/>
              <a:t>We can also use the theoretical probability value to predict the relative frequency.</a:t>
            </a:r>
          </a:p>
          <a:p>
            <a:endParaRPr lang="en-US" altLang="zh-CN" dirty="0"/>
          </a:p>
        </p:txBody>
      </p:sp>
    </p:spTree>
    <p:extLst>
      <p:ext uri="{BB962C8B-B14F-4D97-AF65-F5344CB8AC3E}">
        <p14:creationId xmlns:p14="http://schemas.microsoft.com/office/powerpoint/2010/main" val="156516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277814"/>
            <a:ext cx="8229600" cy="941387"/>
          </a:xfrm>
        </p:spPr>
        <p:txBody>
          <a:bodyPr/>
          <a:lstStyle/>
          <a:p>
            <a:r>
              <a:rPr lang="en-US" altLang="zh-CN"/>
              <a:t>Equally like outcomes</a:t>
            </a:r>
          </a:p>
        </p:txBody>
      </p:sp>
      <p:sp>
        <p:nvSpPr>
          <p:cNvPr id="37891" name="Rectangle 3"/>
          <p:cNvSpPr>
            <a:spLocks noGrp="1" noChangeArrowheads="1"/>
          </p:cNvSpPr>
          <p:nvPr>
            <p:ph type="body" idx="1"/>
          </p:nvPr>
        </p:nvSpPr>
        <p:spPr>
          <a:xfrm>
            <a:off x="1981200" y="1295401"/>
            <a:ext cx="8229600" cy="4835525"/>
          </a:xfrm>
        </p:spPr>
        <p:txBody>
          <a:bodyPr/>
          <a:lstStyle/>
          <a:p>
            <a:r>
              <a:rPr lang="en-US" altLang="zh-CN" sz="2800" dirty="0"/>
              <a:t>Toss a coin: 0, 1.  P(x = 0) = P (x =1) = ½.</a:t>
            </a:r>
          </a:p>
          <a:p>
            <a:r>
              <a:rPr lang="en-US" altLang="zh-CN" sz="2800" dirty="0"/>
              <a:t>P(Head) + P(tail) = 1,  P(H) = P(T). Thus, P(H) = P(T) = ½.</a:t>
            </a:r>
          </a:p>
          <a:p>
            <a:r>
              <a:rPr lang="en-US" altLang="zh-CN" sz="2800" dirty="0"/>
              <a:t>Roll a die: 1,2,3,4,5,6.</a:t>
            </a:r>
          </a:p>
          <a:p>
            <a:r>
              <a:rPr lang="en-US" altLang="zh-CN" sz="2800" dirty="0"/>
              <a:t>P(x=1) = P(x=2) = P(x=6) = 1/6.</a:t>
            </a:r>
          </a:p>
          <a:p>
            <a:r>
              <a:rPr lang="en-US" altLang="zh-CN" sz="2800" dirty="0"/>
              <a:t>If the random circumstance has N outcomes and they are equally like, </a:t>
            </a:r>
          </a:p>
          <a:p>
            <a:r>
              <a:rPr lang="en-US" altLang="zh-CN" sz="2800" dirty="0"/>
              <a:t>then P(each outcome) = 1/N.</a:t>
            </a:r>
          </a:p>
          <a:p>
            <a:pPr marL="0" indent="0">
              <a:buNone/>
            </a:pP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227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Simple calculation of P</a:t>
            </a:r>
          </a:p>
        </p:txBody>
      </p:sp>
      <p:sp>
        <p:nvSpPr>
          <p:cNvPr id="38915" name="Rectangle 3"/>
          <p:cNvSpPr>
            <a:spLocks noGrp="1" noChangeArrowheads="1"/>
          </p:cNvSpPr>
          <p:nvPr>
            <p:ph type="body" idx="1"/>
          </p:nvPr>
        </p:nvSpPr>
        <p:spPr>
          <a:xfrm>
            <a:off x="1024128" y="1945178"/>
            <a:ext cx="9720073" cy="4364182"/>
          </a:xfrm>
        </p:spPr>
        <p:txBody>
          <a:bodyPr/>
          <a:lstStyle/>
          <a:p>
            <a:r>
              <a:rPr lang="en-US" altLang="zh-CN" dirty="0"/>
              <a:t>Consider roll a fair die.  X ∈[1,6].</a:t>
            </a:r>
          </a:p>
          <a:p>
            <a:r>
              <a:rPr lang="en-US" altLang="zh-CN" dirty="0"/>
              <a:t>P(X is even) </a:t>
            </a:r>
          </a:p>
          <a:p>
            <a:r>
              <a:rPr lang="en-US" altLang="zh-CN" dirty="0"/>
              <a:t>= 3/6 = ½. </a:t>
            </a:r>
          </a:p>
          <a:p>
            <a:r>
              <a:rPr lang="en-US" altLang="zh-CN" dirty="0"/>
              <a:t>P(X = odd) = ½.</a:t>
            </a:r>
          </a:p>
          <a:p>
            <a:r>
              <a:rPr lang="en-US" altLang="zh-CN" dirty="0"/>
              <a:t>P(X &gt; 4) =</a:t>
            </a:r>
          </a:p>
          <a:p>
            <a:r>
              <a:rPr lang="en-US" altLang="zh-CN" dirty="0"/>
              <a:t>2/6 = 1/3.</a:t>
            </a:r>
          </a:p>
          <a:p>
            <a:r>
              <a:rPr lang="en-US" altLang="zh-CN" dirty="0"/>
              <a:t>P(X is even or X&gt;4) = ?</a:t>
            </a:r>
          </a:p>
          <a:p>
            <a:r>
              <a:rPr lang="en-US" altLang="zh-CN" dirty="0"/>
              <a:t>= 4/6=2/3 ≠ P(X even) + P(X&gt;4) = 5/6.</a:t>
            </a:r>
          </a:p>
        </p:txBody>
      </p:sp>
    </p:spTree>
    <p:extLst>
      <p:ext uri="{BB962C8B-B14F-4D97-AF65-F5344CB8AC3E}">
        <p14:creationId xmlns:p14="http://schemas.microsoft.com/office/powerpoint/2010/main" val="61571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24128" y="585216"/>
            <a:ext cx="9720072" cy="886137"/>
          </a:xfrm>
        </p:spPr>
        <p:txBody>
          <a:bodyPr/>
          <a:lstStyle/>
          <a:p>
            <a:r>
              <a:rPr lang="en-US" altLang="zh-CN" dirty="0"/>
              <a:t>Simpler rules</a:t>
            </a:r>
          </a:p>
        </p:txBody>
      </p:sp>
      <p:sp>
        <p:nvSpPr>
          <p:cNvPr id="39939" name="Rectangle 3"/>
          <p:cNvSpPr>
            <a:spLocks noGrp="1" noChangeArrowheads="1"/>
          </p:cNvSpPr>
          <p:nvPr>
            <p:ph type="body" idx="1"/>
          </p:nvPr>
        </p:nvSpPr>
        <p:spPr>
          <a:xfrm>
            <a:off x="1787236" y="1471353"/>
            <a:ext cx="8423564" cy="4659573"/>
          </a:xfrm>
        </p:spPr>
        <p:txBody>
          <a:bodyPr>
            <a:normAutofit fontScale="92500" lnSpcReduction="10000"/>
          </a:bodyPr>
          <a:lstStyle/>
          <a:p>
            <a:pPr>
              <a:lnSpc>
                <a:spcPct val="90000"/>
              </a:lnSpc>
            </a:pPr>
            <a:r>
              <a:rPr lang="en-US" altLang="zh-CN" sz="2800" dirty="0"/>
              <a:t>Sum rule: If event A and B are mutually exclusive (disjoint or cannot happen at the same time),</a:t>
            </a:r>
          </a:p>
          <a:p>
            <a:pPr>
              <a:lnSpc>
                <a:spcPct val="90000"/>
              </a:lnSpc>
            </a:pPr>
            <a:r>
              <a:rPr lang="en-US" altLang="zh-CN" sz="2800" dirty="0"/>
              <a:t>Then P(A or B) = P(A) + P(B).</a:t>
            </a:r>
          </a:p>
          <a:p>
            <a:pPr>
              <a:lnSpc>
                <a:spcPct val="90000"/>
              </a:lnSpc>
            </a:pPr>
            <a:r>
              <a:rPr lang="en-US" altLang="zh-CN" sz="2800" dirty="0"/>
              <a:t>It is true for several mutually exclusive events</a:t>
            </a:r>
          </a:p>
          <a:p>
            <a:pPr>
              <a:lnSpc>
                <a:spcPct val="90000"/>
              </a:lnSpc>
            </a:pPr>
            <a:r>
              <a:rPr lang="en-US" altLang="zh-CN" sz="2800" dirty="0"/>
              <a:t>Complement rule: P( not A) = 1 – P(A).</a:t>
            </a:r>
          </a:p>
          <a:p>
            <a:pPr>
              <a:lnSpc>
                <a:spcPct val="90000"/>
              </a:lnSpc>
            </a:pPr>
            <a:r>
              <a:rPr lang="en-US" altLang="zh-CN" sz="2800" dirty="0"/>
              <a:t>Odds of A = P(A) / P( not A).</a:t>
            </a:r>
          </a:p>
          <a:p>
            <a:pPr>
              <a:lnSpc>
                <a:spcPct val="90000"/>
              </a:lnSpc>
            </a:pPr>
            <a:r>
              <a:rPr lang="en-US" altLang="zh-CN" sz="2800" dirty="0"/>
              <a:t>Say A and B are independent if the occur of B does not affect P(A), i.e., P(A|B) = P(A).</a:t>
            </a:r>
          </a:p>
          <a:p>
            <a:pPr>
              <a:lnSpc>
                <a:spcPct val="90000"/>
              </a:lnSpc>
            </a:pPr>
            <a:r>
              <a:rPr lang="en-US" altLang="zh-CN" sz="2800" dirty="0"/>
              <a:t>Multiplication rule: If A and B are independent,</a:t>
            </a:r>
          </a:p>
          <a:p>
            <a:pPr>
              <a:lnSpc>
                <a:spcPct val="90000"/>
              </a:lnSpc>
            </a:pPr>
            <a:r>
              <a:rPr lang="en-US" altLang="zh-CN" sz="2800" dirty="0"/>
              <a:t>Then P(A and B) = P(A)*P(B).</a:t>
            </a:r>
          </a:p>
        </p:txBody>
      </p:sp>
    </p:spTree>
    <p:extLst>
      <p:ext uri="{BB962C8B-B14F-4D97-AF65-F5344CB8AC3E}">
        <p14:creationId xmlns:p14="http://schemas.microsoft.com/office/powerpoint/2010/main" val="14898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304800"/>
            <a:ext cx="8229600" cy="914400"/>
          </a:xfrm>
        </p:spPr>
        <p:txBody>
          <a:bodyPr/>
          <a:lstStyle/>
          <a:p>
            <a:r>
              <a:rPr lang="en-US" altLang="zh-CN"/>
              <a:t>Using all the rules</a:t>
            </a:r>
          </a:p>
        </p:txBody>
      </p:sp>
      <p:sp>
        <p:nvSpPr>
          <p:cNvPr id="40963" name="Rectangle 3"/>
          <p:cNvSpPr>
            <a:spLocks noGrp="1" noChangeArrowheads="1"/>
          </p:cNvSpPr>
          <p:nvPr>
            <p:ph type="body" idx="1"/>
          </p:nvPr>
        </p:nvSpPr>
        <p:spPr>
          <a:xfrm>
            <a:off x="1981200" y="1295401"/>
            <a:ext cx="8229600" cy="4835525"/>
          </a:xfrm>
        </p:spPr>
        <p:txBody>
          <a:bodyPr/>
          <a:lstStyle/>
          <a:p>
            <a:r>
              <a:rPr lang="en-US" altLang="zh-CN"/>
              <a:t>Event H = a couple have at most 3 tries to have a boy (and then stop).  P(H) = ?</a:t>
            </a:r>
          </a:p>
          <a:p>
            <a:r>
              <a:rPr lang="en-US" altLang="zh-CN"/>
              <a:t>P(boy) = 0.51.</a:t>
            </a:r>
          </a:p>
          <a:p>
            <a:r>
              <a:rPr lang="en-US" altLang="zh-CN"/>
              <a:t>P(girl) = 1- 0.51= 0.49.</a:t>
            </a:r>
          </a:p>
          <a:p>
            <a:r>
              <a:rPr lang="en-US" altLang="zh-CN"/>
              <a:t>Let event A = have a boy at 1</a:t>
            </a:r>
            <a:r>
              <a:rPr lang="en-US" altLang="zh-CN" baseline="30000"/>
              <a:t>st</a:t>
            </a:r>
            <a:r>
              <a:rPr lang="en-US" altLang="zh-CN"/>
              <a:t> try.</a:t>
            </a:r>
          </a:p>
          <a:p>
            <a:r>
              <a:rPr lang="en-US" altLang="zh-CN"/>
              <a:t>Event B = have a boy exactly at 2</a:t>
            </a:r>
            <a:r>
              <a:rPr lang="en-US" altLang="zh-CN" baseline="30000"/>
              <a:t>nd</a:t>
            </a:r>
            <a:r>
              <a:rPr lang="en-US" altLang="zh-CN"/>
              <a:t> try.</a:t>
            </a:r>
          </a:p>
          <a:p>
            <a:r>
              <a:rPr lang="en-US" altLang="zh-CN"/>
              <a:t>Event C = have a boy exactly at 3</a:t>
            </a:r>
            <a:r>
              <a:rPr lang="en-US" altLang="zh-CN" baseline="30000"/>
              <a:t>rd</a:t>
            </a:r>
            <a:r>
              <a:rPr lang="en-US" altLang="zh-CN"/>
              <a:t> try.</a:t>
            </a:r>
          </a:p>
          <a:p>
            <a:r>
              <a:rPr lang="en-US" altLang="zh-CN"/>
              <a:t>H = A U B U C and they are mutually exclusive.</a:t>
            </a:r>
          </a:p>
        </p:txBody>
      </p:sp>
    </p:spTree>
    <p:extLst>
      <p:ext uri="{BB962C8B-B14F-4D97-AF65-F5344CB8AC3E}">
        <p14:creationId xmlns:p14="http://schemas.microsoft.com/office/powerpoint/2010/main" val="183277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345</TotalTime>
  <Words>3384</Words>
  <Application>Microsoft Office PowerPoint</Application>
  <PresentationFormat>Widescreen</PresentationFormat>
  <Paragraphs>239</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Tw Cen MT</vt:lpstr>
      <vt:lpstr>Tw Cen MT Condensed</vt:lpstr>
      <vt:lpstr>Wingdings</vt:lpstr>
      <vt:lpstr>Wingdings 3</vt:lpstr>
      <vt:lpstr>Integral</vt:lpstr>
      <vt:lpstr>Uncertainty</vt:lpstr>
      <vt:lpstr>Outlines and Objectives:</vt:lpstr>
      <vt:lpstr>RR and OR</vt:lpstr>
      <vt:lpstr>PowerPoint Presentation</vt:lpstr>
      <vt:lpstr>Probability = measure of uncertainty</vt:lpstr>
      <vt:lpstr>Equally like outcomes</vt:lpstr>
      <vt:lpstr>Simple calculation of P</vt:lpstr>
      <vt:lpstr>Simpler rules</vt:lpstr>
      <vt:lpstr>Using all the rules</vt:lpstr>
      <vt:lpstr>For a boy</vt:lpstr>
      <vt:lpstr>An easier way</vt:lpstr>
      <vt:lpstr>Average values</vt:lpstr>
      <vt:lpstr>How insurance company survive ? </vt:lpstr>
      <vt:lpstr>Conditional probability</vt:lpstr>
      <vt:lpstr>Conditional probability</vt:lpstr>
      <vt:lpstr>PowerPoint Presentation</vt:lpstr>
      <vt:lpstr>Innocent or Guilty ?</vt:lpstr>
      <vt:lpstr>Contingency table for medical case</vt:lpstr>
      <vt:lpstr>Reliable test ?</vt:lpstr>
      <vt:lpstr>Hypothesis testing </vt:lpstr>
      <vt:lpstr>Null hypothesis and P value</vt:lpstr>
      <vt:lpstr>Inference</vt:lpstr>
      <vt:lpstr>Threshold (beyond module)</vt:lpstr>
      <vt:lpstr>Two tailed test  (beyond module and only for those who learned two tailed test before)</vt:lpstr>
      <vt:lpstr>Homework  </vt:lpstr>
      <vt:lpstr>PowerPoint Presentation</vt:lpstr>
      <vt:lpstr>PowerPoint Presentation</vt:lpstr>
    </vt:vector>
  </TitlesOfParts>
  <Company>NUS,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wei yang</cp:lastModifiedBy>
  <cp:revision>14</cp:revision>
  <dcterms:created xsi:type="dcterms:W3CDTF">2019-02-28T06:59:41Z</dcterms:created>
  <dcterms:modified xsi:type="dcterms:W3CDTF">2019-03-25T08:09:40Z</dcterms:modified>
</cp:coreProperties>
</file>