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58" r:id="rId4"/>
    <p:sldId id="259" r:id="rId5"/>
    <p:sldId id="262" r:id="rId6"/>
    <p:sldId id="263" r:id="rId7"/>
    <p:sldId id="260" r:id="rId8"/>
    <p:sldId id="272" r:id="rId9"/>
    <p:sldId id="261" r:id="rId10"/>
    <p:sldId id="265" r:id="rId11"/>
    <p:sldId id="267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76264"/>
  </p:normalViewPr>
  <p:slideViewPr>
    <p:cSldViewPr snapToGrid="0" snapToObjects="1">
      <p:cViewPr varScale="1">
        <p:scale>
          <a:sx n="87" d="100"/>
          <a:sy n="87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E42A-7B52-764F-9C86-5B17C4C244E6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336A-7EEA-7448-8EEF-7AA97E6C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F8DA6-FD9B-174B-BCE2-5CB4656583CF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C193-A836-9B4D-8520-FE60951E6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C193-A836-9B4D-8520-FE60951E6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7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C193-A836-9B4D-8520-FE60951E6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edangerdiediekill.blogspot.sg/search/label/Singaporean%20cinema" TargetMode="External"/><Relationship Id="rId2" Type="http://schemas.openxmlformats.org/officeDocument/2006/relationships/hyperlink" Target="http://www.shaw.s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3926" y="1688291"/>
            <a:ext cx="4821551" cy="2722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3525640" cy="23808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/>
              <a:t>The Shaw BroThers in Singapore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352149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A firm that influenced leisure and popular culture.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399" y="5539077"/>
            <a:ext cx="21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GES1009: Week 7</a:t>
            </a:r>
          </a:p>
          <a:p>
            <a:r>
              <a:rPr lang="en-US" dirty="0"/>
              <a:t>Dr. Donna Brunero</a:t>
            </a:r>
          </a:p>
        </p:txBody>
      </p:sp>
    </p:spTree>
    <p:extLst>
      <p:ext uri="{BB962C8B-B14F-4D97-AF65-F5344CB8AC3E}">
        <p14:creationId xmlns:p14="http://schemas.microsoft.com/office/powerpoint/2010/main" val="188298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War years? Business severely curtailed. The Shaw Bros are forced to work for the Japanese and to screen propaganda films.</a:t>
            </a:r>
          </a:p>
          <a:p>
            <a:r>
              <a:rPr lang="en-US" dirty="0"/>
              <a:t>Post 1945: Rebuilding many theatres. The firm continued to manage theatres and the two amusement parks. (By 1960 more than 100 cinemas across Southeast Asia)</a:t>
            </a:r>
          </a:p>
          <a:p>
            <a:r>
              <a:rPr lang="en-US" dirty="0"/>
              <a:t>Separation of Singapore and Malay meant that Malaysian film relocated.</a:t>
            </a:r>
          </a:p>
          <a:p>
            <a:r>
              <a:rPr lang="en-US" dirty="0"/>
              <a:t>Film production in Singapore ceased in 1967 (Shaw business in Hong Kong continued to produce popular films, and invested in television). </a:t>
            </a:r>
          </a:p>
          <a:p>
            <a:r>
              <a:rPr lang="en-US" dirty="0"/>
              <a:t>Amusement parks began to lose their appeal.</a:t>
            </a:r>
          </a:p>
        </p:txBody>
      </p:sp>
    </p:spTree>
    <p:extLst>
      <p:ext uri="{BB962C8B-B14F-4D97-AF65-F5344CB8AC3E}">
        <p14:creationId xmlns:p14="http://schemas.microsoft.com/office/powerpoint/2010/main" val="18091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275798"/>
            <a:ext cx="4960442" cy="3720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Shaw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Registered in 1988.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Encompassed property, finance, entertainment and management interests.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 key holding: Shaw House on Orchard Road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Success of the multiplexes as a new means to delivering more films to a wider audience.</a:t>
            </a:r>
          </a:p>
        </p:txBody>
      </p:sp>
    </p:spTree>
    <p:extLst>
      <p:ext uri="{BB962C8B-B14F-4D97-AF65-F5344CB8AC3E}">
        <p14:creationId xmlns:p14="http://schemas.microsoft.com/office/powerpoint/2010/main" val="295626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3600" y="1465192"/>
            <a:ext cx="5285385" cy="39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Concluding thoughts: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family firm with interests in Hong Kong, Singapore and Malaysia</a:t>
            </a:r>
          </a:p>
          <a:p>
            <a:pPr>
              <a:lnSpc>
                <a:spcPct val="110000"/>
              </a:lnSpc>
            </a:pPr>
            <a:r>
              <a:rPr lang="en-US" dirty="0"/>
              <a:t>Singapore was a </a:t>
            </a:r>
            <a:r>
              <a:rPr lang="en-US" dirty="0" err="1"/>
              <a:t>centre</a:t>
            </a:r>
            <a:r>
              <a:rPr lang="en-US" dirty="0"/>
              <a:t> for Shaw Bros operations in Southeast Asia.</a:t>
            </a:r>
          </a:p>
          <a:p>
            <a:pPr>
              <a:lnSpc>
                <a:spcPct val="110000"/>
              </a:lnSpc>
            </a:pPr>
            <a:r>
              <a:rPr lang="en-US" dirty="0"/>
              <a:t>The business demonstrated innovation, local adaptations and became synonymous with local lifestyles and leisure</a:t>
            </a:r>
          </a:p>
          <a:p>
            <a:pPr>
              <a:lnSpc>
                <a:spcPct val="110000"/>
              </a:lnSpc>
            </a:pPr>
            <a:r>
              <a:rPr lang="en-US" dirty="0"/>
              <a:t>The popular culture influence of this firm can still be felt today.</a:t>
            </a:r>
          </a:p>
        </p:txBody>
      </p:sp>
    </p:spTree>
    <p:extLst>
      <p:ext uri="{BB962C8B-B14F-4D97-AF65-F5344CB8AC3E}">
        <p14:creationId xmlns:p14="http://schemas.microsoft.com/office/powerpoint/2010/main" val="19015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Further Reading: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 Shaw’s  history:  </a:t>
            </a:r>
            <a:r>
              <a:rPr lang="en-US" dirty="0">
                <a:hlinkClick r:id="rId2"/>
              </a:rPr>
              <a:t>http://www.shaw.sg</a:t>
            </a:r>
            <a:endParaRPr lang="en-US" dirty="0"/>
          </a:p>
          <a:p>
            <a:r>
              <a:rPr lang="en-US" dirty="0"/>
              <a:t>T. Barnard, “Film </a:t>
            </a:r>
            <a:r>
              <a:rPr lang="en-US" dirty="0" err="1"/>
              <a:t>Melayu</a:t>
            </a:r>
            <a:r>
              <a:rPr lang="en-US" dirty="0"/>
              <a:t>: Nationalism, Modernity and Film in a Pre-World War Two Malay Magazine”  </a:t>
            </a:r>
            <a:r>
              <a:rPr lang="en-US" i="1" dirty="0"/>
              <a:t>Journal of Southeast Asian Studies</a:t>
            </a:r>
            <a:r>
              <a:rPr lang="en-US" dirty="0"/>
              <a:t>, Vol. 41, No. 1, Symposium on Malay </a:t>
            </a:r>
            <a:r>
              <a:rPr lang="en-US" dirty="0" err="1"/>
              <a:t>PrintCulture</a:t>
            </a:r>
            <a:r>
              <a:rPr lang="en-US" dirty="0"/>
              <a:t> (Feb., 2010)</a:t>
            </a:r>
          </a:p>
          <a:p>
            <a:r>
              <a:rPr lang="en-US" dirty="0"/>
              <a:t>For an interesting account of spy films in Asia: </a:t>
            </a:r>
            <a:r>
              <a:rPr lang="en-US" dirty="0">
                <a:hlinkClick r:id="rId3" invalidUrl="http://diedangerdiediekill.blogspot.sg/search/label/Singaporean cinema"/>
              </a:rPr>
              <a:t>http://diedangerdiediekill.blogspot.sg/search/label/Singaporean%20cinema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Origins of Shaw Brothers</a:t>
            </a:r>
          </a:p>
          <a:p>
            <a:r>
              <a:rPr lang="en-US" dirty="0"/>
              <a:t>Shaw Brothers business in Singapore c. 1930s-1960s</a:t>
            </a:r>
          </a:p>
          <a:p>
            <a:pPr lvl="1"/>
            <a:r>
              <a:rPr lang="en-US" dirty="0"/>
              <a:t>Cinemas</a:t>
            </a:r>
          </a:p>
          <a:p>
            <a:pPr lvl="1"/>
            <a:r>
              <a:rPr lang="en-US" dirty="0"/>
              <a:t>Film production</a:t>
            </a:r>
          </a:p>
          <a:p>
            <a:pPr lvl="1"/>
            <a:r>
              <a:rPr lang="en-US" dirty="0"/>
              <a:t>New World and Great World</a:t>
            </a:r>
          </a:p>
        </p:txBody>
      </p:sp>
    </p:spTree>
    <p:extLst>
      <p:ext uri="{BB962C8B-B14F-4D97-AF65-F5344CB8AC3E}">
        <p14:creationId xmlns:p14="http://schemas.microsoft.com/office/powerpoint/2010/main" val="187402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Run Run Shaw, with his daughter  and wife.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Sons of a textile merchant, the eldest of four brothers created a film production company called </a:t>
            </a:r>
            <a:r>
              <a:rPr lang="en-US" sz="1600" err="1"/>
              <a:t>Tianyi</a:t>
            </a:r>
            <a:r>
              <a:rPr lang="en-US" sz="1600"/>
              <a:t> (unique) Film Company in Shanghai (1925). </a:t>
            </a:r>
            <a:r>
              <a:rPr lang="en-US" sz="1600" err="1"/>
              <a:t>Runje</a:t>
            </a:r>
            <a:r>
              <a:rPr lang="en-US" sz="1600"/>
              <a:t>, </a:t>
            </a:r>
            <a:r>
              <a:rPr lang="en-US" sz="1600" err="1"/>
              <a:t>Runde</a:t>
            </a:r>
            <a:r>
              <a:rPr lang="en-US" sz="1600"/>
              <a:t>, </a:t>
            </a:r>
            <a:r>
              <a:rPr lang="en-US" sz="1600" err="1"/>
              <a:t>Runme</a:t>
            </a:r>
            <a:r>
              <a:rPr lang="en-US" sz="1600"/>
              <a:t> and Run Run.</a:t>
            </a:r>
          </a:p>
          <a:p>
            <a:pPr>
              <a:lnSpc>
                <a:spcPct val="110000"/>
              </a:lnSpc>
            </a:pPr>
            <a:r>
              <a:rPr lang="en-US" sz="1600"/>
              <a:t>Producing classic tales, keeping actors and actresses on exclusive contracts.</a:t>
            </a:r>
          </a:p>
          <a:p>
            <a:pPr>
              <a:lnSpc>
                <a:spcPct val="110000"/>
              </a:lnSpc>
            </a:pPr>
            <a:r>
              <a:rPr lang="en-US" sz="1600"/>
              <a:t>Later Shaw films (produced in Hong Kong)would spark the craze for Wuxia or </a:t>
            </a:r>
            <a:r>
              <a:rPr lang="en-US" sz="1600" err="1"/>
              <a:t>Kungfu</a:t>
            </a:r>
            <a:r>
              <a:rPr lang="en-US" sz="1600"/>
              <a:t> movies.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2516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2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Runme</a:t>
            </a:r>
            <a:r>
              <a:rPr lang="en-US" dirty="0"/>
              <a:t> moved to Singapore to supervise the distribution of films in Southeast Asia in 1926.  Run Run joined him in 1927. </a:t>
            </a:r>
          </a:p>
          <a:p>
            <a:r>
              <a:rPr lang="en-US" dirty="0"/>
              <a:t>Shaw Brothers was formed in 1928.</a:t>
            </a:r>
          </a:p>
          <a:p>
            <a:r>
              <a:rPr lang="en-US" dirty="0"/>
              <a:t>Created a network of companies including cinemas/film production/amusement parks. </a:t>
            </a:r>
          </a:p>
          <a:p>
            <a:pPr lvl="1"/>
            <a:r>
              <a:rPr lang="en-US" dirty="0"/>
              <a:t>Family involvement ( sons joining the business)</a:t>
            </a:r>
          </a:p>
          <a:p>
            <a:pPr lvl="1"/>
            <a:r>
              <a:rPr lang="en-US" dirty="0"/>
              <a:t>Local employees brought into management positions.</a:t>
            </a:r>
          </a:p>
          <a:p>
            <a:pPr lvl="1"/>
            <a:r>
              <a:rPr lang="en-US" dirty="0"/>
              <a:t>Partnerships</a:t>
            </a:r>
          </a:p>
          <a:p>
            <a:endParaRPr lang="en-US" dirty="0"/>
          </a:p>
          <a:p>
            <a:r>
              <a:rPr lang="en-US" dirty="0"/>
              <a:t>A firm that defined leisure in Singapore!</a:t>
            </a:r>
          </a:p>
        </p:txBody>
      </p:sp>
    </p:spTree>
    <p:extLst>
      <p:ext uri="{BB962C8B-B14F-4D97-AF65-F5344CB8AC3E}">
        <p14:creationId xmlns:p14="http://schemas.microsoft.com/office/powerpoint/2010/main" val="16441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252908"/>
            <a:ext cx="5867273" cy="3520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Cinemas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By the late 1930s,  Shaw Brothers had more than 130 cinemas in Southeast Asia.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Some bought or built, others in partnership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1938- established Malayan Theatres (</a:t>
            </a:r>
            <a:r>
              <a:rPr lang="en-US" sz="1700" dirty="0" err="1"/>
              <a:t>Pte</a:t>
            </a:r>
            <a:r>
              <a:rPr lang="en-US" sz="1700" dirty="0"/>
              <a:t> Ltd) to manage all cinemas</a:t>
            </a:r>
          </a:p>
          <a:p>
            <a:pPr lvl="1">
              <a:lnSpc>
                <a:spcPct val="100000"/>
              </a:lnSpc>
            </a:pP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700" dirty="0" err="1"/>
              <a:t>Pavillion</a:t>
            </a:r>
            <a:r>
              <a:rPr lang="en-US" sz="1700" dirty="0"/>
              <a:t>, Roxy, Grand, Globe cinemas</a:t>
            </a:r>
            <a:r>
              <a:rPr lang="mr-IN" sz="1700" dirty="0"/>
              <a:t>…</a:t>
            </a:r>
            <a:endParaRPr lang="en-US" sz="1700" dirty="0"/>
          </a:p>
          <a:p>
            <a:pPr lvl="1">
              <a:lnSpc>
                <a:spcPct val="100000"/>
              </a:lnSpc>
            </a:pPr>
            <a:r>
              <a:rPr lang="en-US" sz="1700" dirty="0"/>
              <a:t>Films: English, Malay, Chinese dialect, Mandarin (later), Tamil.</a:t>
            </a:r>
          </a:p>
        </p:txBody>
      </p:sp>
    </p:spTree>
    <p:extLst>
      <p:ext uri="{BB962C8B-B14F-4D97-AF65-F5344CB8AC3E}">
        <p14:creationId xmlns:p14="http://schemas.microsoft.com/office/powerpoint/2010/main" val="343846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19" name="Rect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r="-4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sz="3000" dirty="0"/>
              <a:t>Strategies for Success: Making Cinema 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First run: blockbusters. Higher prices, the ‘best theatres’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Second run: cheaper tickets, older films (or reruns), basic seating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/>
              <a:t>By 1960s: dual purpose cinemas</a:t>
            </a:r>
            <a:r>
              <a:rPr lang="mr-IN" sz="1500" dirty="0"/>
              <a:t>…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Live shows AND the cinema.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Investing in new technologies </a:t>
            </a:r>
            <a:r>
              <a:rPr lang="mr-IN" sz="1500" dirty="0"/>
              <a:t>–</a:t>
            </a:r>
            <a:r>
              <a:rPr lang="en-US" sz="1500" dirty="0"/>
              <a:t> 3D cinemas, new projectors.</a:t>
            </a:r>
          </a:p>
        </p:txBody>
      </p:sp>
    </p:spTree>
    <p:extLst>
      <p:ext uri="{BB962C8B-B14F-4D97-AF65-F5344CB8AC3E}">
        <p14:creationId xmlns:p14="http://schemas.microsoft.com/office/powerpoint/2010/main" val="47963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5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 b="2"/>
          <a:stretch/>
        </p:blipFill>
        <p:spPr>
          <a:xfrm>
            <a:off x="6277257" y="2174242"/>
            <a:ext cx="2221445" cy="3124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649"/>
          <a:stretch/>
        </p:blipFill>
        <p:spPr>
          <a:xfrm>
            <a:off x="8666054" y="2178862"/>
            <a:ext cx="2221445" cy="3124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Film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17433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In Singapore the production studio was in </a:t>
            </a:r>
            <a:r>
              <a:rPr lang="en-US" sz="1500" dirty="0" err="1"/>
              <a:t>Jalan</a:t>
            </a:r>
            <a:r>
              <a:rPr lang="en-US" sz="1500" dirty="0"/>
              <a:t> </a:t>
            </a:r>
            <a:r>
              <a:rPr lang="en-US" sz="1500" dirty="0" err="1"/>
              <a:t>Ampas</a:t>
            </a:r>
            <a:r>
              <a:rPr lang="en-US" sz="15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A gold age of Malay films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tapped into the local demand and interest.  Themes? Married life, urban life, migration.</a:t>
            </a:r>
          </a:p>
          <a:p>
            <a:pPr lvl="1">
              <a:lnSpc>
                <a:spcPct val="110000"/>
              </a:lnSpc>
            </a:pPr>
            <a:r>
              <a:rPr lang="en-US" sz="1500" i="1" dirty="0" err="1"/>
              <a:t>Hanchor</a:t>
            </a:r>
            <a:r>
              <a:rPr lang="en-US" sz="1500" i="1" dirty="0"/>
              <a:t> </a:t>
            </a:r>
            <a:r>
              <a:rPr lang="en-US" sz="1500" i="1" dirty="0" err="1"/>
              <a:t>Hati</a:t>
            </a:r>
            <a:r>
              <a:rPr lang="en-US" sz="1500" i="1" dirty="0"/>
              <a:t> </a:t>
            </a:r>
            <a:r>
              <a:rPr lang="en-US" sz="1500" dirty="0"/>
              <a:t>(</a:t>
            </a:r>
            <a:r>
              <a:rPr lang="en-US" sz="1500" i="1" dirty="0"/>
              <a:t>Broken Heart) </a:t>
            </a:r>
            <a:r>
              <a:rPr lang="en-US" sz="1500" dirty="0"/>
              <a:t> a big success.</a:t>
            </a:r>
            <a:endParaRPr lang="en-US" sz="1500" i="1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Shaw film production discovered a rare talent in a young singer: P. </a:t>
            </a:r>
            <a:r>
              <a:rPr lang="en-US" sz="1500" dirty="0" err="1"/>
              <a:t>Ramlee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P. </a:t>
            </a:r>
            <a:r>
              <a:rPr lang="en-US" sz="1500" dirty="0" err="1"/>
              <a:t>Ramlee</a:t>
            </a:r>
            <a:r>
              <a:rPr lang="en-US" sz="1500" dirty="0"/>
              <a:t> emerged as the ’King of Malayan film’. 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450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B0BC-54AB-3646-A59B-86F7EF1B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Creating Singapore’s James Bond…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person, wall, outdoor, building&#10;&#10;Description automatically generated">
            <a:extLst>
              <a:ext uri="{FF2B5EF4-FFF2-40B4-BE49-F238E27FC236}">
                <a16:creationId xmlns:a16="http://schemas.microsoft.com/office/drawing/2014/main" id="{55BB92C0-503B-C143-BC89-05DBC8ED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796622"/>
            <a:ext cx="3692411" cy="4530565"/>
          </a:xfrm>
          <a:prstGeom prst="rect">
            <a:avLst/>
          </a:prstGeom>
        </p:spPr>
      </p:pic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DB594957-A7E3-4749-9B57-FBA716133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8342" y="1122968"/>
            <a:ext cx="3692411" cy="38778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0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75" y="2015734"/>
            <a:ext cx="4947115" cy="3450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Amusement Parks: New World and Great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New World- at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Great World </a:t>
            </a:r>
            <a:r>
              <a:rPr lang="mr-IN" dirty="0"/>
              <a:t>–</a:t>
            </a:r>
            <a:r>
              <a:rPr lang="en-US" dirty="0"/>
              <a:t> at Kim Seng Road 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Fun fairs, hawker stalls, rides, cabaret shows, theatres. (Cabaret shows become the most popular feature).</a:t>
            </a:r>
          </a:p>
          <a:p>
            <a:pPr>
              <a:lnSpc>
                <a:spcPct val="110000"/>
              </a:lnSpc>
            </a:pPr>
            <a:r>
              <a:rPr lang="en-US" dirty="0"/>
              <a:t>Many families would visit these amusement parks once a week.</a:t>
            </a:r>
          </a:p>
        </p:txBody>
      </p:sp>
    </p:spTree>
    <p:extLst>
      <p:ext uri="{BB962C8B-B14F-4D97-AF65-F5344CB8AC3E}">
        <p14:creationId xmlns:p14="http://schemas.microsoft.com/office/powerpoint/2010/main" val="28240938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718</Words>
  <Application>Microsoft Macintosh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The Shaw BroThers in Singapore</vt:lpstr>
      <vt:lpstr>PowerPoint Presentation</vt:lpstr>
      <vt:lpstr>Run Run Shaw, with his daughter  and wife.</vt:lpstr>
      <vt:lpstr>Singapore</vt:lpstr>
      <vt:lpstr>Cinemas</vt:lpstr>
      <vt:lpstr>Strategies for Success: Making Cinema accessible</vt:lpstr>
      <vt:lpstr>Film Production</vt:lpstr>
      <vt:lpstr>Creating Singapore’s James Bond…</vt:lpstr>
      <vt:lpstr>Amusement Parks: New World and Great World</vt:lpstr>
      <vt:lpstr>POST WAR</vt:lpstr>
      <vt:lpstr>Shaw Organisation</vt:lpstr>
      <vt:lpstr>Concluding thoughts:</vt:lpstr>
      <vt:lpstr>Further Reading: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Shaw BroThers in Singapore</dc:title>
  <dc:subject/>
  <dc:creator>Donna Brunero</dc:creator>
  <cp:keywords/>
  <dc:description/>
  <cp:lastModifiedBy>Donna Brunero</cp:lastModifiedBy>
  <cp:revision>2</cp:revision>
  <dcterms:created xsi:type="dcterms:W3CDTF">2019-03-04T00:36:47Z</dcterms:created>
  <dcterms:modified xsi:type="dcterms:W3CDTF">2019-03-04T00:39:36Z</dcterms:modified>
  <cp:category/>
</cp:coreProperties>
</file>