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75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8"/>
    <p:restoredTop sz="94593"/>
  </p:normalViewPr>
  <p:slideViewPr>
    <p:cSldViewPr snapToGrid="0" snapToObjects="1">
      <p:cViewPr varScale="1">
        <p:scale>
          <a:sx n="81" d="100"/>
          <a:sy n="81" d="100"/>
        </p:scale>
        <p:origin x="4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3012D-3B76-524A-ACDE-49DD43084CF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8FC7E-5509-1D4A-87DD-1D78ADA3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5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CC8C4-7382-9E43-BCB6-F20970D410B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8F092-1A05-EF43-ABA2-BF542154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3149-74DA-4627-BF0B-0B94CA208D2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15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3149-74DA-4627-BF0B-0B94CA208D2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28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CE0B29-9C3B-4D93-8D75-81EB8B550AE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33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05C728-CC3E-4F4D-B959-282FDBAE6C0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281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8AE5E7-DA7B-4405-AA05-7386B6EA70AB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93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3149-74DA-4627-BF0B-0B94CA208D24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07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3149-74DA-4627-BF0B-0B94CA208D24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4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screen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screen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screen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6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screen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screen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screen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9.wdp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jpeg"/><Relationship Id="rId4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2.wdp"/><Relationship Id="rId7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microsoft.com/office/2007/relationships/hdphoto" Target="../media/hdphoto11.wdp"/><Relationship Id="rId4" Type="http://schemas.microsoft.com/office/2007/relationships/hdphoto" Target="../media/hdphoto13.wdp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microsoft.com/office/2007/relationships/hdphoto" Target="../media/hdphoto14.wdp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7523" y="2064730"/>
            <a:ext cx="3966005" cy="2728536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GES1009/SSA2203 Singapore’s Business History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1770" y="720071"/>
            <a:ext cx="5417868" cy="5417858"/>
          </a:xfrm>
          <a:prstGeom prst="ellipse">
            <a:avLst/>
          </a:prstGeom>
          <a:blipFill dpi="0" rotWithShape="1"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8390" y="1006688"/>
            <a:ext cx="4844628" cy="484462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Lecture 13: Revision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 cstate="screen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20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05182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FAMILY CAPITALISM</a:t>
            </a:r>
            <a:b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132" y="1552222"/>
            <a:ext cx="11339690" cy="519853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Characteristics of ‘Family’  Business in Asia </a:t>
            </a:r>
          </a:p>
          <a:p>
            <a:pPr lvl="1">
              <a:lnSpc>
                <a:spcPct val="80000"/>
              </a:lnSpc>
            </a:pPr>
            <a:r>
              <a:rPr lang="en-US" altLang="en-US" sz="28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Defining Family Business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Theoretical literature on Family &amp; Firm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Wong Siu-</a:t>
            </a:r>
            <a:r>
              <a:rPr lang="en-US" altLang="en-US" sz="2400" i="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lun</a:t>
            </a:r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, Gordon Redding, Henry Yeung </a:t>
            </a:r>
            <a:r>
              <a:rPr lang="en-US" altLang="en-US" sz="2400" i="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etc</a:t>
            </a:r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Case study: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Yan Sang, Singapore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Challenges to contemporary family firms</a:t>
            </a:r>
          </a:p>
        </p:txBody>
      </p:sp>
    </p:spTree>
    <p:extLst>
      <p:ext uri="{BB962C8B-B14F-4D97-AF65-F5344CB8AC3E}">
        <p14:creationId xmlns:p14="http://schemas.microsoft.com/office/powerpoint/2010/main" val="55925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905933" y="886179"/>
            <a:ext cx="78486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3700" indent="-393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400">
                <a:latin typeface="Comic Sans MS" panose="030F0702030302020204" pitchFamily="66" charset="0"/>
              </a:rPr>
              <a:t>Wong Siu-</a:t>
            </a:r>
            <a:r>
              <a:rPr lang="en-US" altLang="en-US" sz="2400" dirty="0" err="1">
                <a:latin typeface="Comic Sans MS" panose="030F0702030302020204" pitchFamily="66" charset="0"/>
              </a:rPr>
              <a:t>lun’s</a:t>
            </a:r>
            <a:r>
              <a:rPr lang="en-US" altLang="en-US" sz="2400" dirty="0">
                <a:latin typeface="Comic Sans MS" panose="030F0702030302020204" pitchFamily="66" charset="0"/>
              </a:rPr>
              <a:t> 4-stage model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Emphasis on family members	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59567" y="110904"/>
            <a:ext cx="57262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Models of Growth (I)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579564" y="3048001"/>
            <a:ext cx="18049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Comic Sans MS" panose="030F0702030302020204" pitchFamily="66" charset="0"/>
              </a:rPr>
              <a:t>Stage 1</a:t>
            </a:r>
          </a:p>
          <a:p>
            <a:pPr algn="ctr" eaLnBrk="1" hangingPunct="1"/>
            <a:r>
              <a:rPr lang="en-US" altLang="en-US" sz="2800" dirty="0">
                <a:latin typeface="Comic Sans MS" panose="030F0702030302020204" pitchFamily="66" charset="0"/>
              </a:rPr>
              <a:t>Emergent</a:t>
            </a:r>
          </a:p>
          <a:p>
            <a:pPr algn="ctr" eaLnBrk="1" hangingPunct="1"/>
            <a:endParaRPr lang="en-US" altLang="en-US" sz="2800" dirty="0"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en-US" sz="2800" dirty="0"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 sz="2800" i="1" dirty="0">
                <a:latin typeface="Comic Sans MS" panose="030F0702030302020204" pitchFamily="66" charset="0"/>
              </a:rPr>
              <a:t>Partners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8216900" y="3048001"/>
            <a:ext cx="25669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>
                <a:latin typeface="Comic Sans MS" panose="030F0702030302020204" pitchFamily="66" charset="0"/>
              </a:rPr>
              <a:t>Stage 4</a:t>
            </a:r>
          </a:p>
          <a:p>
            <a:pPr algn="ctr" eaLnBrk="1" hangingPunct="1"/>
            <a:r>
              <a:rPr lang="en-US" altLang="en-US" sz="2800">
                <a:latin typeface="Comic Sans MS" panose="030F0702030302020204" pitchFamily="66" charset="0"/>
              </a:rPr>
              <a:t>Disintegrative</a:t>
            </a:r>
          </a:p>
          <a:p>
            <a:pPr algn="ctr" eaLnBrk="1" hangingPunct="1"/>
            <a:endParaRPr lang="en-US" altLang="en-US" sz="2800"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en-US" sz="2800"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 sz="2800" i="1">
                <a:latin typeface="Comic Sans MS" panose="030F0702030302020204" pitchFamily="66" charset="0"/>
              </a:rPr>
              <a:t>Cousins</a:t>
            </a:r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5973763" y="3048001"/>
            <a:ext cx="20637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Comic Sans MS" panose="030F0702030302020204" pitchFamily="66" charset="0"/>
              </a:rPr>
              <a:t>Stage 3</a:t>
            </a:r>
          </a:p>
          <a:p>
            <a:pPr algn="ctr" eaLnBrk="1" hangingPunct="1"/>
            <a:r>
              <a:rPr lang="en-US" altLang="en-US" sz="2800" dirty="0">
                <a:latin typeface="Comic Sans MS" panose="030F0702030302020204" pitchFamily="66" charset="0"/>
              </a:rPr>
              <a:t>Segmented</a:t>
            </a:r>
          </a:p>
          <a:p>
            <a:pPr algn="ctr" eaLnBrk="1" hangingPunct="1"/>
            <a:endParaRPr lang="en-US" altLang="en-US" sz="2800" dirty="0"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en-US" sz="2800" dirty="0"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 sz="2800" i="1" dirty="0">
                <a:latin typeface="Comic Sans MS" panose="030F0702030302020204" pitchFamily="66" charset="0"/>
              </a:rPr>
              <a:t>Brothers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3629026" y="3048001"/>
            <a:ext cx="20939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Comic Sans MS" panose="030F0702030302020204" pitchFamily="66" charset="0"/>
              </a:rPr>
              <a:t>Stage 2</a:t>
            </a:r>
          </a:p>
          <a:p>
            <a:pPr algn="ctr" eaLnBrk="1" hangingPunct="1"/>
            <a:r>
              <a:rPr lang="en-US" altLang="en-US" sz="2800" dirty="0" err="1">
                <a:latin typeface="Comic Sans MS" panose="030F0702030302020204" pitchFamily="66" charset="0"/>
              </a:rPr>
              <a:t>Centralised</a:t>
            </a:r>
            <a:endParaRPr lang="en-US" altLang="en-US" sz="2800" dirty="0"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en-US" sz="2800" dirty="0"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en-US" sz="2800" dirty="0"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 sz="2800" i="1" dirty="0">
                <a:latin typeface="Comic Sans MS" panose="030F0702030302020204" pitchFamily="66" charset="0"/>
              </a:rPr>
              <a:t>Patriarch</a:t>
            </a:r>
          </a:p>
        </p:txBody>
      </p:sp>
      <p:sp>
        <p:nvSpPr>
          <p:cNvPr id="10248" name="AutoShape 10"/>
          <p:cNvSpPr>
            <a:spLocks noChangeArrowheads="1"/>
          </p:cNvSpPr>
          <p:nvPr/>
        </p:nvSpPr>
        <p:spPr bwMode="auto">
          <a:xfrm>
            <a:off x="3276600" y="3048000"/>
            <a:ext cx="457200" cy="762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AutoShape 11"/>
          <p:cNvSpPr>
            <a:spLocks noChangeArrowheads="1"/>
          </p:cNvSpPr>
          <p:nvPr/>
        </p:nvSpPr>
        <p:spPr bwMode="auto">
          <a:xfrm>
            <a:off x="5638800" y="3048000"/>
            <a:ext cx="457200" cy="762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AutoShape 12"/>
          <p:cNvSpPr>
            <a:spLocks noChangeArrowheads="1"/>
          </p:cNvSpPr>
          <p:nvPr/>
        </p:nvSpPr>
        <p:spPr bwMode="auto">
          <a:xfrm>
            <a:off x="7924800" y="3048000"/>
            <a:ext cx="457200" cy="762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AutoShape 16"/>
          <p:cNvSpPr>
            <a:spLocks noChangeArrowheads="1"/>
          </p:cNvSpPr>
          <p:nvPr/>
        </p:nvSpPr>
        <p:spPr bwMode="auto">
          <a:xfrm rot="10586474">
            <a:off x="3238499" y="3590947"/>
            <a:ext cx="5257800" cy="12811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cubicBezTo>
                  <a:pt x="5399" y="11163"/>
                  <a:pt x="5436" y="11525"/>
                  <a:pt x="5509" y="11881"/>
                </a:cubicBezTo>
                <a:lnTo>
                  <a:pt x="218" y="12963"/>
                </a:lnTo>
                <a:cubicBezTo>
                  <a:pt x="73" y="12251"/>
                  <a:pt x="0" y="1152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68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8754" y="78152"/>
            <a:ext cx="9838544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6217" y="6401263"/>
            <a:ext cx="855073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Comic Sans MS" pitchFamily="66" charset="0"/>
                <a:ea typeface="ＭＳ Ｐゴシック" charset="-128"/>
              </a:rPr>
              <a:t>Henry Yeung W. C, </a:t>
            </a:r>
            <a:r>
              <a:rPr lang="en-US" sz="1400" i="1" dirty="0">
                <a:latin typeface="Comic Sans MS" pitchFamily="66" charset="0"/>
                <a:ea typeface="ＭＳ Ｐゴシック" charset="-128"/>
              </a:rPr>
              <a:t>Chinese capitalism in a global era : towards hybrid capitalism</a:t>
            </a:r>
            <a:r>
              <a:rPr lang="en-US" sz="1400" dirty="0">
                <a:latin typeface="Comic Sans MS" pitchFamily="66" charset="0"/>
                <a:ea typeface="ＭＳ Ｐゴシック" charset="-128"/>
              </a:rPr>
              <a:t>  chapter 4, pp. 154.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403" y="164892"/>
            <a:ext cx="45081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Models of Growth (II)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3" cstate="screen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3000" b="1" u="sng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Singapore Model of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Comic Sans MS" charset="0"/>
                <a:ea typeface="Comic Sans MS" charset="0"/>
                <a:cs typeface="Comic Sans MS" charset="0"/>
              </a:rPr>
              <a:t>Singapore Inc. late 1950s onwards: Economic Trajectories</a:t>
            </a:r>
          </a:p>
          <a:p>
            <a:pPr marL="0" indent="0">
              <a:buNone/>
            </a:pPr>
            <a:endParaRPr lang="en-US" sz="1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800">
                <a:latin typeface="Comic Sans MS" charset="0"/>
                <a:ea typeface="Comic Sans MS" charset="0"/>
                <a:cs typeface="Comic Sans MS" charset="0"/>
              </a:rPr>
              <a:t>Successes of the Developmental State </a:t>
            </a:r>
          </a:p>
          <a:p>
            <a:pPr marL="0" indent="0">
              <a:buNone/>
            </a:pPr>
            <a:endParaRPr lang="en-US" sz="180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endParaRPr lang="en-US" sz="1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800">
                <a:latin typeface="Comic Sans MS" charset="0"/>
                <a:ea typeface="Comic Sans MS" charset="0"/>
                <a:cs typeface="Comic Sans MS" charset="0"/>
              </a:rPr>
              <a:t>Challenges and Strategies, 1990s &amp; Beyond</a:t>
            </a:r>
          </a:p>
          <a:p>
            <a:pPr marL="0" indent="0">
              <a:buNone/>
            </a:pPr>
            <a:endParaRPr lang="en-US" sz="1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800">
                <a:latin typeface="Comic Sans MS" charset="0"/>
                <a:ea typeface="Comic Sans MS" charset="0"/>
                <a:cs typeface="Comic Sans MS" charset="0"/>
              </a:rPr>
              <a:t>Globalized environment, ICT, Knowledge based economy: Respoding to these challenges &amp; Refining the Developmental Model</a:t>
            </a:r>
          </a:p>
          <a:p>
            <a:endParaRPr lang="en-US" sz="1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800">
                <a:latin typeface="Comic Sans MS" charset="0"/>
                <a:ea typeface="Comic Sans MS" charset="0"/>
                <a:cs typeface="Comic Sans MS" charset="0"/>
              </a:rPr>
              <a:t>Setting the Stage for the Future</a:t>
            </a:r>
          </a:p>
          <a:p>
            <a:endParaRPr lang="en-US" sz="180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180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0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3" cstate="screen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3000" b="1" u="sng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Singapore Model of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US" sz="1700">
                <a:latin typeface="Comic Sans MS" charset="0"/>
                <a:ea typeface="Comic Sans MS" charset="0"/>
                <a:cs typeface="Comic Sans MS" charset="0"/>
              </a:rPr>
              <a:t>Singapore, late 1950s: Politics &amp; Economic Trajectories</a:t>
            </a:r>
          </a:p>
          <a:p>
            <a:pPr marL="0" indent="0">
              <a:buNone/>
            </a:pPr>
            <a:endParaRPr lang="en-US" sz="17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700">
                <a:latin typeface="Comic Sans MS" charset="0"/>
                <a:ea typeface="Comic Sans MS" charset="0"/>
                <a:cs typeface="Comic Sans MS" charset="0"/>
              </a:rPr>
              <a:t>Post-Independence Economic Priorities &amp; Policies</a:t>
            </a:r>
          </a:p>
          <a:p>
            <a:pPr marL="0" indent="0">
              <a:buNone/>
            </a:pPr>
            <a:endParaRPr lang="en-US" sz="17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700">
                <a:latin typeface="Comic Sans MS" charset="0"/>
                <a:ea typeface="Comic Sans MS" charset="0"/>
                <a:cs typeface="Comic Sans MS" charset="0"/>
              </a:rPr>
              <a:t>Polices towards the Private Sector: Marginalization &amp; Uncertainty </a:t>
            </a:r>
          </a:p>
          <a:p>
            <a:pPr marL="0" indent="0">
              <a:buNone/>
            </a:pPr>
            <a:endParaRPr lang="en-US" sz="17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700">
                <a:latin typeface="Comic Sans MS" charset="0"/>
                <a:ea typeface="Comic Sans MS" charset="0"/>
                <a:cs typeface="Comic Sans MS" charset="0"/>
              </a:rPr>
              <a:t>Turning Point, mid 1980s: ’Privatization’ &amp; local business</a:t>
            </a:r>
          </a:p>
          <a:p>
            <a:pPr marL="0" indent="0">
              <a:buNone/>
            </a:pPr>
            <a:endParaRPr lang="en-US" sz="17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700">
                <a:latin typeface="Comic Sans MS" charset="0"/>
                <a:ea typeface="Comic Sans MS" charset="0"/>
                <a:cs typeface="Comic Sans MS" charset="0"/>
              </a:rPr>
              <a:t>Transitions, 1960s- 1990s &amp; Beyond</a:t>
            </a:r>
          </a:p>
          <a:p>
            <a:pPr marL="0" indent="0">
              <a:buNone/>
            </a:pPr>
            <a:endParaRPr lang="en-US" sz="17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700">
                <a:latin typeface="Comic Sans MS" charset="0"/>
                <a:ea typeface="Comic Sans MS" charset="0"/>
                <a:cs typeface="Comic Sans MS" charset="0"/>
              </a:rPr>
              <a:t>The Success of the Singapore's Economy &amp; the Singapore Model of Development </a:t>
            </a:r>
          </a:p>
        </p:txBody>
      </p:sp>
    </p:spTree>
    <p:extLst>
      <p:ext uri="{BB962C8B-B14F-4D97-AF65-F5344CB8AC3E}">
        <p14:creationId xmlns:p14="http://schemas.microsoft.com/office/powerpoint/2010/main" val="212739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3400" b="1" u="sng">
                <a:solidFill>
                  <a:srgbClr val="FFFFFF"/>
                </a:solidFill>
                <a:latin typeface="Comic Sans MS" charset="0"/>
                <a:ea typeface="Comic Sans MS" charset="0"/>
                <a:cs typeface="Comic Sans MS" charset="0"/>
              </a:rPr>
              <a:t>What lies behind this success? What is the Singapore Model of Development </a:t>
            </a:r>
            <a:endParaRPr lang="en-SG" sz="3400" b="1" u="sng">
              <a:solidFill>
                <a:srgbClr val="FFFFFF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SG">
                <a:latin typeface="Comic Sans MS" charset="0"/>
                <a:ea typeface="Comic Sans MS" charset="0"/>
                <a:cs typeface="Comic Sans MS" charset="0"/>
              </a:rPr>
              <a:t>The Debate: Free Market Vs Economic Planning</a:t>
            </a:r>
          </a:p>
          <a:p>
            <a:endParaRPr lang="en-US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>
                <a:latin typeface="Comic Sans MS" charset="0"/>
                <a:ea typeface="Comic Sans MS" charset="0"/>
                <a:cs typeface="Comic Sans MS" charset="0"/>
              </a:rPr>
              <a:t>Heavily interventionist state </a:t>
            </a:r>
          </a:p>
          <a:p>
            <a:pPr lvl="1"/>
            <a:r>
              <a:rPr lang="en-US" i="0">
                <a:latin typeface="Comic Sans MS" charset="0"/>
                <a:ea typeface="Comic Sans MS" charset="0"/>
                <a:cs typeface="Comic Sans MS" charset="0"/>
              </a:rPr>
              <a:t>Owns, controls/ regulates land, </a:t>
            </a:r>
            <a:r>
              <a:rPr lang="en-US" i="0" err="1">
                <a:latin typeface="Comic Sans MS" charset="0"/>
                <a:ea typeface="Comic Sans MS" charset="0"/>
                <a:cs typeface="Comic Sans MS" charset="0"/>
              </a:rPr>
              <a:t>labour</a:t>
            </a:r>
            <a:r>
              <a:rPr lang="en-US" i="0">
                <a:latin typeface="Comic Sans MS" charset="0"/>
                <a:ea typeface="Comic Sans MS" charset="0"/>
                <a:cs typeface="Comic Sans MS" charset="0"/>
              </a:rPr>
              <a:t> and capital resources &amp; their allocation</a:t>
            </a:r>
          </a:p>
          <a:p>
            <a:pPr lvl="1"/>
            <a:r>
              <a:rPr lang="en-US" i="0">
                <a:latin typeface="Comic Sans MS" charset="0"/>
                <a:ea typeface="Comic Sans MS" charset="0"/>
                <a:cs typeface="Comic Sans MS" charset="0"/>
              </a:rPr>
              <a:t>Government Controls &amp; Directives</a:t>
            </a:r>
          </a:p>
          <a:p>
            <a:pPr lvl="1"/>
            <a:endParaRPr lang="en-US" i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>
                <a:latin typeface="Comic Sans MS" charset="0"/>
                <a:ea typeface="Comic Sans MS" charset="0"/>
                <a:cs typeface="Comic Sans MS" charset="0"/>
              </a:rPr>
              <a:t>‘Plan and Market in creative partnership’</a:t>
            </a:r>
            <a:endParaRPr lang="en-SG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637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3000" b="1" u="sng">
                <a:solidFill>
                  <a:srgbClr val="FFFFFF"/>
                </a:solidFill>
                <a:latin typeface="Comic Sans MS" charset="0"/>
                <a:ea typeface="Comic Sans MS" charset="0"/>
                <a:cs typeface="Comic Sans MS" charset="0"/>
              </a:rPr>
              <a:t>Singapore’s Developmental State, late 1950s onwards: Economic Trajectories</a:t>
            </a:r>
            <a:endParaRPr lang="en-SG" sz="3000" b="1" u="sng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Singapore </a:t>
            </a:r>
            <a:r>
              <a:rPr lang="en-US" err="1">
                <a:latin typeface="Comic Sans MS" panose="030F0702030302020204" pitchFamily="66" charset="0"/>
              </a:rPr>
              <a:t>Inc</a:t>
            </a:r>
            <a:r>
              <a:rPr lang="en-US">
                <a:latin typeface="Comic Sans MS" panose="030F0702030302020204" pitchFamily="66" charset="0"/>
              </a:rPr>
              <a:t>: based on FDI and MNCs</a:t>
            </a:r>
          </a:p>
          <a:p>
            <a:pPr lvl="1"/>
            <a:r>
              <a:rPr lang="en-US" i="0">
                <a:latin typeface="Comic Sans MS" panose="030F0702030302020204" pitchFamily="66" charset="0"/>
              </a:rPr>
              <a:t>Efficient management of economic resources; politically well managed</a:t>
            </a:r>
          </a:p>
          <a:p>
            <a:pPr lvl="1"/>
            <a:r>
              <a:rPr lang="en-US" i="0">
                <a:latin typeface="Comic Sans MS" panose="030F0702030302020204" pitchFamily="66" charset="0"/>
              </a:rPr>
              <a:t>Worked in delivering jobs, housing, incomes, education, economic and social security</a:t>
            </a:r>
            <a:endParaRPr lang="en-US">
              <a:latin typeface="Comic Sans MS" panose="030F0702030302020204" pitchFamily="66" charset="0"/>
            </a:endParaRPr>
          </a:p>
          <a:p>
            <a:r>
              <a:rPr lang="en-US">
                <a:latin typeface="Comic Sans MS" panose="030F0702030302020204" pitchFamily="66" charset="0"/>
              </a:rPr>
              <a:t>Governed market &amp; Industrial policy have changed</a:t>
            </a:r>
          </a:p>
          <a:p>
            <a:r>
              <a:rPr lang="en-US">
                <a:latin typeface="Comic Sans MS" panose="030F0702030302020204" pitchFamily="66" charset="0"/>
              </a:rPr>
              <a:t>More recognition of the private sector, </a:t>
            </a:r>
            <a:r>
              <a:rPr lang="en-US" err="1">
                <a:latin typeface="Comic Sans MS" panose="030F0702030302020204" pitchFamily="66" charset="0"/>
              </a:rPr>
              <a:t>esp</a:t>
            </a:r>
            <a:r>
              <a:rPr lang="en-US">
                <a:latin typeface="Comic Sans MS" panose="030F0702030302020204" pitchFamily="66" charset="0"/>
              </a:rPr>
              <a:t> MNCs</a:t>
            </a:r>
          </a:p>
          <a:p>
            <a:r>
              <a:rPr lang="en-US">
                <a:latin typeface="Comic Sans MS" panose="030F0702030302020204" pitchFamily="66" charset="0"/>
              </a:rPr>
              <a:t>1995: Regrouping in support of PLE</a:t>
            </a:r>
          </a:p>
          <a:p>
            <a:r>
              <a:rPr lang="en-US">
                <a:latin typeface="Comic Sans MS" panose="030F0702030302020204" pitchFamily="66" charset="0"/>
              </a:rPr>
              <a:t>Opening up to more competition in banking: Telecommunication &amp; utility sectors</a:t>
            </a:r>
          </a:p>
          <a:p>
            <a:r>
              <a:rPr lang="en-US">
                <a:latin typeface="Comic Sans MS" panose="030F0702030302020204" pitchFamily="66" charset="0"/>
              </a:rPr>
              <a:t>Diversifying business and market connections; enhancing competitiveness, creative managerial leadership</a:t>
            </a:r>
          </a:p>
          <a:p>
            <a:endParaRPr lang="en-SG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1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C4F541-7DD5-4952-9DF7-D56A3314A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Heritage and Icons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893" y="2121408"/>
            <a:ext cx="5168168" cy="375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Heritage branding as a way of promoting a business</a:t>
            </a:r>
            <a:r>
              <a:rPr lang="en-US"/>
              <a:t>…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Conservation of areas linked to early migrant &amp; business enclaves</a:t>
            </a:r>
            <a:endParaRPr lang="en-US"/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Questions about nostalgia and the authenticity of ‘traditional’ businesses and trades</a:t>
            </a:r>
            <a:r>
              <a:rPr lang="en-US"/>
              <a:t>…</a:t>
            </a:r>
            <a:r>
              <a:rPr lang="en-US" dirty="0"/>
              <a:t>(the </a:t>
            </a:r>
            <a:r>
              <a:rPr lang="en-US"/>
              <a:t>kopitiam</a:t>
            </a:r>
            <a:r>
              <a:rPr lang="en-US" dirty="0"/>
              <a:t> as an example?)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6241217" y="321733"/>
            <a:ext cx="2380871" cy="284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 b="-4"/>
          <a:stretch/>
        </p:blipFill>
        <p:spPr>
          <a:xfrm>
            <a:off x="8776087" y="321733"/>
            <a:ext cx="3106457" cy="188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6241217" y="3324679"/>
            <a:ext cx="2380871" cy="277773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6087" y="2330472"/>
            <a:ext cx="3106457" cy="37719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B08BF21-8D99-46EC-BEE7-9774026D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7C5B93-23C6-4AD8-9344-638B128C4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6F4D3D-419A-44A4-AF0F-B20F3EE6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0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" y="185434"/>
            <a:ext cx="10058400" cy="1609344"/>
          </a:xfrm>
        </p:spPr>
        <p:txBody>
          <a:bodyPr/>
          <a:lstStyle/>
          <a:p>
            <a:r>
              <a:rPr lang="en-US" dirty="0"/>
              <a:t>Basic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06" y="1387001"/>
            <a:ext cx="10058400" cy="4050792"/>
          </a:xfrm>
        </p:spPr>
        <p:txBody>
          <a:bodyPr/>
          <a:lstStyle/>
          <a:p>
            <a:r>
              <a:rPr lang="en-US" dirty="0"/>
              <a:t>Can you recall the main eras in Singapore’s history?</a:t>
            </a:r>
          </a:p>
          <a:p>
            <a:pPr lvl="1"/>
            <a:r>
              <a:rPr lang="en-US" dirty="0" err="1"/>
              <a:t>Temasek</a:t>
            </a:r>
            <a:r>
              <a:rPr lang="en-US" dirty="0"/>
              <a:t> (pre-modern history)</a:t>
            </a:r>
          </a:p>
          <a:p>
            <a:pPr lvl="1"/>
            <a:r>
              <a:rPr lang="en-US" dirty="0"/>
              <a:t>EIC trading base to a British colony (1819 </a:t>
            </a:r>
            <a:r>
              <a:rPr lang="mr-IN" dirty="0"/>
              <a:t>–</a:t>
            </a:r>
            <a:r>
              <a:rPr lang="en-US" dirty="0"/>
              <a:t> a modern history?)</a:t>
            </a:r>
          </a:p>
          <a:p>
            <a:pPr lvl="1"/>
            <a:r>
              <a:rPr lang="en-US" dirty="0"/>
              <a:t>Japanese Occupation</a:t>
            </a:r>
          </a:p>
          <a:p>
            <a:pPr lvl="1"/>
            <a:r>
              <a:rPr lang="en-US" dirty="0"/>
              <a:t>Merger, separation and Independence </a:t>
            </a:r>
          </a:p>
          <a:p>
            <a:pPr lvl="1"/>
            <a:r>
              <a:rPr lang="en-US" dirty="0"/>
              <a:t>Rapid development: from a two-legged to a three-legged policy</a:t>
            </a:r>
          </a:p>
          <a:p>
            <a:pPr lvl="1"/>
            <a:r>
              <a:rPr lang="en-US" dirty="0"/>
              <a:t>1997 Financial crisis- present</a:t>
            </a:r>
          </a:p>
        </p:txBody>
      </p:sp>
      <p:sp>
        <p:nvSpPr>
          <p:cNvPr id="4" name="TextBox 3"/>
          <p:cNvSpPr txBox="1"/>
          <p:nvPr/>
        </p:nvSpPr>
        <p:spPr>
          <a:xfrm rot="539291">
            <a:off x="7293552" y="474828"/>
            <a:ext cx="4744278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Can you identity the characteristics of business in each era?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trades and industries come to mind?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Consider ideas of continuity and change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847" y="3767767"/>
            <a:ext cx="8834718" cy="294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 cstate="screen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b="1" dirty="0"/>
              <a:t>Themes: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3611" y="2121408"/>
            <a:ext cx="3975314" cy="4050792"/>
          </a:xfrm>
        </p:spPr>
        <p:txBody>
          <a:bodyPr>
            <a:normAutofit fontScale="85000" lnSpcReduction="10000"/>
          </a:bodyPr>
          <a:lstStyle/>
          <a:p>
            <a:endParaRPr lang="en-US" sz="1600" dirty="0"/>
          </a:p>
          <a:p>
            <a:r>
              <a:rPr lang="en-US" sz="3600" dirty="0"/>
              <a:t>Industries, </a:t>
            </a:r>
            <a:r>
              <a:rPr lang="en-US" sz="3600" dirty="0" err="1"/>
              <a:t>entrepreneurs,firms</a:t>
            </a:r>
            <a:r>
              <a:rPr lang="en-US" sz="3600" dirty="0"/>
              <a:t> heritage/icons (DB)</a:t>
            </a:r>
          </a:p>
          <a:p>
            <a:r>
              <a:rPr lang="en-US" sz="3600" dirty="0"/>
              <a:t>Communities, family business, and the developmental model of Singapore (MK)</a:t>
            </a:r>
          </a:p>
        </p:txBody>
      </p:sp>
    </p:spTree>
    <p:extLst>
      <p:ext uri="{BB962C8B-B14F-4D97-AF65-F5344CB8AC3E}">
        <p14:creationId xmlns:p14="http://schemas.microsoft.com/office/powerpoint/2010/main" val="23799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altLang="en-US" sz="3400" u="sng">
                <a:solidFill>
                  <a:srgbClr val="FFFFFF"/>
                </a:solidFill>
                <a:latin typeface="Comic Sans MS" panose="030F0702030302020204" pitchFamily="66" charset="0"/>
              </a:rPr>
              <a:t>Mercantile Communities</a:t>
            </a:r>
            <a:endParaRPr lang="en-SG" altLang="en-US" sz="3400" u="sng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Mercantile Communities: Role in the Making of the World Economy</a:t>
            </a:r>
          </a:p>
          <a:p>
            <a:pPr marL="0" indent="0"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	</a:t>
            </a:r>
          </a:p>
          <a:p>
            <a:pPr marL="0" indent="0"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Trading Communities in Colonial Singapore</a:t>
            </a:r>
          </a:p>
          <a:p>
            <a:pPr lvl="1">
              <a:defRPr/>
            </a:pPr>
            <a:r>
              <a:rPr lang="en-US" dirty="0">
                <a:latin typeface="Comic Sans MS" panose="030F0702030302020204" pitchFamily="66" charset="0"/>
              </a:rPr>
              <a:t>Arab Traders </a:t>
            </a:r>
          </a:p>
          <a:p>
            <a:pPr lvl="2">
              <a:defRPr/>
            </a:pPr>
            <a:r>
              <a:rPr lang="en-US" dirty="0">
                <a:latin typeface="Comic Sans MS" panose="030F0702030302020204" pitchFamily="66" charset="0"/>
              </a:rPr>
              <a:t>Arrival </a:t>
            </a:r>
          </a:p>
          <a:p>
            <a:pPr lvl="2">
              <a:defRPr/>
            </a:pPr>
            <a:r>
              <a:rPr lang="en-US" dirty="0">
                <a:latin typeface="Comic Sans MS" panose="030F0702030302020204" pitchFamily="66" charset="0"/>
              </a:rPr>
              <a:t>Economic Activities and Niches</a:t>
            </a:r>
          </a:p>
          <a:p>
            <a:pPr lvl="2">
              <a:defRPr/>
            </a:pPr>
            <a:r>
              <a:rPr lang="en-US" dirty="0">
                <a:latin typeface="Comic Sans MS" panose="030F0702030302020204" pitchFamily="66" charset="0"/>
              </a:rPr>
              <a:t>Golden Age of </a:t>
            </a:r>
            <a:r>
              <a:rPr lang="en-US" dirty="0" err="1">
                <a:latin typeface="Comic Sans MS" panose="030F0702030302020204" pitchFamily="66" charset="0"/>
              </a:rPr>
              <a:t>Hadramis</a:t>
            </a:r>
            <a:endParaRPr lang="en-US" dirty="0">
              <a:latin typeface="Comic Sans MS" panose="030F0702030302020204" pitchFamily="66" charset="0"/>
            </a:endParaRPr>
          </a:p>
          <a:p>
            <a:pPr lvl="2">
              <a:defRPr/>
            </a:pPr>
            <a:r>
              <a:rPr lang="en-US" dirty="0">
                <a:latin typeface="Comic Sans MS" panose="030F0702030302020204" pitchFamily="66" charset="0"/>
              </a:rPr>
              <a:t>Changing Fortunes </a:t>
            </a:r>
          </a:p>
          <a:p>
            <a:pPr lvl="1">
              <a:defRPr/>
            </a:pPr>
            <a:r>
              <a:rPr lang="en-US" dirty="0" err="1">
                <a:latin typeface="Comic Sans MS" panose="030F0702030302020204" pitchFamily="66" charset="0"/>
              </a:rPr>
              <a:t>Chettiar</a:t>
            </a:r>
            <a:r>
              <a:rPr lang="en-US" dirty="0">
                <a:latin typeface="Comic Sans MS" panose="030F0702030302020204" pitchFamily="66" charset="0"/>
              </a:rPr>
              <a:t> Merchants</a:t>
            </a:r>
          </a:p>
          <a:p>
            <a:pPr lvl="2">
              <a:defRPr/>
            </a:pPr>
            <a:r>
              <a:rPr lang="en-US" dirty="0">
                <a:latin typeface="Comic Sans MS" panose="030F0702030302020204" pitchFamily="66" charset="0"/>
              </a:rPr>
              <a:t>Arrival</a:t>
            </a:r>
          </a:p>
          <a:p>
            <a:pPr lvl="2">
              <a:defRPr/>
            </a:pPr>
            <a:r>
              <a:rPr lang="en-US" dirty="0">
                <a:latin typeface="Comic Sans MS" panose="030F0702030302020204" pitchFamily="66" charset="0"/>
              </a:rPr>
              <a:t>Money-lending and other Economic Niches</a:t>
            </a:r>
          </a:p>
          <a:p>
            <a:pPr lvl="2">
              <a:defRPr/>
            </a:pPr>
            <a:r>
              <a:rPr lang="en-US" dirty="0">
                <a:latin typeface="Comic Sans MS" panose="030F0702030302020204" pitchFamily="66" charset="0"/>
              </a:rPr>
              <a:t>The Great Depression of the 1930s and Declining fortunes of the </a:t>
            </a:r>
            <a:r>
              <a:rPr lang="en-US" dirty="0" err="1">
                <a:latin typeface="Comic Sans MS" panose="030F0702030302020204" pitchFamily="66" charset="0"/>
              </a:rPr>
              <a:t>Chettiars</a:t>
            </a:r>
            <a:endParaRPr lang="en-US" dirty="0">
              <a:latin typeface="Comic Sans MS" panose="030F0702030302020204" pitchFamily="66" charset="0"/>
            </a:endParaRPr>
          </a:p>
          <a:p>
            <a:pPr marL="342900" lvl="1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342900" lvl="1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2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01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INDUSTRIES:  Shipping &amp; Banking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942" y="1493930"/>
            <a:ext cx="4346517" cy="3147085"/>
          </a:xfrm>
        </p:spPr>
      </p:pic>
      <p:sp>
        <p:nvSpPr>
          <p:cNvPr id="5" name="TextBox 4"/>
          <p:cNvSpPr txBox="1"/>
          <p:nvPr/>
        </p:nvSpPr>
        <p:spPr>
          <a:xfrm>
            <a:off x="6196551" y="1227011"/>
            <a:ext cx="4419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Shipping and banking are </a:t>
            </a:r>
            <a:r>
              <a:rPr lang="en-US" dirty="0"/>
              <a:t>two industries with a long history in Singapore and have evolved as Singapore has developed</a:t>
            </a:r>
            <a:r>
              <a:rPr lang="mr-IN" dirty="0"/>
              <a:t>…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Both local and foreign (international) influences.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3905" y="2981337"/>
            <a:ext cx="5063625" cy="37977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7905" y="47356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Shipping: Often cited as displaying ‘modern’ business practices. (Coastal and Oceanic shipping companies)</a:t>
            </a:r>
          </a:p>
          <a:p>
            <a:endParaRPr lang="en-US" dirty="0"/>
          </a:p>
          <a:p>
            <a:r>
              <a:rPr lang="en-US" dirty="0"/>
              <a:t>An example of ‘transformative’ technologies and the role they play in transforming economies and also business practices.</a:t>
            </a:r>
          </a:p>
        </p:txBody>
      </p:sp>
    </p:spTree>
    <p:extLst>
      <p:ext uri="{BB962C8B-B14F-4D97-AF65-F5344CB8AC3E}">
        <p14:creationId xmlns:p14="http://schemas.microsoft.com/office/powerpoint/2010/main" val="178942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3" cstate="screen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u="sng">
                <a:latin typeface="Comic Sans MS" panose="030F0702030302020204" pitchFamily="66" charset="0"/>
              </a:rPr>
              <a:t>Banking in Singapore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100">
                <a:latin typeface="Comic Sans MS" panose="030F0702030302020204" pitchFamily="66" charset="0"/>
              </a:rPr>
              <a:t>Traditional Sources of Finance</a:t>
            </a:r>
          </a:p>
          <a:p>
            <a:pPr lvl="2"/>
            <a:endParaRPr lang="en-US" sz="1100">
              <a:latin typeface="Comic Sans MS" panose="030F0702030302020204" pitchFamily="66" charset="0"/>
            </a:endParaRPr>
          </a:p>
          <a:p>
            <a:r>
              <a:rPr lang="en-US" sz="1100">
                <a:latin typeface="Comic Sans MS" panose="030F0702030302020204" pitchFamily="66" charset="0"/>
              </a:rPr>
              <a:t>Coming of the European Banks</a:t>
            </a:r>
          </a:p>
          <a:p>
            <a:pPr marL="0" indent="0">
              <a:buNone/>
            </a:pPr>
            <a:endParaRPr lang="en-US" sz="1100">
              <a:latin typeface="Comic Sans MS" panose="030F0702030302020204" pitchFamily="66" charset="0"/>
            </a:endParaRPr>
          </a:p>
          <a:p>
            <a:r>
              <a:rPr lang="en-US" sz="1100">
                <a:latin typeface="Comic Sans MS" panose="030F0702030302020204" pitchFamily="66" charset="0"/>
              </a:rPr>
              <a:t>Rise of Chinese Banking</a:t>
            </a:r>
          </a:p>
          <a:p>
            <a:pPr lvl="1"/>
            <a:r>
              <a:rPr lang="en-US" sz="1100">
                <a:latin typeface="Comic Sans MS" panose="030F0702030302020204" pitchFamily="66" charset="0"/>
              </a:rPr>
              <a:t>Dialect Based Banking</a:t>
            </a:r>
          </a:p>
          <a:p>
            <a:pPr lvl="1"/>
            <a:r>
              <a:rPr lang="en-US" sz="1100">
                <a:latin typeface="Comic Sans MS" panose="030F0702030302020204" pitchFamily="66" charset="0"/>
              </a:rPr>
              <a:t>Problems in Chinese Banking</a:t>
            </a:r>
          </a:p>
          <a:p>
            <a:pPr lvl="1"/>
            <a:r>
              <a:rPr lang="en-US" sz="1100">
                <a:latin typeface="Comic Sans MS" panose="030F0702030302020204" pitchFamily="66" charset="0"/>
              </a:rPr>
              <a:t>Role in Economic &amp; Financial Development</a:t>
            </a:r>
          </a:p>
          <a:p>
            <a:pPr marL="457200" lvl="1" indent="0">
              <a:buNone/>
            </a:pPr>
            <a:endParaRPr lang="en-US" sz="1100">
              <a:latin typeface="Comic Sans MS" panose="030F0702030302020204" pitchFamily="66" charset="0"/>
            </a:endParaRPr>
          </a:p>
          <a:p>
            <a:r>
              <a:rPr lang="en-US" sz="1100">
                <a:latin typeface="Comic Sans MS" panose="030F0702030302020204" pitchFamily="66" charset="0"/>
              </a:rPr>
              <a:t>Characteristics of Pre WWII Banking</a:t>
            </a:r>
          </a:p>
          <a:p>
            <a:pPr marL="0" indent="0">
              <a:buNone/>
            </a:pPr>
            <a:endParaRPr lang="en-US" sz="1100">
              <a:latin typeface="Comic Sans MS" panose="030F0702030302020204" pitchFamily="66" charset="0"/>
            </a:endParaRPr>
          </a:p>
          <a:p>
            <a:r>
              <a:rPr lang="en-US" sz="1100">
                <a:latin typeface="Comic Sans MS" panose="030F0702030302020204" pitchFamily="66" charset="0"/>
              </a:rPr>
              <a:t>Financial Dualism, 1950s-1960s</a:t>
            </a:r>
          </a:p>
          <a:p>
            <a:pPr marL="0" indent="0">
              <a:buNone/>
            </a:pPr>
            <a:endParaRPr lang="en-US" sz="1100">
              <a:latin typeface="Comic Sans MS" panose="030F0702030302020204" pitchFamily="66" charset="0"/>
            </a:endParaRPr>
          </a:p>
          <a:p>
            <a:r>
              <a:rPr lang="en-US" sz="1100">
                <a:latin typeface="Comic Sans MS" panose="030F0702030302020204" pitchFamily="66" charset="0"/>
              </a:rPr>
              <a:t>Emergence of Singapore as an International Financial Centre 1970s &amp; beyond</a:t>
            </a:r>
          </a:p>
          <a:p>
            <a:endParaRPr lang="en-US" sz="1100">
              <a:latin typeface="Comic Sans MS" panose="030F0702030302020204" pitchFamily="66" charset="0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19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88" y="193427"/>
            <a:ext cx="10058400" cy="1609344"/>
          </a:xfrm>
        </p:spPr>
        <p:txBody>
          <a:bodyPr/>
          <a:lstStyle/>
          <a:p>
            <a:r>
              <a:rPr lang="en-US" dirty="0"/>
              <a:t>Entrepreneurs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66" y="1392538"/>
            <a:ext cx="10058400" cy="4050792"/>
          </a:xfrm>
        </p:spPr>
        <p:txBody>
          <a:bodyPr/>
          <a:lstStyle/>
          <a:p>
            <a:r>
              <a:rPr lang="en-US" dirty="0"/>
              <a:t>How do you define an entrepreneur?</a:t>
            </a:r>
          </a:p>
          <a:p>
            <a:r>
              <a:rPr lang="en-US" dirty="0"/>
              <a:t>How has the idea of entrepreneurship changed over time?</a:t>
            </a:r>
          </a:p>
          <a:p>
            <a:r>
              <a:rPr lang="en-US" dirty="0"/>
              <a:t>What values are important to entrepreneurs?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8031" y="2932941"/>
            <a:ext cx="4077844" cy="392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8830" y="262368"/>
            <a:ext cx="2793744" cy="3663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840" y="132665"/>
            <a:ext cx="4353112" cy="1385081"/>
          </a:xfrm>
          <a:prstGeom prst="rect">
            <a:avLst/>
          </a:prstGeom>
        </p:spPr>
      </p:pic>
      <p:pic>
        <p:nvPicPr>
          <p:cNvPr id="7" name="Content Placeholder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72213" y="3574616"/>
            <a:ext cx="2205818" cy="2733096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0521" y="3740475"/>
            <a:ext cx="3634883" cy="2630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388" y="2872052"/>
            <a:ext cx="1860906" cy="17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4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screen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screen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screen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FD07-21B9-A148-A66C-8CBC8CDC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>
                <a:blipFill dpi="0" rotWithShape="1">
                  <a:blip r:embed="rId6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Firms: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BB1CA-87A7-F843-937B-802BC2EF9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00102" y="4790198"/>
            <a:ext cx="2818418" cy="68705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>
                <a:solidFill>
                  <a:schemeClr val="tx1"/>
                </a:solidFill>
              </a:rPr>
              <a:t>COLD STORAGE</a:t>
            </a:r>
          </a:p>
        </p:txBody>
      </p:sp>
      <p:pic>
        <p:nvPicPr>
          <p:cNvPr id="6" name="Content Placeholder 5" descr="A white bus parked in front of a building&#10;&#10;Description automatically generated">
            <a:extLst>
              <a:ext uri="{FF2B5EF4-FFF2-40B4-BE49-F238E27FC236}">
                <a16:creationId xmlns:a16="http://schemas.microsoft.com/office/drawing/2014/main" id="{E76847A3-E37A-4F4E-A9A1-91FEC8DB3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8" name="Oval 29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0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05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 cstate="screen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4A0BB-17EA-D049-96F9-C291DFB4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SHAW BROS</a:t>
            </a:r>
          </a:p>
        </p:txBody>
      </p:sp>
      <p:pic>
        <p:nvPicPr>
          <p:cNvPr id="6" name="Content Placeholder 5" descr="A vintage photo of an old building&#10;&#10;Description automatically generated">
            <a:extLst>
              <a:ext uri="{FF2B5EF4-FFF2-40B4-BE49-F238E27FC236}">
                <a16:creationId xmlns:a16="http://schemas.microsoft.com/office/drawing/2014/main" id="{57BF8421-B10E-DD43-A1B7-F17D15696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656" y="444711"/>
            <a:ext cx="2694688" cy="161007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486C2-F22B-3644-9ED1-DB48FFDC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Considering the Shaw Brothers and Shaw film industry as a firm and an  example of leisure.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Significant to the film industry AND also theme parks/ amusement parks.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Business strategies for developing films with a Southeast Asian appeal. 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 descr="A large white building&#10;&#10;Description automatically generated">
            <a:extLst>
              <a:ext uri="{FF2B5EF4-FFF2-40B4-BE49-F238E27FC236}">
                <a16:creationId xmlns:a16="http://schemas.microsoft.com/office/drawing/2014/main" id="{9D486D08-2ACF-FD44-B3FE-C310CFCA438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2743" y="2121408"/>
            <a:ext cx="4833257" cy="36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718</Words>
  <Application>Microsoft Office PowerPoint</Application>
  <PresentationFormat>Widescreen</PresentationFormat>
  <Paragraphs>153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Comic Sans MS</vt:lpstr>
      <vt:lpstr>Rockwell</vt:lpstr>
      <vt:lpstr>Rockwell Condensed</vt:lpstr>
      <vt:lpstr>Rockwell Extra Bold</vt:lpstr>
      <vt:lpstr>Wingdings</vt:lpstr>
      <vt:lpstr>Wood Type</vt:lpstr>
      <vt:lpstr>Lecture 13: Revision</vt:lpstr>
      <vt:lpstr>Basic Overview</vt:lpstr>
      <vt:lpstr>Themes:</vt:lpstr>
      <vt:lpstr>Mercantile Communities</vt:lpstr>
      <vt:lpstr>INDUSTRIES:  Shipping &amp; Banking</vt:lpstr>
      <vt:lpstr>Banking in Singapore</vt:lpstr>
      <vt:lpstr>Entrepreneurs</vt:lpstr>
      <vt:lpstr>Firms: </vt:lpstr>
      <vt:lpstr>SHAW BROS</vt:lpstr>
      <vt:lpstr>FAMILY CAPITALISM  </vt:lpstr>
      <vt:lpstr>PowerPoint Presentation</vt:lpstr>
      <vt:lpstr>PowerPoint Presentation</vt:lpstr>
      <vt:lpstr>Singapore Model of Development</vt:lpstr>
      <vt:lpstr>Singapore Model of Development</vt:lpstr>
      <vt:lpstr>What lies behind this success? What is the Singapore Model of Development </vt:lpstr>
      <vt:lpstr>Singapore’s Developmental State, late 1950s onwards: Economic Trajectories</vt:lpstr>
      <vt:lpstr>Heritage and Icons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Revision</dc:title>
  <dc:creator>Donna Brunero</dc:creator>
  <cp:lastModifiedBy>wei yang</cp:lastModifiedBy>
  <cp:revision>5</cp:revision>
  <dcterms:created xsi:type="dcterms:W3CDTF">2019-04-15T03:32:05Z</dcterms:created>
  <dcterms:modified xsi:type="dcterms:W3CDTF">2019-04-26T04:06:51Z</dcterms:modified>
</cp:coreProperties>
</file>