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9" r:id="rId2"/>
    <p:sldId id="256" r:id="rId3"/>
    <p:sldId id="271" r:id="rId4"/>
    <p:sldId id="257" r:id="rId5"/>
    <p:sldId id="258" r:id="rId6"/>
    <p:sldId id="263" r:id="rId7"/>
    <p:sldId id="264" r:id="rId8"/>
    <p:sldId id="266" r:id="rId9"/>
    <p:sldId id="259" r:id="rId10"/>
    <p:sldId id="275" r:id="rId11"/>
    <p:sldId id="276" r:id="rId12"/>
    <p:sldId id="277" r:id="rId13"/>
    <p:sldId id="260" r:id="rId14"/>
    <p:sldId id="267" r:id="rId15"/>
    <p:sldId id="273" r:id="rId16"/>
    <p:sldId id="272" r:id="rId17"/>
    <p:sldId id="274" r:id="rId18"/>
    <p:sldId id="261" r:id="rId19"/>
    <p:sldId id="278" r:id="rId20"/>
    <p:sldId id="27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4"/>
    <p:restoredTop sz="36447"/>
  </p:normalViewPr>
  <p:slideViewPr>
    <p:cSldViewPr snapToGrid="0" snapToObjects="1">
      <p:cViewPr varScale="1">
        <p:scale>
          <a:sx n="40" d="100"/>
          <a:sy n="40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9AFB2-D6E8-D74D-A0DA-8BF85ED10B9D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B006-441A-6047-806A-5B0331F1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97AEC-770D-7248-BBA5-9160CD194EAB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9E9AA-79CC-1842-A3EA-02546960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2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6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9E9AA-79CC-1842-A3EA-02546960F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CC28-2B61-0A4E-9C69-BB53AA3FB32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CD50-32CE-874B-9166-ACFB1E43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ldchangke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s://www.channelnewsasia.com/news/singapore/singapore-airlines-sia-singapore-girl-branding-1119037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itstimes.com/singapore/fun-facts-about-made-in-singapore-produc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annelnewsasia.com/news/singapore/the-symbol-of-singapore/2218770.html" TargetMode="External"/><Relationship Id="rId4" Type="http://schemas.openxmlformats.org/officeDocument/2006/relationships/hyperlink" Target="http://www.straitstimes.com/business/singapores-raffles-hotel-a-look-at-the-iconic-landmark-through-the-yea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744"/>
            <a:ext cx="10515600" cy="5715842"/>
          </a:xfrm>
          <a:blipFill>
            <a:blip r:embed="rId2">
              <a:alphaModFix amt="56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  <a:p>
            <a:r>
              <a:rPr lang="en-US" dirty="0"/>
              <a:t>CA2 Assignments are due during your tutorial class.</a:t>
            </a:r>
          </a:p>
          <a:p>
            <a:r>
              <a:rPr lang="en-US" dirty="0"/>
              <a:t>Softcopies should be uploaded to the IVLE CA2 folders.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EXAM: 2 parts.</a:t>
            </a:r>
          </a:p>
          <a:p>
            <a:r>
              <a:rPr lang="en-US" dirty="0"/>
              <a:t>Part a) select 2 short answers ( 1.5  pages each) from 5.</a:t>
            </a:r>
          </a:p>
          <a:p>
            <a:pPr marL="0" indent="0">
              <a:buNone/>
            </a:pPr>
            <a:r>
              <a:rPr lang="en-US" dirty="0"/>
              <a:t> 25 marks each.	</a:t>
            </a:r>
          </a:p>
          <a:p>
            <a:r>
              <a:rPr lang="en-US" dirty="0"/>
              <a:t>Part b) 1 ‘essay’ response. (choice of two)  50 marks. </a:t>
            </a:r>
          </a:p>
          <a:p>
            <a:r>
              <a:rPr lang="en-US" dirty="0"/>
              <a:t>OPEN BOOK – lecture notes and readings permitted.</a:t>
            </a:r>
          </a:p>
        </p:txBody>
      </p:sp>
    </p:spTree>
    <p:extLst>
      <p:ext uri="{BB962C8B-B14F-4D97-AF65-F5344CB8AC3E}">
        <p14:creationId xmlns:p14="http://schemas.microsoft.com/office/powerpoint/2010/main" val="10267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6B35-4BA4-CD4F-892F-28E8BFA8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1734" cy="1212315"/>
          </a:xfrm>
        </p:spPr>
        <p:txBody>
          <a:bodyPr anchor="b">
            <a:normAutofit/>
          </a:bodyPr>
          <a:lstStyle/>
          <a:p>
            <a:r>
              <a:rPr lang="en-US" sz="4000"/>
              <a:t>Old Chang Kee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D13A27-BA7B-4AC1-BAF1-72B149620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rgbClr val="AD86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F91C-1751-B547-8537-E11A2B5C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4981734" cy="4312994"/>
          </a:xfrm>
        </p:spPr>
        <p:txBody>
          <a:bodyPr>
            <a:normAutofit lnSpcReduction="10000"/>
          </a:bodyPr>
          <a:lstStyle/>
          <a:p>
            <a:pPr>
              <a:buClr>
                <a:srgbClr val="AD8648"/>
              </a:buClr>
            </a:pPr>
            <a:r>
              <a:rPr lang="en-US" sz="2000" dirty="0"/>
              <a:t>Current owner: Mr. Han Keen Juan bought the business in 1986. This marked ‘new beginning’  for Old Chang </a:t>
            </a:r>
            <a:r>
              <a:rPr lang="en-US" sz="2000" dirty="0" err="1"/>
              <a:t>Kee</a:t>
            </a:r>
            <a:r>
              <a:rPr lang="en-US" sz="2000" dirty="0"/>
              <a:t>.</a:t>
            </a:r>
          </a:p>
          <a:p>
            <a:pPr>
              <a:buClr>
                <a:srgbClr val="AD8648"/>
              </a:buClr>
            </a:pPr>
            <a:r>
              <a:rPr lang="en-US" sz="2000" dirty="0"/>
              <a:t>Modern production methods </a:t>
            </a:r>
          </a:p>
          <a:p>
            <a:pPr>
              <a:buClr>
                <a:srgbClr val="AD8648"/>
              </a:buClr>
            </a:pPr>
            <a:r>
              <a:rPr lang="en-US" sz="2000" dirty="0"/>
              <a:t>First retail outlet: 1995</a:t>
            </a:r>
          </a:p>
          <a:p>
            <a:pPr>
              <a:buClr>
                <a:srgbClr val="AD8648"/>
              </a:buClr>
            </a:pPr>
            <a:r>
              <a:rPr lang="en-US" sz="2000" dirty="0"/>
              <a:t>Old Chang </a:t>
            </a:r>
            <a:r>
              <a:rPr lang="en-US" sz="2000" dirty="0" err="1"/>
              <a:t>Kee</a:t>
            </a:r>
            <a:r>
              <a:rPr lang="en-US" sz="2000" dirty="0"/>
              <a:t> places emphasis on being a </a:t>
            </a:r>
            <a:r>
              <a:rPr lang="en-US" sz="2000" i="1" dirty="0"/>
              <a:t>heritage</a:t>
            </a:r>
            <a:r>
              <a:rPr lang="en-US" sz="2000" dirty="0"/>
              <a:t> brand that Singaporeans have grown up with.</a:t>
            </a:r>
          </a:p>
          <a:p>
            <a:pPr>
              <a:buClr>
                <a:srgbClr val="AD8648"/>
              </a:buClr>
            </a:pPr>
            <a:endParaRPr lang="en-US" sz="2000" dirty="0"/>
          </a:p>
          <a:p>
            <a:pPr>
              <a:buClr>
                <a:srgbClr val="AD8648"/>
              </a:buClr>
            </a:pPr>
            <a:r>
              <a:rPr lang="en-US" sz="2000" dirty="0"/>
              <a:t>Challenges: Quality control -- Franchises overseas were closed in 2002.</a:t>
            </a:r>
          </a:p>
          <a:p>
            <a:pPr>
              <a:buClr>
                <a:srgbClr val="AD8648"/>
              </a:buClr>
            </a:pPr>
            <a:r>
              <a:rPr lang="en-US" sz="2000" dirty="0"/>
              <a:t>2004 Company expansion to outlets: Australia, Indonesia, Malaysia, UK.</a:t>
            </a:r>
          </a:p>
          <a:p>
            <a:pPr>
              <a:buClr>
                <a:srgbClr val="AD8648"/>
              </a:buClr>
            </a:pPr>
            <a:endParaRPr lang="en-US" sz="2000" dirty="0"/>
          </a:p>
          <a:p>
            <a:pPr>
              <a:buClr>
                <a:srgbClr val="AD8648"/>
              </a:buClr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13EAB-AFBD-44FC-B96C-9C9A7416E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AD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79C60-B3AB-4994-BBA4-00CB99B2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119021E-C3ED-AC4E-9109-EBA50916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43" y="646454"/>
            <a:ext cx="1883664" cy="25369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0C5C28-3276-4497-8BC1-366BAD07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5"/>
            <a:ext cx="2212848" cy="188050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56CDE3-F9C5-4283-AD5F-6148D5AD8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9976EB-B5B0-40FD-ABF3-AD6041BA5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2514599"/>
            <a:ext cx="2783884" cy="38519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41724-7142-2D4F-B92F-03F5B0B3AE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560933" y="3227575"/>
            <a:ext cx="3549140" cy="24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EAE1-E01F-5E4C-B85D-AF66936C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Chang </a:t>
            </a:r>
            <a:r>
              <a:rPr lang="en-US" dirty="0" err="1"/>
              <a:t>Kee</a:t>
            </a:r>
            <a:r>
              <a:rPr lang="en-US" dirty="0"/>
              <a:t> &amp; Heritage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59A7-2C21-CB42-AF75-9698F3EC961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SG" baseline="30000" dirty="0"/>
              <a:t>“</a:t>
            </a:r>
            <a:r>
              <a:rPr lang="en-SG" dirty="0"/>
              <a:t>For over half a century, Singaporeans from all walks of life have enjoyed Old Chang </a:t>
            </a:r>
            <a:r>
              <a:rPr lang="en-SG" dirty="0" err="1"/>
              <a:t>Kee's</a:t>
            </a:r>
            <a:r>
              <a:rPr lang="en-SG" dirty="0"/>
              <a:t> delectable hot snacks and lip-smacking quick bites. We embrace the wonderful traditions and noble heritage of our proud nation, and will always strive to be your Old Chang </a:t>
            </a:r>
            <a:r>
              <a:rPr lang="en-SG" dirty="0" err="1"/>
              <a:t>Kee</a:t>
            </a:r>
            <a:r>
              <a:rPr lang="en-SG" dirty="0"/>
              <a:t>, bringing you the good old tastes that we have all come to love since 1956.”</a:t>
            </a:r>
          </a:p>
          <a:p>
            <a:pPr marL="0" indent="0">
              <a:buNone/>
            </a:pPr>
            <a:r>
              <a:rPr lang="en-SG" dirty="0"/>
              <a:t>			Old Chang </a:t>
            </a:r>
            <a:r>
              <a:rPr lang="en-SG" dirty="0" err="1"/>
              <a:t>Kee</a:t>
            </a:r>
            <a:r>
              <a:rPr lang="en-SG" dirty="0"/>
              <a:t> website. </a:t>
            </a:r>
            <a:r>
              <a:rPr lang="en-SG" dirty="0">
                <a:hlinkClick r:id="rId2"/>
              </a:rPr>
              <a:t>http://www.oldchangkee.com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456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walking down a street in front of a building&#10;&#10;Description automatically generated">
            <a:extLst>
              <a:ext uri="{FF2B5EF4-FFF2-40B4-BE49-F238E27FC236}">
                <a16:creationId xmlns:a16="http://schemas.microsoft.com/office/drawing/2014/main" id="{E8C69946-CEF9-974F-8C1C-0B4E9C708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45456" y="963386"/>
            <a:ext cx="6951436" cy="52135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8B64A-6A5D-A24A-9E4F-292BA57092A9}"/>
              </a:ext>
            </a:extLst>
          </p:cNvPr>
          <p:cNvSpPr/>
          <p:nvPr/>
        </p:nvSpPr>
        <p:spPr>
          <a:xfrm>
            <a:off x="2960813" y="6405892"/>
            <a:ext cx="5845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discoversg.com</a:t>
            </a:r>
            <a:r>
              <a:rPr lang="en-US" dirty="0"/>
              <a:t>/2018/05/17/old-</a:t>
            </a:r>
            <a:r>
              <a:rPr lang="en-US" dirty="0" err="1"/>
              <a:t>chang</a:t>
            </a:r>
            <a:r>
              <a:rPr lang="en-US" dirty="0"/>
              <a:t>-</a:t>
            </a:r>
            <a:r>
              <a:rPr lang="en-US" dirty="0" err="1"/>
              <a:t>kee</a:t>
            </a:r>
            <a:r>
              <a:rPr lang="en-US" dirty="0"/>
              <a:t>-flagship/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33C66-8D40-B547-925E-DC7C9B63AAA1}"/>
              </a:ext>
            </a:extLst>
          </p:cNvPr>
          <p:cNvSpPr txBox="1"/>
          <p:nvPr/>
        </p:nvSpPr>
        <p:spPr>
          <a:xfrm rot="470385">
            <a:off x="9584871" y="2416629"/>
            <a:ext cx="1518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2018: Rex Cinema area, </a:t>
            </a:r>
            <a:r>
              <a:rPr lang="en-US" dirty="0" err="1"/>
              <a:t>MacKenzie</a:t>
            </a:r>
            <a:r>
              <a:rPr lang="en-US" dirty="0"/>
              <a:t> Road…near the site of the very first Old Chang </a:t>
            </a:r>
            <a:r>
              <a:rPr lang="en-US" dirty="0" err="1"/>
              <a:t>Kee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51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4005" y="1577440"/>
            <a:ext cx="2931277" cy="3897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1734" cy="1212315"/>
          </a:xfrm>
        </p:spPr>
        <p:txBody>
          <a:bodyPr anchor="b">
            <a:normAutofit/>
          </a:bodyPr>
          <a:lstStyle/>
          <a:p>
            <a:r>
              <a:rPr lang="en-US" sz="4000"/>
              <a:t>Ya Kun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38200" y="1825625"/>
            <a:ext cx="4981734" cy="435133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653426"/>
              </a:buClr>
            </a:pPr>
            <a:r>
              <a:rPr lang="en-US" sz="2000" dirty="0" err="1"/>
              <a:t>Loi</a:t>
            </a:r>
            <a:r>
              <a:rPr lang="en-US" sz="2000" dirty="0"/>
              <a:t> Ah Kun, A Hainanese, Arrived in Singapore in 1926 and took up an apprenticeship at a Hainanese coffee shop</a:t>
            </a:r>
            <a:r>
              <a:rPr lang="mr-IN" sz="2000" dirty="0"/>
              <a:t>…</a:t>
            </a:r>
            <a:r>
              <a:rPr lang="en-US" sz="2000" dirty="0"/>
              <a:t>by 1944 </a:t>
            </a:r>
            <a:r>
              <a:rPr lang="en-US" sz="2000" dirty="0" err="1"/>
              <a:t>Ya</a:t>
            </a:r>
            <a:r>
              <a:rPr lang="en-US" sz="2000" dirty="0"/>
              <a:t> Kun was established.</a:t>
            </a:r>
          </a:p>
          <a:p>
            <a:pPr>
              <a:buClr>
                <a:srgbClr val="653426"/>
              </a:buClr>
            </a:pPr>
            <a:endParaRPr lang="en-US" sz="2000" dirty="0"/>
          </a:p>
          <a:p>
            <a:pPr>
              <a:buClr>
                <a:srgbClr val="653426"/>
              </a:buClr>
            </a:pPr>
            <a:r>
              <a:rPr lang="en-US" sz="2000" dirty="0"/>
              <a:t>In the company history it is </a:t>
            </a:r>
            <a:r>
              <a:rPr lang="en-US" sz="2000" dirty="0" err="1"/>
              <a:t>Mr</a:t>
            </a:r>
            <a:r>
              <a:rPr lang="en-US" sz="2000" dirty="0"/>
              <a:t> </a:t>
            </a:r>
            <a:r>
              <a:rPr lang="en-US" sz="2000" dirty="0" err="1"/>
              <a:t>Loi’s</a:t>
            </a:r>
            <a:r>
              <a:rPr lang="en-US" sz="2000" dirty="0"/>
              <a:t> wife who is credited for coming up with the idea of homemade kaya spread on toast…</a:t>
            </a:r>
          </a:p>
          <a:p>
            <a:pPr>
              <a:buClr>
                <a:srgbClr val="653426"/>
              </a:buClr>
            </a:pPr>
            <a:endParaRPr lang="en-US" sz="2000" dirty="0"/>
          </a:p>
          <a:p>
            <a:pPr>
              <a:buClr>
                <a:srgbClr val="653426"/>
              </a:buClr>
            </a:pPr>
            <a:r>
              <a:rPr lang="en-US" sz="2000" dirty="0"/>
              <a:t>The business moved rom Lau Pa Sat (</a:t>
            </a:r>
            <a:r>
              <a:rPr lang="en-US" sz="2000" dirty="0" err="1"/>
              <a:t>Telok</a:t>
            </a:r>
            <a:r>
              <a:rPr lang="en-US" sz="2000" dirty="0"/>
              <a:t> Ayer market) to Far East Square.</a:t>
            </a:r>
          </a:p>
          <a:p>
            <a:pPr>
              <a:buClr>
                <a:srgbClr val="653426"/>
              </a:buClr>
            </a:pP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Kun</a:t>
            </a:r>
            <a:r>
              <a:rPr lang="en-US" sz="2000" dirty="0"/>
              <a:t> is still a family run business</a:t>
            </a:r>
          </a:p>
          <a:p>
            <a:pPr>
              <a:buClr>
                <a:srgbClr val="653426"/>
              </a:buClr>
            </a:pPr>
            <a:endParaRPr lang="en-US" sz="2000" dirty="0"/>
          </a:p>
          <a:p>
            <a:pPr>
              <a:buClr>
                <a:srgbClr val="653426"/>
              </a:buClr>
            </a:pPr>
            <a:r>
              <a:rPr lang="en-US" sz="2000" dirty="0"/>
              <a:t> A household name that has expanded overseas</a:t>
            </a:r>
          </a:p>
          <a:p>
            <a:pPr>
              <a:buClr>
                <a:srgbClr val="65342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3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3880047" y="490329"/>
            <a:ext cx="4071257" cy="6023103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89862C-0158-6D46-9B42-0414286ADC80}"/>
              </a:ext>
            </a:extLst>
          </p:cNvPr>
          <p:cNvSpPr txBox="1"/>
          <p:nvPr/>
        </p:nvSpPr>
        <p:spPr>
          <a:xfrm>
            <a:off x="8098971" y="930728"/>
            <a:ext cx="3771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Kun</a:t>
            </a:r>
            <a:r>
              <a:rPr lang="en-US" sz="2000" dirty="0"/>
              <a:t> symbolizes the early days of Singapore, when collies and hardworking immigrants from China toiled at the ports and trading houses to build not just a fortune for themselves but also to turn Singapore into a bustling trading post of the British Empire”</a:t>
            </a:r>
          </a:p>
          <a:p>
            <a:endParaRPr lang="en-US" sz="2000" dirty="0"/>
          </a:p>
          <a:p>
            <a:r>
              <a:rPr lang="en-US" dirty="0"/>
              <a:t> 	William Koh, </a:t>
            </a:r>
            <a:r>
              <a:rPr lang="en-US" i="1" dirty="0"/>
              <a:t>The Top Toast: 	</a:t>
            </a:r>
            <a:r>
              <a:rPr lang="en-US" i="1" dirty="0" err="1"/>
              <a:t>Ya</a:t>
            </a:r>
            <a:r>
              <a:rPr lang="en-US" i="1" dirty="0"/>
              <a:t> </a:t>
            </a:r>
            <a:r>
              <a:rPr lang="en-US" i="1" dirty="0" err="1"/>
              <a:t>Kun</a:t>
            </a:r>
            <a:r>
              <a:rPr lang="en-US" i="1" dirty="0"/>
              <a:t> and the Singapore 	Breakfast Tradition, (2015)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6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7D0-5CBD-F14C-8F12-E79B76C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: innovations?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045A-B953-2742-BB60-4AC3318F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factory (Bedok): producing kaya</a:t>
            </a:r>
          </a:p>
          <a:p>
            <a:r>
              <a:rPr lang="en-US" dirty="0"/>
              <a:t>Move to a chain of mass market ‘retro-ambience’ cafes (the first ‘</a:t>
            </a:r>
            <a:r>
              <a:rPr lang="en-US" dirty="0" err="1"/>
              <a:t>kopitiam</a:t>
            </a:r>
            <a:r>
              <a:rPr lang="en-US" dirty="0"/>
              <a:t>’ to do so)</a:t>
            </a:r>
          </a:p>
          <a:p>
            <a:r>
              <a:rPr lang="en-US" dirty="0"/>
              <a:t>Franchising</a:t>
            </a:r>
          </a:p>
          <a:p>
            <a:r>
              <a:rPr lang="en-US" dirty="0"/>
              <a:t>Branching overseas: China, Hong Kong, Cambodia, Indonesia, Japan, Thailand, United Arab Emirates among others… </a:t>
            </a:r>
          </a:p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family café concept.</a:t>
            </a:r>
          </a:p>
        </p:txBody>
      </p:sp>
    </p:spTree>
    <p:extLst>
      <p:ext uri="{BB962C8B-B14F-4D97-AF65-F5344CB8AC3E}">
        <p14:creationId xmlns:p14="http://schemas.microsoft.com/office/powerpoint/2010/main" val="244364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1B97-C629-B347-961D-1DA4E1FC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: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9312-0928-E24D-8EF1-4C536F3C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Rise of other types of coffeeshops/cafes: Starbucks, Coffee Bean &amp; Tea Leaf</a:t>
            </a:r>
          </a:p>
          <a:p>
            <a:r>
              <a:rPr lang="en-US" dirty="0"/>
              <a:t>Rise of rival </a:t>
            </a:r>
            <a:r>
              <a:rPr lang="en-US" dirty="0" err="1"/>
              <a:t>kopitiams</a:t>
            </a:r>
            <a:r>
              <a:rPr lang="en-US" dirty="0"/>
              <a:t>: Killiney </a:t>
            </a:r>
            <a:r>
              <a:rPr lang="en-US" dirty="0" err="1"/>
              <a:t>Kopitiam</a:t>
            </a:r>
            <a:r>
              <a:rPr lang="en-US" dirty="0"/>
              <a:t>, Wang Café, Toast Box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0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3E69-FFC2-254E-B837-85D25C11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E729-9865-314E-ACDC-E809742F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close link between the brand and SG heritage.</a:t>
            </a:r>
          </a:p>
          <a:p>
            <a:r>
              <a:rPr lang="en-US" dirty="0"/>
              <a:t>The idea of a founding figure  and a ‘rags to riches’ story</a:t>
            </a:r>
          </a:p>
          <a:p>
            <a:r>
              <a:rPr lang="en-US" dirty="0"/>
              <a:t>A family firm but  with the inclusion of professional manager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Strong branding “ The toast that binds…Kinship, Friendship and Partnership”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826009" y="629266"/>
            <a:ext cx="3026663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Raffles hotel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Sarkies</a:t>
            </a:r>
            <a:r>
              <a:rPr lang="en-US" sz="2000" dirty="0"/>
              <a:t> Brothers as key figures in the history of Raffles Hotel.</a:t>
            </a:r>
          </a:p>
          <a:p>
            <a:r>
              <a:rPr lang="en-US" sz="2000" dirty="0"/>
              <a:t>Deemed a ‘heritage hotel’ and an icon with a history that ‘tells the history of Singapore’.</a:t>
            </a:r>
          </a:p>
          <a:p>
            <a:r>
              <a:rPr lang="en-US" sz="2000" dirty="0"/>
              <a:t>Subject to extensive renovations in the early 1990s (with further renovation this year).</a:t>
            </a:r>
          </a:p>
          <a:p>
            <a:r>
              <a:rPr lang="en-US" sz="2000" dirty="0"/>
              <a:t> A restored Raffles Hotel as a sign of the ‘sensitive and artistic’ side of a global city?</a:t>
            </a:r>
          </a:p>
          <a:p>
            <a:r>
              <a:rPr lang="en-US" sz="2000" dirty="0"/>
              <a:t>Part of the Accor Group.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050306" y="1380565"/>
            <a:ext cx="16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(1887-present)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04" y="3466356"/>
            <a:ext cx="3048000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9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94A7-89B5-8A47-A808-8C9B9BBE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Singapore Airlines and the Singapore Girl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59C5-BCFB-EB47-AA45-3A352F89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5790"/>
            <a:ext cx="10515600" cy="902834"/>
          </a:xfrm>
        </p:spPr>
        <p:txBody>
          <a:bodyPr/>
          <a:lstStyle/>
          <a:p>
            <a:r>
              <a:rPr lang="en-US" sz="2000" dirty="0">
                <a:hlinkClick r:id="rId4"/>
              </a:rPr>
              <a:t>https://www.channelnewsasia.com/news/singapore/singapore-airlines-sia-singapore-girl-branding-11190376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A5E8-6CF2-4041-8F27-A2A8A7358AD0}"/>
              </a:ext>
            </a:extLst>
          </p:cNvPr>
          <p:cNvSpPr txBox="1"/>
          <p:nvPr/>
        </p:nvSpPr>
        <p:spPr>
          <a:xfrm>
            <a:off x="1175657" y="1812471"/>
            <a:ext cx="39678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Batey</a:t>
            </a:r>
            <a:r>
              <a:rPr lang="en-US" sz="2000" dirty="0"/>
              <a:t> Ads (Ian </a:t>
            </a:r>
            <a:r>
              <a:rPr lang="en-US" sz="2000" dirty="0" err="1"/>
              <a:t>Batey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1972: Creation of the iconic ‘Singapore Girl’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Discussion: </a:t>
            </a:r>
            <a:br>
              <a:rPr lang="en-US" sz="2000" dirty="0"/>
            </a:br>
            <a:r>
              <a:rPr lang="en-US" sz="2000" dirty="0"/>
              <a:t>“Singapore Girl Still Current says SIA”</a:t>
            </a:r>
          </a:p>
        </p:txBody>
      </p:sp>
      <p:pic>
        <p:nvPicPr>
          <p:cNvPr id="8" name="Picture 7" descr="A picture containing text, newspaper, photo, book&#10;&#10;Description automatically generated">
            <a:extLst>
              <a:ext uri="{FF2B5EF4-FFF2-40B4-BE49-F238E27FC236}">
                <a16:creationId xmlns:a16="http://schemas.microsoft.com/office/drawing/2014/main" id="{81CB69B2-3AF1-F441-A0BC-478834CD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104" y="1300844"/>
            <a:ext cx="3479092" cy="42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6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0543" y="259745"/>
            <a:ext cx="6798345" cy="382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>
            <a:normAutofit/>
          </a:bodyPr>
          <a:lstStyle/>
          <a:p>
            <a:r>
              <a:rPr lang="en-US" dirty="0"/>
              <a:t>SG’s Business History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Icons and Heritage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871" y="6219825"/>
            <a:ext cx="27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Donna Brunero</a:t>
            </a:r>
          </a:p>
          <a:p>
            <a:r>
              <a:rPr lang="en-US" dirty="0"/>
              <a:t>GES1009/SSA2203</a:t>
            </a:r>
          </a:p>
        </p:txBody>
      </p:sp>
    </p:spTree>
    <p:extLst>
      <p:ext uri="{BB962C8B-B14F-4D97-AF65-F5344CB8AC3E}">
        <p14:creationId xmlns:p14="http://schemas.microsoft.com/office/powerpoint/2010/main" val="2229507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ridge over a body of water&#10;&#10;Description automatically generated">
            <a:extLst>
              <a:ext uri="{FF2B5EF4-FFF2-40B4-BE49-F238E27FC236}">
                <a16:creationId xmlns:a16="http://schemas.microsoft.com/office/drawing/2014/main" id="{F4547814-99A9-2A46-A89A-AD03C268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402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http://www.straitstimes.com/singapore/fun-facts-about-made-in-singapore-products</a:t>
            </a:r>
            <a:endParaRPr lang="en-US" dirty="0"/>
          </a:p>
          <a:p>
            <a:r>
              <a:rPr lang="en-US" dirty="0">
                <a:hlinkClick r:id="rId4"/>
              </a:rPr>
              <a:t>http://www.straitstimes.com/business/singapores-raffles-hotel-a-look-at-the-iconic-landmark-through-the-years</a:t>
            </a:r>
            <a:endParaRPr lang="en-US" dirty="0"/>
          </a:p>
          <a:p>
            <a:r>
              <a:rPr lang="en-US" dirty="0">
                <a:hlinkClick r:id="rId5"/>
              </a:rPr>
              <a:t>http://www.channelnewsasia.com/news/singapore/the-symbol-of-singapore/2218770.html</a:t>
            </a:r>
            <a:endParaRPr lang="en-US" dirty="0"/>
          </a:p>
          <a:p>
            <a:r>
              <a:rPr lang="en-US" dirty="0">
                <a:hlinkClick r:id="rId5"/>
              </a:rPr>
              <a:t>https://www.chefatwork.com.sg/2017/06/02/growing-stunning-singapore-heritage-brands-and-food/</a:t>
            </a:r>
          </a:p>
          <a:p>
            <a:endParaRPr lang="en-US" dirty="0">
              <a:hlinkClick r:id="rId5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852" y="5339224"/>
            <a:ext cx="6513054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Books and articles by: </a:t>
            </a:r>
          </a:p>
          <a:p>
            <a:r>
              <a:rPr lang="en-US" dirty="0"/>
              <a:t>Brenda </a:t>
            </a:r>
            <a:r>
              <a:rPr lang="en-US" dirty="0" err="1"/>
              <a:t>Yeoh</a:t>
            </a:r>
            <a:r>
              <a:rPr lang="en-US" dirty="0"/>
              <a:t> and Lily Kong on heritage and memory in Singapore. </a:t>
            </a:r>
          </a:p>
          <a:p>
            <a:r>
              <a:rPr lang="en-US" dirty="0"/>
              <a:t>Huang </a:t>
            </a:r>
            <a:r>
              <a:rPr lang="en-US" dirty="0" err="1"/>
              <a:t>Jianli</a:t>
            </a:r>
            <a:r>
              <a:rPr lang="en-US" dirty="0"/>
              <a:t> and Hong </a:t>
            </a:r>
            <a:r>
              <a:rPr lang="en-US" dirty="0" err="1"/>
              <a:t>Lysa</a:t>
            </a:r>
            <a:r>
              <a:rPr lang="en-US" dirty="0"/>
              <a:t> on national histories.</a:t>
            </a:r>
          </a:p>
        </p:txBody>
      </p:sp>
    </p:spTree>
    <p:extLst>
      <p:ext uri="{BB962C8B-B14F-4D97-AF65-F5344CB8AC3E}">
        <p14:creationId xmlns:p14="http://schemas.microsoft.com/office/powerpoint/2010/main" val="99438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i="1" dirty="0"/>
              <a:t>Sunday Times</a:t>
            </a:r>
            <a:r>
              <a:rPr lang="en-US" dirty="0"/>
              <a:t>, 26/3/2017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314" y="365125"/>
            <a:ext cx="4256315" cy="6000092"/>
          </a:xfrm>
        </p:spPr>
      </p:pic>
    </p:spTree>
    <p:extLst>
      <p:ext uri="{BB962C8B-B14F-4D97-AF65-F5344CB8AC3E}">
        <p14:creationId xmlns:p14="http://schemas.microsoft.com/office/powerpoint/2010/main" val="169814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Icons and heritage branding: Focus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What makes a heritage brand or local ‘icon’?</a:t>
            </a:r>
          </a:p>
          <a:p>
            <a:r>
              <a:rPr lang="en-US" sz="2400" dirty="0"/>
              <a:t>What role do businesses have in shaping our awareness of local or heritage brands?</a:t>
            </a:r>
          </a:p>
          <a:p>
            <a:endParaRPr lang="en-US" sz="2400" dirty="0"/>
          </a:p>
          <a:p>
            <a:r>
              <a:rPr lang="en-US" sz="2400" dirty="0"/>
              <a:t>Can thinking about national history and local identity provide us with insights into Singapore’s business history?</a:t>
            </a:r>
          </a:p>
        </p:txBody>
      </p:sp>
    </p:spTree>
    <p:extLst>
      <p:ext uri="{BB962C8B-B14F-4D97-AF65-F5344CB8AC3E}">
        <p14:creationId xmlns:p14="http://schemas.microsoft.com/office/powerpoint/2010/main" val="368553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1111204" y="1111204"/>
            <a:ext cx="6858000" cy="4635591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44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1"/>
            <a:ext cx="6586489" cy="1986642"/>
          </a:xfrm>
        </p:spPr>
        <p:txBody>
          <a:bodyPr>
            <a:normAutofit/>
          </a:bodyPr>
          <a:lstStyle/>
          <a:p>
            <a:r>
              <a:rPr lang="en-US" sz="2000" dirty="0"/>
              <a:t>Heritage and Icons in the Singapore context.</a:t>
            </a:r>
          </a:p>
          <a:p>
            <a:r>
              <a:rPr lang="en-US" sz="2000" dirty="0"/>
              <a:t>Case studies:</a:t>
            </a:r>
          </a:p>
          <a:p>
            <a:pPr lvl="1"/>
            <a:r>
              <a:rPr lang="en-US" sz="2000" dirty="0"/>
              <a:t>F&amp;B: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Kun</a:t>
            </a:r>
            <a:r>
              <a:rPr lang="en-US" sz="2000" dirty="0"/>
              <a:t> and Old Chang </a:t>
            </a:r>
            <a:r>
              <a:rPr lang="en-US" sz="2000" dirty="0" err="1"/>
              <a:t>Kee</a:t>
            </a:r>
            <a:endParaRPr lang="en-US" sz="2000" dirty="0"/>
          </a:p>
          <a:p>
            <a:pPr lvl="1"/>
            <a:r>
              <a:rPr lang="en-US" sz="2000" dirty="0"/>
              <a:t>Raffles Hotel &amp; the Singapore Girl (SIA)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1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32" y="2088817"/>
            <a:ext cx="5126736" cy="2524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Singapore’s Heritage and local brands</a:t>
            </a:r>
            <a:r>
              <a:rPr lang="mr-IN" sz="4000"/>
              <a:t>…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Often aligned with nation building  ideals (cultural values, identity, shared memories).</a:t>
            </a:r>
          </a:p>
          <a:p>
            <a:pPr>
              <a:lnSpc>
                <a:spcPct val="80000"/>
              </a:lnSpc>
            </a:pPr>
            <a:r>
              <a:rPr lang="en-US" sz="2000"/>
              <a:t>Tourism-oriented schemes (Tourist Board campaigns): Instant Asia (1966), Surprising Singapore (1977), New Asia Singapore (1996), Uniquely Singapore (2004) to Your Singapore (2010)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Brands and business identified as having a long history and of representing something distinctly Singaporean</a:t>
            </a:r>
            <a:r>
              <a:rPr lang="mr-IN" sz="2000"/>
              <a:t>…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Local products are often a fusion of goods from the region with some ‘local items</a:t>
            </a:r>
          </a:p>
        </p:txBody>
      </p:sp>
    </p:spTree>
    <p:extLst>
      <p:ext uri="{BB962C8B-B14F-4D97-AF65-F5344CB8AC3E}">
        <p14:creationId xmlns:p14="http://schemas.microsoft.com/office/powerpoint/2010/main" val="74875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Business and Heritage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/>
              <a:t>Interest in preserving ‘vanishing trades’</a:t>
            </a:r>
          </a:p>
          <a:p>
            <a:r>
              <a:rPr lang="en-US" sz="1800" dirty="0"/>
              <a:t>Promotion of ‘distinctly Singaporean’ businesses and brands</a:t>
            </a:r>
          </a:p>
          <a:p>
            <a:r>
              <a:rPr lang="en-US" sz="1800" dirty="0"/>
              <a:t>The idea that conservation and preservation of ‘shared heritage’ is important.</a:t>
            </a:r>
          </a:p>
          <a:p>
            <a:pPr lvl="1"/>
            <a:r>
              <a:rPr lang="en-US" sz="1800" dirty="0"/>
              <a:t>Example: the creation of heritage precincts- China town, Little India, </a:t>
            </a:r>
            <a:r>
              <a:rPr lang="en-US" sz="1800" dirty="0" err="1"/>
              <a:t>Kampung</a:t>
            </a:r>
            <a:r>
              <a:rPr lang="en-US" sz="1800" dirty="0"/>
              <a:t> Glam &amp; Arab Street, the Civic district</a:t>
            </a:r>
          </a:p>
        </p:txBody>
      </p:sp>
    </p:spTree>
    <p:extLst>
      <p:ext uri="{BB962C8B-B14F-4D97-AF65-F5344CB8AC3E}">
        <p14:creationId xmlns:p14="http://schemas.microsoft.com/office/powerpoint/2010/main" val="117408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is being done to preserve heritage and trades.</a:t>
            </a:r>
          </a:p>
          <a:p>
            <a:r>
              <a:rPr lang="en-US" dirty="0"/>
              <a:t>A  </a:t>
            </a:r>
            <a:r>
              <a:rPr lang="en-US" dirty="0" err="1"/>
              <a:t>Disneyfication</a:t>
            </a:r>
            <a:r>
              <a:rPr lang="en-US" dirty="0"/>
              <a:t> of some places: </a:t>
            </a:r>
          </a:p>
          <a:p>
            <a:pPr lvl="1"/>
            <a:r>
              <a:rPr lang="en-US" dirty="0"/>
              <a:t>Chinatown? (who is Chinatown preserved for?)</a:t>
            </a:r>
          </a:p>
          <a:p>
            <a:pPr lvl="1"/>
            <a:r>
              <a:rPr lang="en-US" dirty="0"/>
              <a:t>Urban renewal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shophouses</a:t>
            </a:r>
            <a:r>
              <a:rPr lang="en-US" dirty="0"/>
              <a:t> as boutique hotels</a:t>
            </a:r>
            <a:r>
              <a:rPr lang="mr-IN" dirty="0"/>
              <a:t>…</a:t>
            </a:r>
            <a:r>
              <a:rPr lang="en-US" dirty="0"/>
              <a:t>but what about the former businesses and owners?</a:t>
            </a:r>
          </a:p>
        </p:txBody>
      </p:sp>
    </p:spTree>
    <p:extLst>
      <p:ext uri="{BB962C8B-B14F-4D97-AF65-F5344CB8AC3E}">
        <p14:creationId xmlns:p14="http://schemas.microsoft.com/office/powerpoint/2010/main" val="79252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andwich sits on a paper plate&#10;&#10;Description automatically generated">
            <a:extLst>
              <a:ext uri="{FF2B5EF4-FFF2-40B4-BE49-F238E27FC236}">
                <a16:creationId xmlns:a16="http://schemas.microsoft.com/office/drawing/2014/main" id="{48A752BB-8A5F-2740-9684-CA8DD0B839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Old Chang Kee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Original founder: Chang Swang Boon, a Hainanese migrant.</a:t>
            </a:r>
          </a:p>
          <a:p>
            <a:r>
              <a:rPr lang="en-US" sz="1800"/>
              <a:t>Origins in 1956, with a stall set up near Rex Cinema in Mackenzie Road.</a:t>
            </a:r>
          </a:p>
          <a:p>
            <a:endParaRPr lang="en-US" sz="1800"/>
          </a:p>
          <a:p>
            <a:r>
              <a:rPr lang="en-US" sz="1800"/>
              <a:t>“The pastry tastes perfectly good rolled out with a [beer] bottle, why change?”</a:t>
            </a:r>
          </a:p>
          <a:p>
            <a:pPr lvl="2"/>
            <a:r>
              <a:rPr lang="en-US" sz="1800"/>
              <a:t>Chang Swang Boon</a:t>
            </a:r>
          </a:p>
        </p:txBody>
      </p:sp>
    </p:spTree>
    <p:extLst>
      <p:ext uri="{BB962C8B-B14F-4D97-AF65-F5344CB8AC3E}">
        <p14:creationId xmlns:p14="http://schemas.microsoft.com/office/powerpoint/2010/main" val="339023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1066</Words>
  <Application>Microsoft Macintosh PowerPoint</Application>
  <PresentationFormat>Widescreen</PresentationFormat>
  <Paragraphs>135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SG’s Business History </vt:lpstr>
      <vt:lpstr>The Sunday Times, 26/3/2017</vt:lpstr>
      <vt:lpstr>Icons and heritage branding: Focus Questions </vt:lpstr>
      <vt:lpstr>Outline:</vt:lpstr>
      <vt:lpstr>Singapore’s Heritage and local brands…</vt:lpstr>
      <vt:lpstr>Business and Heritage</vt:lpstr>
      <vt:lpstr>Criticism?</vt:lpstr>
      <vt:lpstr>Old Chang Kee</vt:lpstr>
      <vt:lpstr>Old Chang Kee</vt:lpstr>
      <vt:lpstr>Old Chang Kee &amp; Heritage</vt:lpstr>
      <vt:lpstr>PowerPoint Presentation</vt:lpstr>
      <vt:lpstr>Ya Kun</vt:lpstr>
      <vt:lpstr>PowerPoint Presentation</vt:lpstr>
      <vt:lpstr>Ya Kun: innovations?</vt:lpstr>
      <vt:lpstr>Ya Kun: challenges?</vt:lpstr>
      <vt:lpstr>Ya Kun:</vt:lpstr>
      <vt:lpstr>Raffles hotel</vt:lpstr>
      <vt:lpstr>Singapore Airlines and the Singapore Girl</vt:lpstr>
      <vt:lpstr>PowerPoint Presentation</vt:lpstr>
      <vt:lpstr>Further reading: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Donna Brunero</dc:creator>
  <cp:keywords/>
  <dc:description/>
  <cp:lastModifiedBy>Donna Brunero</cp:lastModifiedBy>
  <cp:revision>6</cp:revision>
  <dcterms:created xsi:type="dcterms:W3CDTF">2019-03-30T09:31:44Z</dcterms:created>
  <dcterms:modified xsi:type="dcterms:W3CDTF">2019-04-01T01:31:54Z</dcterms:modified>
  <cp:category/>
</cp:coreProperties>
</file>