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notesMasterIdLst>
    <p:notesMasterId r:id="rId16"/>
  </p:notesMasterIdLst>
  <p:handoutMasterIdLst>
    <p:handoutMasterId r:id="rId17"/>
  </p:handoutMasterIdLst>
  <p:sldIdLst>
    <p:sldId id="256" r:id="rId2"/>
    <p:sldId id="262" r:id="rId3"/>
    <p:sldId id="261" r:id="rId4"/>
    <p:sldId id="260" r:id="rId5"/>
    <p:sldId id="271" r:id="rId6"/>
    <p:sldId id="263" r:id="rId7"/>
    <p:sldId id="264" r:id="rId8"/>
    <p:sldId id="265" r:id="rId9"/>
    <p:sldId id="266" r:id="rId10"/>
    <p:sldId id="273" r:id="rId11"/>
    <p:sldId id="268" r:id="rId12"/>
    <p:sldId id="272"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94660"/>
  </p:normalViewPr>
  <p:slideViewPr>
    <p:cSldViewPr snapToGrid="0">
      <p:cViewPr varScale="1">
        <p:scale>
          <a:sx n="109" d="100"/>
          <a:sy n="109" d="100"/>
        </p:scale>
        <p:origin x="392" y="18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AD6FCD-960F-422D-9606-33EFBB860DAF}" type="datetimeFigureOut">
              <a:rPr lang="en-SG" smtClean="0"/>
              <a:t>10/2/19</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CED54C-32B3-44CE-B593-7EBBD09585B2}" type="slidenum">
              <a:rPr lang="en-SG" smtClean="0"/>
              <a:t>‹#›</a:t>
            </a:fld>
            <a:endParaRPr lang="en-SG"/>
          </a:p>
        </p:txBody>
      </p:sp>
    </p:spTree>
    <p:extLst>
      <p:ext uri="{BB962C8B-B14F-4D97-AF65-F5344CB8AC3E}">
        <p14:creationId xmlns:p14="http://schemas.microsoft.com/office/powerpoint/2010/main" val="3263045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1A16A-1C9E-5449-9BFE-F8AE7F2935D8}" type="datetimeFigureOut">
              <a:rPr lang="en-US" smtClean="0"/>
              <a:t>2/10/19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600CF-92BC-1A4F-BC17-B399B449C8FE}" type="slidenum">
              <a:rPr lang="en-US" smtClean="0"/>
              <a:t>‹#›</a:t>
            </a:fld>
            <a:endParaRPr lang="en-US"/>
          </a:p>
        </p:txBody>
      </p:sp>
    </p:spTree>
    <p:extLst>
      <p:ext uri="{BB962C8B-B14F-4D97-AF65-F5344CB8AC3E}">
        <p14:creationId xmlns:p14="http://schemas.microsoft.com/office/powerpoint/2010/main" val="821921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647600CF-92BC-1A4F-BC17-B399B449C8FE}" type="slidenum">
              <a:rPr lang="en-US" smtClean="0"/>
              <a:t>7</a:t>
            </a:fld>
            <a:endParaRPr lang="en-US"/>
          </a:p>
        </p:txBody>
      </p:sp>
    </p:spTree>
    <p:extLst>
      <p:ext uri="{BB962C8B-B14F-4D97-AF65-F5344CB8AC3E}">
        <p14:creationId xmlns:p14="http://schemas.microsoft.com/office/powerpoint/2010/main" val="41561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647600CF-92BC-1A4F-BC17-B399B449C8FE}" type="slidenum">
              <a:rPr lang="en-US" smtClean="0"/>
              <a:t>10</a:t>
            </a:fld>
            <a:endParaRPr lang="en-US"/>
          </a:p>
        </p:txBody>
      </p:sp>
    </p:spTree>
    <p:extLst>
      <p:ext uri="{BB962C8B-B14F-4D97-AF65-F5344CB8AC3E}">
        <p14:creationId xmlns:p14="http://schemas.microsoft.com/office/powerpoint/2010/main" val="175116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647600CF-92BC-1A4F-BC17-B399B449C8FE}" type="slidenum">
              <a:rPr lang="en-US" smtClean="0"/>
              <a:t>12</a:t>
            </a:fld>
            <a:endParaRPr lang="en-US"/>
          </a:p>
        </p:txBody>
      </p:sp>
    </p:spTree>
    <p:extLst>
      <p:ext uri="{BB962C8B-B14F-4D97-AF65-F5344CB8AC3E}">
        <p14:creationId xmlns:p14="http://schemas.microsoft.com/office/powerpoint/2010/main" val="2882599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7600CF-92BC-1A4F-BC17-B399B449C8FE}" type="slidenum">
              <a:rPr lang="en-US" smtClean="0"/>
              <a:t>14</a:t>
            </a:fld>
            <a:endParaRPr lang="en-US"/>
          </a:p>
        </p:txBody>
      </p:sp>
    </p:spTree>
    <p:extLst>
      <p:ext uri="{BB962C8B-B14F-4D97-AF65-F5344CB8AC3E}">
        <p14:creationId xmlns:p14="http://schemas.microsoft.com/office/powerpoint/2010/main" val="141327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A8DB1B6E-3C98-4C70-9BEC-4536E694E5A7}" type="datetimeFigureOut">
              <a:rPr lang="en-SG" smtClean="0"/>
              <a:t>10/2/19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206CD2A-BF32-4DF6-AB52-0AD88C0C3089}" type="slidenum">
              <a:rPr lang="en-SG" smtClean="0"/>
              <a:t>‹#›</a:t>
            </a:fld>
            <a:endParaRPr lang="en-SG"/>
          </a:p>
        </p:txBody>
      </p:sp>
    </p:spTree>
    <p:extLst>
      <p:ext uri="{BB962C8B-B14F-4D97-AF65-F5344CB8AC3E}">
        <p14:creationId xmlns:p14="http://schemas.microsoft.com/office/powerpoint/2010/main" val="338189072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A8DB1B6E-3C98-4C70-9BEC-4536E694E5A7}" type="datetimeFigureOut">
              <a:rPr lang="en-SG" smtClean="0"/>
              <a:t>10/2/19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206CD2A-BF32-4DF6-AB52-0AD88C0C3089}" type="slidenum">
              <a:rPr lang="en-SG" smtClean="0"/>
              <a:t>‹#›</a:t>
            </a:fld>
            <a:endParaRPr lang="en-SG"/>
          </a:p>
        </p:txBody>
      </p:sp>
    </p:spTree>
    <p:extLst>
      <p:ext uri="{BB962C8B-B14F-4D97-AF65-F5344CB8AC3E}">
        <p14:creationId xmlns:p14="http://schemas.microsoft.com/office/powerpoint/2010/main" val="361239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A8DB1B6E-3C98-4C70-9BEC-4536E694E5A7}" type="datetimeFigureOut">
              <a:rPr lang="en-SG" smtClean="0"/>
              <a:t>10/2/19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206CD2A-BF32-4DF6-AB52-0AD88C0C3089}" type="slidenum">
              <a:rPr lang="en-SG" smtClean="0"/>
              <a:t>‹#›</a:t>
            </a:fld>
            <a:endParaRPr lang="en-SG"/>
          </a:p>
        </p:txBody>
      </p:sp>
    </p:spTree>
    <p:extLst>
      <p:ext uri="{BB962C8B-B14F-4D97-AF65-F5344CB8AC3E}">
        <p14:creationId xmlns:p14="http://schemas.microsoft.com/office/powerpoint/2010/main" val="3740799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A8DB1B6E-3C98-4C70-9BEC-4536E694E5A7}" type="datetimeFigureOut">
              <a:rPr lang="en-SG" smtClean="0"/>
              <a:t>10/2/19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206CD2A-BF32-4DF6-AB52-0AD88C0C3089}" type="slidenum">
              <a:rPr lang="en-SG" smtClean="0"/>
              <a:t>‹#›</a:t>
            </a:fld>
            <a:endParaRPr lang="en-SG"/>
          </a:p>
        </p:txBody>
      </p:sp>
    </p:spTree>
    <p:extLst>
      <p:ext uri="{BB962C8B-B14F-4D97-AF65-F5344CB8AC3E}">
        <p14:creationId xmlns:p14="http://schemas.microsoft.com/office/powerpoint/2010/main" val="96529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DB1B6E-3C98-4C70-9BEC-4536E694E5A7}" type="datetimeFigureOut">
              <a:rPr lang="en-SG" smtClean="0"/>
              <a:t>10/2/19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206CD2A-BF32-4DF6-AB52-0AD88C0C3089}" type="slidenum">
              <a:rPr lang="en-SG" smtClean="0"/>
              <a:t>‹#›</a:t>
            </a:fld>
            <a:endParaRPr lang="en-SG"/>
          </a:p>
        </p:txBody>
      </p:sp>
    </p:spTree>
    <p:extLst>
      <p:ext uri="{BB962C8B-B14F-4D97-AF65-F5344CB8AC3E}">
        <p14:creationId xmlns:p14="http://schemas.microsoft.com/office/powerpoint/2010/main" val="287661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A8DB1B6E-3C98-4C70-9BEC-4536E694E5A7}" type="datetimeFigureOut">
              <a:rPr lang="en-SG" smtClean="0"/>
              <a:t>10/2/19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206CD2A-BF32-4DF6-AB52-0AD88C0C3089}" type="slidenum">
              <a:rPr lang="en-SG" smtClean="0"/>
              <a:t>‹#›</a:t>
            </a:fld>
            <a:endParaRPr lang="en-SG"/>
          </a:p>
        </p:txBody>
      </p:sp>
    </p:spTree>
    <p:extLst>
      <p:ext uri="{BB962C8B-B14F-4D97-AF65-F5344CB8AC3E}">
        <p14:creationId xmlns:p14="http://schemas.microsoft.com/office/powerpoint/2010/main" val="323660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A8DB1B6E-3C98-4C70-9BEC-4536E694E5A7}" type="datetimeFigureOut">
              <a:rPr lang="en-SG" smtClean="0"/>
              <a:t>10/2/19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206CD2A-BF32-4DF6-AB52-0AD88C0C3089}" type="slidenum">
              <a:rPr lang="en-SG" smtClean="0"/>
              <a:t>‹#›</a:t>
            </a:fld>
            <a:endParaRPr lang="en-SG"/>
          </a:p>
        </p:txBody>
      </p:sp>
    </p:spTree>
    <p:extLst>
      <p:ext uri="{BB962C8B-B14F-4D97-AF65-F5344CB8AC3E}">
        <p14:creationId xmlns:p14="http://schemas.microsoft.com/office/powerpoint/2010/main" val="382391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A8DB1B6E-3C98-4C70-9BEC-4536E694E5A7}" type="datetimeFigureOut">
              <a:rPr lang="en-SG" smtClean="0"/>
              <a:t>10/2/19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206CD2A-BF32-4DF6-AB52-0AD88C0C3089}" type="slidenum">
              <a:rPr lang="en-SG" smtClean="0"/>
              <a:t>‹#›</a:t>
            </a:fld>
            <a:endParaRPr lang="en-SG"/>
          </a:p>
        </p:txBody>
      </p:sp>
    </p:spTree>
    <p:extLst>
      <p:ext uri="{BB962C8B-B14F-4D97-AF65-F5344CB8AC3E}">
        <p14:creationId xmlns:p14="http://schemas.microsoft.com/office/powerpoint/2010/main" val="175570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B1B6E-3C98-4C70-9BEC-4536E694E5A7}" type="datetimeFigureOut">
              <a:rPr lang="en-SG" smtClean="0"/>
              <a:t>10/2/19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C206CD2A-BF32-4DF6-AB52-0AD88C0C3089}" type="slidenum">
              <a:rPr lang="en-SG" smtClean="0"/>
              <a:t>‹#›</a:t>
            </a:fld>
            <a:endParaRPr lang="en-SG"/>
          </a:p>
        </p:txBody>
      </p:sp>
    </p:spTree>
    <p:extLst>
      <p:ext uri="{BB962C8B-B14F-4D97-AF65-F5344CB8AC3E}">
        <p14:creationId xmlns:p14="http://schemas.microsoft.com/office/powerpoint/2010/main" val="407783484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DB1B6E-3C98-4C70-9BEC-4536E694E5A7}" type="datetimeFigureOut">
              <a:rPr lang="en-SG" smtClean="0"/>
              <a:t>10/2/19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206CD2A-BF32-4DF6-AB52-0AD88C0C3089}" type="slidenum">
              <a:rPr lang="en-SG" smtClean="0"/>
              <a:t>‹#›</a:t>
            </a:fld>
            <a:endParaRPr lang="en-SG"/>
          </a:p>
        </p:txBody>
      </p:sp>
    </p:spTree>
    <p:extLst>
      <p:ext uri="{BB962C8B-B14F-4D97-AF65-F5344CB8AC3E}">
        <p14:creationId xmlns:p14="http://schemas.microsoft.com/office/powerpoint/2010/main" val="379989637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DB1B6E-3C98-4C70-9BEC-4536E694E5A7}" type="datetimeFigureOut">
              <a:rPr lang="en-SG" smtClean="0"/>
              <a:t>10/2/19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206CD2A-BF32-4DF6-AB52-0AD88C0C3089}" type="slidenum">
              <a:rPr lang="en-SG" smtClean="0"/>
              <a:t>‹#›</a:t>
            </a:fld>
            <a:endParaRPr lang="en-SG"/>
          </a:p>
        </p:txBody>
      </p:sp>
    </p:spTree>
    <p:extLst>
      <p:ext uri="{BB962C8B-B14F-4D97-AF65-F5344CB8AC3E}">
        <p14:creationId xmlns:p14="http://schemas.microsoft.com/office/powerpoint/2010/main" val="5179442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B1B6E-3C98-4C70-9BEC-4536E694E5A7}" type="datetimeFigureOut">
              <a:rPr lang="en-SG" smtClean="0"/>
              <a:t>10/2/19</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6CD2A-BF32-4DF6-AB52-0AD88C0C3089}" type="slidenum">
              <a:rPr lang="en-SG" smtClean="0"/>
              <a:t>‹#›</a:t>
            </a:fld>
            <a:endParaRPr lang="en-SG"/>
          </a:p>
        </p:txBody>
      </p:sp>
    </p:spTree>
    <p:extLst>
      <p:ext uri="{BB962C8B-B14F-4D97-AF65-F5344CB8AC3E}">
        <p14:creationId xmlns:p14="http://schemas.microsoft.com/office/powerpoint/2010/main" val="4231390176"/>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hyperlink" Target="http://www.nas.gov.sg/archivesonline/photographs/record-details/a8acf2d6-1162-11e3-83d5-0050568939ad" TargetMode="External"/><Relationship Id="rId5"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067744"/>
          </a:xfrm>
        </p:spPr>
        <p:txBody>
          <a:bodyPr>
            <a:normAutofit fontScale="90000"/>
          </a:bodyPr>
          <a:lstStyle/>
          <a:p>
            <a:r>
              <a:rPr lang="en-US" sz="2400" u="sng" dirty="0" smtClean="0">
                <a:latin typeface="Comic Sans MS" panose="030F0702030302020204" pitchFamily="66" charset="0"/>
              </a:rPr>
              <a:t>Singapore’s Business History</a:t>
            </a:r>
            <a:br>
              <a:rPr lang="en-US" sz="2400" u="sng" dirty="0" smtClean="0">
                <a:latin typeface="Comic Sans MS" panose="030F0702030302020204" pitchFamily="66" charset="0"/>
              </a:rPr>
            </a:br>
            <a:r>
              <a:rPr lang="en-US" sz="2400" u="sng" dirty="0" smtClean="0">
                <a:latin typeface="Comic Sans MS" panose="030F0702030302020204" pitchFamily="66" charset="0"/>
              </a:rPr>
              <a:t>Banking </a:t>
            </a:r>
            <a:r>
              <a:rPr lang="en-US" sz="2400" u="sng" dirty="0">
                <a:latin typeface="Comic Sans MS" panose="030F0702030302020204" pitchFamily="66" charset="0"/>
              </a:rPr>
              <a:t>in Singapore: Lecture </a:t>
            </a:r>
            <a:r>
              <a:rPr lang="en-US" sz="2400" u="sng" dirty="0" smtClean="0">
                <a:latin typeface="Comic Sans MS" panose="030F0702030302020204" pitchFamily="66" charset="0"/>
              </a:rPr>
              <a:t>Outline</a:t>
            </a:r>
            <a:r>
              <a:rPr lang="en-US" sz="2400" u="sng" smtClean="0">
                <a:latin typeface="Comic Sans MS" panose="030F0702030302020204" pitchFamily="66" charset="0"/>
              </a:rPr>
              <a:t/>
            </a:r>
            <a:br>
              <a:rPr lang="en-US" sz="2400" u="sng" smtClean="0">
                <a:latin typeface="Comic Sans MS" panose="030F0702030302020204" pitchFamily="66" charset="0"/>
              </a:rPr>
            </a:br>
            <a:r>
              <a:rPr lang="en-US" sz="2400" u="sng" smtClean="0">
                <a:latin typeface="Comic Sans MS" panose="030F0702030302020204" pitchFamily="66" charset="0"/>
              </a:rPr>
              <a:t> </a:t>
            </a:r>
            <a:endParaRPr lang="en-US" sz="2400" u="sng" dirty="0">
              <a:latin typeface="Comic Sans MS" panose="030F0702030302020204" pitchFamily="66" charset="0"/>
            </a:endParaRPr>
          </a:p>
        </p:txBody>
      </p:sp>
      <p:sp>
        <p:nvSpPr>
          <p:cNvPr id="5" name="Content Placeholder 4"/>
          <p:cNvSpPr>
            <a:spLocks noGrp="1"/>
          </p:cNvSpPr>
          <p:nvPr>
            <p:ph idx="1"/>
          </p:nvPr>
        </p:nvSpPr>
        <p:spPr>
          <a:xfrm>
            <a:off x="-57665" y="1067744"/>
            <a:ext cx="10515600" cy="5790256"/>
          </a:xfrm>
        </p:spPr>
        <p:txBody>
          <a:bodyPr>
            <a:normAutofit fontScale="25000" lnSpcReduction="20000"/>
          </a:bodyPr>
          <a:lstStyle/>
          <a:p>
            <a:r>
              <a:rPr lang="en-US" sz="9600" dirty="0">
                <a:solidFill>
                  <a:srgbClr val="FF0000"/>
                </a:solidFill>
                <a:latin typeface="Comic Sans MS" panose="030F0702030302020204" pitchFamily="66" charset="0"/>
              </a:rPr>
              <a:t>Traditional Sources of </a:t>
            </a:r>
            <a:r>
              <a:rPr lang="en-US" sz="9600" dirty="0" smtClean="0">
                <a:solidFill>
                  <a:srgbClr val="FF0000"/>
                </a:solidFill>
                <a:latin typeface="Comic Sans MS" panose="030F0702030302020204" pitchFamily="66" charset="0"/>
              </a:rPr>
              <a:t>Finance</a:t>
            </a:r>
          </a:p>
          <a:p>
            <a:endParaRPr lang="en-US" sz="9600" dirty="0">
              <a:solidFill>
                <a:srgbClr val="FF0000"/>
              </a:solidFill>
              <a:latin typeface="Comic Sans MS" panose="030F0702030302020204" pitchFamily="66" charset="0"/>
            </a:endParaRPr>
          </a:p>
          <a:p>
            <a:r>
              <a:rPr lang="en-US" sz="9600" dirty="0">
                <a:solidFill>
                  <a:srgbClr val="FF0000"/>
                </a:solidFill>
                <a:latin typeface="Comic Sans MS" panose="030F0702030302020204" pitchFamily="66" charset="0"/>
              </a:rPr>
              <a:t>Coming of the European Banks</a:t>
            </a:r>
          </a:p>
          <a:p>
            <a:pPr marL="0" indent="0">
              <a:buNone/>
            </a:pPr>
            <a:endParaRPr lang="en-US" sz="9600" dirty="0">
              <a:solidFill>
                <a:srgbClr val="FF0000"/>
              </a:solidFill>
              <a:latin typeface="Comic Sans MS" panose="030F0702030302020204" pitchFamily="66" charset="0"/>
            </a:endParaRPr>
          </a:p>
          <a:p>
            <a:r>
              <a:rPr lang="en-US" sz="9600" dirty="0">
                <a:solidFill>
                  <a:srgbClr val="FF0000"/>
                </a:solidFill>
                <a:latin typeface="Comic Sans MS" panose="030F0702030302020204" pitchFamily="66" charset="0"/>
              </a:rPr>
              <a:t>Rise of Chinese </a:t>
            </a:r>
            <a:r>
              <a:rPr lang="en-US" sz="9600" dirty="0" smtClean="0">
                <a:solidFill>
                  <a:srgbClr val="FF0000"/>
                </a:solidFill>
                <a:latin typeface="Comic Sans MS" panose="030F0702030302020204" pitchFamily="66" charset="0"/>
              </a:rPr>
              <a:t>Banks</a:t>
            </a:r>
            <a:endParaRPr lang="en-US" sz="9600" dirty="0">
              <a:solidFill>
                <a:srgbClr val="FF0000"/>
              </a:solidFill>
              <a:latin typeface="Comic Sans MS" panose="030F0702030302020204" pitchFamily="66" charset="0"/>
            </a:endParaRPr>
          </a:p>
          <a:p>
            <a:pPr lvl="1"/>
            <a:r>
              <a:rPr lang="en-US" sz="8000" dirty="0">
                <a:solidFill>
                  <a:srgbClr val="FF0000"/>
                </a:solidFill>
                <a:latin typeface="Comic Sans MS" panose="030F0702030302020204" pitchFamily="66" charset="0"/>
              </a:rPr>
              <a:t>Dialect Based Banking</a:t>
            </a:r>
          </a:p>
          <a:p>
            <a:pPr lvl="1"/>
            <a:r>
              <a:rPr lang="en-US" sz="8000" dirty="0">
                <a:solidFill>
                  <a:srgbClr val="FF0000"/>
                </a:solidFill>
                <a:latin typeface="Comic Sans MS" panose="030F0702030302020204" pitchFamily="66" charset="0"/>
              </a:rPr>
              <a:t>Problems in Chinese Banking</a:t>
            </a:r>
          </a:p>
          <a:p>
            <a:pPr lvl="1"/>
            <a:r>
              <a:rPr lang="en-US" sz="8000" dirty="0">
                <a:solidFill>
                  <a:srgbClr val="FF0000"/>
                </a:solidFill>
                <a:latin typeface="Comic Sans MS" panose="030F0702030302020204" pitchFamily="66" charset="0"/>
              </a:rPr>
              <a:t>Role in Economic &amp; Financial Development</a:t>
            </a:r>
          </a:p>
          <a:p>
            <a:pPr marL="457200" lvl="1" indent="0">
              <a:buNone/>
            </a:pPr>
            <a:endParaRPr lang="en-US" sz="11200" dirty="0">
              <a:solidFill>
                <a:srgbClr val="FF0000"/>
              </a:solidFill>
              <a:latin typeface="Comic Sans MS" panose="030F0702030302020204" pitchFamily="66" charset="0"/>
            </a:endParaRPr>
          </a:p>
          <a:p>
            <a:r>
              <a:rPr lang="en-US" sz="9600" dirty="0">
                <a:solidFill>
                  <a:srgbClr val="FF0000"/>
                </a:solidFill>
                <a:latin typeface="Comic Sans MS" panose="030F0702030302020204" pitchFamily="66" charset="0"/>
              </a:rPr>
              <a:t>Characteristics of Pre WWII Banking</a:t>
            </a:r>
          </a:p>
          <a:p>
            <a:pPr marL="0" indent="0">
              <a:buNone/>
            </a:pPr>
            <a:endParaRPr lang="en-US" sz="9600" dirty="0">
              <a:solidFill>
                <a:srgbClr val="FF0000"/>
              </a:solidFill>
              <a:latin typeface="Comic Sans MS" panose="030F0702030302020204" pitchFamily="66" charset="0"/>
            </a:endParaRPr>
          </a:p>
          <a:p>
            <a:r>
              <a:rPr lang="en-US" sz="9600" dirty="0">
                <a:solidFill>
                  <a:srgbClr val="FF0000"/>
                </a:solidFill>
                <a:latin typeface="Comic Sans MS" panose="030F0702030302020204" pitchFamily="66" charset="0"/>
              </a:rPr>
              <a:t>Financial </a:t>
            </a:r>
            <a:r>
              <a:rPr lang="en-US" sz="9600" dirty="0" smtClean="0">
                <a:solidFill>
                  <a:srgbClr val="FF0000"/>
                </a:solidFill>
                <a:latin typeface="Comic Sans MS" panose="030F0702030302020204" pitchFamily="66" charset="0"/>
              </a:rPr>
              <a:t>Structures, </a:t>
            </a:r>
            <a:r>
              <a:rPr lang="en-US" sz="9600" dirty="0">
                <a:solidFill>
                  <a:srgbClr val="FF0000"/>
                </a:solidFill>
                <a:latin typeface="Comic Sans MS" panose="030F0702030302020204" pitchFamily="66" charset="0"/>
              </a:rPr>
              <a:t>1950s-1960s</a:t>
            </a:r>
          </a:p>
          <a:p>
            <a:pPr marL="0" indent="0">
              <a:buNone/>
            </a:pPr>
            <a:endParaRPr lang="en-US" sz="9600" dirty="0">
              <a:solidFill>
                <a:srgbClr val="FF0000"/>
              </a:solidFill>
              <a:latin typeface="Comic Sans MS" panose="030F0702030302020204" pitchFamily="66" charset="0"/>
            </a:endParaRPr>
          </a:p>
          <a:p>
            <a:r>
              <a:rPr lang="en-US" sz="9600" dirty="0">
                <a:solidFill>
                  <a:srgbClr val="FF0000"/>
                </a:solidFill>
                <a:latin typeface="Comic Sans MS" panose="030F0702030302020204" pitchFamily="66" charset="0"/>
              </a:rPr>
              <a:t>Emergence of Singapore as an International Financial Centre 1970s &amp; beyond</a:t>
            </a:r>
          </a:p>
          <a:p>
            <a:endParaRPr lang="en-US"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758709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32" y="-1"/>
            <a:ext cx="4349580" cy="828983"/>
          </a:xfrm>
        </p:spPr>
        <p:txBody>
          <a:bodyPr>
            <a:normAutofit fontScale="90000"/>
          </a:bodyPr>
          <a:lstStyle/>
          <a:p>
            <a:pPr marL="571500" indent="-571500">
              <a:buFont typeface="Arial" panose="020B0604020202020204" pitchFamily="34" charset="0"/>
              <a:buChar char="•"/>
            </a:pPr>
            <a:r>
              <a:rPr lang="en-US" dirty="0"/>
              <a:t>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sz="3100" u="sng" dirty="0">
                <a:latin typeface="Comic Sans MS" panose="030F0702030302020204" pitchFamily="66" charset="0"/>
              </a:rPr>
              <a:t>Chung </a:t>
            </a:r>
            <a:r>
              <a:rPr lang="en-US" sz="3100" u="sng" dirty="0" err="1">
                <a:latin typeface="Comic Sans MS" panose="030F0702030302020204" pitchFamily="66" charset="0"/>
              </a:rPr>
              <a:t>Khiaw</a:t>
            </a:r>
            <a:r>
              <a:rPr lang="en-US" sz="3100" u="sng" dirty="0">
                <a:latin typeface="Comic Sans MS" panose="030F0702030302020204" pitchFamily="66" charset="0"/>
              </a:rPr>
              <a:t> Bank</a:t>
            </a:r>
            <a:r>
              <a:rPr lang="en-US" sz="3600" dirty="0">
                <a:latin typeface="Comic Sans MS" panose="030F0702030302020204" pitchFamily="66" charset="0"/>
              </a:rPr>
              <a:t/>
            </a:r>
            <a:br>
              <a:rPr lang="en-US" sz="3600" dirty="0">
                <a:latin typeface="Comic Sans MS" panose="030F0702030302020204" pitchFamily="66" charset="0"/>
              </a:rPr>
            </a:br>
            <a:r>
              <a:rPr lang="en-US" sz="3600" dirty="0">
                <a:latin typeface="Comic Sans MS" panose="030F0702030302020204" pitchFamily="66" charset="0"/>
              </a:rPr>
              <a:t>	</a:t>
            </a:r>
            <a:r>
              <a:rPr lang="en-US" sz="2700" dirty="0">
                <a:solidFill>
                  <a:srgbClr val="FF0000"/>
                </a:solidFill>
                <a:latin typeface="Comic Sans MS" panose="030F0702030302020204" pitchFamily="66" charset="0"/>
              </a:rPr>
              <a:t>Aw Boon Haw</a:t>
            </a:r>
            <a:br>
              <a:rPr lang="en-US" sz="2700" dirty="0">
                <a:solidFill>
                  <a:srgbClr val="FF0000"/>
                </a:solidFill>
                <a:latin typeface="Comic Sans MS" panose="030F0702030302020204" pitchFamily="66" charset="0"/>
              </a:rPr>
            </a:br>
            <a:r>
              <a:rPr lang="en-US" sz="2700" dirty="0">
                <a:solidFill>
                  <a:srgbClr val="FF0000"/>
                </a:solidFill>
                <a:latin typeface="Comic Sans MS" panose="030F0702030302020204" pitchFamily="66" charset="0"/>
              </a:rPr>
              <a:t>‘</a:t>
            </a:r>
            <a:r>
              <a:rPr lang="en-US" sz="1800" dirty="0">
                <a:solidFill>
                  <a:srgbClr val="FF0000"/>
                </a:solidFill>
                <a:latin typeface="Comic Sans MS" panose="030F0702030302020204" pitchFamily="66" charset="0"/>
              </a:rPr>
              <a:t>It is our intention to help the middle &amp; lower classes- to give them a break – we will finance the small man, thus helping him …’ Aw Boon Haw - 1950 interview </a:t>
            </a:r>
            <a:br>
              <a:rPr lang="en-US" sz="1800" dirty="0">
                <a:solidFill>
                  <a:srgbClr val="FF0000"/>
                </a:solidFill>
                <a:latin typeface="Comic Sans MS" panose="030F0702030302020204" pitchFamily="66" charset="0"/>
              </a:rPr>
            </a:br>
            <a:r>
              <a:rPr lang="en-US" sz="1800" dirty="0">
                <a:solidFill>
                  <a:srgbClr val="FF0000"/>
                </a:solidFill>
                <a:latin typeface="Comic Sans MS" panose="030F0702030302020204" pitchFamily="66" charset="0"/>
              </a:rPr>
              <a:t/>
            </a:r>
            <a:br>
              <a:rPr lang="en-US" sz="1800" dirty="0">
                <a:solidFill>
                  <a:srgbClr val="FF0000"/>
                </a:solidFill>
                <a:latin typeface="Comic Sans MS" panose="030F0702030302020204" pitchFamily="66" charset="0"/>
              </a:rPr>
            </a:br>
            <a:r>
              <a:rPr lang="en-US" sz="2700" dirty="0">
                <a:solidFill>
                  <a:srgbClr val="FF0000"/>
                </a:solidFill>
                <a:latin typeface="Comic Sans MS" panose="030F0702030302020204" pitchFamily="66" charset="0"/>
              </a:rPr>
              <a:t>	‘Small Man’s Bank’</a:t>
            </a:r>
            <a:br>
              <a:rPr lang="en-US" sz="2700" dirty="0">
                <a:solidFill>
                  <a:srgbClr val="FF0000"/>
                </a:solidFill>
                <a:latin typeface="Comic Sans MS" panose="030F0702030302020204" pitchFamily="66" charset="0"/>
              </a:rPr>
            </a:br>
            <a:r>
              <a:rPr lang="en-US" sz="2700" dirty="0">
                <a:solidFill>
                  <a:srgbClr val="FF0000"/>
                </a:solidFill>
                <a:latin typeface="Comic Sans MS" panose="030F0702030302020204" pitchFamily="66" charset="0"/>
              </a:rPr>
              <a:t>	1971: UOB</a:t>
            </a:r>
            <a:br>
              <a:rPr lang="en-US" sz="2700" dirty="0">
                <a:solidFill>
                  <a:srgbClr val="FF0000"/>
                </a:solidFill>
                <a:latin typeface="Comic Sans MS" panose="030F0702030302020204" pitchFamily="66" charset="0"/>
              </a:rPr>
            </a:br>
            <a:endParaRPr lang="en-SG" sz="2700" dirty="0">
              <a:solidFill>
                <a:srgbClr val="FF0000"/>
              </a:solidFill>
              <a:latin typeface="Comic Sans MS" panose="030F0702030302020204" pitchFamily="66" charset="0"/>
            </a:endParaRPr>
          </a:p>
        </p:txBody>
      </p:sp>
      <p:pic>
        <p:nvPicPr>
          <p:cNvPr id="1026" name="Picture 2" descr=" Opening of the New Bridge Road branch of Chung Khiaw Bank in 1957. Source: The Straits Times © Singapore Press Holdings Limited. Permission required for reproduction. "/>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4688550" y="135196"/>
            <a:ext cx="3952942" cy="51699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naging Director Lee Chee San (centre) with friends at the opening of the Tiong Bahru branch of Chung Khiaw Bank in 1958. All rights reserved, Yeap, J. K. (1994). Far from Rangoon: Lee Chee San 1906–1986. Singapore: Lee Teng L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1100" y="74141"/>
            <a:ext cx="2076450" cy="32570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hung khiaw ban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0557" y="4276561"/>
            <a:ext cx="3441919" cy="25814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05078" y="3421793"/>
            <a:ext cx="2228495" cy="415498"/>
          </a:xfrm>
          <a:prstGeom prst="rect">
            <a:avLst/>
          </a:prstGeom>
          <a:noFill/>
        </p:spPr>
        <p:txBody>
          <a:bodyPr wrap="none" rtlCol="0">
            <a:spAutoFit/>
          </a:bodyPr>
          <a:lstStyle/>
          <a:p>
            <a:r>
              <a:rPr lang="en-US" sz="1050" dirty="0">
                <a:latin typeface="Comic Sans MS" panose="030F0702030302020204" pitchFamily="66" charset="0"/>
              </a:rPr>
              <a:t>Managing Director Lee Chee San</a:t>
            </a:r>
          </a:p>
          <a:p>
            <a:r>
              <a:rPr lang="en-US" sz="1050" dirty="0">
                <a:latin typeface="Comic Sans MS" panose="030F0702030302020204" pitchFamily="66" charset="0"/>
              </a:rPr>
              <a:t>At branch opening, 1958 </a:t>
            </a:r>
            <a:endParaRPr lang="en-SG" sz="1050" dirty="0">
              <a:latin typeface="Comic Sans MS" panose="030F0702030302020204" pitchFamily="66" charset="0"/>
            </a:endParaRPr>
          </a:p>
        </p:txBody>
      </p:sp>
      <p:sp>
        <p:nvSpPr>
          <p:cNvPr id="5" name="TextBox 4"/>
          <p:cNvSpPr txBox="1"/>
          <p:nvPr/>
        </p:nvSpPr>
        <p:spPr>
          <a:xfrm>
            <a:off x="9181100" y="4276561"/>
            <a:ext cx="1664238" cy="307777"/>
          </a:xfrm>
          <a:prstGeom prst="rect">
            <a:avLst/>
          </a:prstGeom>
          <a:noFill/>
        </p:spPr>
        <p:txBody>
          <a:bodyPr wrap="none" rtlCol="0">
            <a:spAutoFit/>
          </a:bodyPr>
          <a:lstStyle/>
          <a:p>
            <a:r>
              <a:rPr lang="en-US" sz="1400" dirty="0">
                <a:latin typeface="Comic Sans MS" panose="030F0702030302020204" pitchFamily="66" charset="0"/>
              </a:rPr>
              <a:t>Source: </a:t>
            </a:r>
            <a:r>
              <a:rPr lang="en-US" sz="1400" dirty="0" err="1">
                <a:latin typeface="Comic Sans MS" panose="030F0702030302020204" pitchFamily="66" charset="0"/>
              </a:rPr>
              <a:t>Biblioasia</a:t>
            </a:r>
            <a:endParaRPr lang="en-SG" sz="1400" dirty="0">
              <a:latin typeface="Comic Sans MS" panose="030F0702030302020204" pitchFamily="66" charset="0"/>
            </a:endParaRPr>
          </a:p>
        </p:txBody>
      </p:sp>
    </p:spTree>
    <p:extLst>
      <p:ext uri="{BB962C8B-B14F-4D97-AF65-F5344CB8AC3E}">
        <p14:creationId xmlns:p14="http://schemas.microsoft.com/office/powerpoint/2010/main" val="166842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a:latin typeface="Comic Sans MS" panose="030F0702030302020204" pitchFamily="66" charset="0"/>
              </a:rPr>
              <a:t>Characteristics of Banking in Pre-World War II Singapore (I)</a:t>
            </a:r>
          </a:p>
        </p:txBody>
      </p:sp>
      <p:sp>
        <p:nvSpPr>
          <p:cNvPr id="3" name="Content Placeholder 2"/>
          <p:cNvSpPr>
            <a:spLocks noGrp="1"/>
          </p:cNvSpPr>
          <p:nvPr>
            <p:ph idx="1"/>
          </p:nvPr>
        </p:nvSpPr>
        <p:spPr/>
        <p:txBody>
          <a:bodyPr>
            <a:normAutofit/>
          </a:bodyPr>
          <a:lstStyle/>
          <a:p>
            <a:r>
              <a:rPr lang="en-SG" dirty="0">
                <a:solidFill>
                  <a:srgbClr val="FF0000"/>
                </a:solidFill>
                <a:latin typeface="Comic Sans MS" panose="030F0702030302020204" pitchFamily="66" charset="0"/>
              </a:rPr>
              <a:t>Complimentary Banking systems </a:t>
            </a:r>
          </a:p>
          <a:p>
            <a:pPr lvl="1"/>
            <a:r>
              <a:rPr lang="en-SG" dirty="0" smtClean="0">
                <a:solidFill>
                  <a:srgbClr val="FF0000"/>
                </a:solidFill>
                <a:latin typeface="Comic Sans MS" panose="030F0702030302020204" pitchFamily="66" charset="0"/>
              </a:rPr>
              <a:t>Separate constituencies</a:t>
            </a:r>
            <a:endParaRPr lang="en-GB" dirty="0">
              <a:solidFill>
                <a:srgbClr val="FF0000"/>
              </a:solidFill>
              <a:latin typeface="Comic Sans MS" panose="030F0702030302020204" pitchFamily="66" charset="0"/>
            </a:endParaRPr>
          </a:p>
          <a:p>
            <a:pPr lvl="1"/>
            <a:r>
              <a:rPr lang="en-SG" dirty="0" smtClean="0">
                <a:solidFill>
                  <a:srgbClr val="FF0000"/>
                </a:solidFill>
                <a:latin typeface="Comic Sans MS" panose="030F0702030302020204" pitchFamily="66" charset="0"/>
              </a:rPr>
              <a:t>Chinese Banks, European </a:t>
            </a:r>
            <a:r>
              <a:rPr lang="en-SG" dirty="0">
                <a:solidFill>
                  <a:srgbClr val="FF0000"/>
                </a:solidFill>
                <a:latin typeface="Comic Sans MS" panose="030F0702030302020204" pitchFamily="66" charset="0"/>
              </a:rPr>
              <a:t>banks and </a:t>
            </a:r>
            <a:r>
              <a:rPr lang="en-SG" dirty="0" smtClean="0">
                <a:solidFill>
                  <a:srgbClr val="FF0000"/>
                </a:solidFill>
                <a:latin typeface="Comic Sans MS" panose="030F0702030302020204" pitchFamily="66" charset="0"/>
              </a:rPr>
              <a:t>Informal Financiers</a:t>
            </a:r>
            <a:endParaRPr lang="en-SG" dirty="0">
              <a:solidFill>
                <a:srgbClr val="FF0000"/>
              </a:solidFill>
              <a:latin typeface="Comic Sans MS" panose="030F0702030302020204" pitchFamily="66" charset="0"/>
            </a:endParaRPr>
          </a:p>
          <a:p>
            <a:pPr lvl="1"/>
            <a:endParaRPr lang="en-US" dirty="0">
              <a:solidFill>
                <a:srgbClr val="FF0000"/>
              </a:solidFill>
              <a:latin typeface="Comic Sans MS" panose="030F0702030302020204" pitchFamily="66" charset="0"/>
            </a:endParaRPr>
          </a:p>
          <a:p>
            <a:r>
              <a:rPr lang="en-US" dirty="0">
                <a:solidFill>
                  <a:srgbClr val="FF0000"/>
                </a:solidFill>
                <a:latin typeface="Comic Sans MS" panose="030F0702030302020204" pitchFamily="66" charset="0"/>
              </a:rPr>
              <a:t>Problems faced by Chinese Banks</a:t>
            </a:r>
          </a:p>
          <a:p>
            <a:pPr lvl="1"/>
            <a:r>
              <a:rPr lang="en-US" dirty="0">
                <a:solidFill>
                  <a:srgbClr val="FF0000"/>
                </a:solidFill>
                <a:latin typeface="Comic Sans MS" panose="030F0702030302020204" pitchFamily="66" charset="0"/>
              </a:rPr>
              <a:t>Structure &amp; Organization</a:t>
            </a:r>
          </a:p>
          <a:p>
            <a:pPr lvl="1"/>
            <a:r>
              <a:rPr lang="en-SG" dirty="0">
                <a:solidFill>
                  <a:srgbClr val="FF0000"/>
                </a:solidFill>
                <a:latin typeface="Comic Sans MS" panose="030F0702030302020204" pitchFamily="66" charset="0"/>
              </a:rPr>
              <a:t>Over lending &amp; non repayment of loans (Tan </a:t>
            </a:r>
            <a:r>
              <a:rPr lang="en-SG" dirty="0" err="1">
                <a:solidFill>
                  <a:srgbClr val="FF0000"/>
                </a:solidFill>
                <a:latin typeface="Comic Sans MS" panose="030F0702030302020204" pitchFamily="66" charset="0"/>
              </a:rPr>
              <a:t>Kah</a:t>
            </a:r>
            <a:r>
              <a:rPr lang="en-SG" dirty="0">
                <a:solidFill>
                  <a:srgbClr val="FF0000"/>
                </a:solidFill>
                <a:latin typeface="Comic Sans MS" panose="030F0702030302020204" pitchFamily="66" charset="0"/>
              </a:rPr>
              <a:t> </a:t>
            </a:r>
            <a:r>
              <a:rPr lang="en-SG" dirty="0" err="1">
                <a:solidFill>
                  <a:srgbClr val="FF0000"/>
                </a:solidFill>
                <a:latin typeface="Comic Sans MS" panose="030F0702030302020204" pitchFamily="66" charset="0"/>
              </a:rPr>
              <a:t>Kee</a:t>
            </a:r>
            <a:r>
              <a:rPr lang="en-SG" dirty="0">
                <a:solidFill>
                  <a:srgbClr val="FF0000"/>
                </a:solidFill>
                <a:latin typeface="Comic Sans MS" panose="030F0702030302020204" pitchFamily="66" charset="0"/>
              </a:rPr>
              <a:t>) </a:t>
            </a:r>
          </a:p>
          <a:p>
            <a:pPr lvl="1"/>
            <a:r>
              <a:rPr lang="en-US" dirty="0">
                <a:solidFill>
                  <a:srgbClr val="FF0000"/>
                </a:solidFill>
                <a:latin typeface="Comic Sans MS" panose="030F0702030302020204" pitchFamily="66" charset="0"/>
              </a:rPr>
              <a:t>Lacked internal controls </a:t>
            </a:r>
            <a:endParaRPr lang="en-SG" dirty="0">
              <a:solidFill>
                <a:srgbClr val="FF0000"/>
              </a:solidFill>
              <a:latin typeface="Comic Sans MS" panose="030F0702030302020204" pitchFamily="66" charset="0"/>
            </a:endParaRPr>
          </a:p>
          <a:p>
            <a:pPr lvl="1"/>
            <a:r>
              <a:rPr lang="en-SG" dirty="0">
                <a:solidFill>
                  <a:srgbClr val="FF0000"/>
                </a:solidFill>
                <a:latin typeface="Comic Sans MS" panose="030F0702030302020204" pitchFamily="66" charset="0"/>
              </a:rPr>
              <a:t>Hiring issues</a:t>
            </a:r>
          </a:p>
          <a:p>
            <a:pPr lvl="1"/>
            <a:r>
              <a:rPr lang="en-GB" dirty="0">
                <a:solidFill>
                  <a:srgbClr val="FF0000"/>
                </a:solidFill>
                <a:latin typeface="Comic Sans MS" panose="030F0702030302020204" pitchFamily="66" charset="0"/>
              </a:rPr>
              <a:t>Impact of the Great Depression</a:t>
            </a:r>
          </a:p>
          <a:p>
            <a:pPr marL="0" indent="0">
              <a:buNone/>
            </a:pPr>
            <a:endParaRPr lang="en-US" dirty="0"/>
          </a:p>
        </p:txBody>
      </p:sp>
    </p:spTree>
    <p:extLst>
      <p:ext uri="{BB962C8B-B14F-4D97-AF65-F5344CB8AC3E}">
        <p14:creationId xmlns:p14="http://schemas.microsoft.com/office/powerpoint/2010/main" val="7776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15" y="212725"/>
            <a:ext cx="10515600" cy="1325563"/>
          </a:xfrm>
        </p:spPr>
        <p:txBody>
          <a:bodyPr>
            <a:normAutofit/>
          </a:bodyPr>
          <a:lstStyle/>
          <a:p>
            <a:r>
              <a:rPr lang="en-US" sz="2800" u="sng" dirty="0">
                <a:latin typeface="Comic Sans MS" panose="030F0702030302020204" pitchFamily="66" charset="0"/>
              </a:rPr>
              <a:t>Characteristics of Banking in Pre-World War II Singapore (II)</a:t>
            </a:r>
            <a:endParaRPr lang="en-SG" sz="2800" u="sng" dirty="0">
              <a:latin typeface="Comic Sans MS" panose="030F0702030302020204" pitchFamily="66" charset="0"/>
            </a:endParaRPr>
          </a:p>
        </p:txBody>
      </p:sp>
      <p:sp>
        <p:nvSpPr>
          <p:cNvPr id="3" name="Content Placeholder 2"/>
          <p:cNvSpPr>
            <a:spLocks noGrp="1"/>
          </p:cNvSpPr>
          <p:nvPr>
            <p:ph idx="1"/>
          </p:nvPr>
        </p:nvSpPr>
        <p:spPr>
          <a:xfrm>
            <a:off x="134815" y="1825625"/>
            <a:ext cx="11218985" cy="4351338"/>
          </a:xfrm>
        </p:spPr>
        <p:txBody>
          <a:bodyPr>
            <a:normAutofit fontScale="92500" lnSpcReduction="10000"/>
          </a:bodyPr>
          <a:lstStyle/>
          <a:p>
            <a:r>
              <a:rPr lang="en-SG" dirty="0">
                <a:solidFill>
                  <a:srgbClr val="FF0000"/>
                </a:solidFill>
                <a:latin typeface="Comic Sans MS" panose="030F0702030302020204" pitchFamily="66" charset="0"/>
              </a:rPr>
              <a:t>European banks: not responsible for making Singapore an independent financial centre</a:t>
            </a:r>
          </a:p>
          <a:p>
            <a:pPr lvl="1"/>
            <a:r>
              <a:rPr lang="en-SG" dirty="0">
                <a:solidFill>
                  <a:srgbClr val="FF0000"/>
                </a:solidFill>
                <a:latin typeface="Comic Sans MS" panose="030F0702030302020204" pitchFamily="66" charset="0"/>
              </a:rPr>
              <a:t>Finance </a:t>
            </a:r>
            <a:r>
              <a:rPr lang="en-SG" dirty="0" smtClean="0">
                <a:solidFill>
                  <a:srgbClr val="FF0000"/>
                </a:solidFill>
                <a:latin typeface="Comic Sans MS" panose="030F0702030302020204" pitchFamily="66" charset="0"/>
              </a:rPr>
              <a:t>for exports / primary commodity traded </a:t>
            </a:r>
            <a:endParaRPr lang="en-SG" dirty="0">
              <a:solidFill>
                <a:srgbClr val="FF0000"/>
              </a:solidFill>
              <a:latin typeface="Comic Sans MS" panose="030F0702030302020204" pitchFamily="66" charset="0"/>
            </a:endParaRPr>
          </a:p>
          <a:p>
            <a:pPr lvl="0"/>
            <a:endParaRPr lang="en-SG" dirty="0">
              <a:solidFill>
                <a:srgbClr val="FF0000"/>
              </a:solidFill>
              <a:latin typeface="Comic Sans MS" panose="030F0702030302020204" pitchFamily="66" charset="0"/>
            </a:endParaRPr>
          </a:p>
          <a:p>
            <a:pPr lvl="0"/>
            <a:r>
              <a:rPr lang="en-SG" dirty="0">
                <a:solidFill>
                  <a:srgbClr val="FF0000"/>
                </a:solidFill>
                <a:latin typeface="Comic Sans MS" panose="030F0702030302020204" pitchFamily="66" charset="0"/>
              </a:rPr>
              <a:t>Capital Market : weak and fragmented  </a:t>
            </a:r>
          </a:p>
          <a:p>
            <a:pPr lvl="1"/>
            <a:r>
              <a:rPr lang="en-SG" dirty="0">
                <a:solidFill>
                  <a:srgbClr val="FF0000"/>
                </a:solidFill>
                <a:latin typeface="Comic Sans MS" panose="030F0702030302020204" pitchFamily="66" charset="0"/>
              </a:rPr>
              <a:t>Manager of the Chartered bank: ‘The question of financing industry has never really arisen in Singapore’</a:t>
            </a:r>
          </a:p>
          <a:p>
            <a:pPr marL="0" indent="0">
              <a:buNone/>
            </a:pPr>
            <a:endParaRPr lang="en-SG" dirty="0">
              <a:solidFill>
                <a:srgbClr val="FF0000"/>
              </a:solidFill>
              <a:latin typeface="Comic Sans MS" panose="030F0702030302020204" pitchFamily="66" charset="0"/>
            </a:endParaRPr>
          </a:p>
          <a:p>
            <a:r>
              <a:rPr lang="en-SG" dirty="0">
                <a:solidFill>
                  <a:srgbClr val="FF0000"/>
                </a:solidFill>
                <a:latin typeface="Comic Sans MS" panose="030F0702030302020204" pitchFamily="66" charset="0"/>
              </a:rPr>
              <a:t>Asian entrepreneurs borrowed from Chinese banks and the  informal sector </a:t>
            </a:r>
          </a:p>
          <a:p>
            <a:pPr lvl="1"/>
            <a:r>
              <a:rPr lang="en-US" dirty="0">
                <a:solidFill>
                  <a:srgbClr val="FF0000"/>
                </a:solidFill>
                <a:latin typeface="Comic Sans MS" panose="030F0702030302020204" pitchFamily="66" charset="0"/>
              </a:rPr>
              <a:t>Lack of strong credit market</a:t>
            </a:r>
          </a:p>
        </p:txBody>
      </p:sp>
    </p:spTree>
    <p:extLst>
      <p:ext uri="{BB962C8B-B14F-4D97-AF65-F5344CB8AC3E}">
        <p14:creationId xmlns:p14="http://schemas.microsoft.com/office/powerpoint/2010/main" val="393459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a:latin typeface="Comic Sans MS" panose="030F0702030302020204" pitchFamily="66" charset="0"/>
              </a:rPr>
              <a:t>Financial </a:t>
            </a:r>
            <a:r>
              <a:rPr lang="en-US" sz="2800" u="sng" dirty="0" smtClean="0">
                <a:latin typeface="Comic Sans MS" panose="030F0702030302020204" pitchFamily="66" charset="0"/>
              </a:rPr>
              <a:t>Structures, </a:t>
            </a:r>
            <a:r>
              <a:rPr lang="en-US" sz="2800" u="sng" dirty="0">
                <a:latin typeface="Comic Sans MS" panose="030F0702030302020204" pitchFamily="66" charset="0"/>
              </a:rPr>
              <a:t>1950s-1960s</a:t>
            </a:r>
          </a:p>
        </p:txBody>
      </p:sp>
      <p:sp>
        <p:nvSpPr>
          <p:cNvPr id="3" name="Content Placeholder 2"/>
          <p:cNvSpPr>
            <a:spLocks noGrp="1"/>
          </p:cNvSpPr>
          <p:nvPr>
            <p:ph idx="1"/>
          </p:nvPr>
        </p:nvSpPr>
        <p:spPr/>
        <p:txBody>
          <a:bodyPr>
            <a:normAutofit fontScale="92500" lnSpcReduction="20000"/>
          </a:bodyPr>
          <a:lstStyle/>
          <a:p>
            <a:r>
              <a:rPr lang="en-SG" dirty="0">
                <a:solidFill>
                  <a:srgbClr val="FF0000"/>
                </a:solidFill>
                <a:latin typeface="Comic Sans MS" panose="030F0702030302020204" pitchFamily="66" charset="0"/>
              </a:rPr>
              <a:t>Informal Economy: Moneylenders; </a:t>
            </a:r>
            <a:r>
              <a:rPr lang="en-SG" dirty="0" err="1">
                <a:solidFill>
                  <a:srgbClr val="FF0000"/>
                </a:solidFill>
                <a:latin typeface="Comic Sans MS" panose="030F0702030302020204" pitchFamily="66" charset="0"/>
              </a:rPr>
              <a:t>Chettiars</a:t>
            </a:r>
            <a:r>
              <a:rPr lang="en-SG" dirty="0">
                <a:solidFill>
                  <a:srgbClr val="FF0000"/>
                </a:solidFill>
                <a:latin typeface="Comic Sans MS" panose="030F0702030302020204" pitchFamily="66" charset="0"/>
              </a:rPr>
              <a:t>; </a:t>
            </a:r>
            <a:r>
              <a:rPr lang="en-SG" dirty="0" smtClean="0">
                <a:solidFill>
                  <a:srgbClr val="FF0000"/>
                </a:solidFill>
                <a:latin typeface="Comic Sans MS" panose="030F0702030302020204" pitchFamily="66" charset="0"/>
              </a:rPr>
              <a:t>pawnbrokers </a:t>
            </a:r>
            <a:r>
              <a:rPr lang="en-SG" dirty="0">
                <a:solidFill>
                  <a:srgbClr val="FF0000"/>
                </a:solidFill>
                <a:latin typeface="Comic Sans MS" panose="030F0702030302020204" pitchFamily="66" charset="0"/>
              </a:rPr>
              <a:t>small shopkeepers </a:t>
            </a:r>
            <a:endParaRPr lang="en-SG" dirty="0" smtClean="0">
              <a:solidFill>
                <a:srgbClr val="FF0000"/>
              </a:solidFill>
              <a:latin typeface="Comic Sans MS" panose="030F0702030302020204" pitchFamily="66" charset="0"/>
            </a:endParaRPr>
          </a:p>
          <a:p>
            <a:endParaRPr lang="en-SG" dirty="0">
              <a:solidFill>
                <a:srgbClr val="FF0000"/>
              </a:solidFill>
              <a:latin typeface="Comic Sans MS" panose="030F0702030302020204" pitchFamily="66" charset="0"/>
            </a:endParaRPr>
          </a:p>
          <a:p>
            <a:r>
              <a:rPr lang="en-SG" dirty="0" smtClean="0">
                <a:solidFill>
                  <a:srgbClr val="FF0000"/>
                </a:solidFill>
                <a:latin typeface="Comic Sans MS" panose="030F0702030302020204" pitchFamily="66" charset="0"/>
              </a:rPr>
              <a:t>European bankers</a:t>
            </a:r>
            <a:endParaRPr lang="en-SG" dirty="0">
              <a:solidFill>
                <a:srgbClr val="FF0000"/>
              </a:solidFill>
              <a:latin typeface="Comic Sans MS" panose="030F0702030302020204" pitchFamily="66" charset="0"/>
            </a:endParaRPr>
          </a:p>
          <a:p>
            <a:pPr marL="0" indent="0">
              <a:buNone/>
            </a:pPr>
            <a:endParaRPr lang="en-SG" dirty="0">
              <a:solidFill>
                <a:srgbClr val="FF0000"/>
              </a:solidFill>
              <a:latin typeface="Comic Sans MS" panose="030F0702030302020204" pitchFamily="66" charset="0"/>
            </a:endParaRPr>
          </a:p>
          <a:p>
            <a:r>
              <a:rPr lang="en-SG" dirty="0">
                <a:solidFill>
                  <a:srgbClr val="FF0000"/>
                </a:solidFill>
                <a:latin typeface="Comic Sans MS" panose="030F0702030302020204" pitchFamily="66" charset="0"/>
              </a:rPr>
              <a:t>1960s – 2000 most important non-government banks:</a:t>
            </a:r>
          </a:p>
          <a:p>
            <a:pPr lvl="1"/>
            <a:r>
              <a:rPr lang="en-SG" dirty="0">
                <a:solidFill>
                  <a:srgbClr val="FF0000"/>
                </a:solidFill>
                <a:latin typeface="Comic Sans MS" panose="030F0702030302020204" pitchFamily="66" charset="0"/>
              </a:rPr>
              <a:t>Oversea Chinese Banking Corporation (OCBC)</a:t>
            </a:r>
          </a:p>
          <a:p>
            <a:pPr lvl="1"/>
            <a:r>
              <a:rPr lang="en-SG" dirty="0">
                <a:solidFill>
                  <a:srgbClr val="FF0000"/>
                </a:solidFill>
                <a:latin typeface="Comic Sans MS" panose="030F0702030302020204" pitchFamily="66" charset="0"/>
              </a:rPr>
              <a:t>United Overseas Bank (UOB)</a:t>
            </a:r>
          </a:p>
          <a:p>
            <a:pPr lvl="1"/>
            <a:r>
              <a:rPr lang="en-SG" dirty="0">
                <a:solidFill>
                  <a:srgbClr val="FF0000"/>
                </a:solidFill>
                <a:latin typeface="Comic Sans MS" panose="030F0702030302020204" pitchFamily="66" charset="0"/>
              </a:rPr>
              <a:t>Overseas Union Bank (2001: acquired by UOB)</a:t>
            </a:r>
          </a:p>
          <a:p>
            <a:pPr marL="457200" lvl="1" indent="0">
              <a:buNone/>
            </a:pPr>
            <a:endParaRPr lang="en-US" dirty="0">
              <a:solidFill>
                <a:srgbClr val="FF0000"/>
              </a:solidFill>
              <a:latin typeface="Comic Sans MS" panose="030F0702030302020204" pitchFamily="66" charset="0"/>
            </a:endParaRPr>
          </a:p>
          <a:p>
            <a:pPr marL="457200" lvl="1" indent="0">
              <a:buNone/>
            </a:pPr>
            <a:endParaRPr lang="en-US" dirty="0">
              <a:solidFill>
                <a:srgbClr val="FF0000"/>
              </a:solidFill>
              <a:latin typeface="Comic Sans MS" panose="030F0702030302020204" pitchFamily="66" charset="0"/>
            </a:endParaRPr>
          </a:p>
          <a:p>
            <a:r>
              <a:rPr lang="en-SG" dirty="0">
                <a:solidFill>
                  <a:srgbClr val="FF0000"/>
                </a:solidFill>
                <a:latin typeface="Comic Sans MS" panose="030F0702030302020204" pitchFamily="66" charset="0"/>
              </a:rPr>
              <a:t>Development Bank of Singapore 1968</a:t>
            </a:r>
          </a:p>
          <a:p>
            <a:endParaRPr lang="en-US" dirty="0"/>
          </a:p>
        </p:txBody>
      </p:sp>
    </p:spTree>
    <p:extLst>
      <p:ext uri="{BB962C8B-B14F-4D97-AF65-F5344CB8AC3E}">
        <p14:creationId xmlns:p14="http://schemas.microsoft.com/office/powerpoint/2010/main" val="196641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2800" u="sng" dirty="0">
                <a:latin typeface="Comic Sans MS" panose="030F0702030302020204" pitchFamily="66" charset="0"/>
              </a:rPr>
              <a:t>Emergence of Singapore as an International  Financial Centre:</a:t>
            </a:r>
            <a:br>
              <a:rPr lang="en-US" sz="2800" u="sng" dirty="0">
                <a:latin typeface="Comic Sans MS" panose="030F0702030302020204" pitchFamily="66" charset="0"/>
              </a:rPr>
            </a:br>
            <a:r>
              <a:rPr lang="en-US" sz="2800" u="sng" dirty="0">
                <a:latin typeface="Comic Sans MS" panose="030F0702030302020204" pitchFamily="66" charset="0"/>
              </a:rPr>
              <a:t>Banking, 1970s &amp; beyond</a:t>
            </a:r>
          </a:p>
        </p:txBody>
      </p:sp>
      <p:sp>
        <p:nvSpPr>
          <p:cNvPr id="3" name="Content Placeholder 2"/>
          <p:cNvSpPr>
            <a:spLocks noGrp="1"/>
          </p:cNvSpPr>
          <p:nvPr>
            <p:ph idx="1"/>
          </p:nvPr>
        </p:nvSpPr>
        <p:spPr>
          <a:xfrm>
            <a:off x="0" y="1059506"/>
            <a:ext cx="10515600" cy="5798494"/>
          </a:xfrm>
        </p:spPr>
        <p:txBody>
          <a:bodyPr>
            <a:noAutofit/>
          </a:bodyPr>
          <a:lstStyle/>
          <a:p>
            <a:r>
              <a:rPr lang="en-SG" sz="2400" dirty="0">
                <a:solidFill>
                  <a:srgbClr val="FF0000"/>
                </a:solidFill>
                <a:latin typeface="Comic Sans MS" panose="030F0702030302020204" pitchFamily="66" charset="0"/>
              </a:rPr>
              <a:t>Plans for a ‘financial supermarket’ : Role of the State </a:t>
            </a:r>
          </a:p>
          <a:p>
            <a:pPr lvl="1"/>
            <a:r>
              <a:rPr lang="en-SG" dirty="0">
                <a:solidFill>
                  <a:srgbClr val="FF0000"/>
                </a:solidFill>
                <a:latin typeface="Comic Sans MS" panose="030F0702030302020204" pitchFamily="66" charset="0"/>
              </a:rPr>
              <a:t>1973 split between Singapore and Malaysian currencies</a:t>
            </a:r>
          </a:p>
          <a:p>
            <a:pPr marL="0" lvl="0" indent="0">
              <a:buNone/>
            </a:pPr>
            <a:endParaRPr lang="en-SG" sz="2400" dirty="0">
              <a:solidFill>
                <a:srgbClr val="FF0000"/>
              </a:solidFill>
              <a:latin typeface="Comic Sans MS" panose="030F0702030302020204" pitchFamily="66" charset="0"/>
            </a:endParaRPr>
          </a:p>
          <a:p>
            <a:pPr lvl="0"/>
            <a:r>
              <a:rPr lang="en-SG" sz="2400" dirty="0">
                <a:solidFill>
                  <a:srgbClr val="FF0000"/>
                </a:solidFill>
                <a:latin typeface="Comic Sans MS" panose="030F0702030302020204" pitchFamily="66" charset="0"/>
              </a:rPr>
              <a:t>1971: Monetary Authority of Singapore</a:t>
            </a:r>
          </a:p>
          <a:p>
            <a:pPr marL="0" lvl="0" indent="0">
              <a:buNone/>
            </a:pPr>
            <a:endParaRPr lang="en-SG" sz="2400" dirty="0">
              <a:solidFill>
                <a:srgbClr val="FF0000"/>
              </a:solidFill>
              <a:latin typeface="Comic Sans MS" panose="030F0702030302020204" pitchFamily="66" charset="0"/>
            </a:endParaRPr>
          </a:p>
          <a:p>
            <a:pPr lvl="0"/>
            <a:r>
              <a:rPr lang="en-SG" sz="2400" dirty="0">
                <a:solidFill>
                  <a:srgbClr val="FF0000"/>
                </a:solidFill>
                <a:latin typeface="Comic Sans MS" panose="030F0702030302020204" pitchFamily="66" charset="0"/>
              </a:rPr>
              <a:t>Growth of the Asian dollar market </a:t>
            </a:r>
          </a:p>
          <a:p>
            <a:pPr lvl="1"/>
            <a:r>
              <a:rPr lang="en-SG" dirty="0">
                <a:solidFill>
                  <a:srgbClr val="FF0000"/>
                </a:solidFill>
                <a:latin typeface="Comic Sans MS" panose="030F0702030302020204" pitchFamily="66" charset="0"/>
              </a:rPr>
              <a:t>Asian Dollar Bond Market</a:t>
            </a:r>
          </a:p>
          <a:p>
            <a:pPr lvl="1"/>
            <a:r>
              <a:rPr lang="en-SG" dirty="0">
                <a:solidFill>
                  <a:srgbClr val="FF0000"/>
                </a:solidFill>
                <a:latin typeface="Comic Sans MS" panose="030F0702030302020204" pitchFamily="66" charset="0"/>
              </a:rPr>
              <a:t>Growth of Foreign Exchange Market</a:t>
            </a:r>
          </a:p>
          <a:p>
            <a:pPr marL="457200" lvl="1" indent="0">
              <a:buNone/>
            </a:pPr>
            <a:r>
              <a:rPr lang="en-SG" dirty="0">
                <a:solidFill>
                  <a:srgbClr val="FF0000"/>
                </a:solidFill>
                <a:latin typeface="Comic Sans MS" panose="030F0702030302020204" pitchFamily="66" charset="0"/>
              </a:rPr>
              <a:t> </a:t>
            </a:r>
            <a:endParaRPr lang="en-SG" sz="2400" dirty="0">
              <a:solidFill>
                <a:srgbClr val="FF0000"/>
              </a:solidFill>
              <a:latin typeface="Comic Sans MS" panose="030F0702030302020204" pitchFamily="66" charset="0"/>
            </a:endParaRPr>
          </a:p>
          <a:p>
            <a:r>
              <a:rPr lang="en-SG" sz="2400" dirty="0" smtClean="0">
                <a:solidFill>
                  <a:srgbClr val="FF0000"/>
                </a:solidFill>
                <a:latin typeface="Comic Sans MS" panose="030F0702030302020204" pitchFamily="66" charset="0"/>
              </a:rPr>
              <a:t>State Policy </a:t>
            </a:r>
            <a:r>
              <a:rPr lang="en-SG" sz="2400" dirty="0">
                <a:solidFill>
                  <a:srgbClr val="FF0000"/>
                </a:solidFill>
                <a:latin typeface="Comic Sans MS" panose="030F0702030302020204" pitchFamily="66" charset="0"/>
              </a:rPr>
              <a:t>to attract international financial institutions</a:t>
            </a:r>
          </a:p>
          <a:p>
            <a:pPr lvl="1"/>
            <a:r>
              <a:rPr lang="en-SG" dirty="0">
                <a:solidFill>
                  <a:srgbClr val="FF0000"/>
                </a:solidFill>
                <a:latin typeface="Comic Sans MS" panose="030F0702030302020204" pitchFamily="66" charset="0"/>
              </a:rPr>
              <a:t>1981 to 1990: 13 Singapore local banks </a:t>
            </a:r>
          </a:p>
          <a:p>
            <a:pPr lvl="1"/>
            <a:r>
              <a:rPr lang="en-SG" dirty="0">
                <a:solidFill>
                  <a:srgbClr val="FF0000"/>
                </a:solidFill>
                <a:latin typeface="Comic Sans MS" panose="030F0702030302020204" pitchFamily="66" charset="0"/>
              </a:rPr>
              <a:t>Number of foreign banks: 86 to 128 </a:t>
            </a:r>
          </a:p>
          <a:p>
            <a:pPr marL="457200" lvl="1" indent="0">
              <a:buNone/>
            </a:pPr>
            <a:endParaRPr lang="en-SG"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3691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a:latin typeface="Comic Sans MS" panose="030F0702030302020204" pitchFamily="66" charset="0"/>
              </a:rPr>
              <a:t>Traditional Sources of Finance</a:t>
            </a:r>
            <a:br>
              <a:rPr lang="en-US" sz="2800" u="sng" dirty="0">
                <a:latin typeface="Comic Sans MS" panose="030F0702030302020204" pitchFamily="66" charset="0"/>
              </a:rPr>
            </a:br>
            <a:endParaRPr lang="en-US" sz="2800" u="sng" dirty="0">
              <a:latin typeface="Comic Sans MS" panose="030F0702030302020204" pitchFamily="66" charset="0"/>
            </a:endParaRPr>
          </a:p>
        </p:txBody>
      </p:sp>
      <p:sp>
        <p:nvSpPr>
          <p:cNvPr id="4" name="Content Placeholder 3"/>
          <p:cNvSpPr>
            <a:spLocks noGrp="1"/>
          </p:cNvSpPr>
          <p:nvPr>
            <p:ph idx="1"/>
          </p:nvPr>
        </p:nvSpPr>
        <p:spPr>
          <a:xfrm>
            <a:off x="154460" y="1529063"/>
            <a:ext cx="10515600" cy="4351338"/>
          </a:xfrm>
        </p:spPr>
        <p:txBody>
          <a:bodyPr/>
          <a:lstStyle/>
          <a:p>
            <a:pPr marL="0" indent="0">
              <a:buNone/>
            </a:pPr>
            <a:endParaRPr lang="en-SG" dirty="0"/>
          </a:p>
        </p:txBody>
      </p:sp>
      <p:sp>
        <p:nvSpPr>
          <p:cNvPr id="6" name="Content Placeholder 2"/>
          <p:cNvSpPr txBox="1">
            <a:spLocks/>
          </p:cNvSpPr>
          <p:nvPr/>
        </p:nvSpPr>
        <p:spPr>
          <a:xfrm>
            <a:off x="93088" y="1864111"/>
            <a:ext cx="6441711" cy="329908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FF0000"/>
              </a:solidFill>
              <a:latin typeface="Comic Sans MS" panose="030F0702030302020204" pitchFamily="66" charset="0"/>
            </a:endParaRPr>
          </a:p>
          <a:p>
            <a:r>
              <a:rPr lang="en-US" sz="9600" dirty="0" err="1">
                <a:solidFill>
                  <a:srgbClr val="FF0000"/>
                </a:solidFill>
                <a:latin typeface="Comic Sans MS" panose="030F0702030302020204" pitchFamily="66" charset="0"/>
              </a:rPr>
              <a:t>Chettiar</a:t>
            </a:r>
            <a:r>
              <a:rPr lang="en-US" sz="9600" dirty="0">
                <a:solidFill>
                  <a:srgbClr val="FF0000"/>
                </a:solidFill>
                <a:latin typeface="Comic Sans MS" panose="030F0702030302020204" pitchFamily="66" charset="0"/>
              </a:rPr>
              <a:t> Money-lenders </a:t>
            </a:r>
          </a:p>
          <a:p>
            <a:pPr marL="0" indent="0">
              <a:buNone/>
            </a:pPr>
            <a:endParaRPr lang="en-US" sz="9600" dirty="0">
              <a:solidFill>
                <a:srgbClr val="FF0000"/>
              </a:solidFill>
              <a:latin typeface="Comic Sans MS" panose="030F0702030302020204" pitchFamily="66" charset="0"/>
            </a:endParaRPr>
          </a:p>
          <a:p>
            <a:r>
              <a:rPr lang="en-SG" sz="9600" dirty="0">
                <a:solidFill>
                  <a:srgbClr val="FF0000"/>
                </a:solidFill>
                <a:latin typeface="Comic Sans MS" panose="030F0702030302020204" pitchFamily="66" charset="0"/>
              </a:rPr>
              <a:t>Rotating credit and Savings Associations</a:t>
            </a:r>
          </a:p>
          <a:p>
            <a:pPr marL="0" indent="0">
              <a:buNone/>
            </a:pPr>
            <a:endParaRPr lang="en-SG" sz="9600" dirty="0">
              <a:solidFill>
                <a:srgbClr val="FF0000"/>
              </a:solidFill>
              <a:latin typeface="Comic Sans MS" panose="030F0702030302020204" pitchFamily="66" charset="0"/>
            </a:endParaRPr>
          </a:p>
          <a:p>
            <a:r>
              <a:rPr lang="en-SG" sz="9600" dirty="0">
                <a:solidFill>
                  <a:srgbClr val="FF0000"/>
                </a:solidFill>
                <a:latin typeface="Comic Sans MS" panose="030F0702030302020204" pitchFamily="66" charset="0"/>
              </a:rPr>
              <a:t>Pawnshops (</a:t>
            </a:r>
            <a:r>
              <a:rPr lang="en-SG" sz="9600" dirty="0" err="1">
                <a:solidFill>
                  <a:srgbClr val="FF0000"/>
                </a:solidFill>
                <a:latin typeface="Comic Sans MS" panose="030F0702030302020204" pitchFamily="66" charset="0"/>
              </a:rPr>
              <a:t>Hokkien</a:t>
            </a:r>
            <a:r>
              <a:rPr lang="en-SG" sz="9600" dirty="0">
                <a:solidFill>
                  <a:srgbClr val="FF0000"/>
                </a:solidFill>
                <a:latin typeface="Comic Sans MS" panose="030F0702030302020204" pitchFamily="66" charset="0"/>
              </a:rPr>
              <a:t> and Teochew dominated) </a:t>
            </a:r>
          </a:p>
          <a:p>
            <a:pPr marL="0" indent="0">
              <a:buFont typeface="Arial" panose="020B0604020202020204" pitchFamily="34" charset="0"/>
              <a:buNone/>
            </a:pPr>
            <a:endParaRPr lang="en-SG" sz="9600" dirty="0">
              <a:solidFill>
                <a:srgbClr val="FF0000"/>
              </a:solidFill>
              <a:latin typeface="Comic Sans MS" panose="030F0702030302020204" pitchFamily="66" charset="0"/>
            </a:endParaRPr>
          </a:p>
          <a:p>
            <a:r>
              <a:rPr lang="en-SG" sz="9600" dirty="0">
                <a:solidFill>
                  <a:srgbClr val="FF0000"/>
                </a:solidFill>
                <a:latin typeface="Comic Sans MS" panose="030F0702030302020204" pitchFamily="66" charset="0"/>
              </a:rPr>
              <a:t>Remittance houses (</a:t>
            </a:r>
            <a:r>
              <a:rPr lang="en-SG" sz="9600" dirty="0" err="1">
                <a:solidFill>
                  <a:srgbClr val="FF0000"/>
                </a:solidFill>
                <a:latin typeface="Comic Sans MS" panose="030F0702030302020204" pitchFamily="66" charset="0"/>
              </a:rPr>
              <a:t>Hokkien</a:t>
            </a:r>
            <a:r>
              <a:rPr lang="en-SG" sz="9600" dirty="0">
                <a:solidFill>
                  <a:srgbClr val="FF0000"/>
                </a:solidFill>
                <a:latin typeface="Comic Sans MS" panose="030F0702030302020204" pitchFamily="66" charset="0"/>
              </a:rPr>
              <a:t> and Teochew dominated) </a:t>
            </a:r>
          </a:p>
          <a:p>
            <a:endParaRPr lang="en-SG" sz="9600" dirty="0">
              <a:solidFill>
                <a:srgbClr val="FF0000"/>
              </a:solidFill>
              <a:latin typeface="Comic Sans MS" panose="030F0702030302020204" pitchFamily="66" charset="0"/>
            </a:endParaRPr>
          </a:p>
          <a:p>
            <a:r>
              <a:rPr lang="en-SG" sz="9600" dirty="0">
                <a:solidFill>
                  <a:srgbClr val="FF0000"/>
                </a:solidFill>
                <a:latin typeface="Comic Sans MS" panose="030F0702030302020204" pitchFamily="66" charset="0"/>
              </a:rPr>
              <a:t>Overall paucity of sources of credit</a:t>
            </a:r>
            <a:endParaRPr lang="en-GB" sz="9600" dirty="0">
              <a:solidFill>
                <a:srgbClr val="FF0000"/>
              </a:solidFill>
              <a:latin typeface="Comic Sans MS" panose="030F0702030302020204" pitchFamily="66" charset="0"/>
            </a:endParaRPr>
          </a:p>
          <a:p>
            <a:endParaRPr lang="en-US" dirty="0"/>
          </a:p>
        </p:txBody>
      </p:sp>
      <p:pic>
        <p:nvPicPr>
          <p:cNvPr id="7" name="Picture 2" descr="Gopuram of Sri Thendayuthapani Te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610" y="1266092"/>
            <a:ext cx="4043821" cy="526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58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6154"/>
            <a:ext cx="4827373" cy="1039856"/>
          </a:xfrm>
        </p:spPr>
        <p:txBody>
          <a:bodyPr>
            <a:normAutofit/>
          </a:bodyPr>
          <a:lstStyle/>
          <a:p>
            <a:r>
              <a:rPr lang="en-SG" sz="2800" u="sng" dirty="0">
                <a:latin typeface="Comic Sans MS" charset="0"/>
                <a:ea typeface="Comic Sans MS" charset="0"/>
                <a:cs typeface="Comic Sans MS" charset="0"/>
              </a:rPr>
              <a:t>European Banks (I) </a:t>
            </a:r>
            <a:r>
              <a:rPr lang="en-SG" sz="2800" u="sng" dirty="0"/>
              <a:t> </a:t>
            </a:r>
          </a:p>
        </p:txBody>
      </p:sp>
      <p:sp>
        <p:nvSpPr>
          <p:cNvPr id="3" name="Content Placeholder 2"/>
          <p:cNvSpPr>
            <a:spLocks noGrp="1"/>
          </p:cNvSpPr>
          <p:nvPr>
            <p:ph idx="1"/>
          </p:nvPr>
        </p:nvSpPr>
        <p:spPr>
          <a:xfrm>
            <a:off x="-16042" y="787414"/>
            <a:ext cx="10515600" cy="4351338"/>
          </a:xfrm>
        </p:spPr>
        <p:txBody>
          <a:bodyPr>
            <a:normAutofit fontScale="40000" lnSpcReduction="20000"/>
          </a:bodyPr>
          <a:lstStyle/>
          <a:p>
            <a:pPr marL="0" indent="0">
              <a:buNone/>
            </a:pPr>
            <a:endParaRPr lang="en-US" dirty="0"/>
          </a:p>
          <a:p>
            <a:r>
              <a:rPr lang="en-SG" sz="5000" dirty="0">
                <a:solidFill>
                  <a:srgbClr val="FF0000"/>
                </a:solidFill>
                <a:latin typeface="Comic Sans MS" panose="030F0702030302020204" pitchFamily="66" charset="0"/>
              </a:rPr>
              <a:t>Earliest Banks</a:t>
            </a:r>
          </a:p>
          <a:p>
            <a:pPr lvl="1"/>
            <a:r>
              <a:rPr lang="en-SG" sz="5000" dirty="0">
                <a:solidFill>
                  <a:srgbClr val="FF0000"/>
                </a:solidFill>
                <a:latin typeface="Comic Sans MS" panose="030F0702030302020204" pitchFamily="66" charset="0"/>
              </a:rPr>
              <a:t>Union Bank of Calcutta (1840) </a:t>
            </a:r>
          </a:p>
          <a:p>
            <a:pPr lvl="1"/>
            <a:r>
              <a:rPr lang="en-SG" sz="5000" dirty="0">
                <a:solidFill>
                  <a:srgbClr val="FF0000"/>
                </a:solidFill>
                <a:latin typeface="Comic Sans MS" panose="030F0702030302020204" pitchFamily="66" charset="0"/>
              </a:rPr>
              <a:t>Commercial Bank of India (</a:t>
            </a:r>
            <a:r>
              <a:rPr lang="en-SG" sz="5000" dirty="0" err="1">
                <a:solidFill>
                  <a:srgbClr val="FF0000"/>
                </a:solidFill>
                <a:latin typeface="Comic Sans MS" panose="030F0702030302020204" pitchFamily="66" charset="0"/>
              </a:rPr>
              <a:t>Cowasjee</a:t>
            </a:r>
            <a:r>
              <a:rPr lang="en-SG" sz="5000" dirty="0">
                <a:solidFill>
                  <a:srgbClr val="FF0000"/>
                </a:solidFill>
                <a:latin typeface="Comic Sans MS" panose="030F0702030302020204" pitchFamily="66" charset="0"/>
              </a:rPr>
              <a:t> </a:t>
            </a:r>
            <a:r>
              <a:rPr lang="en-SG" sz="5000" dirty="0" err="1">
                <a:solidFill>
                  <a:srgbClr val="FF0000"/>
                </a:solidFill>
                <a:latin typeface="Comic Sans MS" panose="030F0702030302020204" pitchFamily="66" charset="0"/>
              </a:rPr>
              <a:t>Nanbhoy</a:t>
            </a:r>
            <a:r>
              <a:rPr lang="en-SG" sz="5000" dirty="0">
                <a:solidFill>
                  <a:srgbClr val="FF0000"/>
                </a:solidFill>
                <a:latin typeface="Comic Sans MS" panose="030F0702030302020204" pitchFamily="66" charset="0"/>
              </a:rPr>
              <a:t>, 1850s) </a:t>
            </a:r>
          </a:p>
          <a:p>
            <a:pPr marL="457200" lvl="1" indent="0">
              <a:buNone/>
            </a:pPr>
            <a:endParaRPr lang="en-SG" sz="5000" dirty="0">
              <a:solidFill>
                <a:srgbClr val="FF0000"/>
              </a:solidFill>
              <a:latin typeface="Comic Sans MS" panose="030F0702030302020204" pitchFamily="66" charset="0"/>
            </a:endParaRPr>
          </a:p>
          <a:p>
            <a:r>
              <a:rPr lang="en-SG" sz="5000" dirty="0">
                <a:solidFill>
                  <a:srgbClr val="FF0000"/>
                </a:solidFill>
                <a:latin typeface="Comic Sans MS" panose="030F0702030302020204" pitchFamily="66" charset="0"/>
              </a:rPr>
              <a:t>Chartered Mercantile Bank of India, London and China </a:t>
            </a:r>
          </a:p>
          <a:p>
            <a:pPr lvl="1"/>
            <a:r>
              <a:rPr lang="en-SG" sz="5000" dirty="0">
                <a:solidFill>
                  <a:srgbClr val="FF0000"/>
                </a:solidFill>
                <a:latin typeface="Comic Sans MS" panose="030F0702030302020204" pitchFamily="66" charset="0"/>
              </a:rPr>
              <a:t>Bombay Roots (</a:t>
            </a:r>
            <a:r>
              <a:rPr lang="en-SG" sz="5000" dirty="0" err="1">
                <a:solidFill>
                  <a:srgbClr val="FF0000"/>
                </a:solidFill>
                <a:latin typeface="Comic Sans MS" panose="030F0702030302020204" pitchFamily="66" charset="0"/>
              </a:rPr>
              <a:t>Cowasjee</a:t>
            </a:r>
            <a:r>
              <a:rPr lang="en-SG" sz="5000" dirty="0">
                <a:solidFill>
                  <a:srgbClr val="FF0000"/>
                </a:solidFill>
                <a:latin typeface="Comic Sans MS" panose="030F0702030302020204" pitchFamily="66" charset="0"/>
              </a:rPr>
              <a:t> </a:t>
            </a:r>
            <a:r>
              <a:rPr lang="en-SG" sz="5000" dirty="0" err="1">
                <a:solidFill>
                  <a:srgbClr val="FF0000"/>
                </a:solidFill>
                <a:latin typeface="Comic Sans MS" panose="030F0702030302020204" pitchFamily="66" charset="0"/>
              </a:rPr>
              <a:t>Nanabhoy</a:t>
            </a:r>
            <a:r>
              <a:rPr lang="en-SG" sz="5000" dirty="0">
                <a:solidFill>
                  <a:srgbClr val="FF0000"/>
                </a:solidFill>
                <a:latin typeface="Comic Sans MS" panose="030F0702030302020204" pitchFamily="66" charset="0"/>
              </a:rPr>
              <a:t>) </a:t>
            </a:r>
          </a:p>
          <a:p>
            <a:pPr lvl="1"/>
            <a:r>
              <a:rPr lang="en-SG" sz="5000" dirty="0">
                <a:solidFill>
                  <a:srgbClr val="FF0000"/>
                </a:solidFill>
                <a:latin typeface="Comic Sans MS" panose="030F0702030302020204" pitchFamily="66" charset="0"/>
              </a:rPr>
              <a:t>1856</a:t>
            </a:r>
          </a:p>
          <a:p>
            <a:pPr marL="457200" lvl="1" indent="0">
              <a:buNone/>
            </a:pPr>
            <a:endParaRPr lang="en-SG" sz="5000" dirty="0">
              <a:solidFill>
                <a:srgbClr val="FF0000"/>
              </a:solidFill>
              <a:latin typeface="Comic Sans MS" panose="030F0702030302020204" pitchFamily="66" charset="0"/>
            </a:endParaRPr>
          </a:p>
          <a:p>
            <a:r>
              <a:rPr lang="en-US" sz="5000" dirty="0">
                <a:solidFill>
                  <a:srgbClr val="FF0000"/>
                </a:solidFill>
                <a:latin typeface="Comic Sans MS" panose="030F0702030302020204" pitchFamily="66" charset="0"/>
              </a:rPr>
              <a:t>Chartered Bank of India, Australia and China</a:t>
            </a:r>
          </a:p>
          <a:p>
            <a:pPr lvl="1"/>
            <a:r>
              <a:rPr lang="en-US" sz="5000" dirty="0">
                <a:solidFill>
                  <a:srgbClr val="FF0000"/>
                </a:solidFill>
                <a:latin typeface="Comic Sans MS" panose="030F0702030302020204" pitchFamily="66" charset="0"/>
              </a:rPr>
              <a:t>James Wilson</a:t>
            </a:r>
          </a:p>
          <a:p>
            <a:pPr lvl="1"/>
            <a:r>
              <a:rPr lang="en-US" sz="5000" dirty="0">
                <a:solidFill>
                  <a:srgbClr val="FF0000"/>
                </a:solidFill>
                <a:latin typeface="Comic Sans MS" panose="030F0702030302020204" pitchFamily="66" charset="0"/>
              </a:rPr>
              <a:t>1859</a:t>
            </a:r>
          </a:p>
          <a:p>
            <a:pPr marL="457200" lvl="1" indent="0">
              <a:buNone/>
            </a:pPr>
            <a:endParaRPr lang="en-US" sz="5000" dirty="0">
              <a:solidFill>
                <a:srgbClr val="FF0000"/>
              </a:solidFill>
              <a:latin typeface="Comic Sans MS" panose="030F0702030302020204" pitchFamily="66" charset="0"/>
            </a:endParaRPr>
          </a:p>
          <a:p>
            <a:r>
              <a:rPr lang="en-US" sz="5000" dirty="0" err="1">
                <a:solidFill>
                  <a:srgbClr val="FF0000"/>
                </a:solidFill>
                <a:latin typeface="Comic Sans MS" panose="030F0702030302020204" pitchFamily="66" charset="0"/>
              </a:rPr>
              <a:t>Hongkong</a:t>
            </a:r>
            <a:r>
              <a:rPr lang="en-US" sz="5000" dirty="0">
                <a:solidFill>
                  <a:srgbClr val="FF0000"/>
                </a:solidFill>
                <a:latin typeface="Comic Sans MS" panose="030F0702030302020204" pitchFamily="66" charset="0"/>
              </a:rPr>
              <a:t> and Shanghai Banking Corporation</a:t>
            </a:r>
          </a:p>
          <a:p>
            <a:pPr lvl="1"/>
            <a:r>
              <a:rPr lang="en-US" sz="4600" dirty="0">
                <a:solidFill>
                  <a:srgbClr val="FF0000"/>
                </a:solidFill>
                <a:latin typeface="Comic Sans MS" panose="030F0702030302020204" pitchFamily="66" charset="0"/>
              </a:rPr>
              <a:t>Sir Thomas Sutherland, P &amp; O </a:t>
            </a:r>
          </a:p>
          <a:p>
            <a:pPr marL="457200" lvl="1" indent="0">
              <a:buNone/>
            </a:pPr>
            <a:endParaRPr lang="en-US" sz="5000" dirty="0">
              <a:solidFill>
                <a:srgbClr val="FF0000"/>
              </a:solidFill>
              <a:latin typeface="Comic Sans MS" panose="030F0702030302020204" pitchFamily="66" charset="0"/>
            </a:endParaRPr>
          </a:p>
          <a:p>
            <a:endParaRPr lang="en-SG" dirty="0">
              <a:solidFill>
                <a:srgbClr val="FF0000"/>
              </a:solidFill>
            </a:endParaRPr>
          </a:p>
        </p:txBody>
      </p:sp>
      <p:pic>
        <p:nvPicPr>
          <p:cNvPr id="1026" name="Picture 2" descr="James Wilson by Sir John Watson-Gord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0244" y="96560"/>
            <a:ext cx="1974367" cy="25173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ir Thomas Sutherland image und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691" y="1030032"/>
            <a:ext cx="1968906" cy="24549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962522" y="2613879"/>
            <a:ext cx="1007007" cy="246221"/>
          </a:xfrm>
          <a:prstGeom prst="rect">
            <a:avLst/>
          </a:prstGeom>
          <a:noFill/>
        </p:spPr>
        <p:txBody>
          <a:bodyPr wrap="none" rtlCol="0">
            <a:spAutoFit/>
          </a:bodyPr>
          <a:lstStyle/>
          <a:p>
            <a:r>
              <a:rPr lang="en-US" sz="1000" dirty="0">
                <a:latin typeface="Comic Sans MS" panose="030F0702030302020204" pitchFamily="66" charset="0"/>
              </a:rPr>
              <a:t>James Wilson</a:t>
            </a:r>
            <a:endParaRPr lang="en-SG" sz="1000" dirty="0">
              <a:latin typeface="Comic Sans MS" panose="030F0702030302020204" pitchFamily="66" charset="0"/>
            </a:endParaRPr>
          </a:p>
        </p:txBody>
      </p:sp>
      <p:sp>
        <p:nvSpPr>
          <p:cNvPr id="5" name="TextBox 4"/>
          <p:cNvSpPr txBox="1"/>
          <p:nvPr/>
        </p:nvSpPr>
        <p:spPr>
          <a:xfrm>
            <a:off x="10314325" y="3481424"/>
            <a:ext cx="1343638" cy="246221"/>
          </a:xfrm>
          <a:prstGeom prst="rect">
            <a:avLst/>
          </a:prstGeom>
          <a:noFill/>
        </p:spPr>
        <p:txBody>
          <a:bodyPr wrap="none" rtlCol="0">
            <a:spAutoFit/>
          </a:bodyPr>
          <a:lstStyle/>
          <a:p>
            <a:r>
              <a:rPr lang="en-US" sz="1000" dirty="0">
                <a:latin typeface="Comic Sans MS" panose="030F0702030302020204" pitchFamily="66" charset="0"/>
              </a:rPr>
              <a:t>Thomas Sutherland</a:t>
            </a:r>
            <a:endParaRPr lang="en-SG" sz="1000" dirty="0">
              <a:latin typeface="Comic Sans MS" panose="030F0702030302020204" pitchFamily="66" charset="0"/>
            </a:endParaRPr>
          </a:p>
        </p:txBody>
      </p:sp>
      <p:pic>
        <p:nvPicPr>
          <p:cNvPr id="7" name="Picture 4" descr="http://www.nas.gov.sg/archivesonline/watermark/picas_data/tn_pcd/19980005492-8073-3222-5029/img003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7326" y="3821251"/>
            <a:ext cx="4650392" cy="288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32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84" y="22268"/>
            <a:ext cx="4681151" cy="1325563"/>
          </a:xfrm>
        </p:spPr>
        <p:txBody>
          <a:bodyPr>
            <a:normAutofit/>
          </a:bodyPr>
          <a:lstStyle/>
          <a:p>
            <a:r>
              <a:rPr lang="en-SG" sz="2800" u="sng" dirty="0">
                <a:latin typeface="Comic Sans MS" charset="0"/>
                <a:ea typeface="Comic Sans MS" charset="0"/>
                <a:cs typeface="Comic Sans MS" charset="0"/>
              </a:rPr>
              <a:t>European Banks (II) </a:t>
            </a:r>
            <a:endParaRPr lang="en-SG" sz="2800" u="sng" dirty="0"/>
          </a:p>
        </p:txBody>
      </p:sp>
      <p:sp>
        <p:nvSpPr>
          <p:cNvPr id="3" name="Content Placeholder 2"/>
          <p:cNvSpPr>
            <a:spLocks noGrp="1"/>
          </p:cNvSpPr>
          <p:nvPr>
            <p:ph idx="1"/>
          </p:nvPr>
        </p:nvSpPr>
        <p:spPr>
          <a:xfrm>
            <a:off x="0" y="1347831"/>
            <a:ext cx="10515600" cy="4351338"/>
          </a:xfrm>
        </p:spPr>
        <p:txBody>
          <a:bodyPr>
            <a:noAutofit/>
          </a:bodyPr>
          <a:lstStyle/>
          <a:p>
            <a:r>
              <a:rPr lang="en-US" dirty="0">
                <a:solidFill>
                  <a:srgbClr val="FF0000"/>
                </a:solidFill>
                <a:latin typeface="Comic Sans MS" panose="030F0702030302020204" pitchFamily="66" charset="0"/>
              </a:rPr>
              <a:t>Role of European banks</a:t>
            </a:r>
          </a:p>
          <a:p>
            <a:pPr lvl="1"/>
            <a:r>
              <a:rPr lang="en-US" sz="2800" dirty="0">
                <a:solidFill>
                  <a:srgbClr val="FF0000"/>
                </a:solidFill>
                <a:latin typeface="Comic Sans MS" panose="030F0702030302020204" pitchFamily="66" charset="0"/>
              </a:rPr>
              <a:t>Financiers of Trade</a:t>
            </a:r>
          </a:p>
          <a:p>
            <a:pPr lvl="1"/>
            <a:r>
              <a:rPr lang="en-US" sz="2800" dirty="0">
                <a:solidFill>
                  <a:srgbClr val="FF0000"/>
                </a:solidFill>
                <a:latin typeface="Comic Sans MS" panose="030F0702030302020204" pitchFamily="66" charset="0"/>
              </a:rPr>
              <a:t>Government Bankers</a:t>
            </a:r>
          </a:p>
          <a:p>
            <a:pPr lvl="1"/>
            <a:r>
              <a:rPr lang="en-US" sz="2800" dirty="0">
                <a:solidFill>
                  <a:srgbClr val="FF0000"/>
                </a:solidFill>
                <a:latin typeface="Comic Sans MS" panose="030F0702030302020204" pitchFamily="66" charset="0"/>
              </a:rPr>
              <a:t>Issue of Currency notes</a:t>
            </a:r>
            <a:r>
              <a:rPr lang="en-US" sz="2000" dirty="0">
                <a:solidFill>
                  <a:srgbClr val="FF0000"/>
                </a:solidFill>
                <a:latin typeface="Comic Sans MS" panose="030F0702030302020204" pitchFamily="66" charset="0"/>
              </a:rPr>
              <a:t> </a:t>
            </a:r>
            <a:r>
              <a:rPr lang="en-US" sz="1200" dirty="0">
                <a:solidFill>
                  <a:srgbClr val="FF0000"/>
                </a:solidFill>
                <a:latin typeface="Comic Sans MS" panose="030F0702030302020204" pitchFamily="66" charset="0"/>
              </a:rPr>
              <a:t>(1906 Adoption of sterling standard) </a:t>
            </a:r>
          </a:p>
          <a:p>
            <a:pPr lvl="1"/>
            <a:r>
              <a:rPr lang="en-US" sz="2800" dirty="0">
                <a:solidFill>
                  <a:srgbClr val="FF0000"/>
                </a:solidFill>
                <a:latin typeface="Comic Sans MS" panose="030F0702030302020204" pitchFamily="66" charset="0"/>
              </a:rPr>
              <a:t>Exchange Banks (till late 19</a:t>
            </a:r>
            <a:r>
              <a:rPr lang="en-US" sz="2800" baseline="30000" dirty="0">
                <a:solidFill>
                  <a:srgbClr val="FF0000"/>
                </a:solidFill>
                <a:latin typeface="Comic Sans MS" panose="030F0702030302020204" pitchFamily="66" charset="0"/>
              </a:rPr>
              <a:t>th</a:t>
            </a:r>
            <a:r>
              <a:rPr lang="en-US" sz="2800" dirty="0">
                <a:solidFill>
                  <a:srgbClr val="FF0000"/>
                </a:solidFill>
                <a:latin typeface="Comic Sans MS" panose="030F0702030302020204" pitchFamily="66" charset="0"/>
              </a:rPr>
              <a:t> c)</a:t>
            </a:r>
          </a:p>
          <a:p>
            <a:pPr lvl="1"/>
            <a:r>
              <a:rPr lang="en-US" sz="2800" dirty="0">
                <a:solidFill>
                  <a:srgbClr val="FF0000"/>
                </a:solidFill>
                <a:latin typeface="Comic Sans MS" panose="030F0702030302020204" pitchFamily="66" charset="0"/>
              </a:rPr>
              <a:t>From late 19</a:t>
            </a:r>
            <a:r>
              <a:rPr lang="en-US" sz="2800" baseline="30000" dirty="0">
                <a:solidFill>
                  <a:srgbClr val="FF0000"/>
                </a:solidFill>
                <a:latin typeface="Comic Sans MS" panose="030F0702030302020204" pitchFamily="66" charset="0"/>
              </a:rPr>
              <a:t>th</a:t>
            </a:r>
            <a:r>
              <a:rPr lang="en-US" sz="2800" dirty="0">
                <a:solidFill>
                  <a:srgbClr val="FF0000"/>
                </a:solidFill>
                <a:latin typeface="Comic Sans MS" panose="030F0702030302020204" pitchFamily="66" charset="0"/>
              </a:rPr>
              <a:t> c- finance for exports </a:t>
            </a:r>
          </a:p>
          <a:p>
            <a:pPr marL="914400" lvl="2" indent="0">
              <a:buNone/>
            </a:pPr>
            <a:endParaRPr lang="en-US" dirty="0">
              <a:solidFill>
                <a:srgbClr val="FF0000"/>
              </a:solidFill>
              <a:latin typeface="Comic Sans MS" panose="030F0702030302020204" pitchFamily="66" charset="0"/>
            </a:endParaRPr>
          </a:p>
          <a:p>
            <a:pPr marL="914400" lvl="2" indent="0">
              <a:buNone/>
            </a:pPr>
            <a:endParaRPr lang="en-US" sz="2800" dirty="0">
              <a:solidFill>
                <a:srgbClr val="FF0000"/>
              </a:solidFill>
              <a:latin typeface="Comic Sans MS" panose="030F0702030302020204" pitchFamily="66" charset="0"/>
            </a:endParaRPr>
          </a:p>
          <a:p>
            <a:pPr marL="0" indent="0">
              <a:buNone/>
            </a:pPr>
            <a:r>
              <a:rPr lang="en-US" dirty="0">
                <a:solidFill>
                  <a:srgbClr val="FF0000"/>
                </a:solidFill>
                <a:latin typeface="Comic Sans MS" panose="030F0702030302020204" pitchFamily="66" charset="0"/>
              </a:rPr>
              <a:t>Manager of the Mercantile Bank: ‘We finance the exports of the Colony as a matter of course; that is what we are here for. We never refuse to buy a bill against exports of produce unless it is with people unfit to be traded with.’</a:t>
            </a:r>
          </a:p>
          <a:p>
            <a:pPr marL="914400" lvl="2" indent="0">
              <a:buNone/>
            </a:pPr>
            <a:endParaRPr lang="en-US" sz="2000" dirty="0">
              <a:latin typeface="Comic Sans MS" panose="030F0702030302020204" pitchFamily="66" charset="0"/>
            </a:endParaRPr>
          </a:p>
        </p:txBody>
      </p:sp>
      <p:sp>
        <p:nvSpPr>
          <p:cNvPr id="5" name="TextBox 4"/>
          <p:cNvSpPr txBox="1"/>
          <p:nvPr/>
        </p:nvSpPr>
        <p:spPr>
          <a:xfrm>
            <a:off x="9137821" y="4046982"/>
            <a:ext cx="1659429" cy="338554"/>
          </a:xfrm>
          <a:prstGeom prst="rect">
            <a:avLst/>
          </a:prstGeom>
          <a:noFill/>
        </p:spPr>
        <p:txBody>
          <a:bodyPr wrap="none" rtlCol="0">
            <a:spAutoFit/>
          </a:bodyPr>
          <a:lstStyle/>
          <a:p>
            <a:r>
              <a:rPr lang="en-US" sz="800" dirty="0"/>
              <a:t>HSBC 1</a:t>
            </a:r>
            <a:r>
              <a:rPr lang="en-US" sz="800" baseline="30000" dirty="0"/>
              <a:t>st</a:t>
            </a:r>
            <a:r>
              <a:rPr lang="en-US" sz="800" dirty="0"/>
              <a:t> office 1892 , Colliers Quay </a:t>
            </a:r>
          </a:p>
          <a:p>
            <a:r>
              <a:rPr lang="en-US" sz="800" dirty="0"/>
              <a:t>Source: HSBC web site</a:t>
            </a:r>
            <a:endParaRPr lang="en-SG" sz="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3522" y="735705"/>
            <a:ext cx="3521925" cy="3167752"/>
          </a:xfrm>
          <a:prstGeom prst="rect">
            <a:avLst/>
          </a:prstGeom>
        </p:spPr>
      </p:pic>
    </p:spTree>
    <p:extLst>
      <p:ext uri="{BB962C8B-B14F-4D97-AF65-F5344CB8AC3E}">
        <p14:creationId xmlns:p14="http://schemas.microsoft.com/office/powerpoint/2010/main" val="157719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13" y="138622"/>
            <a:ext cx="10515600" cy="1325563"/>
          </a:xfrm>
        </p:spPr>
        <p:txBody>
          <a:bodyPr>
            <a:normAutofit/>
          </a:bodyPr>
          <a:lstStyle/>
          <a:p>
            <a:r>
              <a:rPr lang="en-SG" sz="2800" u="sng" dirty="0">
                <a:latin typeface="Comic Sans MS" charset="0"/>
                <a:ea typeface="Comic Sans MS" charset="0"/>
                <a:cs typeface="Comic Sans MS" charset="0"/>
              </a:rPr>
              <a:t>European Banks (III) </a:t>
            </a:r>
            <a:endParaRPr lang="en-SG" sz="2800" u="sng" dirty="0"/>
          </a:p>
        </p:txBody>
      </p:sp>
      <p:sp>
        <p:nvSpPr>
          <p:cNvPr id="3" name="Content Placeholder 2"/>
          <p:cNvSpPr>
            <a:spLocks noGrp="1"/>
          </p:cNvSpPr>
          <p:nvPr>
            <p:ph idx="1"/>
          </p:nvPr>
        </p:nvSpPr>
        <p:spPr>
          <a:xfrm>
            <a:off x="66413" y="1464185"/>
            <a:ext cx="10515600" cy="5330898"/>
          </a:xfrm>
        </p:spPr>
        <p:txBody>
          <a:bodyPr>
            <a:noAutofit/>
          </a:bodyPr>
          <a:lstStyle/>
          <a:p>
            <a:r>
              <a:rPr lang="en-US" sz="2400" dirty="0">
                <a:solidFill>
                  <a:srgbClr val="FF0000"/>
                </a:solidFill>
                <a:latin typeface="Comic Sans MS" panose="030F0702030302020204" pitchFamily="66" charset="0"/>
              </a:rPr>
              <a:t>Limited role in  Financial Development</a:t>
            </a:r>
          </a:p>
          <a:p>
            <a:pPr lvl="1"/>
            <a:r>
              <a:rPr lang="en-US" dirty="0">
                <a:solidFill>
                  <a:srgbClr val="FF0000"/>
                </a:solidFill>
                <a:latin typeface="Comic Sans MS" panose="030F0702030302020204" pitchFamily="66" charset="0"/>
              </a:rPr>
              <a:t>N</a:t>
            </a:r>
            <a:r>
              <a:rPr lang="en-US" dirty="0" smtClean="0">
                <a:solidFill>
                  <a:srgbClr val="FF0000"/>
                </a:solidFill>
                <a:latin typeface="Comic Sans MS" panose="030F0702030302020204" pitchFamily="66" charset="0"/>
              </a:rPr>
              <a:t>ot </a:t>
            </a:r>
            <a:r>
              <a:rPr lang="en-US" dirty="0">
                <a:solidFill>
                  <a:srgbClr val="FF0000"/>
                </a:solidFill>
                <a:latin typeface="Comic Sans MS" panose="030F0702030302020204" pitchFamily="66" charset="0"/>
              </a:rPr>
              <a:t>responsible for early development of trade</a:t>
            </a:r>
          </a:p>
          <a:p>
            <a:pPr lvl="1"/>
            <a:r>
              <a:rPr lang="en-US" dirty="0">
                <a:solidFill>
                  <a:srgbClr val="FF0000"/>
                </a:solidFill>
                <a:latin typeface="Comic Sans MS" panose="030F0702030302020204" pitchFamily="66" charset="0"/>
              </a:rPr>
              <a:t>Singapore’s capital market remained week (pre WWII) and fragmented  </a:t>
            </a:r>
            <a:endParaRPr lang="en-SG" dirty="0">
              <a:solidFill>
                <a:srgbClr val="FF0000"/>
              </a:solidFill>
              <a:latin typeface="Comic Sans MS" panose="030F0702030302020204" pitchFamily="66" charset="0"/>
            </a:endParaRPr>
          </a:p>
          <a:p>
            <a:pPr marL="0" indent="0">
              <a:buNone/>
            </a:pPr>
            <a:endParaRPr lang="en-US" sz="2400" dirty="0">
              <a:solidFill>
                <a:srgbClr val="FF0000"/>
              </a:solidFill>
              <a:latin typeface="Comic Sans MS" panose="030F0702030302020204" pitchFamily="66" charset="0"/>
            </a:endParaRPr>
          </a:p>
          <a:p>
            <a:pPr marL="0" indent="0">
              <a:buNone/>
            </a:pPr>
            <a:endParaRPr lang="en-US" sz="2400" dirty="0">
              <a:solidFill>
                <a:srgbClr val="FF0000"/>
              </a:solidFill>
              <a:latin typeface="Comic Sans MS" panose="030F0702030302020204" pitchFamily="66" charset="0"/>
            </a:endParaRPr>
          </a:p>
          <a:p>
            <a:r>
              <a:rPr lang="en-US" sz="2400" dirty="0">
                <a:solidFill>
                  <a:srgbClr val="FF0000"/>
                </a:solidFill>
                <a:latin typeface="Comic Sans MS" panose="030F0702030302020204" pitchFamily="66" charset="0"/>
              </a:rPr>
              <a:t>Relations with Local Money-lenders/ Chinese Banks</a:t>
            </a:r>
          </a:p>
          <a:p>
            <a:pPr lvl="1"/>
            <a:r>
              <a:rPr lang="en-US" dirty="0">
                <a:solidFill>
                  <a:srgbClr val="FF0000"/>
                </a:solidFill>
                <a:latin typeface="Comic Sans MS" panose="030F0702030302020204" pitchFamily="66" charset="0"/>
              </a:rPr>
              <a:t>Reliance on local traders for contacts</a:t>
            </a:r>
          </a:p>
          <a:p>
            <a:pPr lvl="1"/>
            <a:r>
              <a:rPr lang="en-US" dirty="0">
                <a:solidFill>
                  <a:srgbClr val="FF0000"/>
                </a:solidFill>
                <a:latin typeface="Comic Sans MS" panose="030F0702030302020204" pitchFamily="66" charset="0"/>
              </a:rPr>
              <a:t>Chinese Banks – conservative reserve ratio policies</a:t>
            </a:r>
            <a:endParaRPr lang="en-SG" dirty="0">
              <a:solidFill>
                <a:srgbClr val="FF0000"/>
              </a:solidFill>
              <a:latin typeface="Comic Sans MS" panose="030F0702030302020204" pitchFamily="66" charset="0"/>
            </a:endParaRPr>
          </a:p>
          <a:p>
            <a:pPr lvl="1"/>
            <a:r>
              <a:rPr lang="en-SG" dirty="0">
                <a:solidFill>
                  <a:srgbClr val="FF0000"/>
                </a:solidFill>
                <a:latin typeface="Comic Sans MS" panose="030F0702030302020204" pitchFamily="66" charset="0"/>
              </a:rPr>
              <a:t>Deposited reserves; large portions of capital in European Banks </a:t>
            </a:r>
          </a:p>
          <a:p>
            <a:pPr lvl="2"/>
            <a:r>
              <a:rPr lang="en-SG" sz="2400" dirty="0">
                <a:solidFill>
                  <a:srgbClr val="FF0000"/>
                </a:solidFill>
                <a:latin typeface="Comic Sans MS" panose="030F0702030302020204" pitchFamily="66" charset="0"/>
              </a:rPr>
              <a:t>50 per cent of their current account</a:t>
            </a:r>
          </a:p>
        </p:txBody>
      </p:sp>
    </p:spTree>
    <p:extLst>
      <p:ext uri="{BB962C8B-B14F-4D97-AF65-F5344CB8AC3E}">
        <p14:creationId xmlns:p14="http://schemas.microsoft.com/office/powerpoint/2010/main" val="2119354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2800" u="sng" dirty="0">
                <a:latin typeface="Comic Sans MS" charset="0"/>
                <a:ea typeface="Comic Sans MS" charset="0"/>
                <a:cs typeface="Comic Sans MS" charset="0"/>
              </a:rPr>
              <a:t>Early Chinese Banks</a:t>
            </a:r>
          </a:p>
        </p:txBody>
      </p:sp>
      <p:sp>
        <p:nvSpPr>
          <p:cNvPr id="3" name="Content Placeholder 2"/>
          <p:cNvSpPr>
            <a:spLocks noGrp="1"/>
          </p:cNvSpPr>
          <p:nvPr>
            <p:ph idx="1"/>
          </p:nvPr>
        </p:nvSpPr>
        <p:spPr>
          <a:xfrm>
            <a:off x="116725" y="1645853"/>
            <a:ext cx="10515600" cy="4351338"/>
          </a:xfrm>
        </p:spPr>
        <p:txBody>
          <a:bodyPr>
            <a:normAutofit/>
          </a:bodyPr>
          <a:lstStyle/>
          <a:p>
            <a:r>
              <a:rPr lang="en-SG" dirty="0" err="1">
                <a:solidFill>
                  <a:srgbClr val="FF0000"/>
                </a:solidFill>
                <a:latin typeface="Comic Sans MS" panose="030F0702030302020204" pitchFamily="66" charset="0"/>
              </a:rPr>
              <a:t>Kwong</a:t>
            </a:r>
            <a:r>
              <a:rPr lang="en-SG" dirty="0">
                <a:solidFill>
                  <a:srgbClr val="FF0000"/>
                </a:solidFill>
                <a:latin typeface="Comic Sans MS" panose="030F0702030302020204" pitchFamily="66" charset="0"/>
              </a:rPr>
              <a:t> </a:t>
            </a:r>
            <a:r>
              <a:rPr lang="en-SG" dirty="0" err="1">
                <a:solidFill>
                  <a:srgbClr val="FF0000"/>
                </a:solidFill>
                <a:latin typeface="Comic Sans MS" panose="030F0702030302020204" pitchFamily="66" charset="0"/>
              </a:rPr>
              <a:t>Yik</a:t>
            </a:r>
            <a:r>
              <a:rPr lang="en-SG" dirty="0">
                <a:solidFill>
                  <a:srgbClr val="FF0000"/>
                </a:solidFill>
                <a:latin typeface="Comic Sans MS" panose="030F0702030302020204" pitchFamily="66" charset="0"/>
              </a:rPr>
              <a:t> Bank (1903) : Gambier connection </a:t>
            </a:r>
          </a:p>
          <a:p>
            <a:endParaRPr lang="en-SG" dirty="0">
              <a:solidFill>
                <a:srgbClr val="FF0000"/>
              </a:solidFill>
              <a:latin typeface="Comic Sans MS" panose="030F0702030302020204" pitchFamily="66" charset="0"/>
            </a:endParaRPr>
          </a:p>
          <a:p>
            <a:r>
              <a:rPr lang="en-SG" dirty="0">
                <a:solidFill>
                  <a:srgbClr val="FF0000"/>
                </a:solidFill>
                <a:latin typeface="Comic Sans MS" panose="030F0702030302020204" pitchFamily="66" charset="0"/>
              </a:rPr>
              <a:t>Sze Hai Tong Bank (1906): renamed Four Seas Communications Bank </a:t>
            </a:r>
          </a:p>
          <a:p>
            <a:endParaRPr lang="en-SG" dirty="0">
              <a:solidFill>
                <a:srgbClr val="FF0000"/>
              </a:solidFill>
              <a:latin typeface="Comic Sans MS" panose="030F0702030302020204" pitchFamily="66" charset="0"/>
            </a:endParaRPr>
          </a:p>
          <a:p>
            <a:r>
              <a:rPr lang="en-SG" dirty="0">
                <a:solidFill>
                  <a:srgbClr val="FF0000"/>
                </a:solidFill>
                <a:latin typeface="Comic Sans MS" panose="030F0702030302020204" pitchFamily="66" charset="0"/>
              </a:rPr>
              <a:t>Ban </a:t>
            </a:r>
            <a:r>
              <a:rPr lang="en-SG" dirty="0" err="1">
                <a:solidFill>
                  <a:srgbClr val="FF0000"/>
                </a:solidFill>
                <a:latin typeface="Comic Sans MS" panose="030F0702030302020204" pitchFamily="66" charset="0"/>
              </a:rPr>
              <a:t>Hin</a:t>
            </a:r>
            <a:r>
              <a:rPr lang="en-SG" dirty="0">
                <a:solidFill>
                  <a:srgbClr val="FF0000"/>
                </a:solidFill>
                <a:latin typeface="Comic Sans MS" panose="030F0702030302020204" pitchFamily="66" charset="0"/>
              </a:rPr>
              <a:t> Lee Bank (1918) </a:t>
            </a:r>
          </a:p>
          <a:p>
            <a:endParaRPr lang="en-SG" dirty="0">
              <a:solidFill>
                <a:srgbClr val="FF0000"/>
              </a:solidFill>
              <a:latin typeface="Comic Sans MS" panose="030F0702030302020204" pitchFamily="66" charset="0"/>
            </a:endParaRPr>
          </a:p>
          <a:p>
            <a:r>
              <a:rPr lang="en-SG" dirty="0">
                <a:solidFill>
                  <a:srgbClr val="FF0000"/>
                </a:solidFill>
                <a:latin typeface="Comic Sans MS" panose="030F0702030302020204" pitchFamily="66" charset="0"/>
              </a:rPr>
              <a:t>Lee </a:t>
            </a:r>
            <a:r>
              <a:rPr lang="en-SG" dirty="0" err="1">
                <a:solidFill>
                  <a:srgbClr val="FF0000"/>
                </a:solidFill>
                <a:latin typeface="Comic Sans MS" panose="030F0702030302020204" pitchFamily="66" charset="0"/>
              </a:rPr>
              <a:t>Wah</a:t>
            </a:r>
            <a:r>
              <a:rPr lang="en-SG" dirty="0">
                <a:solidFill>
                  <a:srgbClr val="FF0000"/>
                </a:solidFill>
                <a:latin typeface="Comic Sans MS" panose="030F0702030302020204" pitchFamily="66" charset="0"/>
              </a:rPr>
              <a:t> Bank </a:t>
            </a:r>
          </a:p>
          <a:p>
            <a:pPr lvl="1"/>
            <a:r>
              <a:rPr lang="en-SG" dirty="0">
                <a:solidFill>
                  <a:srgbClr val="FF0000"/>
                </a:solidFill>
                <a:latin typeface="Comic Sans MS" panose="030F0702030302020204" pitchFamily="66" charset="0"/>
              </a:rPr>
              <a:t>Remittance business</a:t>
            </a:r>
            <a:endParaRPr lang="en-GB" dirty="0">
              <a:solidFill>
                <a:srgbClr val="FF0000"/>
              </a:solidFill>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8312460" y="920998"/>
            <a:ext cx="3527612" cy="4196286"/>
          </a:xfrm>
          <a:prstGeom prst="rect">
            <a:avLst/>
          </a:prstGeom>
        </p:spPr>
      </p:pic>
      <p:sp>
        <p:nvSpPr>
          <p:cNvPr id="5" name="TextBox 4"/>
          <p:cNvSpPr txBox="1"/>
          <p:nvPr/>
        </p:nvSpPr>
        <p:spPr>
          <a:xfrm>
            <a:off x="7904168" y="5117284"/>
            <a:ext cx="3926075" cy="246221"/>
          </a:xfrm>
          <a:prstGeom prst="rect">
            <a:avLst/>
          </a:prstGeom>
          <a:noFill/>
        </p:spPr>
        <p:txBody>
          <a:bodyPr wrap="none" rtlCol="0">
            <a:spAutoFit/>
          </a:bodyPr>
          <a:lstStyle/>
          <a:p>
            <a:r>
              <a:rPr lang="en-US" sz="1000" i="1" dirty="0">
                <a:latin typeface="Comic Sans MS" panose="030F0702030302020204" pitchFamily="66" charset="0"/>
              </a:rPr>
              <a:t>Straits Times, </a:t>
            </a:r>
            <a:r>
              <a:rPr lang="en-US" sz="1000" dirty="0">
                <a:latin typeface="Comic Sans MS" panose="030F0702030302020204" pitchFamily="66" charset="0"/>
              </a:rPr>
              <a:t>21 Nov 2013. National Archives collection/ NLB</a:t>
            </a:r>
            <a:endParaRPr lang="en-SG" sz="1000" dirty="0">
              <a:latin typeface="Comic Sans MS" panose="030F0702030302020204" pitchFamily="66" charset="0"/>
            </a:endParaRPr>
          </a:p>
        </p:txBody>
      </p:sp>
    </p:spTree>
    <p:extLst>
      <p:ext uri="{BB962C8B-B14F-4D97-AF65-F5344CB8AC3E}">
        <p14:creationId xmlns:p14="http://schemas.microsoft.com/office/powerpoint/2010/main" val="115350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9512" y="3741367"/>
            <a:ext cx="5869030" cy="514765"/>
          </a:xfrm>
        </p:spPr>
        <p:txBody>
          <a:bodyPr>
            <a:normAutofit/>
          </a:bodyPr>
          <a:lstStyle/>
          <a:p>
            <a:endParaRPr lang="en-US" sz="2800" dirty="0"/>
          </a:p>
        </p:txBody>
      </p:sp>
      <p:sp>
        <p:nvSpPr>
          <p:cNvPr id="3" name="Content Placeholder 2"/>
          <p:cNvSpPr>
            <a:spLocks noGrp="1"/>
          </p:cNvSpPr>
          <p:nvPr>
            <p:ph idx="1"/>
          </p:nvPr>
        </p:nvSpPr>
        <p:spPr>
          <a:xfrm>
            <a:off x="66816" y="1201849"/>
            <a:ext cx="10515600" cy="4595509"/>
          </a:xfrm>
        </p:spPr>
        <p:txBody>
          <a:bodyPr>
            <a:normAutofit fontScale="25000" lnSpcReduction="20000"/>
          </a:bodyPr>
          <a:lstStyle/>
          <a:p>
            <a:r>
              <a:rPr lang="en-SG" sz="9600" dirty="0">
                <a:solidFill>
                  <a:srgbClr val="FF0000"/>
                </a:solidFill>
                <a:latin typeface="Comic Sans MS" panose="030F0702030302020204" pitchFamily="66" charset="0"/>
              </a:rPr>
              <a:t>Chinese Commercial Bank 1912</a:t>
            </a:r>
            <a:endParaRPr lang="en-GB" sz="9600" dirty="0">
              <a:solidFill>
                <a:srgbClr val="FF0000"/>
              </a:solidFill>
              <a:latin typeface="Comic Sans MS" panose="030F0702030302020204" pitchFamily="66" charset="0"/>
            </a:endParaRPr>
          </a:p>
          <a:p>
            <a:pPr lvl="1"/>
            <a:r>
              <a:rPr lang="en-SG" sz="8000" dirty="0">
                <a:solidFill>
                  <a:srgbClr val="FF0000"/>
                </a:solidFill>
                <a:latin typeface="Comic Sans MS" panose="030F0702030302020204" pitchFamily="66" charset="0"/>
              </a:rPr>
              <a:t>Paid up capital of 1 million Dollars</a:t>
            </a:r>
            <a:endParaRPr lang="en-GB" sz="8000" dirty="0">
              <a:solidFill>
                <a:srgbClr val="FF0000"/>
              </a:solidFill>
              <a:latin typeface="Comic Sans MS" panose="030F0702030302020204" pitchFamily="66" charset="0"/>
            </a:endParaRPr>
          </a:p>
          <a:p>
            <a:pPr marL="0" indent="0">
              <a:buNone/>
            </a:pPr>
            <a:endParaRPr lang="en-SG" sz="8000" dirty="0">
              <a:solidFill>
                <a:srgbClr val="FF0000"/>
              </a:solidFill>
              <a:latin typeface="Comic Sans MS" panose="030F0702030302020204" pitchFamily="66" charset="0"/>
            </a:endParaRPr>
          </a:p>
          <a:p>
            <a:pPr marL="0" indent="0">
              <a:buNone/>
            </a:pPr>
            <a:r>
              <a:rPr lang="en-SG" sz="8000" dirty="0">
                <a:solidFill>
                  <a:srgbClr val="FF0000"/>
                </a:solidFill>
                <a:latin typeface="Comic Sans MS" panose="030F0702030302020204" pitchFamily="66" charset="0"/>
              </a:rPr>
              <a:t>	</a:t>
            </a:r>
          </a:p>
          <a:p>
            <a:r>
              <a:rPr lang="en-SG" sz="9600" dirty="0" err="1">
                <a:solidFill>
                  <a:srgbClr val="FF0000"/>
                </a:solidFill>
                <a:latin typeface="Comic Sans MS" panose="030F0702030302020204" pitchFamily="66" charset="0"/>
              </a:rPr>
              <a:t>Ho</a:t>
            </a:r>
            <a:r>
              <a:rPr lang="en-SG" sz="9600" dirty="0">
                <a:solidFill>
                  <a:srgbClr val="FF0000"/>
                </a:solidFill>
                <a:latin typeface="Comic Sans MS" panose="030F0702030302020204" pitchFamily="66" charset="0"/>
              </a:rPr>
              <a:t> Hong Bank 1917</a:t>
            </a:r>
            <a:endParaRPr lang="en-GB" sz="9600" dirty="0">
              <a:solidFill>
                <a:srgbClr val="FF0000"/>
              </a:solidFill>
              <a:latin typeface="Comic Sans MS" panose="030F0702030302020204" pitchFamily="66" charset="0"/>
            </a:endParaRPr>
          </a:p>
          <a:p>
            <a:pPr lvl="1"/>
            <a:r>
              <a:rPr lang="en-SG" sz="8000" dirty="0">
                <a:solidFill>
                  <a:srgbClr val="FF0000"/>
                </a:solidFill>
                <a:latin typeface="Comic Sans MS" panose="030F0702030302020204" pitchFamily="66" charset="0"/>
              </a:rPr>
              <a:t>Paid up capital of 2 million dollars  </a:t>
            </a:r>
          </a:p>
          <a:p>
            <a:pPr marL="0" indent="0">
              <a:buNone/>
            </a:pPr>
            <a:endParaRPr lang="en-SG" sz="8000" dirty="0">
              <a:solidFill>
                <a:srgbClr val="FF0000"/>
              </a:solidFill>
              <a:latin typeface="Comic Sans MS" panose="030F0702030302020204" pitchFamily="66" charset="0"/>
            </a:endParaRPr>
          </a:p>
          <a:p>
            <a:r>
              <a:rPr lang="en-SG" sz="9600" dirty="0">
                <a:solidFill>
                  <a:srgbClr val="FF0000"/>
                </a:solidFill>
                <a:latin typeface="Comic Sans MS" panose="030F0702030302020204" pitchFamily="66" charset="0"/>
              </a:rPr>
              <a:t>Oversea- Chinese bank 1919</a:t>
            </a:r>
            <a:endParaRPr lang="en-GB" sz="9600" dirty="0">
              <a:solidFill>
                <a:srgbClr val="FF0000"/>
              </a:solidFill>
              <a:latin typeface="Comic Sans MS" panose="030F0702030302020204" pitchFamily="66" charset="0"/>
            </a:endParaRPr>
          </a:p>
          <a:p>
            <a:pPr lvl="1"/>
            <a:r>
              <a:rPr lang="en-SG" sz="8000" dirty="0">
                <a:solidFill>
                  <a:srgbClr val="FF0000"/>
                </a:solidFill>
                <a:latin typeface="Comic Sans MS" panose="030F0702030302020204" pitchFamily="66" charset="0"/>
              </a:rPr>
              <a:t>Paid up capital of 5.25 million dollars</a:t>
            </a:r>
          </a:p>
          <a:p>
            <a:pPr marL="0" indent="0">
              <a:buNone/>
            </a:pPr>
            <a:endParaRPr lang="en-SG" sz="8000" dirty="0">
              <a:solidFill>
                <a:srgbClr val="FF0000"/>
              </a:solidFill>
              <a:latin typeface="Comic Sans MS" panose="030F0702030302020204" pitchFamily="66" charset="0"/>
            </a:endParaRPr>
          </a:p>
          <a:p>
            <a:r>
              <a:rPr lang="en-SG" sz="9600" dirty="0">
                <a:solidFill>
                  <a:srgbClr val="FF0000"/>
                </a:solidFill>
                <a:latin typeface="Comic Sans MS" panose="030F0702030302020204" pitchFamily="66" charset="0"/>
              </a:rPr>
              <a:t>1932 Oversea Chinese Banking corporation OCBC</a:t>
            </a:r>
            <a:endParaRPr lang="en-GB" sz="9600" dirty="0">
              <a:solidFill>
                <a:srgbClr val="FF0000"/>
              </a:solidFill>
              <a:latin typeface="Comic Sans MS" panose="030F0702030302020204" pitchFamily="66" charset="0"/>
            </a:endParaRPr>
          </a:p>
          <a:p>
            <a:pPr lvl="1"/>
            <a:r>
              <a:rPr lang="en-GB" sz="8000" dirty="0">
                <a:solidFill>
                  <a:srgbClr val="FF0000"/>
                </a:solidFill>
                <a:latin typeface="Comic Sans MS" panose="030F0702030302020204" pitchFamily="66" charset="0"/>
              </a:rPr>
              <a:t>L</a:t>
            </a:r>
            <a:r>
              <a:rPr lang="en-SG" sz="8000" dirty="0" err="1">
                <a:solidFill>
                  <a:srgbClr val="FF0000"/>
                </a:solidFill>
                <a:latin typeface="Comic Sans MS" panose="030F0702030302020204" pitchFamily="66" charset="0"/>
              </a:rPr>
              <a:t>argest</a:t>
            </a:r>
            <a:r>
              <a:rPr lang="en-SG" sz="8000" dirty="0">
                <a:solidFill>
                  <a:srgbClr val="FF0000"/>
                </a:solidFill>
                <a:latin typeface="Comic Sans MS" panose="030F0702030302020204" pitchFamily="66" charset="0"/>
              </a:rPr>
              <a:t> Chinese owned bank outside China </a:t>
            </a:r>
          </a:p>
          <a:p>
            <a:pPr lvl="1"/>
            <a:r>
              <a:rPr lang="en-SG" sz="8000" dirty="0">
                <a:solidFill>
                  <a:srgbClr val="FF0000"/>
                </a:solidFill>
                <a:latin typeface="Comic Sans MS" panose="030F0702030302020204" pitchFamily="66" charset="0"/>
              </a:rPr>
              <a:t>Branches throughout Southeast Asia and China</a:t>
            </a:r>
            <a:endParaRPr lang="en-GB" sz="8000" dirty="0">
              <a:solidFill>
                <a:srgbClr val="FF0000"/>
              </a:solidFill>
              <a:latin typeface="Comic Sans MS" panose="030F0702030302020204" pitchFamily="66" charset="0"/>
            </a:endParaRPr>
          </a:p>
          <a:p>
            <a:endParaRPr lang="en-GB" dirty="0"/>
          </a:p>
          <a:p>
            <a:endParaRPr lang="en-GB" dirty="0"/>
          </a:p>
        </p:txBody>
      </p:sp>
      <p:pic>
        <p:nvPicPr>
          <p:cNvPr id="2050" name="Picture 2" descr="http://eresources.nlb.gov.sg/history/thumbnail/event/d8d06871-c993-44a6-8f9c-dd72ba36a414/264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8497" y="204104"/>
            <a:ext cx="3333226" cy="30537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2696" y="204104"/>
            <a:ext cx="7824585" cy="954107"/>
          </a:xfrm>
          <a:prstGeom prst="rect">
            <a:avLst/>
          </a:prstGeom>
        </p:spPr>
        <p:txBody>
          <a:bodyPr wrap="square">
            <a:spAutoFit/>
          </a:bodyPr>
          <a:lstStyle/>
          <a:p>
            <a:r>
              <a:rPr lang="en-SG" sz="2800" u="sng" dirty="0">
                <a:latin typeface="Comic Sans MS" charset="0"/>
                <a:ea typeface="Comic Sans MS" charset="0"/>
                <a:cs typeface="Comic Sans MS" charset="0"/>
              </a:rPr>
              <a:t>Early 20th Century: Rise of deposit banks </a:t>
            </a:r>
            <a:r>
              <a:rPr lang="en-GB" sz="2800" u="sng" dirty="0"/>
              <a:t/>
            </a:r>
            <a:br>
              <a:rPr lang="en-GB" sz="2800" u="sng" dirty="0"/>
            </a:br>
            <a:endParaRPr lang="en-US" sz="2800" i="1" u="sng" dirty="0"/>
          </a:p>
        </p:txBody>
      </p:sp>
      <p:sp>
        <p:nvSpPr>
          <p:cNvPr id="5" name="TextBox 4"/>
          <p:cNvSpPr txBox="1"/>
          <p:nvPr/>
        </p:nvSpPr>
        <p:spPr>
          <a:xfrm>
            <a:off x="7944375" y="3268772"/>
            <a:ext cx="3995004" cy="338554"/>
          </a:xfrm>
          <a:prstGeom prst="rect">
            <a:avLst/>
          </a:prstGeom>
          <a:noFill/>
        </p:spPr>
        <p:txBody>
          <a:bodyPr wrap="none" rtlCol="0">
            <a:spAutoFit/>
          </a:bodyPr>
          <a:lstStyle/>
          <a:p>
            <a:r>
              <a:rPr lang="en-SG" sz="800" u="sng" dirty="0">
                <a:latin typeface="Comic Sans MS" panose="030F0702030302020204" pitchFamily="66" charset="0"/>
                <a:hlinkClick r:id="rId4"/>
              </a:rPr>
              <a:t>Lee </a:t>
            </a:r>
            <a:r>
              <a:rPr lang="en-SG" sz="800" u="sng" dirty="0" err="1">
                <a:latin typeface="Comic Sans MS" panose="030F0702030302020204" pitchFamily="66" charset="0"/>
                <a:hlinkClick r:id="rId4"/>
              </a:rPr>
              <a:t>Choon</a:t>
            </a:r>
            <a:r>
              <a:rPr lang="en-SG" sz="800" u="sng" dirty="0">
                <a:latin typeface="Comic Sans MS" panose="030F0702030302020204" pitchFamily="66" charset="0"/>
                <a:hlinkClick r:id="rId4"/>
              </a:rPr>
              <a:t> Guan (1868–1924), co-founded the Chinese Commercial Bank in 1912.</a:t>
            </a:r>
            <a:r>
              <a:rPr lang="en-SG" sz="800" u="sng" dirty="0">
                <a:latin typeface="Comic Sans MS" panose="030F0702030302020204" pitchFamily="66" charset="0"/>
              </a:rPr>
              <a:t> </a:t>
            </a:r>
          </a:p>
          <a:p>
            <a:r>
              <a:rPr lang="en-SG" sz="800" u="sng" dirty="0">
                <a:latin typeface="Comic Sans MS" panose="030F0702030302020204" pitchFamily="66" charset="0"/>
              </a:rPr>
              <a:t>(National Archives Collection)</a:t>
            </a:r>
            <a:endParaRPr lang="en-SG" sz="800" dirty="0">
              <a:latin typeface="Comic Sans MS" panose="030F0702030302020204" pitchFamily="66" charset="0"/>
            </a:endParaRPr>
          </a:p>
        </p:txBody>
      </p:sp>
      <p:pic>
        <p:nvPicPr>
          <p:cNvPr id="2052" name="Picture 4" descr="http://eresources.nlb.gov.sg/history/thumbnail/event/68083a25-0419-4901-895d-aa190e3dfc4e/299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136" y="3713187"/>
            <a:ext cx="3313376" cy="29141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697673" y="6627303"/>
            <a:ext cx="3086101" cy="261610"/>
          </a:xfrm>
          <a:prstGeom prst="rect">
            <a:avLst/>
          </a:prstGeom>
          <a:noFill/>
        </p:spPr>
        <p:txBody>
          <a:bodyPr wrap="none" rtlCol="0">
            <a:spAutoFit/>
          </a:bodyPr>
          <a:lstStyle/>
          <a:p>
            <a:r>
              <a:rPr lang="en-SG" sz="1100" u="sng" dirty="0">
                <a:latin typeface="Comic Sans MS" panose="030F0702030302020204" pitchFamily="66" charset="0"/>
              </a:rPr>
              <a:t>(</a:t>
            </a:r>
            <a:r>
              <a:rPr lang="en-SG" sz="1100" u="sng" dirty="0" err="1">
                <a:latin typeface="Comic Sans MS" panose="030F0702030302020204" pitchFamily="66" charset="0"/>
              </a:rPr>
              <a:t>Ho</a:t>
            </a:r>
            <a:r>
              <a:rPr lang="en-SG" sz="1100" u="sng" dirty="0">
                <a:latin typeface="Comic Sans MS" panose="030F0702030302020204" pitchFamily="66" charset="0"/>
              </a:rPr>
              <a:t> Hong Bank </a:t>
            </a:r>
            <a:r>
              <a:rPr lang="en-SG" sz="1100" dirty="0">
                <a:latin typeface="Comic Sans MS" panose="030F0702030302020204" pitchFamily="66" charset="0"/>
              </a:rPr>
              <a:t>National Archives Collection)</a:t>
            </a:r>
          </a:p>
        </p:txBody>
      </p:sp>
    </p:spTree>
    <p:extLst>
      <p:ext uri="{BB962C8B-B14F-4D97-AF65-F5344CB8AC3E}">
        <p14:creationId xmlns:p14="http://schemas.microsoft.com/office/powerpoint/2010/main" val="134887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465"/>
            <a:ext cx="10515600" cy="1325563"/>
          </a:xfrm>
        </p:spPr>
        <p:txBody>
          <a:bodyPr>
            <a:normAutofit/>
          </a:bodyPr>
          <a:lstStyle/>
          <a:p>
            <a:r>
              <a:rPr lang="en-US" sz="2800" u="sng" dirty="0">
                <a:latin typeface="Comic Sans MS" charset="0"/>
                <a:ea typeface="Comic Sans MS" charset="0"/>
                <a:cs typeface="Comic Sans MS" charset="0"/>
              </a:rPr>
              <a:t>Role of the Chinese Banks in the Financial Development of Singapore (I)</a:t>
            </a:r>
          </a:p>
        </p:txBody>
      </p:sp>
      <p:sp>
        <p:nvSpPr>
          <p:cNvPr id="3" name="Content Placeholder 2"/>
          <p:cNvSpPr>
            <a:spLocks noGrp="1"/>
          </p:cNvSpPr>
          <p:nvPr>
            <p:ph idx="1"/>
          </p:nvPr>
        </p:nvSpPr>
        <p:spPr>
          <a:xfrm>
            <a:off x="0" y="1520825"/>
            <a:ext cx="11055178" cy="4351338"/>
          </a:xfrm>
        </p:spPr>
        <p:txBody>
          <a:bodyPr>
            <a:normAutofit fontScale="25000" lnSpcReduction="20000"/>
          </a:bodyPr>
          <a:lstStyle/>
          <a:p>
            <a:r>
              <a:rPr lang="en-SG" sz="9600" dirty="0">
                <a:solidFill>
                  <a:srgbClr val="FF0000"/>
                </a:solidFill>
                <a:latin typeface="Comic Sans MS" panose="030F0702030302020204" pitchFamily="66" charset="0"/>
              </a:rPr>
              <a:t>Problems faced by early Chinese banks</a:t>
            </a:r>
          </a:p>
          <a:p>
            <a:pPr lvl="1"/>
            <a:r>
              <a:rPr lang="en-SG" sz="9600" dirty="0">
                <a:solidFill>
                  <a:srgbClr val="FF0000"/>
                </a:solidFill>
                <a:latin typeface="Comic Sans MS" panose="030F0702030302020204" pitchFamily="66" charset="0"/>
              </a:rPr>
              <a:t>Limited Assets </a:t>
            </a:r>
          </a:p>
          <a:p>
            <a:pPr lvl="1"/>
            <a:r>
              <a:rPr lang="en-SG" sz="9600" dirty="0">
                <a:solidFill>
                  <a:srgbClr val="FF0000"/>
                </a:solidFill>
                <a:latin typeface="Comic Sans MS" panose="030F0702030302020204" pitchFamily="66" charset="0"/>
              </a:rPr>
              <a:t>Risk of contractions in money supply </a:t>
            </a:r>
          </a:p>
          <a:p>
            <a:pPr lvl="1"/>
            <a:r>
              <a:rPr lang="en-US" sz="9600" dirty="0">
                <a:solidFill>
                  <a:srgbClr val="FF0000"/>
                </a:solidFill>
                <a:latin typeface="Comic Sans MS" panose="030F0702030302020204" pitchFamily="66" charset="0"/>
              </a:rPr>
              <a:t>No central bank; lack of access to large credit market </a:t>
            </a:r>
            <a:endParaRPr lang="en-SG" sz="9600" dirty="0">
              <a:solidFill>
                <a:srgbClr val="FF0000"/>
              </a:solidFill>
              <a:latin typeface="Comic Sans MS" panose="030F0702030302020204" pitchFamily="66" charset="0"/>
            </a:endParaRPr>
          </a:p>
          <a:p>
            <a:pPr marL="457200" lvl="1" indent="0">
              <a:buNone/>
            </a:pPr>
            <a:endParaRPr lang="en-GB" sz="9600" dirty="0">
              <a:solidFill>
                <a:srgbClr val="FF0000"/>
              </a:solidFill>
              <a:latin typeface="Comic Sans MS" panose="030F0702030302020204" pitchFamily="66" charset="0"/>
            </a:endParaRPr>
          </a:p>
          <a:p>
            <a:pPr marL="457200" lvl="1" indent="0">
              <a:buNone/>
            </a:pPr>
            <a:endParaRPr lang="en-GB" sz="9600" dirty="0">
              <a:solidFill>
                <a:srgbClr val="FF0000"/>
              </a:solidFill>
              <a:latin typeface="Comic Sans MS" panose="030F0702030302020204" pitchFamily="66" charset="0"/>
            </a:endParaRPr>
          </a:p>
          <a:p>
            <a:r>
              <a:rPr lang="en-SG" sz="9600" dirty="0">
                <a:solidFill>
                  <a:srgbClr val="FF0000"/>
                </a:solidFill>
                <a:latin typeface="Comic Sans MS" panose="030F0702030302020204" pitchFamily="66" charset="0"/>
              </a:rPr>
              <a:t> Role in development of Trade </a:t>
            </a:r>
          </a:p>
          <a:p>
            <a:pPr lvl="1"/>
            <a:r>
              <a:rPr lang="en-SG" sz="9600" dirty="0">
                <a:solidFill>
                  <a:srgbClr val="FF0000"/>
                </a:solidFill>
                <a:latin typeface="Comic Sans MS" panose="030F0702030302020204" pitchFamily="66" charset="0"/>
              </a:rPr>
              <a:t>Asian traders &amp; Foreign banks</a:t>
            </a:r>
            <a:endParaRPr lang="en-GB" sz="9600" dirty="0">
              <a:solidFill>
                <a:srgbClr val="FF0000"/>
              </a:solidFill>
              <a:latin typeface="Comic Sans MS" panose="030F0702030302020204" pitchFamily="66" charset="0"/>
            </a:endParaRPr>
          </a:p>
          <a:p>
            <a:pPr lvl="2"/>
            <a:r>
              <a:rPr lang="en-SG" sz="9600" dirty="0">
                <a:solidFill>
                  <a:srgbClr val="FF0000"/>
                </a:solidFill>
                <a:latin typeface="Comic Sans MS" panose="030F0702030302020204" pitchFamily="66" charset="0"/>
              </a:rPr>
              <a:t>1896 less than 50 Chinese traders had European banks accounts </a:t>
            </a:r>
          </a:p>
          <a:p>
            <a:pPr lvl="2"/>
            <a:r>
              <a:rPr lang="en-SG" sz="9600" dirty="0">
                <a:solidFill>
                  <a:srgbClr val="FF0000"/>
                </a:solidFill>
                <a:latin typeface="Comic Sans MS" panose="030F0702030302020204" pitchFamily="66" charset="0"/>
              </a:rPr>
              <a:t>During the War:  ‘The European banks had an aura about them which intimated local people (and) would not accept small amounts.’</a:t>
            </a:r>
          </a:p>
          <a:p>
            <a:pPr marL="914400" lvl="2" indent="0">
              <a:buNone/>
            </a:pPr>
            <a:r>
              <a:rPr lang="en-SG" sz="9600" dirty="0">
                <a:solidFill>
                  <a:srgbClr val="FF0000"/>
                </a:solidFill>
                <a:latin typeface="Comic Sans MS" panose="030F0702030302020204" pitchFamily="66" charset="0"/>
              </a:rPr>
              <a:t> </a:t>
            </a:r>
            <a:endParaRPr lang="en-GB" sz="9600" dirty="0">
              <a:solidFill>
                <a:srgbClr val="FF0000"/>
              </a:solidFill>
              <a:latin typeface="Comic Sans MS" panose="030F0702030302020204" pitchFamily="66" charset="0"/>
            </a:endParaRPr>
          </a:p>
          <a:p>
            <a:pPr lvl="1"/>
            <a:r>
              <a:rPr lang="en-SG" sz="9600" dirty="0">
                <a:solidFill>
                  <a:srgbClr val="FF0000"/>
                </a:solidFill>
                <a:latin typeface="Comic Sans MS" panose="030F0702030302020204" pitchFamily="66" charset="0"/>
              </a:rPr>
              <a:t>Provided  an efficient way of mobilising Chinese / local savings for productive investment </a:t>
            </a:r>
          </a:p>
          <a:p>
            <a:pPr marL="457200" lvl="1" indent="0">
              <a:buNone/>
            </a:pPr>
            <a:endParaRPr lang="en-SG" sz="9600" dirty="0">
              <a:solidFill>
                <a:srgbClr val="FF0000"/>
              </a:solidFill>
              <a:latin typeface="Comic Sans MS" panose="030F0702030302020204" pitchFamily="66" charset="0"/>
            </a:endParaRPr>
          </a:p>
          <a:p>
            <a:pPr lvl="1"/>
            <a:r>
              <a:rPr lang="en-SG" sz="9600" dirty="0">
                <a:solidFill>
                  <a:srgbClr val="FF0000"/>
                </a:solidFill>
                <a:latin typeface="Comic Sans MS" panose="030F0702030302020204" pitchFamily="66" charset="0"/>
              </a:rPr>
              <a:t>Role in  integrating credit and capital markets</a:t>
            </a:r>
            <a:endParaRPr lang="en-GB" sz="9600" dirty="0">
              <a:solidFill>
                <a:srgbClr val="FF0000"/>
              </a:solidFill>
              <a:latin typeface="Comic Sans MS" panose="030F0702030302020204" pitchFamily="66" charset="0"/>
            </a:endParaRPr>
          </a:p>
          <a:p>
            <a:pPr lvl="0"/>
            <a:endParaRPr lang="en-SG" sz="5000" dirty="0"/>
          </a:p>
          <a:p>
            <a:pPr marL="0" indent="0">
              <a:buNone/>
            </a:pPr>
            <a:endParaRPr lang="en-GB" sz="5000" dirty="0"/>
          </a:p>
          <a:p>
            <a:endParaRPr lang="en-US" dirty="0"/>
          </a:p>
        </p:txBody>
      </p:sp>
    </p:spTree>
    <p:extLst>
      <p:ext uri="{BB962C8B-B14F-4D97-AF65-F5344CB8AC3E}">
        <p14:creationId xmlns:p14="http://schemas.microsoft.com/office/powerpoint/2010/main" val="488776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a:latin typeface="Comic Sans MS" charset="0"/>
                <a:ea typeface="Comic Sans MS" charset="0"/>
                <a:cs typeface="Comic Sans MS" charset="0"/>
              </a:rPr>
              <a:t>Role of the early Chinese Banks in the Financial Development of Singapore (II)</a:t>
            </a:r>
          </a:p>
        </p:txBody>
      </p:sp>
      <p:sp>
        <p:nvSpPr>
          <p:cNvPr id="3" name="Content Placeholder 2"/>
          <p:cNvSpPr>
            <a:spLocks noGrp="1"/>
          </p:cNvSpPr>
          <p:nvPr>
            <p:ph idx="1"/>
          </p:nvPr>
        </p:nvSpPr>
        <p:spPr/>
        <p:txBody>
          <a:bodyPr>
            <a:normAutofit/>
          </a:bodyPr>
          <a:lstStyle/>
          <a:p>
            <a:pPr lvl="0"/>
            <a:r>
              <a:rPr lang="en-SG" dirty="0">
                <a:solidFill>
                  <a:srgbClr val="FF0000"/>
                </a:solidFill>
                <a:latin typeface="Comic Sans MS" panose="030F0702030302020204" pitchFamily="66" charset="0"/>
              </a:rPr>
              <a:t>Popularised current account system among merchants and shopkeepers </a:t>
            </a:r>
          </a:p>
          <a:p>
            <a:r>
              <a:rPr lang="en-SG" dirty="0">
                <a:solidFill>
                  <a:srgbClr val="FF0000"/>
                </a:solidFill>
                <a:latin typeface="Comic Sans MS" panose="030F0702030302020204" pitchFamily="66" charset="0"/>
              </a:rPr>
              <a:t>Spread the banking habit ; 1933 chairman, OCBC: ‘Most of our customers are Chinese merchants  who have only in recent years lent to make use of banking facilities.’ </a:t>
            </a:r>
            <a:endParaRPr lang="en-GB" dirty="0">
              <a:solidFill>
                <a:srgbClr val="FF0000"/>
              </a:solidFill>
              <a:latin typeface="Comic Sans MS" panose="030F0702030302020204" pitchFamily="66" charset="0"/>
            </a:endParaRPr>
          </a:p>
          <a:p>
            <a:pPr lvl="0"/>
            <a:r>
              <a:rPr lang="en-SG" dirty="0">
                <a:solidFill>
                  <a:srgbClr val="FF0000"/>
                </a:solidFill>
                <a:latin typeface="Comic Sans MS" panose="030F0702030302020204" pitchFamily="66" charset="0"/>
              </a:rPr>
              <a:t>Worked with insurance companies in fire, marine workmen’s compensation </a:t>
            </a:r>
            <a:endParaRPr lang="en-GB" dirty="0">
              <a:solidFill>
                <a:srgbClr val="FF0000"/>
              </a:solidFill>
              <a:latin typeface="Comic Sans MS" panose="030F0702030302020204" pitchFamily="66" charset="0"/>
            </a:endParaRPr>
          </a:p>
          <a:p>
            <a:pPr lvl="0"/>
            <a:r>
              <a:rPr lang="en-SG" dirty="0">
                <a:solidFill>
                  <a:srgbClr val="FF0000"/>
                </a:solidFill>
                <a:latin typeface="Comic Sans MS" panose="030F0702030302020204" pitchFamily="66" charset="0"/>
              </a:rPr>
              <a:t>Mobilised working class </a:t>
            </a:r>
            <a:r>
              <a:rPr lang="en-SG" dirty="0" smtClean="0">
                <a:solidFill>
                  <a:srgbClr val="FF0000"/>
                </a:solidFill>
                <a:latin typeface="Comic Sans MS" panose="030F0702030302020204" pitchFamily="66" charset="0"/>
              </a:rPr>
              <a:t>savings</a:t>
            </a:r>
            <a:endParaRPr lang="en-GB" dirty="0">
              <a:solidFill>
                <a:srgbClr val="FF0000"/>
              </a:solidFill>
              <a:latin typeface="Comic Sans MS" panose="030F0702030302020204" pitchFamily="66" charset="0"/>
            </a:endParaRPr>
          </a:p>
          <a:p>
            <a:pPr lvl="0"/>
            <a:r>
              <a:rPr lang="en-SG" dirty="0" smtClean="0">
                <a:solidFill>
                  <a:srgbClr val="FF0000"/>
                </a:solidFill>
                <a:latin typeface="Comic Sans MS" panose="030F0702030302020204" pitchFamily="66" charset="0"/>
              </a:rPr>
              <a:t>Gave </a:t>
            </a:r>
            <a:r>
              <a:rPr lang="en-SG" dirty="0">
                <a:solidFill>
                  <a:srgbClr val="FF0000"/>
                </a:solidFill>
                <a:latin typeface="Comic Sans MS" panose="030F0702030302020204" pitchFamily="66" charset="0"/>
              </a:rPr>
              <a:t>loans for industrial investment </a:t>
            </a:r>
            <a:endParaRPr lang="en-SG" dirty="0"/>
          </a:p>
          <a:p>
            <a:endParaRPr lang="en-US" dirty="0"/>
          </a:p>
        </p:txBody>
      </p:sp>
    </p:spTree>
    <p:extLst>
      <p:ext uri="{BB962C8B-B14F-4D97-AF65-F5344CB8AC3E}">
        <p14:creationId xmlns:p14="http://schemas.microsoft.com/office/powerpoint/2010/main" val="1824011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TotalTime>
  <Words>788</Words>
  <Application>Microsoft Macintosh PowerPoint</Application>
  <PresentationFormat>Widescreen</PresentationFormat>
  <Paragraphs>169</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Comic Sans MS</vt:lpstr>
      <vt:lpstr>Arial</vt:lpstr>
      <vt:lpstr>Office Theme</vt:lpstr>
      <vt:lpstr>Singapore’s Business History Banking in Singapore: Lecture Outline  </vt:lpstr>
      <vt:lpstr>Traditional Sources of Finance </vt:lpstr>
      <vt:lpstr>European Banks (I)  </vt:lpstr>
      <vt:lpstr>European Banks (II) </vt:lpstr>
      <vt:lpstr>European Banks (III) </vt:lpstr>
      <vt:lpstr>Early Chinese Banks</vt:lpstr>
      <vt:lpstr>PowerPoint Presentation</vt:lpstr>
      <vt:lpstr>Role of the Chinese Banks in the Financial Development of Singapore (I)</vt:lpstr>
      <vt:lpstr>Role of the early Chinese Banks in the Financial Development of Singapore (II)</vt:lpstr>
      <vt:lpstr>         Chung Khiaw Bank  Aw Boon Haw ‘It is our intention to help the middle &amp; lower classes- to give them a break – we will finance the small man, thus helping him …’ Aw Boon Haw - 1950 interview    ‘Small Man’s Bank’  1971: UOB </vt:lpstr>
      <vt:lpstr>Characteristics of Banking in Pre-World War II Singapore (I)</vt:lpstr>
      <vt:lpstr>Characteristics of Banking in Pre-World War II Singapore (II)</vt:lpstr>
      <vt:lpstr>Financial Structures, 1950s-1960s</vt:lpstr>
      <vt:lpstr>Emergence of Singapore as an International  Financial Centre: Banking, 1970s &amp; beyond</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Kudaisya, Medha Malik</dc:creator>
  <cp:lastModifiedBy>kudaisyamedha09@gmail.com</cp:lastModifiedBy>
  <cp:revision>57</cp:revision>
  <cp:lastPrinted>2019-01-31T06:22:35Z</cp:lastPrinted>
  <dcterms:created xsi:type="dcterms:W3CDTF">2017-01-25T06:39:11Z</dcterms:created>
  <dcterms:modified xsi:type="dcterms:W3CDTF">2019-02-10T11:07:31Z</dcterms:modified>
</cp:coreProperties>
</file>