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56" r:id="rId2"/>
    <p:sldId id="284" r:id="rId3"/>
    <p:sldId id="321" r:id="rId4"/>
    <p:sldId id="320" r:id="rId5"/>
    <p:sldId id="328" r:id="rId6"/>
    <p:sldId id="315" r:id="rId7"/>
    <p:sldId id="326" r:id="rId8"/>
    <p:sldId id="316" r:id="rId9"/>
    <p:sldId id="317" r:id="rId10"/>
    <p:sldId id="318" r:id="rId11"/>
    <p:sldId id="319" r:id="rId12"/>
    <p:sldId id="327" r:id="rId13"/>
    <p:sldId id="324"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972" autoAdjust="0"/>
    <p:restoredTop sz="50304"/>
  </p:normalViewPr>
  <p:slideViewPr>
    <p:cSldViewPr snapToGrid="0">
      <p:cViewPr varScale="1">
        <p:scale>
          <a:sx n="53" d="100"/>
          <a:sy n="53" d="100"/>
        </p:scale>
        <p:origin x="2336" y="184"/>
      </p:cViewPr>
      <p:guideLst/>
    </p:cSldViewPr>
  </p:slideViewPr>
  <p:outlineViewPr>
    <p:cViewPr>
      <p:scale>
        <a:sx n="33" d="100"/>
        <a:sy n="33" d="100"/>
      </p:scale>
      <p:origin x="0" y="-840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272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557BF-BA70-4545-8F2D-64261B795DD6}" type="datetimeFigureOut">
              <a:rPr lang="en-US" smtClean="0"/>
              <a:t>4/1/2019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C71CC-BFF4-48F3-9B50-47A1CAE96EC6}" type="slidenum">
              <a:rPr lang="en-US" smtClean="0"/>
              <a:t>‹#›</a:t>
            </a:fld>
            <a:endParaRPr lang="en-US" dirty="0"/>
          </a:p>
        </p:txBody>
      </p:sp>
    </p:spTree>
    <p:extLst>
      <p:ext uri="{BB962C8B-B14F-4D97-AF65-F5344CB8AC3E}">
        <p14:creationId xmlns:p14="http://schemas.microsoft.com/office/powerpoint/2010/main" val="298946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A1C71CC-BFF4-48F3-9B50-47A1CAE96EC6}" type="slidenum">
              <a:rPr lang="en-US" smtClean="0"/>
              <a:t>1</a:t>
            </a:fld>
            <a:endParaRPr lang="en-US" dirty="0"/>
          </a:p>
        </p:txBody>
      </p:sp>
    </p:spTree>
    <p:extLst>
      <p:ext uri="{BB962C8B-B14F-4D97-AF65-F5344CB8AC3E}">
        <p14:creationId xmlns:p14="http://schemas.microsoft.com/office/powerpoint/2010/main" val="292808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A1C71CC-BFF4-48F3-9B50-47A1CAE96EC6}" type="slidenum">
              <a:rPr lang="en-US" smtClean="0"/>
              <a:t>2</a:t>
            </a:fld>
            <a:endParaRPr lang="en-US" dirty="0"/>
          </a:p>
        </p:txBody>
      </p:sp>
    </p:spTree>
    <p:extLst>
      <p:ext uri="{BB962C8B-B14F-4D97-AF65-F5344CB8AC3E}">
        <p14:creationId xmlns:p14="http://schemas.microsoft.com/office/powerpoint/2010/main" val="351897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AA1C71CC-BFF4-48F3-9B50-47A1CAE96EC6}" type="slidenum">
              <a:rPr lang="en-US" smtClean="0"/>
              <a:t>5</a:t>
            </a:fld>
            <a:endParaRPr lang="en-US" dirty="0"/>
          </a:p>
        </p:txBody>
      </p:sp>
    </p:spTree>
    <p:extLst>
      <p:ext uri="{BB962C8B-B14F-4D97-AF65-F5344CB8AC3E}">
        <p14:creationId xmlns:p14="http://schemas.microsoft.com/office/powerpoint/2010/main" val="393355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b="1" dirty="0"/>
              <a:t>Customer experience is more important than ever </a:t>
            </a:r>
            <a:r>
              <a:rPr lang="en-SG" dirty="0"/>
              <a:t>as retailers are striving to differentiate themselves in a challenging and crowded market. Consequently, experience per square foot will be the new retail metric to measure success. </a:t>
            </a:r>
          </a:p>
          <a:p>
            <a:pPr fontAlgn="base"/>
            <a:r>
              <a:rPr lang="en-SG" b="1" dirty="0"/>
              <a:t>Artificial intelligence will gain more clout </a:t>
            </a:r>
            <a:r>
              <a:rPr lang="en-SG" dirty="0"/>
              <a:t>with some executives predicting that 85 percent of all transactions will be AI-based by 2020. 2018 will be the year we see AI being deployed at scale.</a:t>
            </a:r>
          </a:p>
          <a:p>
            <a:pPr fontAlgn="base"/>
            <a:r>
              <a:rPr lang="en-SG" b="1" dirty="0"/>
              <a:t>The rise of the conscious customer will continue </a:t>
            </a:r>
            <a:r>
              <a:rPr lang="en-SG" dirty="0"/>
              <a:t>as consumers base their buying decisions on many factors beyond price. These new consumers, led and influenced by millennials, are exerting influence on retailers and forcing them to take action. </a:t>
            </a:r>
          </a:p>
          <a:p>
            <a:pPr fontAlgn="base"/>
            <a:r>
              <a:rPr lang="en-SG" b="1" dirty="0"/>
              <a:t>The retail world we were promised is here </a:t>
            </a:r>
            <a:r>
              <a:rPr lang="en-SG" dirty="0"/>
              <a:t>and it will continue to impact the path to purchase. We've arrived at the intersection of elevated consumer expectations and technical possibility.</a:t>
            </a:r>
          </a:p>
          <a:p>
            <a:pPr fontAlgn="base"/>
            <a:r>
              <a:rPr lang="en-SG" b="1" dirty="0"/>
              <a:t>A tale of two hemispheres is playing out</a:t>
            </a:r>
            <a:r>
              <a:rPr lang="en-SG" dirty="0"/>
              <a:t> as platform players and non-traditional retailers expand their reach and offerings. The juxtaposition of what is happening in the West and the East will dominate the retail landscape with the latter in many cases moving faster than the former. </a:t>
            </a:r>
          </a:p>
          <a:p>
            <a:endParaRPr lang="en-US" dirty="0"/>
          </a:p>
        </p:txBody>
      </p:sp>
      <p:sp>
        <p:nvSpPr>
          <p:cNvPr id="4" name="Slide Number Placeholder 3"/>
          <p:cNvSpPr>
            <a:spLocks noGrp="1"/>
          </p:cNvSpPr>
          <p:nvPr>
            <p:ph type="sldNum" sz="quarter" idx="5"/>
          </p:nvPr>
        </p:nvSpPr>
        <p:spPr/>
        <p:txBody>
          <a:bodyPr/>
          <a:lstStyle/>
          <a:p>
            <a:fld id="{AA1C71CC-BFF4-48F3-9B50-47A1CAE96EC6}" type="slidenum">
              <a:rPr lang="en-US" smtClean="0"/>
              <a:t>13</a:t>
            </a:fld>
            <a:endParaRPr lang="en-US" dirty="0"/>
          </a:p>
        </p:txBody>
      </p:sp>
    </p:spTree>
    <p:extLst>
      <p:ext uri="{BB962C8B-B14F-4D97-AF65-F5344CB8AC3E}">
        <p14:creationId xmlns:p14="http://schemas.microsoft.com/office/powerpoint/2010/main" val="408228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63CCD62-C6E3-482A-B7DC-C2CAA9F349CD}" type="datetimeFigureOut">
              <a:rPr lang="en-US" smtClean="0"/>
              <a:t>4/1/2019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210F3B2-1648-48B8-9231-3A2747FDD04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643945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110217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10063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153269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63CCD62-C6E3-482A-B7DC-C2CAA9F349CD}" type="datetimeFigureOut">
              <a:rPr lang="en-US" smtClean="0"/>
              <a:t>4/1/2019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210F3B2-1648-48B8-9231-3A2747FDD04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389226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762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93682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205302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CCD62-C6E3-482A-B7DC-C2CAA9F349CD}" type="datetimeFigureOut">
              <a:rPr lang="en-US" smtClean="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210F3B2-1648-48B8-9231-3A2747FDD04C}" type="slidenum">
              <a:rPr lang="en-US" smtClean="0"/>
              <a:t>‹#›</a:t>
            </a:fld>
            <a:endParaRPr lang="en-US" dirty="0"/>
          </a:p>
        </p:txBody>
      </p:sp>
    </p:spTree>
    <p:extLst>
      <p:ext uri="{BB962C8B-B14F-4D97-AF65-F5344CB8AC3E}">
        <p14:creationId xmlns:p14="http://schemas.microsoft.com/office/powerpoint/2010/main" val="157165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63CCD62-C6E3-482A-B7DC-C2CAA9F349CD}" type="datetimeFigureOut">
              <a:rPr lang="en-US" smtClean="0"/>
              <a:t>4/1/2019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10F3B2-1648-48B8-9231-3A2747FDD04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906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63CCD62-C6E3-482A-B7DC-C2CAA9F349CD}" type="datetimeFigureOut">
              <a:rPr lang="en-US" smtClean="0"/>
              <a:t>4/1/2019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210F3B2-1648-48B8-9231-3A2747FDD04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10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63CCD62-C6E3-482A-B7DC-C2CAA9F349CD}" type="datetimeFigureOut">
              <a:rPr lang="en-US" smtClean="0"/>
              <a:t>4/1/2019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210F3B2-1648-48B8-9231-3A2747FDD04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394823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432" y="1788454"/>
            <a:ext cx="9522068" cy="1877938"/>
          </a:xfrm>
        </p:spPr>
        <p:txBody>
          <a:bodyPr/>
          <a:lstStyle/>
          <a:p>
            <a:r>
              <a:rPr lang="en-US" sz="3600" b="1" u="sng" dirty="0">
                <a:solidFill>
                  <a:srgbClr val="FF0000"/>
                </a:solidFill>
                <a:latin typeface="Comic Sans MS" charset="0"/>
                <a:ea typeface="Comic Sans MS" charset="0"/>
                <a:cs typeface="Comic Sans MS" charset="0"/>
              </a:rPr>
              <a:t/>
            </a:r>
            <a:br>
              <a:rPr lang="en-US" sz="3600" b="1" u="sng" dirty="0">
                <a:solidFill>
                  <a:srgbClr val="FF0000"/>
                </a:solidFill>
                <a:latin typeface="Comic Sans MS" charset="0"/>
                <a:ea typeface="Comic Sans MS" charset="0"/>
                <a:cs typeface="Comic Sans MS" charset="0"/>
              </a:rPr>
            </a:br>
            <a:r>
              <a:rPr lang="en-US" sz="3600" b="1" u="sng" dirty="0">
                <a:solidFill>
                  <a:srgbClr val="FF0000"/>
                </a:solidFill>
                <a:latin typeface="Comic Sans MS" charset="0"/>
                <a:ea typeface="Comic Sans MS" charset="0"/>
                <a:cs typeface="Comic Sans MS" charset="0"/>
              </a:rPr>
              <a:t/>
            </a:r>
            <a:br>
              <a:rPr lang="en-US" sz="3600" b="1" u="sng" dirty="0">
                <a:solidFill>
                  <a:srgbClr val="FF0000"/>
                </a:solidFill>
                <a:latin typeface="Comic Sans MS" charset="0"/>
                <a:ea typeface="Comic Sans MS" charset="0"/>
                <a:cs typeface="Comic Sans MS" charset="0"/>
              </a:rPr>
            </a:br>
            <a:r>
              <a:rPr lang="en-US" sz="3600" b="1" u="sng" dirty="0">
                <a:solidFill>
                  <a:srgbClr val="FF0000"/>
                </a:solidFill>
                <a:latin typeface="Comic Sans MS" charset="0"/>
                <a:ea typeface="Comic Sans MS" charset="0"/>
                <a:cs typeface="Comic Sans MS" charset="0"/>
              </a:rPr>
              <a:t/>
            </a:r>
            <a:br>
              <a:rPr lang="en-US" sz="3600" b="1" u="sng" dirty="0">
                <a:solidFill>
                  <a:srgbClr val="FF0000"/>
                </a:solidFill>
                <a:latin typeface="Comic Sans MS" charset="0"/>
                <a:ea typeface="Comic Sans MS" charset="0"/>
                <a:cs typeface="Comic Sans MS" charset="0"/>
              </a:rPr>
            </a:br>
            <a:r>
              <a:rPr lang="en-US" sz="3600" b="1" u="sng" dirty="0">
                <a:solidFill>
                  <a:srgbClr val="FF0000"/>
                </a:solidFill>
                <a:latin typeface="Comic Sans MS" charset="0"/>
                <a:ea typeface="Comic Sans MS" charset="0"/>
                <a:cs typeface="Comic Sans MS" charset="0"/>
              </a:rPr>
              <a:t>Icons in the retail sector</a:t>
            </a:r>
          </a:p>
        </p:txBody>
      </p:sp>
      <p:sp>
        <p:nvSpPr>
          <p:cNvPr id="3" name="Subtitle 2"/>
          <p:cNvSpPr>
            <a:spLocks noGrp="1"/>
          </p:cNvSpPr>
          <p:nvPr>
            <p:ph type="subTitle" idx="1"/>
          </p:nvPr>
        </p:nvSpPr>
        <p:spPr/>
        <p:txBody>
          <a:bodyPr/>
          <a:lstStyle/>
          <a:p>
            <a:r>
              <a:rPr lang="en-US" dirty="0">
                <a:solidFill>
                  <a:srgbClr val="FF0000"/>
                </a:solidFill>
                <a:latin typeface="Comic Sans MS" panose="030F0702030302020204" pitchFamily="66" charset="0"/>
              </a:rPr>
              <a:t>A/P Medha Kudaisya </a:t>
            </a:r>
          </a:p>
        </p:txBody>
      </p:sp>
    </p:spTree>
    <p:extLst>
      <p:ext uri="{BB962C8B-B14F-4D97-AF65-F5344CB8AC3E}">
        <p14:creationId xmlns:p14="http://schemas.microsoft.com/office/powerpoint/2010/main" val="102872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8" y="93617"/>
            <a:ext cx="9601200" cy="947057"/>
          </a:xfrm>
        </p:spPr>
        <p:txBody>
          <a:bodyPr>
            <a:normAutofit/>
          </a:bodyPr>
          <a:lstStyle/>
          <a:p>
            <a:r>
              <a:rPr lang="en-US" sz="3200" b="1" u="sng" dirty="0">
                <a:solidFill>
                  <a:srgbClr val="FF0000"/>
                </a:solidFill>
                <a:latin typeface="Comic Sans MS" panose="030F0702030302020204" pitchFamily="66" charset="0"/>
              </a:rPr>
              <a:t>Further Diversifications</a:t>
            </a:r>
            <a:endParaRPr lang="en-SG" sz="3200" b="1" u="sng"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718457" y="1040674"/>
            <a:ext cx="10794273" cy="5116286"/>
          </a:xfrm>
        </p:spPr>
        <p:txBody>
          <a:bodyPr>
            <a:normAutofit/>
          </a:bodyPr>
          <a:lstStyle/>
          <a:p>
            <a:r>
              <a:rPr lang="en-US" sz="2800" dirty="0">
                <a:latin typeface="Comic Sans MS" panose="030F0702030302020204" pitchFamily="66" charset="0"/>
              </a:rPr>
              <a:t>Mustafa Hotel </a:t>
            </a:r>
          </a:p>
          <a:p>
            <a:endParaRPr lang="en-US" sz="2800" dirty="0">
              <a:latin typeface="Comic Sans MS" panose="030F0702030302020204" pitchFamily="66" charset="0"/>
            </a:endParaRPr>
          </a:p>
          <a:p>
            <a:r>
              <a:rPr lang="en-US" sz="2800" dirty="0">
                <a:latin typeface="Comic Sans MS" panose="030F0702030302020204" pitchFamily="66" charset="0"/>
              </a:rPr>
              <a:t>Remittances business</a:t>
            </a:r>
          </a:p>
          <a:p>
            <a:pPr lvl="1"/>
            <a:r>
              <a:rPr lang="en-US" sz="2800" i="0" dirty="0">
                <a:latin typeface="Comic Sans MS" panose="030F0702030302020204" pitchFamily="66" charset="0"/>
              </a:rPr>
              <a:t>Money transfer to over 1500 banks in India</a:t>
            </a:r>
          </a:p>
          <a:p>
            <a:pPr lvl="2"/>
            <a:r>
              <a:rPr lang="en-US" sz="2800" dirty="0">
                <a:latin typeface="Comic Sans MS" panose="030F0702030302020204" pitchFamily="66" charset="0"/>
              </a:rPr>
              <a:t>Demand draft services across South Asia </a:t>
            </a:r>
          </a:p>
          <a:p>
            <a:pPr lvl="2"/>
            <a:endParaRPr lang="en-US" sz="2800" dirty="0">
              <a:latin typeface="Comic Sans MS" panose="030F0702030302020204" pitchFamily="66" charset="0"/>
            </a:endParaRPr>
          </a:p>
          <a:p>
            <a:pPr lvl="2"/>
            <a:r>
              <a:rPr lang="en-US" sz="2800" dirty="0">
                <a:latin typeface="Comic Sans MS" panose="030F0702030302020204" pitchFamily="66" charset="0"/>
              </a:rPr>
              <a:t>Travel services</a:t>
            </a:r>
          </a:p>
          <a:p>
            <a:pPr lvl="2"/>
            <a:endParaRPr lang="en-US" sz="2800" dirty="0">
              <a:latin typeface="Comic Sans MS" panose="030F0702030302020204" pitchFamily="66" charset="0"/>
            </a:endParaRPr>
          </a:p>
          <a:p>
            <a:pPr lvl="2"/>
            <a:r>
              <a:rPr lang="en-US" sz="2800" dirty="0">
                <a:latin typeface="Comic Sans MS" panose="030F0702030302020204" pitchFamily="66" charset="0"/>
              </a:rPr>
              <a:t>Services for Embassies since 2009</a:t>
            </a:r>
            <a:endParaRPr lang="en-SG" sz="2800" dirty="0">
              <a:latin typeface="Comic Sans MS" panose="030F0702030302020204" pitchFamily="66" charset="0"/>
            </a:endParaRPr>
          </a:p>
        </p:txBody>
      </p:sp>
    </p:spTree>
    <p:extLst>
      <p:ext uri="{BB962C8B-B14F-4D97-AF65-F5344CB8AC3E}">
        <p14:creationId xmlns:p14="http://schemas.microsoft.com/office/powerpoint/2010/main" val="137731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17" y="119743"/>
            <a:ext cx="9601200" cy="1485900"/>
          </a:xfrm>
        </p:spPr>
        <p:txBody>
          <a:bodyPr>
            <a:normAutofit/>
          </a:bodyPr>
          <a:lstStyle/>
          <a:p>
            <a:r>
              <a:rPr lang="en-US" sz="3600" b="1" u="sng" dirty="0">
                <a:solidFill>
                  <a:srgbClr val="FF0000"/>
                </a:solidFill>
                <a:latin typeface="Comic Sans MS" panose="030F0702030302020204" pitchFamily="66" charset="0"/>
              </a:rPr>
              <a:t>Business Model &amp; Strategies (I)</a:t>
            </a:r>
            <a:endParaRPr lang="en-SG" sz="3600" b="1" u="sng"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685631" y="1605642"/>
            <a:ext cx="11799445" cy="4666203"/>
          </a:xfrm>
        </p:spPr>
        <p:txBody>
          <a:bodyPr>
            <a:normAutofit/>
          </a:bodyPr>
          <a:lstStyle/>
          <a:p>
            <a:r>
              <a:rPr lang="en-US" sz="2800" dirty="0">
                <a:latin typeface="Comic Sans MS" charset="0"/>
                <a:ea typeface="Comic Sans MS" charset="0"/>
                <a:cs typeface="Comic Sans MS" charset="0"/>
              </a:rPr>
              <a:t>Volume driven  and cheaper, competitive, fixed  prices</a:t>
            </a:r>
          </a:p>
          <a:p>
            <a:pPr lvl="1"/>
            <a:r>
              <a:rPr lang="en-US" sz="2800" i="0" dirty="0">
                <a:latin typeface="Comic Sans MS" charset="0"/>
                <a:ea typeface="Comic Sans MS" charset="0"/>
                <a:cs typeface="Comic Sans MS" charset="0"/>
              </a:rPr>
              <a:t>200,000 items; profit margin 10 to 15 per cent</a:t>
            </a:r>
          </a:p>
          <a:p>
            <a:pPr lvl="1"/>
            <a:endParaRPr lang="en-US" sz="2800" i="0" dirty="0">
              <a:latin typeface="Comic Sans MS" charset="0"/>
              <a:ea typeface="Comic Sans MS" charset="0"/>
              <a:cs typeface="Comic Sans MS" charset="0"/>
            </a:endParaRPr>
          </a:p>
          <a:p>
            <a:pPr lvl="1"/>
            <a:endParaRPr lang="en-US" sz="2800" i="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Acquire premises rather than rent </a:t>
            </a:r>
          </a:p>
          <a:p>
            <a:endParaRPr lang="en-US" sz="2800" dirty="0">
              <a:latin typeface="Comic Sans MS" charset="0"/>
              <a:ea typeface="Comic Sans MS" charset="0"/>
              <a:cs typeface="Comic Sans MS" charset="0"/>
            </a:endParaRPr>
          </a:p>
          <a:p>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Family Business </a:t>
            </a:r>
          </a:p>
        </p:txBody>
      </p:sp>
      <p:pic>
        <p:nvPicPr>
          <p:cNvPr id="4" name="Picture 2" descr="http://www.straitstimes.com/sites/default/files/styles/article_pictrure_780x520_/public/articles/2017/01/11/20397844_-_08_06_2011.jpg?itok=zVB9lT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976" y="3171092"/>
            <a:ext cx="53721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1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0B50D71-FEE1-A349-8EF0-1D4B593FE2DF}"/>
              </a:ext>
            </a:extLst>
          </p:cNvPr>
          <p:cNvSpPr>
            <a:spLocks noGrp="1"/>
          </p:cNvSpPr>
          <p:nvPr>
            <p:ph type="title"/>
          </p:nvPr>
        </p:nvSpPr>
        <p:spPr>
          <a:xfrm>
            <a:off x="697831" y="247650"/>
            <a:ext cx="9601200" cy="742950"/>
          </a:xfrm>
        </p:spPr>
        <p:txBody>
          <a:bodyPr>
            <a:normAutofit/>
          </a:bodyPr>
          <a:lstStyle/>
          <a:p>
            <a:r>
              <a:rPr lang="en-US" sz="3200" b="1" u="sng" dirty="0">
                <a:solidFill>
                  <a:srgbClr val="FF0000"/>
                </a:solidFill>
                <a:latin typeface="Comic Sans MS" panose="030F0702030302020204" pitchFamily="66" charset="0"/>
              </a:rPr>
              <a:t>Business Model, Strategies &amp; Challenges (II)</a:t>
            </a:r>
            <a:endParaRPr lang="en-US" sz="3200" dirty="0">
              <a:latin typeface="Comic Sans MS" panose="030F0902030302020204" pitchFamily="66" charset="0"/>
            </a:endParaRPr>
          </a:p>
        </p:txBody>
      </p:sp>
      <p:sp>
        <p:nvSpPr>
          <p:cNvPr id="5" name="Content Placeholder 4">
            <a:extLst>
              <a:ext uri="{FF2B5EF4-FFF2-40B4-BE49-F238E27FC236}">
                <a16:creationId xmlns:a16="http://schemas.microsoft.com/office/drawing/2014/main" xmlns="" id="{9FE1B776-4CBA-E940-B62D-38B8EF06ACF9}"/>
              </a:ext>
            </a:extLst>
          </p:cNvPr>
          <p:cNvSpPr>
            <a:spLocks noGrp="1"/>
          </p:cNvSpPr>
          <p:nvPr>
            <p:ph idx="1"/>
          </p:nvPr>
        </p:nvSpPr>
        <p:spPr>
          <a:xfrm>
            <a:off x="729914" y="990600"/>
            <a:ext cx="11462085" cy="5867400"/>
          </a:xfrm>
        </p:spPr>
        <p:txBody>
          <a:bodyPr>
            <a:normAutofit fontScale="92500" lnSpcReduction="20000"/>
          </a:bodyPr>
          <a:lstStyle/>
          <a:p>
            <a:r>
              <a:rPr lang="en-US" sz="2400" dirty="0">
                <a:latin typeface="Comic Sans MS" panose="030F0902030302020204" pitchFamily="66" charset="0"/>
              </a:rPr>
              <a:t>Targeting the South Asian Consumer (local and tourist)</a:t>
            </a:r>
          </a:p>
          <a:p>
            <a:endParaRPr lang="en-US" sz="2400" dirty="0">
              <a:latin typeface="Comic Sans MS" panose="030F0902030302020204" pitchFamily="66" charset="0"/>
            </a:endParaRPr>
          </a:p>
          <a:p>
            <a:r>
              <a:rPr lang="en-US" sz="2400" dirty="0">
                <a:latin typeface="Comic Sans MS" panose="030F0902030302020204" pitchFamily="66" charset="0"/>
              </a:rPr>
              <a:t>Responding to Consumer Demands</a:t>
            </a:r>
          </a:p>
          <a:p>
            <a:pPr marL="0" indent="0">
              <a:buNone/>
            </a:pPr>
            <a:r>
              <a:rPr lang="en-US" sz="2400" dirty="0">
                <a:latin typeface="Comic Sans MS" panose="030F0902030302020204" pitchFamily="66" charset="0"/>
              </a:rPr>
              <a:t>	- </a:t>
            </a:r>
            <a:r>
              <a:rPr lang="en-US" sz="2400" dirty="0" err="1">
                <a:latin typeface="Comic Sans MS" panose="030F0902030302020204" pitchFamily="66" charset="0"/>
              </a:rPr>
              <a:t>Mustaq</a:t>
            </a:r>
            <a:r>
              <a:rPr lang="en-US" sz="2400" dirty="0">
                <a:latin typeface="Comic Sans MS" panose="030F0902030302020204" pitchFamily="66" charset="0"/>
              </a:rPr>
              <a:t>: ‘We carry out consumer surveys regularly and try to find out what customers would like to have in our stores and we provide them at the best value’</a:t>
            </a:r>
          </a:p>
          <a:p>
            <a:r>
              <a:rPr lang="en-US" sz="2400" dirty="0">
                <a:latin typeface="Comic Sans MS" panose="030F0902030302020204" pitchFamily="66" charset="0"/>
              </a:rPr>
              <a:t>Traditional Outlook: Minimum investment in display, advertisement</a:t>
            </a:r>
          </a:p>
          <a:p>
            <a:r>
              <a:rPr lang="en-US" sz="2400" dirty="0">
                <a:latin typeface="Comic Sans MS" panose="030F0902030302020204" pitchFamily="66" charset="0"/>
              </a:rPr>
              <a:t>Acquire </a:t>
            </a:r>
            <a:r>
              <a:rPr lang="en-US" sz="2400" dirty="0" err="1">
                <a:latin typeface="Comic Sans MS" panose="030F0902030302020204" pitchFamily="66" charset="0"/>
              </a:rPr>
              <a:t>premisies</a:t>
            </a:r>
            <a:r>
              <a:rPr lang="en-US" sz="2400" dirty="0">
                <a:latin typeface="Comic Sans MS" panose="030F0902030302020204" pitchFamily="66" charset="0"/>
              </a:rPr>
              <a:t> rather than rent</a:t>
            </a:r>
          </a:p>
          <a:p>
            <a:pPr marL="0" indent="0">
              <a:buNone/>
            </a:pPr>
            <a:r>
              <a:rPr lang="en-US" sz="2400" dirty="0">
                <a:latin typeface="Comic Sans MS" panose="030F0902030302020204" pitchFamily="66" charset="0"/>
              </a:rPr>
              <a:t>	- </a:t>
            </a:r>
            <a:r>
              <a:rPr lang="en-US" sz="2400" dirty="0" err="1">
                <a:latin typeface="Comic Sans MS" panose="030F0902030302020204" pitchFamily="66" charset="0"/>
              </a:rPr>
              <a:t>Mustaq</a:t>
            </a:r>
            <a:r>
              <a:rPr lang="en-US" sz="2400" dirty="0">
                <a:latin typeface="Comic Sans MS" panose="030F0902030302020204" pitchFamily="66" charset="0"/>
              </a:rPr>
              <a:t>: ‘Our other ideas may change, but we never change our motto to build and own’</a:t>
            </a:r>
          </a:p>
          <a:p>
            <a:pPr marL="0" indent="0">
              <a:buNone/>
            </a:pPr>
            <a:endParaRPr lang="en-US" sz="2400" dirty="0">
              <a:latin typeface="Comic Sans MS" panose="030F0902030302020204" pitchFamily="66" charset="0"/>
            </a:endParaRPr>
          </a:p>
          <a:p>
            <a:r>
              <a:rPr lang="en-US" sz="2400" dirty="0">
                <a:latin typeface="Comic Sans MS" panose="030F0902030302020204" pitchFamily="66" charset="0"/>
              </a:rPr>
              <a:t>Family business</a:t>
            </a:r>
          </a:p>
          <a:p>
            <a:pPr marL="0" indent="0">
              <a:buNone/>
            </a:pPr>
            <a:endParaRPr lang="en-US" sz="2400" dirty="0">
              <a:latin typeface="Comic Sans MS" panose="030F0902030302020204" pitchFamily="66" charset="0"/>
            </a:endParaRPr>
          </a:p>
          <a:p>
            <a:r>
              <a:rPr lang="en-US" sz="2400" dirty="0">
                <a:latin typeface="Comic Sans MS" panose="030F0902030302020204" pitchFamily="66" charset="0"/>
              </a:rPr>
              <a:t>Challenges Mustafa faces</a:t>
            </a:r>
          </a:p>
          <a:p>
            <a:pPr lvl="1"/>
            <a:r>
              <a:rPr lang="en-US" sz="2400" i="0" dirty="0">
                <a:latin typeface="Comic Sans MS" panose="030F0902030302020204" pitchFamily="66" charset="0"/>
              </a:rPr>
              <a:t>Family feuds </a:t>
            </a:r>
          </a:p>
          <a:p>
            <a:pPr lvl="1"/>
            <a:r>
              <a:rPr lang="en-US" sz="2400" i="0" dirty="0">
                <a:latin typeface="Comic Sans MS" panose="030F0902030302020204" pitchFamily="66" charset="0"/>
              </a:rPr>
              <a:t>Investigations over employment offences, fire safety regulations </a:t>
            </a:r>
            <a:r>
              <a:rPr lang="en-US" sz="2400" i="0" dirty="0" err="1">
                <a:latin typeface="Comic Sans MS" panose="030F0902030302020204" pitchFamily="66" charset="0"/>
              </a:rPr>
              <a:t>etc</a:t>
            </a:r>
            <a:r>
              <a:rPr lang="en-US" sz="2400" i="0" dirty="0">
                <a:latin typeface="Comic Sans MS" panose="030F0902030302020204" pitchFamily="66" charset="0"/>
              </a:rPr>
              <a:t> </a:t>
            </a:r>
          </a:p>
          <a:p>
            <a:endParaRPr lang="en-US" sz="2400" dirty="0">
              <a:latin typeface="Comic Sans MS" panose="030F0902030302020204" pitchFamily="66" charset="0"/>
            </a:endParaRPr>
          </a:p>
          <a:p>
            <a:endParaRPr lang="en-US" sz="2400" dirty="0">
              <a:latin typeface="Comic Sans MS" panose="030F0902030302020204" pitchFamily="66" charset="0"/>
            </a:endParaRPr>
          </a:p>
          <a:p>
            <a:endParaRPr lang="en-US" sz="2400" dirty="0">
              <a:latin typeface="Comic Sans MS" panose="030F0902030302020204" pitchFamily="66" charset="0"/>
            </a:endParaRPr>
          </a:p>
          <a:p>
            <a:endParaRPr lang="en-US" sz="2400" dirty="0">
              <a:latin typeface="Comic Sans MS" panose="030F0902030302020204" pitchFamily="66" charset="0"/>
            </a:endParaRPr>
          </a:p>
          <a:p>
            <a:endParaRPr lang="en-US" sz="2400" dirty="0">
              <a:latin typeface="Comic Sans MS" panose="030F0902030302020204" pitchFamily="66" charset="0"/>
            </a:endParaRPr>
          </a:p>
        </p:txBody>
      </p:sp>
    </p:spTree>
    <p:extLst>
      <p:ext uri="{BB962C8B-B14F-4D97-AF65-F5344CB8AC3E}">
        <p14:creationId xmlns:p14="http://schemas.microsoft.com/office/powerpoint/2010/main" val="102075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9B915-2FDE-AD49-95FB-938F3227CF99}"/>
              </a:ext>
            </a:extLst>
          </p:cNvPr>
          <p:cNvSpPr>
            <a:spLocks noGrp="1"/>
          </p:cNvSpPr>
          <p:nvPr>
            <p:ph type="title"/>
          </p:nvPr>
        </p:nvSpPr>
        <p:spPr>
          <a:xfrm>
            <a:off x="706582" y="0"/>
            <a:ext cx="9601200" cy="962526"/>
          </a:xfrm>
        </p:spPr>
        <p:txBody>
          <a:bodyPr/>
          <a:lstStyle/>
          <a:p>
            <a:r>
              <a:rPr lang="en-US" sz="3600" b="1" u="sng" dirty="0">
                <a:solidFill>
                  <a:srgbClr val="FF0000"/>
                </a:solidFill>
                <a:latin typeface="Comic Sans MS" panose="030F0902030302020204" pitchFamily="66" charset="0"/>
              </a:rPr>
              <a:t>The Challenges of Retail</a:t>
            </a:r>
          </a:p>
        </p:txBody>
      </p:sp>
      <p:sp>
        <p:nvSpPr>
          <p:cNvPr id="3" name="Content Placeholder 2">
            <a:extLst>
              <a:ext uri="{FF2B5EF4-FFF2-40B4-BE49-F238E27FC236}">
                <a16:creationId xmlns:a16="http://schemas.microsoft.com/office/drawing/2014/main" xmlns="" id="{53EC2761-B081-7B47-BC37-4AEF52FDD3FB}"/>
              </a:ext>
            </a:extLst>
          </p:cNvPr>
          <p:cNvSpPr>
            <a:spLocks noGrp="1"/>
          </p:cNvSpPr>
          <p:nvPr>
            <p:ph idx="1"/>
          </p:nvPr>
        </p:nvSpPr>
        <p:spPr>
          <a:xfrm>
            <a:off x="706582" y="962526"/>
            <a:ext cx="11485418" cy="5895474"/>
          </a:xfrm>
        </p:spPr>
        <p:txBody>
          <a:bodyPr>
            <a:normAutofit/>
          </a:bodyPr>
          <a:lstStyle/>
          <a:p>
            <a:pPr fontAlgn="base"/>
            <a:r>
              <a:rPr lang="en-SG" sz="3400" dirty="0">
                <a:latin typeface="Comic Sans MS" panose="030F0902030302020204" pitchFamily="66" charset="0"/>
              </a:rPr>
              <a:t>Customer experience</a:t>
            </a:r>
          </a:p>
          <a:p>
            <a:pPr fontAlgn="base"/>
            <a:endParaRPr lang="en-SG" sz="3400" dirty="0">
              <a:latin typeface="Comic Sans MS" panose="030F0902030302020204" pitchFamily="66" charset="0"/>
            </a:endParaRPr>
          </a:p>
          <a:p>
            <a:pPr fontAlgn="base"/>
            <a:r>
              <a:rPr lang="en-SG" sz="3400" dirty="0">
                <a:latin typeface="Comic Sans MS" panose="030F0902030302020204" pitchFamily="66" charset="0"/>
              </a:rPr>
              <a:t>Artificial intelligence</a:t>
            </a:r>
          </a:p>
          <a:p>
            <a:pPr marL="0" indent="0" fontAlgn="base">
              <a:buNone/>
            </a:pPr>
            <a:endParaRPr lang="en-SG" sz="3400" dirty="0">
              <a:latin typeface="Comic Sans MS" panose="030F0902030302020204" pitchFamily="66" charset="0"/>
            </a:endParaRPr>
          </a:p>
          <a:p>
            <a:pPr fontAlgn="base"/>
            <a:r>
              <a:rPr lang="en-SG" sz="3400" dirty="0">
                <a:latin typeface="Comic Sans MS" panose="030F0902030302020204" pitchFamily="66" charset="0"/>
              </a:rPr>
              <a:t>The rise of the conscious customer </a:t>
            </a:r>
          </a:p>
          <a:p>
            <a:pPr fontAlgn="base"/>
            <a:endParaRPr lang="en-SG" sz="3400" dirty="0">
              <a:latin typeface="Comic Sans MS" panose="030F0902030302020204" pitchFamily="66" charset="0"/>
            </a:endParaRPr>
          </a:p>
          <a:p>
            <a:pPr fontAlgn="base"/>
            <a:r>
              <a:rPr lang="en-SG" sz="3400" dirty="0">
                <a:latin typeface="Comic Sans MS" panose="030F0902030302020204" pitchFamily="66" charset="0"/>
              </a:rPr>
              <a:t>The New Retail Landscape: Platform players Vs traditional retailers</a:t>
            </a:r>
          </a:p>
          <a:p>
            <a:pPr fontAlgn="base"/>
            <a:endParaRPr lang="en-SG" sz="3400" dirty="0">
              <a:latin typeface="Comic Sans MS" panose="030F0902030302020204" pitchFamily="66" charset="0"/>
            </a:endParaRPr>
          </a:p>
          <a:p>
            <a:pPr fontAlgn="base"/>
            <a:endParaRPr lang="en-US" dirty="0"/>
          </a:p>
        </p:txBody>
      </p:sp>
    </p:spTree>
    <p:extLst>
      <p:ext uri="{BB962C8B-B14F-4D97-AF65-F5344CB8AC3E}">
        <p14:creationId xmlns:p14="http://schemas.microsoft.com/office/powerpoint/2010/main" val="101433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dirty="0"/>
          </a:p>
        </p:txBody>
      </p:sp>
      <p:sp>
        <p:nvSpPr>
          <p:cNvPr id="3" name="Content Placeholder 2"/>
          <p:cNvSpPr>
            <a:spLocks noGrp="1"/>
          </p:cNvSpPr>
          <p:nvPr>
            <p:ph type="subTitle" idx="1"/>
          </p:nvPr>
        </p:nvSpPr>
        <p:spPr>
          <a:xfrm>
            <a:off x="2679906" y="1929385"/>
            <a:ext cx="6831673" cy="1874520"/>
          </a:xfrm>
        </p:spPr>
        <p:txBody>
          <a:bodyPr>
            <a:normAutofit/>
          </a:bodyPr>
          <a:lstStyle/>
          <a:p>
            <a:r>
              <a:rPr lang="en-US" sz="4000" dirty="0">
                <a:solidFill>
                  <a:srgbClr val="FF0000"/>
                </a:solidFill>
                <a:latin typeface="Comic Sans MS" panose="030F0702030302020204" pitchFamily="66" charset="0"/>
              </a:rPr>
              <a:t>Thank you</a:t>
            </a:r>
          </a:p>
        </p:txBody>
      </p:sp>
    </p:spTree>
    <p:extLst>
      <p:ext uri="{BB962C8B-B14F-4D97-AF65-F5344CB8AC3E}">
        <p14:creationId xmlns:p14="http://schemas.microsoft.com/office/powerpoint/2010/main" val="100648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96715"/>
            <a:ext cx="9601200" cy="945228"/>
          </a:xfrm>
        </p:spPr>
        <p:txBody>
          <a:bodyPr>
            <a:normAutofit/>
          </a:bodyPr>
          <a:lstStyle/>
          <a:p>
            <a:r>
              <a:rPr lang="en-US" sz="3200" b="1" u="sng" dirty="0">
                <a:solidFill>
                  <a:srgbClr val="FF0000"/>
                </a:solidFill>
                <a:latin typeface="Comic Sans MS" charset="0"/>
                <a:ea typeface="Comic Sans MS" charset="0"/>
                <a:cs typeface="Comic Sans MS" charset="0"/>
              </a:rPr>
              <a:t>Outline</a:t>
            </a:r>
          </a:p>
        </p:txBody>
      </p:sp>
      <p:sp>
        <p:nvSpPr>
          <p:cNvPr id="3" name="Content Placeholder 2"/>
          <p:cNvSpPr>
            <a:spLocks noGrp="1"/>
          </p:cNvSpPr>
          <p:nvPr>
            <p:ph idx="1"/>
          </p:nvPr>
        </p:nvSpPr>
        <p:spPr>
          <a:xfrm>
            <a:off x="773723" y="677008"/>
            <a:ext cx="11418277" cy="6765783"/>
          </a:xfrm>
        </p:spPr>
        <p:txBody>
          <a:bodyPr>
            <a:noAutofit/>
          </a:bodyPr>
          <a:lstStyle/>
          <a:p>
            <a:r>
              <a:rPr lang="en-US" sz="2800" dirty="0">
                <a:latin typeface="Comic Sans MS" charset="0"/>
                <a:ea typeface="Comic Sans MS" charset="0"/>
                <a:cs typeface="Comic Sans MS" charset="0"/>
              </a:rPr>
              <a:t>Retail in Singapore: Understanding the Retail Scene and its challenges </a:t>
            </a:r>
          </a:p>
          <a:p>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Case Study: Mohamed Mustafa &amp; </a:t>
            </a:r>
            <a:r>
              <a:rPr lang="en-US" sz="2800" dirty="0" err="1">
                <a:latin typeface="Comic Sans MS" charset="0"/>
                <a:ea typeface="Comic Sans MS" charset="0"/>
                <a:cs typeface="Comic Sans MS" charset="0"/>
              </a:rPr>
              <a:t>Samsudin</a:t>
            </a:r>
            <a:r>
              <a:rPr lang="en-US" sz="2800" dirty="0">
                <a:latin typeface="Comic Sans MS" charset="0"/>
                <a:ea typeface="Comic Sans MS" charset="0"/>
                <a:cs typeface="Comic Sans MS" charset="0"/>
              </a:rPr>
              <a:t> Co Pte. Ltd</a:t>
            </a:r>
          </a:p>
          <a:p>
            <a:pPr lvl="1"/>
            <a:r>
              <a:rPr lang="en-US" sz="2800" i="0" dirty="0">
                <a:latin typeface="Comic Sans MS" charset="0"/>
                <a:ea typeface="Comic Sans MS" charset="0"/>
                <a:cs typeface="Comic Sans MS" charset="0"/>
              </a:rPr>
              <a:t>Early Years, 1950s-1970s</a:t>
            </a:r>
          </a:p>
          <a:p>
            <a:pPr lvl="3"/>
            <a:r>
              <a:rPr lang="en-US" sz="2600" i="0" dirty="0">
                <a:latin typeface="Comic Sans MS" charset="0"/>
                <a:ea typeface="Comic Sans MS" charset="0"/>
                <a:cs typeface="Comic Sans MS" charset="0"/>
              </a:rPr>
              <a:t>Expansion, 1970s</a:t>
            </a:r>
          </a:p>
          <a:p>
            <a:pPr lvl="3"/>
            <a:r>
              <a:rPr lang="en-US" sz="2800" i="0" dirty="0">
                <a:latin typeface="Comic Sans MS" charset="0"/>
                <a:ea typeface="Comic Sans MS" charset="0"/>
                <a:cs typeface="Comic Sans MS" charset="0"/>
              </a:rPr>
              <a:t>Regional Expansion</a:t>
            </a:r>
          </a:p>
          <a:p>
            <a:pPr lvl="3"/>
            <a:r>
              <a:rPr lang="en-US" sz="2800" i="0" dirty="0">
                <a:latin typeface="Comic Sans MS" charset="0"/>
                <a:ea typeface="Comic Sans MS" charset="0"/>
                <a:cs typeface="Comic Sans MS" charset="0"/>
              </a:rPr>
              <a:t>Diversification </a:t>
            </a:r>
          </a:p>
          <a:p>
            <a:pPr lvl="3"/>
            <a:r>
              <a:rPr lang="en-US" sz="2800" i="0" dirty="0">
                <a:latin typeface="Comic Sans MS" charset="0"/>
                <a:ea typeface="Comic Sans MS" charset="0"/>
                <a:cs typeface="Comic Sans MS" charset="0"/>
              </a:rPr>
              <a:t>Business Model and Market Niches</a:t>
            </a:r>
          </a:p>
          <a:p>
            <a:pPr lvl="3"/>
            <a:r>
              <a:rPr lang="en-US" sz="2800" i="0" dirty="0">
                <a:latin typeface="Comic Sans MS" charset="0"/>
                <a:ea typeface="Comic Sans MS" charset="0"/>
                <a:cs typeface="Comic Sans MS" charset="0"/>
              </a:rPr>
              <a:t>Challenges Mustafa faces</a:t>
            </a:r>
          </a:p>
          <a:p>
            <a:pPr marL="0" lvl="3" indent="0">
              <a:buNone/>
            </a:pPr>
            <a:endParaRPr lang="en-US" sz="2800" i="0" dirty="0">
              <a:latin typeface="Comic Sans MS" charset="0"/>
              <a:ea typeface="Comic Sans MS" charset="0"/>
              <a:cs typeface="Comic Sans MS" charset="0"/>
            </a:endParaRPr>
          </a:p>
          <a:p>
            <a:pPr lvl="2"/>
            <a:r>
              <a:rPr lang="en-US" sz="2800" dirty="0">
                <a:latin typeface="Comic Sans MS" charset="0"/>
                <a:ea typeface="Comic Sans MS" charset="0"/>
                <a:cs typeface="Comic Sans MS" charset="0"/>
              </a:rPr>
              <a:t>The Future of Retail? </a:t>
            </a:r>
            <a:endParaRPr lang="en-US" sz="2800" i="0" dirty="0">
              <a:latin typeface="Comic Sans MS" charset="0"/>
              <a:ea typeface="Comic Sans MS" charset="0"/>
              <a:cs typeface="Comic Sans MS" charset="0"/>
            </a:endParaRPr>
          </a:p>
        </p:txBody>
      </p:sp>
    </p:spTree>
    <p:extLst>
      <p:ext uri="{BB962C8B-B14F-4D97-AF65-F5344CB8AC3E}">
        <p14:creationId xmlns:p14="http://schemas.microsoft.com/office/powerpoint/2010/main" val="1120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B13DB-CE14-444F-8EEB-62F9EAEBB8D3}"/>
              </a:ext>
            </a:extLst>
          </p:cNvPr>
          <p:cNvSpPr>
            <a:spLocks noGrp="1"/>
          </p:cNvSpPr>
          <p:nvPr>
            <p:ph type="title"/>
          </p:nvPr>
        </p:nvSpPr>
        <p:spPr>
          <a:xfrm>
            <a:off x="820615" y="99646"/>
            <a:ext cx="9601200" cy="1485900"/>
          </a:xfrm>
        </p:spPr>
        <p:txBody>
          <a:bodyPr>
            <a:normAutofit/>
          </a:bodyPr>
          <a:lstStyle/>
          <a:p>
            <a:r>
              <a:rPr lang="en-US" sz="3200" u="sng" dirty="0">
                <a:solidFill>
                  <a:srgbClr val="FF0000"/>
                </a:solidFill>
                <a:latin typeface="Comic Sans MS" panose="030F0902030302020204" pitchFamily="66" charset="0"/>
              </a:rPr>
              <a:t>Retail in Singapore</a:t>
            </a:r>
          </a:p>
        </p:txBody>
      </p:sp>
      <p:sp>
        <p:nvSpPr>
          <p:cNvPr id="3" name="Content Placeholder 2">
            <a:extLst>
              <a:ext uri="{FF2B5EF4-FFF2-40B4-BE49-F238E27FC236}">
                <a16:creationId xmlns:a16="http://schemas.microsoft.com/office/drawing/2014/main" xmlns="" id="{8ABCFA0A-613A-9844-9BEC-C72617CC4FE8}"/>
              </a:ext>
            </a:extLst>
          </p:cNvPr>
          <p:cNvSpPr>
            <a:spLocks noGrp="1"/>
          </p:cNvSpPr>
          <p:nvPr>
            <p:ph idx="1"/>
          </p:nvPr>
        </p:nvSpPr>
        <p:spPr>
          <a:xfrm>
            <a:off x="820614" y="1230923"/>
            <a:ext cx="11215441" cy="5744308"/>
          </a:xfrm>
        </p:spPr>
        <p:txBody>
          <a:bodyPr>
            <a:noAutofit/>
          </a:bodyPr>
          <a:lstStyle/>
          <a:p>
            <a:r>
              <a:rPr lang="en-US" sz="2400" dirty="0">
                <a:latin typeface="Comic Sans MS" panose="030F0902030302020204" pitchFamily="66" charset="0"/>
              </a:rPr>
              <a:t>Retail in GDP and role in employment</a:t>
            </a:r>
          </a:p>
          <a:p>
            <a:pPr marL="0" indent="0">
              <a:buNone/>
            </a:pPr>
            <a:endParaRPr lang="en-US" sz="2400" dirty="0">
              <a:latin typeface="Comic Sans MS" panose="030F0902030302020204" pitchFamily="66" charset="0"/>
            </a:endParaRPr>
          </a:p>
          <a:p>
            <a:pPr marL="0" indent="0">
              <a:buNone/>
            </a:pPr>
            <a:endParaRPr lang="en-US" sz="2400" dirty="0">
              <a:latin typeface="Comic Sans MS" panose="030F0902030302020204" pitchFamily="66" charset="0"/>
            </a:endParaRPr>
          </a:p>
          <a:p>
            <a:r>
              <a:rPr lang="en-US" sz="2400" dirty="0">
                <a:latin typeface="Comic Sans MS" panose="030F0902030302020204" pitchFamily="66" charset="0"/>
              </a:rPr>
              <a:t>Global collapse in retailing</a:t>
            </a:r>
          </a:p>
          <a:p>
            <a:endParaRPr lang="en-US" sz="2400" dirty="0">
              <a:latin typeface="Comic Sans MS" panose="030F0902030302020204" pitchFamily="66" charset="0"/>
            </a:endParaRPr>
          </a:p>
          <a:p>
            <a:endParaRPr lang="en-US" sz="2400" dirty="0">
              <a:latin typeface="Comic Sans MS" panose="030F0902030302020204" pitchFamily="66" charset="0"/>
            </a:endParaRPr>
          </a:p>
          <a:p>
            <a:r>
              <a:rPr lang="en-US" sz="2400" dirty="0">
                <a:latin typeface="Comic Sans MS" panose="030F0902030302020204" pitchFamily="66" charset="0"/>
              </a:rPr>
              <a:t>Challenges which Retail faces</a:t>
            </a:r>
          </a:p>
          <a:p>
            <a:endParaRPr lang="en-US" sz="2400" dirty="0">
              <a:latin typeface="Comic Sans MS" panose="030F0902030302020204" pitchFamily="66" charset="0"/>
            </a:endParaRPr>
          </a:p>
          <a:p>
            <a:endParaRPr lang="en-US" sz="2400" dirty="0">
              <a:latin typeface="Comic Sans MS" panose="030F0902030302020204" pitchFamily="66" charset="0"/>
            </a:endParaRPr>
          </a:p>
          <a:p>
            <a:r>
              <a:rPr lang="en-US" sz="2400" dirty="0">
                <a:latin typeface="Comic Sans MS" panose="030F0902030302020204" pitchFamily="66" charset="0"/>
              </a:rPr>
              <a:t>Retail in a constant state of renewal since the earliest days of commerce</a:t>
            </a:r>
          </a:p>
          <a:p>
            <a:pPr marL="0" indent="0">
              <a:buNone/>
            </a:pPr>
            <a:endParaRPr lang="en-US" sz="2400" dirty="0">
              <a:latin typeface="Comic Sans MS" panose="030F0902030302020204" pitchFamily="66" charset="0"/>
            </a:endParaRPr>
          </a:p>
        </p:txBody>
      </p:sp>
    </p:spTree>
    <p:extLst>
      <p:ext uri="{BB962C8B-B14F-4D97-AF65-F5344CB8AC3E}">
        <p14:creationId xmlns:p14="http://schemas.microsoft.com/office/powerpoint/2010/main" val="36860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411079" y="0"/>
            <a:ext cx="5372100" cy="3581400"/>
          </a:xfrm>
          <a:prstGeom prst="rect">
            <a:avLst/>
          </a:prstGeom>
        </p:spPr>
      </p:pic>
      <p:pic>
        <p:nvPicPr>
          <p:cNvPr id="1026" name="Picture 2" descr="http://www.straitstimes.com/sites/default/files/styles/article_pictrure_780x520_/public/articles/2017/01/11/2110536_-_06_10_2005.jpg?itok=QSgBDE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237" y="2286000"/>
            <a:ext cx="6143625" cy="40957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AB40F22D-432C-D240-808F-B1247C277F2C}"/>
              </a:ext>
            </a:extLst>
          </p:cNvPr>
          <p:cNvSpPr txBox="1"/>
          <p:nvPr/>
        </p:nvSpPr>
        <p:spPr>
          <a:xfrm>
            <a:off x="6744097" y="245416"/>
            <a:ext cx="5016117" cy="584775"/>
          </a:xfrm>
          <a:prstGeom prst="rect">
            <a:avLst/>
          </a:prstGeom>
          <a:noFill/>
        </p:spPr>
        <p:txBody>
          <a:bodyPr wrap="none" rtlCol="0">
            <a:spAutoFit/>
          </a:bodyPr>
          <a:lstStyle/>
          <a:p>
            <a:r>
              <a:rPr lang="en-US" sz="3200" b="1" dirty="0">
                <a:solidFill>
                  <a:srgbClr val="FF0000"/>
                </a:solidFill>
                <a:latin typeface="Comic Sans MS" panose="030F0902030302020204" pitchFamily="66" charset="0"/>
              </a:rPr>
              <a:t>Mustafa : A Retail Icon</a:t>
            </a:r>
          </a:p>
        </p:txBody>
      </p:sp>
    </p:spTree>
    <p:extLst>
      <p:ext uri="{BB962C8B-B14F-4D97-AF65-F5344CB8AC3E}">
        <p14:creationId xmlns:p14="http://schemas.microsoft.com/office/powerpoint/2010/main" val="250707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61" y="11724"/>
            <a:ext cx="9601200" cy="791307"/>
          </a:xfrm>
        </p:spPr>
        <p:txBody>
          <a:bodyPr/>
          <a:lstStyle/>
          <a:p>
            <a:r>
              <a:rPr lang="en-US" sz="3290" b="1" u="sng" dirty="0">
                <a:solidFill>
                  <a:srgbClr val="FF0000"/>
                </a:solidFill>
                <a:latin typeface="Comic Sans MS" panose="030F0702030302020204" pitchFamily="66" charset="0"/>
              </a:rPr>
              <a:t>Early Years</a:t>
            </a:r>
          </a:p>
        </p:txBody>
      </p:sp>
      <p:sp>
        <p:nvSpPr>
          <p:cNvPr id="3" name="Content Placeholder 2"/>
          <p:cNvSpPr>
            <a:spLocks noGrp="1"/>
          </p:cNvSpPr>
          <p:nvPr>
            <p:ph idx="1"/>
          </p:nvPr>
        </p:nvSpPr>
        <p:spPr>
          <a:xfrm>
            <a:off x="691660" y="601578"/>
            <a:ext cx="11500339" cy="6133329"/>
          </a:xfrm>
        </p:spPr>
        <p:txBody>
          <a:bodyPr>
            <a:noAutofit/>
          </a:bodyPr>
          <a:lstStyle/>
          <a:p>
            <a:r>
              <a:rPr lang="en-US" sz="2800" dirty="0">
                <a:latin typeface="Comic Sans MS" panose="030F0702030302020204" pitchFamily="66" charset="0"/>
                <a:ea typeface="Comic Sans MS" charset="0"/>
                <a:cs typeface="Comic Sans MS" charset="0"/>
              </a:rPr>
              <a:t>Haji Mohamed Mustafa</a:t>
            </a:r>
          </a:p>
          <a:p>
            <a:pPr lvl="1"/>
            <a:r>
              <a:rPr lang="en-SG" sz="1800" i="0" dirty="0">
                <a:latin typeface="Comic Sans MS" panose="030F0702030302020204" pitchFamily="66" charset="0"/>
              </a:rPr>
              <a:t>1916–2001</a:t>
            </a:r>
            <a:r>
              <a:rPr lang="en-US" sz="1800" i="0" dirty="0">
                <a:latin typeface="Comic Sans MS" panose="030F0702030302020204" pitchFamily="66" charset="0"/>
                <a:ea typeface="Comic Sans MS" charset="0"/>
                <a:cs typeface="Comic Sans MS" charset="0"/>
              </a:rPr>
              <a:t> </a:t>
            </a:r>
            <a:r>
              <a:rPr lang="en-US" sz="1800" i="0" dirty="0" err="1">
                <a:latin typeface="Comic Sans MS" panose="030F0702030302020204" pitchFamily="66" charset="0"/>
                <a:ea typeface="Comic Sans MS" charset="0"/>
                <a:cs typeface="Comic Sans MS" charset="0"/>
              </a:rPr>
              <a:t>Jaunpur</a:t>
            </a:r>
            <a:r>
              <a:rPr lang="en-US" sz="1800" i="0" dirty="0">
                <a:latin typeface="Comic Sans MS" panose="030F0702030302020204" pitchFamily="66" charset="0"/>
                <a:ea typeface="Comic Sans MS" charset="0"/>
                <a:cs typeface="Comic Sans MS" charset="0"/>
              </a:rPr>
              <a:t>, Uttar Pradesh</a:t>
            </a:r>
          </a:p>
          <a:p>
            <a:pPr lvl="1"/>
            <a:r>
              <a:rPr lang="en-SG" sz="2800" i="0" dirty="0" err="1">
                <a:latin typeface="Comic Sans MS" panose="030F0702030302020204" pitchFamily="66" charset="0"/>
              </a:rPr>
              <a:t>Samssuddin</a:t>
            </a:r>
            <a:endParaRPr lang="en-US" sz="2800" i="0" dirty="0">
              <a:latin typeface="Comic Sans MS" panose="030F0702030302020204" pitchFamily="66" charset="0"/>
              <a:ea typeface="Comic Sans MS" charset="0"/>
              <a:cs typeface="Comic Sans MS" charset="0"/>
            </a:endParaRPr>
          </a:p>
          <a:p>
            <a:endParaRPr lang="en-US" sz="2800" dirty="0">
              <a:latin typeface="Comic Sans MS" panose="030F0702030302020204" pitchFamily="66" charset="0"/>
              <a:ea typeface="Comic Sans MS" charset="0"/>
              <a:cs typeface="Comic Sans MS" charset="0"/>
            </a:endParaRPr>
          </a:p>
          <a:p>
            <a:pPr marL="0" indent="0">
              <a:buNone/>
            </a:pPr>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Muar, Malaysia: peddling food</a:t>
            </a:r>
          </a:p>
          <a:p>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1952: Singapore</a:t>
            </a:r>
          </a:p>
          <a:p>
            <a:endParaRPr lang="en-US" sz="2800" dirty="0">
              <a:latin typeface="Comic Sans MS" charset="0"/>
              <a:ea typeface="Comic Sans MS" charset="0"/>
              <a:cs typeface="Comic Sans MS" charset="0"/>
            </a:endParaRPr>
          </a:p>
          <a:p>
            <a:r>
              <a:rPr lang="en-US" sz="2800" dirty="0" err="1">
                <a:latin typeface="Comic Sans MS" charset="0"/>
                <a:ea typeface="Comic Sans MS" charset="0"/>
                <a:cs typeface="Comic Sans MS" charset="0"/>
              </a:rPr>
              <a:t>Mustaq</a:t>
            </a:r>
            <a:r>
              <a:rPr lang="en-US" sz="2800" dirty="0">
                <a:latin typeface="Comic Sans MS" charset="0"/>
                <a:ea typeface="Comic Sans MS" charset="0"/>
                <a:cs typeface="Comic Sans MS" charset="0"/>
              </a:rPr>
              <a:t> Ahmad joined the firm </a:t>
            </a:r>
          </a:p>
          <a:p>
            <a:pPr marL="0" indent="0">
              <a:buNone/>
            </a:pPr>
            <a:r>
              <a:rPr lang="en-US" sz="2800" dirty="0">
                <a:latin typeface="Comic Sans MS" charset="0"/>
                <a:ea typeface="Comic Sans MS" charset="0"/>
                <a:cs typeface="Comic Sans MS" charset="0"/>
              </a:rPr>
              <a:t>in 1956: food business</a:t>
            </a:r>
          </a:p>
          <a:p>
            <a:pPr lvl="1"/>
            <a:r>
              <a:rPr lang="en-US" sz="2800" i="0" dirty="0">
                <a:latin typeface="Comic Sans MS" charset="0"/>
                <a:ea typeface="Comic Sans MS" charset="0"/>
                <a:cs typeface="Comic Sans MS" charset="0"/>
              </a:rPr>
              <a:t>Handkerchiefs</a:t>
            </a:r>
          </a:p>
          <a:p>
            <a:pPr marL="0" lvl="1" indent="0">
              <a:buNone/>
            </a:pPr>
            <a:endParaRPr lang="en-US" sz="2800" i="0" dirty="0">
              <a:latin typeface="Comic Sans MS" panose="030F0702030302020204" pitchFamily="66" charset="0"/>
              <a:ea typeface="Comic Sans MS" charset="0"/>
              <a:cs typeface="Comic Sans MS" charset="0"/>
            </a:endParaRPr>
          </a:p>
        </p:txBody>
      </p:sp>
      <p:pic>
        <p:nvPicPr>
          <p:cNvPr id="4" name="Picture 3"/>
          <p:cNvPicPr>
            <a:picLocks noChangeAspect="1"/>
          </p:cNvPicPr>
          <p:nvPr/>
        </p:nvPicPr>
        <p:blipFill>
          <a:blip r:embed="rId3"/>
          <a:stretch>
            <a:fillRect/>
          </a:stretch>
        </p:blipFill>
        <p:spPr>
          <a:xfrm>
            <a:off x="7104185" y="123092"/>
            <a:ext cx="5087815" cy="6476999"/>
          </a:xfrm>
          <a:prstGeom prst="rect">
            <a:avLst/>
          </a:prstGeom>
        </p:spPr>
      </p:pic>
    </p:spTree>
    <p:extLst>
      <p:ext uri="{BB962C8B-B14F-4D97-AF65-F5344CB8AC3E}">
        <p14:creationId xmlns:p14="http://schemas.microsoft.com/office/powerpoint/2010/main" val="177551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32" y="1"/>
            <a:ext cx="9671538" cy="1254368"/>
          </a:xfrm>
        </p:spPr>
        <p:txBody>
          <a:bodyPr/>
          <a:lstStyle/>
          <a:p>
            <a:r>
              <a:rPr lang="en-US" sz="3200" b="1" u="sng" dirty="0">
                <a:solidFill>
                  <a:srgbClr val="FF0000"/>
                </a:solidFill>
                <a:latin typeface="Comic Sans MS" charset="0"/>
                <a:ea typeface="Comic Sans MS" charset="0"/>
                <a:cs typeface="Comic Sans MS" charset="0"/>
              </a:rPr>
              <a:t>Consolidation and Expansion Strategies </a:t>
            </a:r>
          </a:p>
        </p:txBody>
      </p:sp>
      <p:sp>
        <p:nvSpPr>
          <p:cNvPr id="3" name="Content Placeholder 2"/>
          <p:cNvSpPr>
            <a:spLocks noGrp="1"/>
          </p:cNvSpPr>
          <p:nvPr>
            <p:ph idx="1"/>
          </p:nvPr>
        </p:nvSpPr>
        <p:spPr>
          <a:xfrm>
            <a:off x="797169" y="1348153"/>
            <a:ext cx="11394831" cy="5756031"/>
          </a:xfrm>
        </p:spPr>
        <p:txBody>
          <a:bodyPr>
            <a:noAutofit/>
          </a:bodyPr>
          <a:lstStyle/>
          <a:p>
            <a:r>
              <a:rPr lang="en-US" dirty="0">
                <a:latin typeface="Comic Sans MS" charset="0"/>
                <a:ea typeface="Comic Sans MS" charset="0"/>
                <a:cs typeface="Comic Sans MS" charset="0"/>
              </a:rPr>
              <a:t>Entry into retail clothing 1965</a:t>
            </a:r>
          </a:p>
          <a:p>
            <a:endParaRPr lang="en-US" dirty="0">
              <a:latin typeface="Comic Sans MS" charset="0"/>
              <a:ea typeface="Comic Sans MS" charset="0"/>
              <a:cs typeface="Comic Sans MS" charset="0"/>
            </a:endParaRPr>
          </a:p>
          <a:p>
            <a:endParaRPr lang="en-US" dirty="0">
              <a:latin typeface="Comic Sans MS" charset="0"/>
              <a:ea typeface="Comic Sans MS" charset="0"/>
              <a:cs typeface="Comic Sans MS" charset="0"/>
            </a:endParaRPr>
          </a:p>
          <a:p>
            <a:pPr marL="0" indent="0">
              <a:buNone/>
            </a:pPr>
            <a:endParaRPr lang="en-US" dirty="0">
              <a:latin typeface="Comic Sans MS" charset="0"/>
              <a:ea typeface="Comic Sans MS" charset="0"/>
              <a:cs typeface="Comic Sans MS" charset="0"/>
            </a:endParaRPr>
          </a:p>
          <a:p>
            <a:r>
              <a:rPr lang="en-US" dirty="0">
                <a:latin typeface="Comic Sans MS" charset="0"/>
                <a:ea typeface="Comic Sans MS" charset="0"/>
                <a:cs typeface="Comic Sans MS" charset="0"/>
              </a:rPr>
              <a:t>Mohammed Mustafa &amp; </a:t>
            </a:r>
            <a:r>
              <a:rPr lang="en-US" dirty="0" err="1">
                <a:latin typeface="Comic Sans MS" charset="0"/>
                <a:ea typeface="Comic Sans MS" charset="0"/>
                <a:cs typeface="Comic Sans MS" charset="0"/>
              </a:rPr>
              <a:t>Samsuddin</a:t>
            </a:r>
            <a:r>
              <a:rPr lang="en-US" dirty="0">
                <a:latin typeface="Comic Sans MS" charset="0"/>
                <a:ea typeface="Comic Sans MS" charset="0"/>
                <a:cs typeface="Comic Sans MS" charset="0"/>
              </a:rPr>
              <a:t> Co (MM &amp; S) 1971: Campbell Lane (500 square feet space)</a:t>
            </a:r>
          </a:p>
          <a:p>
            <a:pPr marL="0" indent="0">
              <a:buNone/>
            </a:pPr>
            <a:endParaRPr lang="en-US" dirty="0">
              <a:latin typeface="Comic Sans MS" charset="0"/>
              <a:ea typeface="Comic Sans MS" charset="0"/>
              <a:cs typeface="Comic Sans MS" charset="0"/>
            </a:endParaRPr>
          </a:p>
          <a:p>
            <a:pPr marL="0" indent="0">
              <a:buNone/>
            </a:pPr>
            <a:endParaRPr lang="en-US" dirty="0">
              <a:latin typeface="Comic Sans MS" charset="0"/>
              <a:ea typeface="Comic Sans MS" charset="0"/>
              <a:cs typeface="Comic Sans MS" charset="0"/>
            </a:endParaRPr>
          </a:p>
          <a:p>
            <a:pPr marL="0" indent="0">
              <a:buNone/>
            </a:pPr>
            <a:endParaRPr lang="en-US" dirty="0">
              <a:latin typeface="Comic Sans MS" charset="0"/>
              <a:ea typeface="Comic Sans MS" charset="0"/>
              <a:cs typeface="Comic Sans MS" charset="0"/>
            </a:endParaRPr>
          </a:p>
          <a:p>
            <a:r>
              <a:rPr lang="en-US" dirty="0">
                <a:latin typeface="Comic Sans MS" charset="0"/>
                <a:ea typeface="Comic Sans MS" charset="0"/>
                <a:cs typeface="Comic Sans MS" charset="0"/>
              </a:rPr>
              <a:t>Move to Serangoon Road, 1973 </a:t>
            </a:r>
          </a:p>
          <a:p>
            <a:pPr lvl="1"/>
            <a:r>
              <a:rPr lang="en-US" i="0" dirty="0">
                <a:latin typeface="Comic Sans MS" charset="0"/>
                <a:ea typeface="Comic Sans MS" charset="0"/>
                <a:cs typeface="Comic Sans MS" charset="0"/>
              </a:rPr>
              <a:t>New Interests </a:t>
            </a:r>
          </a:p>
        </p:txBody>
      </p:sp>
    </p:spTree>
    <p:extLst>
      <p:ext uri="{BB962C8B-B14F-4D97-AF65-F5344CB8AC3E}">
        <p14:creationId xmlns:p14="http://schemas.microsoft.com/office/powerpoint/2010/main" val="40927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840A9-5BD2-6C4E-88C7-AA3791F14E5E}"/>
              </a:ext>
            </a:extLst>
          </p:cNvPr>
          <p:cNvSpPr>
            <a:spLocks noGrp="1"/>
          </p:cNvSpPr>
          <p:nvPr>
            <p:ph type="title"/>
          </p:nvPr>
        </p:nvSpPr>
        <p:spPr>
          <a:xfrm>
            <a:off x="818148" y="247650"/>
            <a:ext cx="9601200" cy="1485900"/>
          </a:xfrm>
        </p:spPr>
        <p:txBody>
          <a:bodyPr>
            <a:normAutofit/>
          </a:bodyPr>
          <a:lstStyle/>
          <a:p>
            <a:r>
              <a:rPr lang="en-US" sz="3200" b="1" u="sng" dirty="0">
                <a:solidFill>
                  <a:srgbClr val="FF0000"/>
                </a:solidFill>
                <a:latin typeface="Comic Sans MS" panose="030F0902030302020204" pitchFamily="66" charset="0"/>
              </a:rPr>
              <a:t>Expansion, 1980s onwards</a:t>
            </a:r>
          </a:p>
        </p:txBody>
      </p:sp>
      <p:sp>
        <p:nvSpPr>
          <p:cNvPr id="3" name="Content Placeholder 2">
            <a:extLst>
              <a:ext uri="{FF2B5EF4-FFF2-40B4-BE49-F238E27FC236}">
                <a16:creationId xmlns:a16="http://schemas.microsoft.com/office/drawing/2014/main" xmlns="" id="{46B039E9-0C51-974F-BF4E-41E8A3E54D9A}"/>
              </a:ext>
            </a:extLst>
          </p:cNvPr>
          <p:cNvSpPr>
            <a:spLocks noGrp="1"/>
          </p:cNvSpPr>
          <p:nvPr>
            <p:ph idx="1"/>
          </p:nvPr>
        </p:nvSpPr>
        <p:spPr>
          <a:xfrm>
            <a:off x="818148" y="1299410"/>
            <a:ext cx="11373852" cy="5558589"/>
          </a:xfrm>
        </p:spPr>
        <p:txBody>
          <a:bodyPr>
            <a:normAutofit/>
          </a:bodyPr>
          <a:lstStyle/>
          <a:p>
            <a:r>
              <a:rPr lang="en-US" sz="2400" dirty="0">
                <a:latin typeface="Comic Sans MS" panose="030F0902030302020204" pitchFamily="66" charset="0"/>
              </a:rPr>
              <a:t>Boom in Tourism, 1970s – 1980s</a:t>
            </a:r>
          </a:p>
          <a:p>
            <a:endParaRPr lang="en-US" sz="2400" dirty="0">
              <a:latin typeface="Comic Sans MS" panose="030F0902030302020204" pitchFamily="66" charset="0"/>
            </a:endParaRPr>
          </a:p>
          <a:p>
            <a:r>
              <a:rPr lang="en-US" sz="2400" dirty="0">
                <a:latin typeface="Comic Sans MS" panose="030F0902030302020204" pitchFamily="66" charset="0"/>
              </a:rPr>
              <a:t>Recession of 1985: The turning point in policy towards Private Enterprise</a:t>
            </a:r>
          </a:p>
          <a:p>
            <a:pPr lvl="1"/>
            <a:r>
              <a:rPr lang="en-US" sz="2400" i="0" dirty="0">
                <a:latin typeface="Comic Sans MS" panose="030F0902030302020204" pitchFamily="66" charset="0"/>
              </a:rPr>
              <a:t>New Policy towards SMEs</a:t>
            </a:r>
          </a:p>
          <a:p>
            <a:r>
              <a:rPr lang="en-US" sz="2400" dirty="0">
                <a:latin typeface="Comic Sans MS" panose="030F0902030302020204" pitchFamily="66" charset="0"/>
              </a:rPr>
              <a:t>1985: Acquisition of the old store for conservation </a:t>
            </a:r>
          </a:p>
          <a:p>
            <a:r>
              <a:rPr lang="en-US" sz="2400" i="0" dirty="0">
                <a:latin typeface="Comic Sans MS" panose="030F0902030302020204" pitchFamily="66" charset="0"/>
              </a:rPr>
              <a:t>1986: Move to new Premises</a:t>
            </a:r>
          </a:p>
          <a:p>
            <a:endParaRPr lang="en-US" sz="2400" dirty="0">
              <a:latin typeface="Comic Sans MS" panose="030F0902030302020204" pitchFamily="66" charset="0"/>
            </a:endParaRPr>
          </a:p>
          <a:p>
            <a:r>
              <a:rPr lang="en-US" sz="2400" i="0" dirty="0">
                <a:latin typeface="Comic Sans MS" panose="030F0902030302020204" pitchFamily="66" charset="0"/>
              </a:rPr>
              <a:t>Mustafa acquires old shop houses</a:t>
            </a:r>
          </a:p>
          <a:p>
            <a:pPr lvl="1"/>
            <a:r>
              <a:rPr lang="en-US" sz="2400" i="0" dirty="0">
                <a:latin typeface="Comic Sans MS" panose="030F0902030302020204" pitchFamily="66" charset="0"/>
              </a:rPr>
              <a:t>New Retail Space: 85,000 </a:t>
            </a:r>
            <a:r>
              <a:rPr lang="en-US" sz="2400" i="0" dirty="0" err="1">
                <a:latin typeface="Comic Sans MS" panose="030F0902030302020204" pitchFamily="66" charset="0"/>
              </a:rPr>
              <a:t>sq</a:t>
            </a:r>
            <a:r>
              <a:rPr lang="en-US" sz="2400" i="0" dirty="0">
                <a:latin typeface="Comic Sans MS" panose="030F0902030302020204" pitchFamily="66" charset="0"/>
              </a:rPr>
              <a:t> feet</a:t>
            </a:r>
          </a:p>
          <a:p>
            <a:pPr lvl="1"/>
            <a:r>
              <a:rPr lang="en-US" sz="2400" i="0" dirty="0">
                <a:latin typeface="Comic Sans MS" panose="030F0902030302020204" pitchFamily="66" charset="0"/>
              </a:rPr>
              <a:t>130 room hotel</a:t>
            </a:r>
          </a:p>
          <a:p>
            <a:pPr lvl="1"/>
            <a:r>
              <a:rPr lang="en-US" sz="2400" i="0" dirty="0">
                <a:latin typeface="Comic Sans MS" panose="030F0902030302020204" pitchFamily="66" charset="0"/>
              </a:rPr>
              <a:t>1996: Retail space expanded: 160,000 </a:t>
            </a:r>
            <a:r>
              <a:rPr lang="en-US" sz="2400" i="0" dirty="0" err="1">
                <a:latin typeface="Comic Sans MS" panose="030F0902030302020204" pitchFamily="66" charset="0"/>
              </a:rPr>
              <a:t>sq</a:t>
            </a:r>
            <a:r>
              <a:rPr lang="en-US" sz="2400" i="0" dirty="0">
                <a:latin typeface="Comic Sans MS" panose="030F0902030302020204" pitchFamily="66" charset="0"/>
              </a:rPr>
              <a:t> feet</a:t>
            </a:r>
          </a:p>
        </p:txBody>
      </p:sp>
    </p:spTree>
    <p:extLst>
      <p:ext uri="{BB962C8B-B14F-4D97-AF65-F5344CB8AC3E}">
        <p14:creationId xmlns:p14="http://schemas.microsoft.com/office/powerpoint/2010/main" val="386267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128954"/>
            <a:ext cx="10128738" cy="1055077"/>
          </a:xfrm>
        </p:spPr>
        <p:txBody>
          <a:bodyPr/>
          <a:lstStyle/>
          <a:p>
            <a:r>
              <a:rPr lang="en-US" sz="3600" b="1" u="sng" dirty="0">
                <a:solidFill>
                  <a:srgbClr val="FF0000"/>
                </a:solidFill>
                <a:latin typeface="Comic Sans MS" charset="0"/>
                <a:ea typeface="Comic Sans MS" charset="0"/>
                <a:cs typeface="Comic Sans MS" charset="0"/>
              </a:rPr>
              <a:t>1990s Retail Slump and its Impact </a:t>
            </a:r>
          </a:p>
        </p:txBody>
      </p:sp>
      <p:sp>
        <p:nvSpPr>
          <p:cNvPr id="3" name="Content Placeholder 2"/>
          <p:cNvSpPr>
            <a:spLocks noGrp="1"/>
          </p:cNvSpPr>
          <p:nvPr>
            <p:ph idx="1"/>
          </p:nvPr>
        </p:nvSpPr>
        <p:spPr>
          <a:xfrm>
            <a:off x="633046" y="1184031"/>
            <a:ext cx="11558954" cy="5313022"/>
          </a:xfrm>
        </p:spPr>
        <p:txBody>
          <a:bodyPr/>
          <a:lstStyle/>
          <a:p>
            <a:r>
              <a:rPr lang="en-US" sz="2800" dirty="0">
                <a:latin typeface="Comic Sans MS" charset="0"/>
                <a:ea typeface="Comic Sans MS" charset="0"/>
                <a:cs typeface="Comic Sans MS" charset="0"/>
              </a:rPr>
              <a:t>Retail Slump of mid 1990s</a:t>
            </a:r>
          </a:p>
          <a:p>
            <a:endParaRPr lang="en-US" sz="2800" dirty="0">
              <a:latin typeface="Comic Sans MS" charset="0"/>
              <a:ea typeface="Comic Sans MS" charset="0"/>
              <a:cs typeface="Comic Sans MS" charset="0"/>
            </a:endParaRPr>
          </a:p>
          <a:p>
            <a:pPr marL="0" indent="0">
              <a:buNone/>
            </a:pPr>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Limited Impact </a:t>
            </a:r>
          </a:p>
          <a:p>
            <a:pPr marL="0" indent="0">
              <a:buNone/>
            </a:pPr>
            <a:endParaRPr lang="en-US" sz="2800" dirty="0">
              <a:latin typeface="Comic Sans MS" charset="0"/>
              <a:ea typeface="Comic Sans MS" charset="0"/>
              <a:cs typeface="Comic Sans MS" charset="0"/>
            </a:endParaRPr>
          </a:p>
          <a:p>
            <a:pPr marL="0" indent="0">
              <a:buNone/>
            </a:pPr>
            <a:endParaRPr lang="en-US" sz="2800" dirty="0">
              <a:latin typeface="Comic Sans MS" charset="0"/>
              <a:ea typeface="Comic Sans MS" charset="0"/>
              <a:cs typeface="Comic Sans MS" charset="0"/>
            </a:endParaRPr>
          </a:p>
          <a:p>
            <a:pPr marL="0" indent="0">
              <a:buNone/>
            </a:pPr>
            <a:endParaRPr lang="en-US" sz="2800" dirty="0">
              <a:latin typeface="Comic Sans MS" charset="0"/>
              <a:ea typeface="Comic Sans MS" charset="0"/>
              <a:cs typeface="Comic Sans MS" charset="0"/>
            </a:endParaRPr>
          </a:p>
          <a:p>
            <a:r>
              <a:rPr lang="en-US" sz="2800" dirty="0">
                <a:latin typeface="Comic Sans MS" charset="0"/>
                <a:ea typeface="Comic Sans MS" charset="0"/>
                <a:cs typeface="Comic Sans MS" charset="0"/>
              </a:rPr>
              <a:t>1997: Extended Mustafa Centre </a:t>
            </a:r>
            <a:r>
              <a:rPr lang="mr-IN" sz="2800" dirty="0">
                <a:latin typeface="Comic Sans MS" charset="0"/>
                <a:ea typeface="Comic Sans MS" charset="0"/>
                <a:cs typeface="Comic Sans MS" charset="0"/>
              </a:rPr>
              <a:t>–</a:t>
            </a:r>
            <a:r>
              <a:rPr lang="en-US" sz="2800" dirty="0">
                <a:latin typeface="Comic Sans MS" charset="0"/>
                <a:ea typeface="Comic Sans MS" charset="0"/>
                <a:cs typeface="Comic Sans MS" charset="0"/>
              </a:rPr>
              <a:t> S$25 million</a:t>
            </a:r>
          </a:p>
          <a:p>
            <a:endParaRPr lang="en-US" i="0" dirty="0">
              <a:latin typeface="Comic Sans MS" charset="0"/>
              <a:ea typeface="Comic Sans MS" charset="0"/>
              <a:cs typeface="Comic Sans MS" charset="0"/>
            </a:endParaRPr>
          </a:p>
          <a:p>
            <a:endParaRPr lang="en-US" dirty="0">
              <a:latin typeface="Comic Sans MS" charset="0"/>
              <a:ea typeface="Comic Sans MS" charset="0"/>
              <a:cs typeface="Comic Sans MS" charset="0"/>
            </a:endParaRPr>
          </a:p>
          <a:p>
            <a:endParaRPr lang="en-US" i="0" dirty="0">
              <a:latin typeface="Comic Sans MS" charset="0"/>
              <a:ea typeface="Comic Sans MS" charset="0"/>
              <a:cs typeface="Comic Sans MS" charset="0"/>
            </a:endParaRPr>
          </a:p>
          <a:p>
            <a:endParaRPr lang="en-US" dirty="0">
              <a:latin typeface="Comic Sans MS" charset="0"/>
              <a:ea typeface="Comic Sans MS" charset="0"/>
              <a:cs typeface="Comic Sans MS" charset="0"/>
            </a:endParaRPr>
          </a:p>
        </p:txBody>
      </p:sp>
    </p:spTree>
    <p:extLst>
      <p:ext uri="{BB962C8B-B14F-4D97-AF65-F5344CB8AC3E}">
        <p14:creationId xmlns:p14="http://schemas.microsoft.com/office/powerpoint/2010/main" val="99405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5" y="1"/>
            <a:ext cx="10676709" cy="1245326"/>
          </a:xfrm>
        </p:spPr>
        <p:txBody>
          <a:bodyPr>
            <a:normAutofit/>
          </a:bodyPr>
          <a:lstStyle/>
          <a:p>
            <a:r>
              <a:rPr lang="en-US" sz="2800" b="1" u="sng" dirty="0">
                <a:solidFill>
                  <a:srgbClr val="FF0000"/>
                </a:solidFill>
                <a:latin typeface="Comic Sans MS" panose="030F0702030302020204" pitchFamily="66" charset="0"/>
              </a:rPr>
              <a:t>Regional Expansion and Retail Innovations </a:t>
            </a:r>
            <a:br>
              <a:rPr lang="en-US" sz="2800" b="1" u="sng" dirty="0">
                <a:solidFill>
                  <a:srgbClr val="FF0000"/>
                </a:solidFill>
                <a:latin typeface="Comic Sans MS" panose="030F0702030302020204" pitchFamily="66" charset="0"/>
              </a:rPr>
            </a:br>
            <a:endParaRPr lang="en-SG" sz="2800" b="1" u="sng"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49086" y="1245327"/>
            <a:ext cx="10917798" cy="5612673"/>
          </a:xfrm>
        </p:spPr>
        <p:txBody>
          <a:bodyPr>
            <a:noAutofit/>
          </a:bodyPr>
          <a:lstStyle/>
          <a:p>
            <a:r>
              <a:rPr lang="en-SG" sz="2400" dirty="0">
                <a:latin typeface="Comic Sans MS" panose="030F0702030302020204" pitchFamily="66" charset="0"/>
              </a:rPr>
              <a:t>Chennai, 2000: Mustafa </a:t>
            </a:r>
            <a:r>
              <a:rPr lang="en-SG" sz="2400" dirty="0" err="1">
                <a:latin typeface="Comic Sans MS" panose="030F0702030302020204" pitchFamily="66" charset="0"/>
              </a:rPr>
              <a:t>Goldmart</a:t>
            </a:r>
            <a:endParaRPr lang="en-SG" sz="2400" dirty="0">
              <a:latin typeface="Comic Sans MS" panose="030F0702030302020204" pitchFamily="66" charset="0"/>
            </a:endParaRPr>
          </a:p>
          <a:p>
            <a:pPr marL="0" indent="0">
              <a:buNone/>
            </a:pPr>
            <a:endParaRPr lang="en-SG" sz="2400" dirty="0">
              <a:latin typeface="Comic Sans MS" panose="030F0702030302020204" pitchFamily="66" charset="0"/>
            </a:endParaRPr>
          </a:p>
          <a:p>
            <a:r>
              <a:rPr lang="en-SG" sz="2400" dirty="0">
                <a:latin typeface="Comic Sans MS" panose="030F0702030302020204" pitchFamily="66" charset="0"/>
              </a:rPr>
              <a:t>2003 Jakarta, Indonesia</a:t>
            </a:r>
          </a:p>
          <a:p>
            <a:endParaRPr lang="en-SG" sz="2400" dirty="0">
              <a:latin typeface="Comic Sans MS" panose="030F0702030302020204" pitchFamily="66" charset="0"/>
            </a:endParaRPr>
          </a:p>
          <a:p>
            <a:r>
              <a:rPr lang="en-SG" sz="2400" dirty="0">
                <a:latin typeface="Comic Sans MS" panose="030F0702030302020204" pitchFamily="66" charset="0"/>
              </a:rPr>
              <a:t>2012 Bangladesh retail shop</a:t>
            </a:r>
          </a:p>
          <a:p>
            <a:pPr marL="0" indent="0">
              <a:buNone/>
            </a:pPr>
            <a:endParaRPr lang="en-US" sz="2400" dirty="0">
              <a:latin typeface="Comic Sans MS" panose="030F0702030302020204" pitchFamily="66" charset="0"/>
            </a:endParaRPr>
          </a:p>
          <a:p>
            <a:r>
              <a:rPr lang="en-US" sz="2400" dirty="0">
                <a:latin typeface="Comic Sans MS" panose="030F0702030302020204" pitchFamily="66" charset="0"/>
              </a:rPr>
              <a:t>2003: First retail shop to remain open 24/7 </a:t>
            </a:r>
          </a:p>
          <a:p>
            <a:pPr marL="0" indent="0">
              <a:buNone/>
            </a:pPr>
            <a:endParaRPr lang="en-US" sz="2400" dirty="0">
              <a:latin typeface="Comic Sans MS" panose="030F0702030302020204" pitchFamily="66" charset="0"/>
            </a:endParaRPr>
          </a:p>
          <a:p>
            <a:r>
              <a:rPr lang="en-US" sz="2400" dirty="0">
                <a:latin typeface="Comic Sans MS" panose="030F0702030302020204" pitchFamily="66" charset="0"/>
              </a:rPr>
              <a:t>Targeting the South Asian Tourist</a:t>
            </a:r>
          </a:p>
          <a:p>
            <a:pPr lvl="1"/>
            <a:r>
              <a:rPr lang="en-US" sz="2400" i="0" dirty="0">
                <a:latin typeface="Comic Sans MS" panose="030F0702030302020204" pitchFamily="66" charset="0"/>
              </a:rPr>
              <a:t>2004: Tourism Entrepreneur of the Year Award </a:t>
            </a:r>
            <a:endParaRPr lang="en-SG" sz="2400" i="0" dirty="0"/>
          </a:p>
        </p:txBody>
      </p:sp>
    </p:spTree>
    <p:extLst>
      <p:ext uri="{BB962C8B-B14F-4D97-AF65-F5344CB8AC3E}">
        <p14:creationId xmlns:p14="http://schemas.microsoft.com/office/powerpoint/2010/main" val="2812002195"/>
      </p:ext>
    </p:extLst>
  </p:cSld>
  <p:clrMapOvr>
    <a:masterClrMapping/>
  </p:clrMapOvr>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1265</TotalTime>
  <Words>401</Words>
  <Application>Microsoft Office PowerPoint</Application>
  <PresentationFormat>Widescreen</PresentationFormat>
  <Paragraphs>138</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Comic Sans MS</vt:lpstr>
      <vt:lpstr>Franklin Gothic Book</vt:lpstr>
      <vt:lpstr>Crop</vt:lpstr>
      <vt:lpstr>   Icons in the retail sector</vt:lpstr>
      <vt:lpstr>Outline</vt:lpstr>
      <vt:lpstr>Retail in Singapore</vt:lpstr>
      <vt:lpstr>PowerPoint Presentation</vt:lpstr>
      <vt:lpstr>Early Years</vt:lpstr>
      <vt:lpstr>Consolidation and Expansion Strategies </vt:lpstr>
      <vt:lpstr>Expansion, 1980s onwards</vt:lpstr>
      <vt:lpstr>1990s Retail Slump and its Impact </vt:lpstr>
      <vt:lpstr>Regional Expansion and Retail Innovations  </vt:lpstr>
      <vt:lpstr>Further Diversifications</vt:lpstr>
      <vt:lpstr>Business Model &amp; Strategies (I)</vt:lpstr>
      <vt:lpstr>Business Model, Strategies &amp; Challenges (II)</vt:lpstr>
      <vt:lpstr>The Challenges of Retail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Gyanesh Kudaisya</dc:creator>
  <cp:lastModifiedBy>Kudaisya, Medha Malik</cp:lastModifiedBy>
  <cp:revision>99</cp:revision>
  <cp:lastPrinted>2017-02-27T01:53:29Z</cp:lastPrinted>
  <dcterms:created xsi:type="dcterms:W3CDTF">2017-02-06T09:31:18Z</dcterms:created>
  <dcterms:modified xsi:type="dcterms:W3CDTF">2019-04-01T05:16:11Z</dcterms:modified>
</cp:coreProperties>
</file>