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4" r:id="rId3"/>
    <p:sldId id="285" r:id="rId4"/>
    <p:sldId id="286" r:id="rId5"/>
    <p:sldId id="292" r:id="rId6"/>
    <p:sldId id="287" r:id="rId7"/>
    <p:sldId id="257" r:id="rId8"/>
    <p:sldId id="259" r:id="rId9"/>
    <p:sldId id="288" r:id="rId10"/>
    <p:sldId id="290" r:id="rId11"/>
    <p:sldId id="289" r:id="rId12"/>
    <p:sldId id="281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0A431-84E5-4F81-913E-54262395D024}" type="datetimeFigureOut">
              <a:rPr lang="en-SG" smtClean="0"/>
              <a:t>18/2/2019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9B10E-31A0-4790-9202-1BFA11665C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002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57BF-BA70-4545-8F2D-64261B795DD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C71CC-BFF4-48F3-9B50-47A1CAE9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439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892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2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06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94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.gov.sg/archivesonline/photographs/record-details/11b9869f-1162-11e3-83d5-0050568939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32" y="1788454"/>
            <a:ext cx="9522068" cy="1877938"/>
          </a:xfrm>
        </p:spPr>
        <p:txBody>
          <a:bodyPr/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Singapore’s Business history</a:t>
            </a:r>
            <a:br>
              <a:rPr lang="en-US" sz="3600" b="1" u="sng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36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en-US" sz="36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36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The </a:t>
            </a:r>
            <a:r>
              <a:rPr lang="en-US" sz="3600" b="1" u="sng" dirty="0" err="1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singapore</a:t>
            </a:r>
            <a:r>
              <a:rPr lang="en-US" sz="36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model of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A/P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Medha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Kudaisya </a:t>
            </a:r>
          </a:p>
        </p:txBody>
      </p:sp>
    </p:spTree>
    <p:extLst>
      <p:ext uri="{BB962C8B-B14F-4D97-AF65-F5344CB8AC3E}">
        <p14:creationId xmlns:p14="http://schemas.microsoft.com/office/powerpoint/2010/main" val="102872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62" y="149470"/>
            <a:ext cx="10366130" cy="782515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Transitions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62" y="1345222"/>
            <a:ext cx="12133384" cy="533693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omic Sans MS" charset="0"/>
                <a:ea typeface="Comic Sans MS" charset="0"/>
                <a:cs typeface="Comic Sans MS" charset="0"/>
              </a:rPr>
              <a:t>New Sets of Entrepreneurs</a:t>
            </a:r>
          </a:p>
          <a:p>
            <a:pPr lvl="1"/>
            <a:r>
              <a:rPr lang="en-US" sz="3000" i="0" dirty="0">
                <a:latin typeface="Comic Sans MS" charset="0"/>
                <a:ea typeface="Comic Sans MS" charset="0"/>
                <a:cs typeface="Comic Sans MS" charset="0"/>
              </a:rPr>
              <a:t>MNEs and GLCs</a:t>
            </a:r>
          </a:p>
          <a:p>
            <a:pPr lvl="1"/>
            <a:r>
              <a:rPr lang="en-US" sz="3000" i="0" dirty="0">
                <a:latin typeface="Comic Sans MS" charset="0"/>
                <a:ea typeface="Comic Sans MS" charset="0"/>
                <a:cs typeface="Comic Sans MS" charset="0"/>
              </a:rPr>
              <a:t>Disappearance of the Agency Houses</a:t>
            </a:r>
          </a:p>
          <a:p>
            <a:pPr lvl="1"/>
            <a:r>
              <a:rPr lang="en-US" sz="3000" i="0" dirty="0">
                <a:latin typeface="Comic Sans MS" charset="0"/>
                <a:ea typeface="Comic Sans MS" charset="0"/>
                <a:cs typeface="Comic Sans MS" charset="0"/>
              </a:rPr>
              <a:t>Local Chinese Entrepreneurs </a:t>
            </a:r>
            <a:endParaRPr lang="en-US" sz="300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30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lvl="1" indent="0">
              <a:buNone/>
            </a:pPr>
            <a:endParaRPr lang="en-US" sz="30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3000" dirty="0">
                <a:latin typeface="Comic Sans MS" charset="0"/>
                <a:ea typeface="Comic Sans MS" charset="0"/>
                <a:cs typeface="Comic Sans MS" charset="0"/>
              </a:rPr>
              <a:t>Full employment, early 1970s</a:t>
            </a:r>
          </a:p>
          <a:p>
            <a:pPr marL="0" indent="0">
              <a:buNone/>
            </a:pPr>
            <a:endParaRPr lang="en-US" sz="30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3000" dirty="0">
                <a:latin typeface="Comic Sans MS" charset="0"/>
                <a:ea typeface="Comic Sans MS" charset="0"/>
                <a:cs typeface="Comic Sans MS" charset="0"/>
              </a:rPr>
              <a:t>Constant Appreciation of Singapore Dollar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9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22" y="121356"/>
            <a:ext cx="11554177" cy="148590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The Success of the Singapore Model of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44" y="1416755"/>
            <a:ext cx="11183056" cy="35814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latin typeface="Comic Sans MS" charset="0"/>
                <a:ea typeface="Comic Sans MS" charset="0"/>
                <a:cs typeface="Comic Sans MS" charset="0"/>
              </a:rPr>
              <a:t>GNP </a:t>
            </a:r>
            <a:r>
              <a:rPr lang="en-US" sz="11200" dirty="0" smtClean="0">
                <a:latin typeface="Comic Sans MS" charset="0"/>
                <a:ea typeface="Comic Sans MS" charset="0"/>
                <a:cs typeface="Comic Sans MS" charset="0"/>
              </a:rPr>
              <a:t>Growth</a:t>
            </a:r>
            <a:endParaRPr lang="en-US" sz="1120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1970s: 14.3 Per cent a year</a:t>
            </a:r>
          </a:p>
          <a:p>
            <a:pPr lvl="1"/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1960-1992: Real GNP Increased 13 fold </a:t>
            </a:r>
          </a:p>
          <a:p>
            <a:r>
              <a:rPr lang="en-US" sz="11200" dirty="0">
                <a:latin typeface="Comic Sans MS" charset="0"/>
                <a:ea typeface="Comic Sans MS" charset="0"/>
                <a:cs typeface="Comic Sans MS" charset="0"/>
              </a:rPr>
              <a:t>    Full employment since 1973</a:t>
            </a:r>
          </a:p>
          <a:p>
            <a:r>
              <a:rPr lang="en-US" sz="11200" dirty="0">
                <a:latin typeface="Comic Sans MS" charset="0"/>
                <a:ea typeface="Comic Sans MS" charset="0"/>
                <a:cs typeface="Comic Sans MS" charset="0"/>
              </a:rPr>
              <a:t>Absolute poverty: eliminated </a:t>
            </a:r>
          </a:p>
          <a:p>
            <a:endParaRPr lang="en-US" sz="112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1200" dirty="0">
                <a:latin typeface="Comic Sans MS" charset="0"/>
                <a:ea typeface="Comic Sans MS" charset="0"/>
                <a:cs typeface="Comic Sans MS" charset="0"/>
              </a:rPr>
              <a:t>5 Main Characteristics: 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Sustained &amp; Rapid growth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Increasing Export Orientation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High Savings &amp; Investment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Low Inflation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Fundamental Structural Transformation </a:t>
            </a:r>
            <a:endParaRPr lang="en-US" sz="11200" i="0" dirty="0">
              <a:solidFill>
                <a:schemeClr val="tx1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endParaRPr lang="en-US" sz="320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4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6" y="166511"/>
            <a:ext cx="11497733" cy="14859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What lies behind this </a:t>
            </a:r>
            <a:r>
              <a:rPr lang="en-US" sz="2800" b="1" u="sng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economic success</a:t>
            </a:r>
            <a:r>
              <a:rPr lang="en-US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? What is the Singapore Model of Development </a:t>
            </a:r>
            <a:endParaRPr lang="en-SG" sz="2800" b="1" u="sng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578" y="1453660"/>
            <a:ext cx="11407422" cy="5503333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Comic Sans MS" charset="0"/>
                <a:ea typeface="Comic Sans MS" charset="0"/>
                <a:cs typeface="Comic Sans MS" charset="0"/>
              </a:rPr>
              <a:t>The Debate: </a:t>
            </a:r>
            <a:r>
              <a:rPr lang="en-SG" sz="2800" dirty="0" smtClean="0">
                <a:latin typeface="Comic Sans MS" charset="0"/>
                <a:ea typeface="Comic Sans MS" charset="0"/>
                <a:cs typeface="Comic Sans MS" charset="0"/>
              </a:rPr>
              <a:t>Free Market Vs Economic Planning</a:t>
            </a:r>
            <a:endParaRPr lang="en-SG" sz="280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Heavily interventionist state </a:t>
            </a:r>
          </a:p>
          <a:p>
            <a:pPr lvl="1"/>
            <a:r>
              <a:rPr lang="en-US" sz="2800" i="0" dirty="0">
                <a:latin typeface="Comic Sans MS" charset="0"/>
                <a:ea typeface="Comic Sans MS" charset="0"/>
                <a:cs typeface="Comic Sans MS" charset="0"/>
              </a:rPr>
              <a:t>Owns, controls/ regulates land, </a:t>
            </a:r>
            <a:r>
              <a:rPr lang="en-US" sz="2800" i="0" dirty="0" err="1">
                <a:latin typeface="Comic Sans MS" charset="0"/>
                <a:ea typeface="Comic Sans MS" charset="0"/>
                <a:cs typeface="Comic Sans MS" charset="0"/>
              </a:rPr>
              <a:t>labour</a:t>
            </a:r>
            <a:r>
              <a:rPr lang="en-US" sz="2800" i="0" dirty="0">
                <a:latin typeface="Comic Sans MS" charset="0"/>
                <a:ea typeface="Comic Sans MS" charset="0"/>
                <a:cs typeface="Comic Sans MS" charset="0"/>
              </a:rPr>
              <a:t> and capital resources &amp; their allocation</a:t>
            </a:r>
          </a:p>
          <a:p>
            <a:pPr lvl="1"/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Government Controls &amp; Directives</a:t>
            </a:r>
            <a:endParaRPr lang="en-US" sz="2800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endParaRPr lang="en-US" sz="2800" i="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‘Plan and Market in creative partnership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’ ?</a:t>
            </a:r>
            <a:endParaRPr lang="en-SG" sz="280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699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79906" y="1929385"/>
            <a:ext cx="6831673" cy="18745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648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3" y="96715"/>
            <a:ext cx="9601200" cy="945228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685800"/>
            <a:ext cx="11418277" cy="608427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Singapore, late 1950s: Politics &amp; Economic Trajectories</a:t>
            </a:r>
          </a:p>
          <a:p>
            <a:pPr marL="0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Post-Independence Economic Priorities &amp; Policies</a:t>
            </a:r>
          </a:p>
          <a:p>
            <a:pPr marL="0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Polices towards the Private Sector: Marginalization &amp; Uncertainty </a:t>
            </a:r>
          </a:p>
          <a:p>
            <a:pPr marL="0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Turning Point, mid 1980s: ’Privatization’ &amp; local business</a:t>
            </a:r>
          </a:p>
          <a:p>
            <a:pPr marL="0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Transitions, 1960s- 1990s &amp; Beyond</a:t>
            </a:r>
          </a:p>
          <a:p>
            <a:pPr marL="0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The Success of the Singapore's Economy &amp; the Singapore Model of Development </a:t>
            </a:r>
          </a:p>
        </p:txBody>
      </p:sp>
    </p:spTree>
    <p:extLst>
      <p:ext uri="{BB962C8B-B14F-4D97-AF65-F5344CB8AC3E}">
        <p14:creationId xmlns:p14="http://schemas.microsoft.com/office/powerpoint/2010/main" val="11208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61244"/>
            <a:ext cx="10172700" cy="843302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Singapore, late 1950s: Politics &amp; Economic Trajectories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en-US" dirty="0">
                <a:latin typeface="Comic Sans MS" charset="0"/>
                <a:ea typeface="Comic Sans MS" charset="0"/>
                <a:cs typeface="Comic Sans MS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661746"/>
            <a:ext cx="10172700" cy="542767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Efforts for Merger </a:t>
            </a:r>
            <a:r>
              <a:rPr lang="mr-IN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Independence- consolidation of power by the PAP</a:t>
            </a: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Economic Growth and Employment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: an Instrument in establishing control (</a:t>
            </a:r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Linda </a:t>
            </a:r>
            <a:r>
              <a:rPr lang="en-US" i="0" dirty="0" err="1">
                <a:latin typeface="Comic Sans MS" charset="0"/>
                <a:ea typeface="Comic Sans MS" charset="0"/>
                <a:cs typeface="Comic Sans MS" charset="0"/>
              </a:rPr>
              <a:t>Loh</a:t>
            </a:r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 &amp; Haggard)</a:t>
            </a:r>
          </a:p>
          <a:p>
            <a:pPr lvl="1"/>
            <a:endParaRPr lang="en-US" i="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1961: Establishment of the Economic Development Board</a:t>
            </a:r>
          </a:p>
          <a:p>
            <a:pPr lvl="7"/>
            <a:r>
              <a:rPr lang="en-US" sz="2000" i="0" dirty="0">
                <a:latin typeface="Comic Sans MS" charset="0"/>
                <a:ea typeface="Comic Sans MS" charset="0"/>
                <a:cs typeface="Comic Sans MS" charset="0"/>
              </a:rPr>
              <a:t>1968: Industrial estate development: </a:t>
            </a:r>
            <a:r>
              <a:rPr lang="en-US" sz="2000" i="0" dirty="0" err="1">
                <a:latin typeface="Comic Sans MS" charset="0"/>
                <a:ea typeface="Comic Sans MS" charset="0"/>
                <a:cs typeface="Comic Sans MS" charset="0"/>
              </a:rPr>
              <a:t>Jurong</a:t>
            </a:r>
            <a:r>
              <a:rPr lang="en-US" sz="2000" i="0" dirty="0">
                <a:latin typeface="Comic Sans MS" charset="0"/>
                <a:ea typeface="Comic Sans MS" charset="0"/>
                <a:cs typeface="Comic Sans MS" charset="0"/>
              </a:rPr>
              <a:t> Town Corporation (JTC)</a:t>
            </a:r>
          </a:p>
          <a:p>
            <a:pPr lvl="1"/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Industrial Financing (DBS)</a:t>
            </a:r>
          </a:p>
          <a:p>
            <a:pPr lvl="1"/>
            <a:endParaRPr lang="en-US" i="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1955 CPF</a:t>
            </a:r>
          </a:p>
          <a:p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1960 HDB</a:t>
            </a:r>
          </a:p>
          <a:p>
            <a:pPr lvl="1"/>
            <a:endParaRPr lang="en-US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endParaRPr lang="en-US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endParaRPr lang="en-US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65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51" y="0"/>
            <a:ext cx="9601200" cy="88144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Economic Policies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951" y="646670"/>
            <a:ext cx="9667102" cy="6211329"/>
          </a:xfrm>
        </p:spPr>
        <p:txBody>
          <a:bodyPr>
            <a:no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Industrialization as the key to economic growth and employment generation       </a:t>
            </a:r>
          </a:p>
          <a:p>
            <a:pPr lvl="1"/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The World Bank Mission Report 1955</a:t>
            </a:r>
          </a:p>
          <a:p>
            <a:pPr lvl="1"/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 Lyle Industrial Development </a:t>
            </a:r>
            <a:r>
              <a:rPr lang="en-US" i="0" dirty="0" err="1">
                <a:latin typeface="Comic Sans MS" charset="0"/>
                <a:ea typeface="Comic Sans MS" charset="0"/>
                <a:cs typeface="Comic Sans MS" charset="0"/>
              </a:rPr>
              <a:t>Programme</a:t>
            </a:r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 1959</a:t>
            </a:r>
          </a:p>
          <a:p>
            <a:pPr lvl="1"/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i="0" dirty="0" err="1">
                <a:latin typeface="Comic Sans MS" charset="0"/>
                <a:ea typeface="Comic Sans MS" charset="0"/>
                <a:cs typeface="Comic Sans MS" charset="0"/>
              </a:rPr>
              <a:t>Winsemius</a:t>
            </a:r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 Report </a:t>
            </a:r>
            <a:r>
              <a:rPr lang="en-US" i="0" dirty="0" smtClean="0">
                <a:latin typeface="Comic Sans MS" charset="0"/>
                <a:ea typeface="Comic Sans MS" charset="0"/>
                <a:cs typeface="Comic Sans MS" charset="0"/>
              </a:rPr>
              <a:t>(Chief Economic Advisor) 1961</a:t>
            </a:r>
            <a:endParaRPr lang="en-US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endParaRPr lang="en-US" i="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Two pronged policy</a:t>
            </a:r>
          </a:p>
          <a:p>
            <a:pPr lvl="1"/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Attracting MNCs </a:t>
            </a:r>
          </a:p>
          <a:p>
            <a:pPr lvl="1"/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Establishing GLCs (state-owned enterprises)</a:t>
            </a:r>
          </a:p>
          <a:p>
            <a:pPr lvl="3"/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        Distancing from the Private Sector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endParaRPr lang="en-US" i="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View that local private sector would not be able to meet the needs of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industrialization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Lee Kong </a:t>
            </a:r>
            <a:r>
              <a:rPr lang="en-US" i="0" dirty="0" err="1">
                <a:latin typeface="Comic Sans MS" charset="0"/>
                <a:ea typeface="Comic Sans MS" charset="0"/>
                <a:cs typeface="Comic Sans MS" charset="0"/>
              </a:rPr>
              <a:t>Chian</a:t>
            </a:r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 (Lee Rubber Group)</a:t>
            </a:r>
          </a:p>
          <a:p>
            <a:pPr lvl="1"/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Aw Boon Haw</a:t>
            </a:r>
          </a:p>
          <a:p>
            <a:pPr lvl="1"/>
            <a:r>
              <a:rPr lang="en-US" i="0" dirty="0" smtClean="0">
                <a:latin typeface="Comic Sans MS" charset="0"/>
                <a:ea typeface="Comic Sans MS" charset="0"/>
                <a:cs typeface="Comic Sans MS" charset="0"/>
              </a:rPr>
              <a:t>Predominant </a:t>
            </a:r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Chinese business: small, family </a:t>
            </a:r>
            <a:r>
              <a:rPr lang="en-US" i="0" dirty="0" smtClean="0">
                <a:latin typeface="Comic Sans MS" charset="0"/>
                <a:ea typeface="Comic Sans MS" charset="0"/>
                <a:cs typeface="Comic Sans MS" charset="0"/>
              </a:rPr>
              <a:t>owned</a:t>
            </a:r>
            <a:endParaRPr lang="en-US" i="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Political anxieties about Chinese business</a:t>
            </a: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2000" i="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6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resources.nlb.gov.sg/history/thumbnail/event/7f1bd547-bb9a-477e-9d14-b733f428a480/2993/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0" y="144462"/>
            <a:ext cx="5972175" cy="60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0519" y="6268994"/>
            <a:ext cx="790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u="sng" dirty="0">
                <a:solidFill>
                  <a:srgbClr val="FF0000"/>
                </a:solidFill>
                <a:hlinkClick r:id="rId3"/>
              </a:rPr>
              <a:t>Dutch economist and Singapore's chief economic advisor from 1961 to 1983. Dr Albert </a:t>
            </a:r>
            <a:r>
              <a:rPr lang="en-SG" sz="1000" u="sng" dirty="0" err="1">
                <a:solidFill>
                  <a:srgbClr val="FF0000"/>
                </a:solidFill>
                <a:hlinkClick r:id="rId3"/>
              </a:rPr>
              <a:t>Winsemius</a:t>
            </a:r>
            <a:r>
              <a:rPr lang="en-SG" sz="1000" u="sng" dirty="0">
                <a:solidFill>
                  <a:srgbClr val="FF0000"/>
                </a:solidFill>
                <a:hlinkClick r:id="rId3"/>
              </a:rPr>
              <a:t> at the Economic Development Board (EDB).</a:t>
            </a:r>
            <a:r>
              <a:rPr lang="en-SG" sz="1000" dirty="0">
                <a:solidFill>
                  <a:srgbClr val="FF0000"/>
                </a:solidFill>
              </a:rPr>
              <a:t/>
            </a:r>
            <a:br>
              <a:rPr lang="en-SG" sz="1000" dirty="0">
                <a:solidFill>
                  <a:srgbClr val="FF0000"/>
                </a:solidFill>
              </a:rPr>
            </a:br>
            <a:r>
              <a:rPr lang="en-SG" sz="1000" dirty="0">
                <a:solidFill>
                  <a:srgbClr val="FF0000"/>
                </a:solidFill>
              </a:rPr>
              <a:t>Economic Development Board Collection, courtesy of National Archives of Singapore</a:t>
            </a:r>
          </a:p>
        </p:txBody>
      </p:sp>
    </p:spTree>
    <p:extLst>
      <p:ext uri="{BB962C8B-B14F-4D97-AF65-F5344CB8AC3E}">
        <p14:creationId xmlns:p14="http://schemas.microsoft.com/office/powerpoint/2010/main" val="428615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33" y="252589"/>
            <a:ext cx="10967156" cy="898878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Post-Independence Economic Polices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1016000"/>
            <a:ext cx="11390489" cy="537351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Comic Sans MS" charset="0"/>
                <a:ea typeface="Comic Sans MS" charset="0"/>
                <a:cs typeface="Comic Sans MS" charset="0"/>
              </a:rPr>
              <a:t>Two pronged Policy</a:t>
            </a:r>
          </a:p>
          <a:p>
            <a:pPr lvl="1"/>
            <a:r>
              <a:rPr lang="en-US" sz="9600" i="0" dirty="0" smtClean="0">
                <a:latin typeface="Comic Sans MS" charset="0"/>
                <a:ea typeface="Comic Sans MS" charset="0"/>
                <a:cs typeface="Comic Sans MS" charset="0"/>
              </a:rPr>
              <a:t>Earliest GLCs: (State owned)</a:t>
            </a:r>
            <a:endParaRPr lang="en-US" sz="9600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Manufacturing Segments: Prima Flour Mills &amp; National Iron and Steel Mills (NATSTEEL), </a:t>
            </a:r>
            <a:r>
              <a:rPr lang="en-US" sz="7200" i="0" dirty="0" smtClean="0">
                <a:latin typeface="Comic Sans MS" charset="0"/>
                <a:ea typeface="Comic Sans MS" charset="0"/>
                <a:cs typeface="Comic Sans MS" charset="0"/>
              </a:rPr>
              <a:t>1961</a:t>
            </a:r>
          </a:p>
          <a:p>
            <a:pPr lvl="3"/>
            <a:r>
              <a:rPr lang="en-US" sz="7200" i="0" dirty="0" smtClean="0">
                <a:latin typeface="Comic Sans MS" charset="0"/>
                <a:ea typeface="Comic Sans MS" charset="0"/>
                <a:cs typeface="Comic Sans MS" charset="0"/>
              </a:rPr>
              <a:t>Growth </a:t>
            </a:r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of GLCs: </a:t>
            </a:r>
            <a:r>
              <a:rPr lang="en-US" sz="7200" i="0" dirty="0" err="1">
                <a:latin typeface="Comic Sans MS" charset="0"/>
                <a:ea typeface="Comic Sans MS" charset="0"/>
                <a:cs typeface="Comic Sans MS" charset="0"/>
              </a:rPr>
              <a:t>Temasek</a:t>
            </a:r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 Holdings, </a:t>
            </a:r>
            <a:r>
              <a:rPr lang="en-US" sz="7200" i="0" dirty="0" smtClean="0">
                <a:latin typeface="Comic Sans MS" charset="0"/>
                <a:ea typeface="Comic Sans MS" charset="0"/>
                <a:cs typeface="Comic Sans MS" charset="0"/>
              </a:rPr>
              <a:t>1974</a:t>
            </a:r>
          </a:p>
          <a:p>
            <a:pPr lvl="3"/>
            <a:r>
              <a:rPr lang="en-US" sz="9600" i="0" dirty="0" smtClean="0">
                <a:latin typeface="Comic Sans MS" charset="0"/>
                <a:ea typeface="Comic Sans MS" charset="0"/>
                <a:cs typeface="Comic Sans MS" charset="0"/>
              </a:rPr>
              <a:t>Increasing </a:t>
            </a:r>
            <a:r>
              <a:rPr lang="en-US" sz="9600" i="0" dirty="0">
                <a:latin typeface="Comic Sans MS" charset="0"/>
                <a:ea typeface="Comic Sans MS" charset="0"/>
                <a:cs typeface="Comic Sans MS" charset="0"/>
              </a:rPr>
              <a:t>role of the MNEs</a:t>
            </a:r>
          </a:p>
          <a:p>
            <a:pPr lvl="2"/>
            <a:endParaRPr lang="en-US" sz="9600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2"/>
            <a:r>
              <a:rPr lang="en-US" sz="9600" dirty="0">
                <a:latin typeface="Comic Sans MS" charset="0"/>
                <a:ea typeface="Comic Sans MS" charset="0"/>
                <a:cs typeface="Comic Sans MS" charset="0"/>
              </a:rPr>
              <a:t>Transition from staple exports to manufactured exports, late 1950s onwards </a:t>
            </a:r>
          </a:p>
          <a:p>
            <a:pPr lvl="3"/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Rubber, Spices  -  manufactured goods</a:t>
            </a:r>
          </a:p>
          <a:p>
            <a:pPr lvl="3"/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Petroleum ‘Houston of the east</a:t>
            </a:r>
            <a:r>
              <a:rPr lang="en-US" sz="7200" i="0" dirty="0" smtClean="0">
                <a:latin typeface="Comic Sans MS" charset="0"/>
                <a:ea typeface="Comic Sans MS" charset="0"/>
                <a:cs typeface="Comic Sans MS" charset="0"/>
              </a:rPr>
              <a:t>’ </a:t>
            </a:r>
          </a:p>
          <a:p>
            <a:pPr lvl="3"/>
            <a:r>
              <a:rPr lang="en-US" sz="7200" i="0" dirty="0" smtClean="0">
                <a:latin typeface="Comic Sans MS" charset="0"/>
                <a:ea typeface="Comic Sans MS" charset="0"/>
                <a:cs typeface="Comic Sans MS" charset="0"/>
              </a:rPr>
              <a:t>1973</a:t>
            </a:r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: Direct Manufactured Exports exceeded primary commodity exports</a:t>
            </a:r>
          </a:p>
          <a:p>
            <a:pPr lvl="3"/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By 1980: bulk of manufactures: electricals and electronic goods</a:t>
            </a:r>
          </a:p>
          <a:p>
            <a:pPr lvl="3"/>
            <a:r>
              <a:rPr lang="en-US" sz="7200" i="0" dirty="0">
                <a:latin typeface="Comic Sans MS" charset="0"/>
                <a:ea typeface="Comic Sans MS" charset="0"/>
                <a:cs typeface="Comic Sans MS" charset="0"/>
              </a:rPr>
              <a:t>1980-1984: Integrated circuits; 1986-1990: Disk drives </a:t>
            </a:r>
            <a:r>
              <a:rPr lang="en-US" sz="7200" i="0" dirty="0" err="1">
                <a:latin typeface="Comic Sans MS" charset="0"/>
                <a:ea typeface="Comic Sans MS" charset="0"/>
                <a:cs typeface="Comic Sans MS" charset="0"/>
              </a:rPr>
              <a:t>etc</a:t>
            </a:r>
            <a:endParaRPr lang="en-US" sz="7200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3"/>
            <a:endParaRPr lang="en-US" sz="7200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2"/>
            <a:r>
              <a:rPr lang="en-US" sz="9600" dirty="0">
                <a:latin typeface="Comic Sans MS" charset="0"/>
                <a:ea typeface="Comic Sans MS" charset="0"/>
                <a:cs typeface="Comic Sans MS" charset="0"/>
              </a:rPr>
              <a:t>Goh </a:t>
            </a:r>
            <a:r>
              <a:rPr lang="en-US" sz="9600" dirty="0" err="1">
                <a:latin typeface="Comic Sans MS" charset="0"/>
                <a:ea typeface="Comic Sans MS" charset="0"/>
                <a:cs typeface="Comic Sans MS" charset="0"/>
              </a:rPr>
              <a:t>Keng</a:t>
            </a:r>
            <a:r>
              <a:rPr lang="en-US" sz="9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9600" dirty="0" err="1">
                <a:latin typeface="Comic Sans MS" charset="0"/>
                <a:ea typeface="Comic Sans MS" charset="0"/>
                <a:cs typeface="Comic Sans MS" charset="0"/>
              </a:rPr>
              <a:t>Swee</a:t>
            </a:r>
            <a:r>
              <a:rPr lang="en-US" sz="9600" dirty="0">
                <a:latin typeface="Comic Sans MS" charset="0"/>
                <a:ea typeface="Comic Sans MS" charset="0"/>
                <a:cs typeface="Comic Sans MS" charset="0"/>
              </a:rPr>
              <a:t> (1989) ‘</a:t>
            </a:r>
            <a:r>
              <a:rPr lang="en-SG" sz="9600" dirty="0">
                <a:latin typeface="Comic Sans MS" charset="0"/>
                <a:ea typeface="Comic Sans MS" charset="0"/>
                <a:cs typeface="Comic Sans MS" charset="0"/>
              </a:rPr>
              <a:t>We imported entrepreneurs in the form of multinational corporations and the government itself became an entrepreneur in a big way.’ (Huff)</a:t>
            </a:r>
            <a:endParaRPr lang="en-US" sz="9600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3"/>
            <a:endParaRPr lang="en-US" sz="2000" i="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8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155222"/>
            <a:ext cx="10888133" cy="996245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Comic Sans MS"/>
                <a:cs typeface="Comic Sans MS"/>
              </a:rPr>
              <a:t>Local Private Enterprise: ‘</a:t>
            </a:r>
            <a:r>
              <a:rPr lang="en-US" sz="2800" b="1" u="sng" dirty="0" err="1">
                <a:solidFill>
                  <a:srgbClr val="FF0000"/>
                </a:solidFill>
                <a:latin typeface="Comic Sans MS"/>
                <a:cs typeface="Comic Sans MS"/>
              </a:rPr>
              <a:t>Marginalisation</a:t>
            </a:r>
            <a:r>
              <a:rPr lang="en-US" sz="2800" b="1" u="sng" dirty="0">
                <a:solidFill>
                  <a:srgbClr val="FF0000"/>
                </a:solidFill>
                <a:latin typeface="Comic Sans MS"/>
                <a:cs typeface="Comic Sans MS"/>
              </a:rPr>
              <a:t>’ and ‘Uncertainty’, 1965-1984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8" y="1704623"/>
            <a:ext cx="11430001" cy="50566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Economic policies of the ‘developmental state’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Demands of creating a new citizenry 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‘Trader worldview’ differs from the demands of the state</a:t>
            </a:r>
          </a:p>
          <a:p>
            <a:pPr lvl="1"/>
            <a:r>
              <a:rPr lang="en-US" sz="2800" i="0" dirty="0">
                <a:latin typeface="Comic Sans MS" pitchFamily="66" charset="0"/>
              </a:rPr>
              <a:t>Concerns about trade/ regional networks</a:t>
            </a:r>
          </a:p>
          <a:p>
            <a:pPr lvl="1"/>
            <a:r>
              <a:rPr lang="en-US" sz="2800" i="0" dirty="0">
                <a:latin typeface="Comic Sans MS" pitchFamily="66" charset="0"/>
              </a:rPr>
              <a:t>Small and Medium enterprises/ family firms</a:t>
            </a:r>
          </a:p>
          <a:p>
            <a:endParaRPr lang="en-US" sz="2400" dirty="0">
              <a:latin typeface="Comic Sans MS" pitchFamily="66" charset="0"/>
            </a:endParaRPr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8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445" y="189089"/>
            <a:ext cx="9601200" cy="148590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Comic Sans MS" pitchFamily="66" charset="0"/>
              </a:rPr>
              <a:t>New Opportunities for </a:t>
            </a:r>
            <a:r>
              <a:rPr lang="en-US" sz="3200" b="1" u="sng">
                <a:solidFill>
                  <a:srgbClr val="FF0000"/>
                </a:solidFill>
                <a:latin typeface="Comic Sans MS" pitchFamily="66" charset="0"/>
              </a:rPr>
              <a:t>the Private Sector, </a:t>
            </a:r>
            <a:r>
              <a:rPr lang="en-US" sz="3200" b="1" u="sng" dirty="0">
                <a:solidFill>
                  <a:srgbClr val="FF0000"/>
                </a:solidFill>
                <a:latin typeface="Comic Sans MS" pitchFamily="66" charset="0"/>
              </a:rPr>
              <a:t>1985-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756" y="1382888"/>
            <a:ext cx="9601200" cy="3581400"/>
          </a:xfrm>
        </p:spPr>
        <p:txBody>
          <a:bodyPr>
            <a:normAutofit fontScale="25000" lnSpcReduction="20000"/>
          </a:bodyPr>
          <a:lstStyle/>
          <a:p>
            <a:pPr lvl="2">
              <a:spcBef>
                <a:spcPts val="1000"/>
              </a:spcBef>
            </a:pPr>
            <a:r>
              <a:rPr lang="en-US" sz="11200" dirty="0">
                <a:latin typeface="Comic Sans MS" charset="0"/>
                <a:ea typeface="Comic Sans MS" charset="0"/>
                <a:cs typeface="Comic Sans MS" charset="0"/>
              </a:rPr>
              <a:t>The Turning Point in Policy towards Private Enterprise </a:t>
            </a:r>
          </a:p>
          <a:p>
            <a:pPr lvl="2">
              <a:spcBef>
                <a:spcPts val="1000"/>
              </a:spcBef>
            </a:pPr>
            <a:r>
              <a:rPr lang="en-US" sz="11200" dirty="0">
                <a:latin typeface="Comic Sans MS" charset="0"/>
                <a:ea typeface="Comic Sans MS" charset="0"/>
                <a:cs typeface="Comic Sans MS" charset="0"/>
              </a:rPr>
              <a:t>Economic recession 1985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Emphasis on tertiary sector, trade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Policy towards SMEs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Opening up of China</a:t>
            </a:r>
          </a:p>
          <a:p>
            <a:endParaRPr lang="en-US" sz="112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1200" dirty="0">
                <a:latin typeface="Comic Sans MS" charset="0"/>
                <a:ea typeface="Comic Sans MS" charset="0"/>
                <a:cs typeface="Comic Sans MS" charset="0"/>
              </a:rPr>
              <a:t>Nurturing and training SME’s</a:t>
            </a:r>
          </a:p>
          <a:p>
            <a:endParaRPr lang="en-US" sz="112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1200" dirty="0">
                <a:latin typeface="Comic Sans MS" charset="0"/>
                <a:ea typeface="Comic Sans MS" charset="0"/>
                <a:cs typeface="Comic Sans MS" charset="0"/>
              </a:rPr>
              <a:t>Promoting Singapore as a regional hub</a:t>
            </a:r>
          </a:p>
          <a:p>
            <a:endParaRPr lang="en-US" sz="112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1200" dirty="0">
                <a:latin typeface="Comic Sans MS" charset="0"/>
                <a:ea typeface="Comic Sans MS" charset="0"/>
                <a:cs typeface="Comic Sans MS" charset="0"/>
              </a:rPr>
              <a:t>Building Bridges with  the China Economy </a:t>
            </a:r>
          </a:p>
          <a:p>
            <a:endParaRPr lang="en-US" sz="1120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4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445" y="135467"/>
            <a:ext cx="9601200" cy="1140177"/>
          </a:xfrm>
        </p:spPr>
        <p:txBody>
          <a:bodyPr/>
          <a:lstStyle/>
          <a:p>
            <a:r>
              <a:rPr lang="en-US" sz="3600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Transitions, late 1950s onwards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30" y="765021"/>
            <a:ext cx="11508370" cy="585328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Fundamental Structural Transformation</a:t>
            </a:r>
          </a:p>
          <a:p>
            <a:r>
              <a:rPr lang="en-US" sz="2800" dirty="0" err="1">
                <a:latin typeface="Comic Sans MS" charset="0"/>
                <a:ea typeface="Comic Sans MS" charset="0"/>
                <a:cs typeface="Comic Sans MS" charset="0"/>
              </a:rPr>
              <a:t>Entrepot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 Trade to Export 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Manufacturing, Transport &amp; Communications </a:t>
            </a:r>
            <a:endParaRPr 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r>
              <a:rPr lang="en-US" sz="2800" i="0" dirty="0">
                <a:latin typeface="Comic Sans MS" charset="0"/>
                <a:ea typeface="Comic Sans MS" charset="0"/>
                <a:cs typeface="Comic Sans MS" charset="0"/>
              </a:rPr>
              <a:t>Manufacturing Share of output: 1960: 16.6 %  - 1979: 29.4% </a:t>
            </a:r>
          </a:p>
          <a:p>
            <a:pPr marL="0" lvl="1" indent="0">
              <a:buNone/>
            </a:pPr>
            <a:endParaRPr lang="en-US" sz="2800" i="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Increasing Importance of Services</a:t>
            </a:r>
          </a:p>
          <a:p>
            <a:pPr lvl="1"/>
            <a:r>
              <a:rPr lang="en-US" sz="2800" i="0" dirty="0">
                <a:latin typeface="Comic Sans MS" charset="0"/>
                <a:ea typeface="Comic Sans MS" charset="0"/>
                <a:cs typeface="Comic Sans MS" charset="0"/>
              </a:rPr>
              <a:t>Transport &amp; Communication</a:t>
            </a:r>
          </a:p>
          <a:p>
            <a:pPr lvl="1"/>
            <a:r>
              <a:rPr lang="en-US" sz="2800" i="0" dirty="0">
                <a:latin typeface="Comic Sans MS" charset="0"/>
                <a:ea typeface="Comic Sans MS" charset="0"/>
                <a:cs typeface="Comic Sans MS" charset="0"/>
              </a:rPr>
              <a:t>Public Admin, Social Services</a:t>
            </a:r>
          </a:p>
          <a:p>
            <a:pPr lvl="1"/>
            <a:r>
              <a:rPr lang="en-US" sz="2800" i="0" dirty="0">
                <a:latin typeface="Comic Sans MS" charset="0"/>
                <a:ea typeface="Comic Sans MS" charset="0"/>
                <a:cs typeface="Comic Sans MS" charset="0"/>
              </a:rPr>
              <a:t>Financial &amp; Business </a:t>
            </a:r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Services (lecture 5 on Banking)</a:t>
            </a:r>
            <a:endParaRPr lang="en-US" sz="2800" i="0" dirty="0">
              <a:latin typeface="Comic Sans MS" charset="0"/>
              <a:ea typeface="Comic Sans MS" charset="0"/>
              <a:cs typeface="Comic Sans MS" charset="0"/>
            </a:endParaRPr>
          </a:p>
          <a:p>
            <a:pPr lvl="3"/>
            <a:r>
              <a:rPr lang="en-US" sz="2800" i="0" dirty="0">
                <a:latin typeface="Comic Sans MS" charset="0"/>
                <a:ea typeface="Comic Sans MS" charset="0"/>
                <a:cs typeface="Comic Sans MS" charset="0"/>
              </a:rPr>
              <a:t>Singapore’s rise as an International Financial Sector late 1970s onwards</a:t>
            </a:r>
          </a:p>
          <a:p>
            <a:pPr lvl="3"/>
            <a:r>
              <a:rPr lang="en-US" sz="2800" i="0" dirty="0">
                <a:latin typeface="Comic Sans MS" charset="0"/>
                <a:ea typeface="Comic Sans MS" charset="0"/>
                <a:cs typeface="Comic Sans MS" charset="0"/>
              </a:rPr>
              <a:t>     1992: 26.1% of GDP from financial services</a:t>
            </a:r>
          </a:p>
          <a:p>
            <a:pPr marL="0" lvl="3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787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478</TotalTime>
  <Words>680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Comic Sans MS</vt:lpstr>
      <vt:lpstr>Franklin Gothic Book</vt:lpstr>
      <vt:lpstr>Crop</vt:lpstr>
      <vt:lpstr>Singapore’s Business history  The singapore model of development </vt:lpstr>
      <vt:lpstr>Lecture Outline</vt:lpstr>
      <vt:lpstr>Singapore, late 1950s: Politics &amp; Economic Trajectories  </vt:lpstr>
      <vt:lpstr>Economic Policies (I)</vt:lpstr>
      <vt:lpstr>PowerPoint Presentation</vt:lpstr>
      <vt:lpstr>Post-Independence Economic Polices (II)</vt:lpstr>
      <vt:lpstr>Local Private Enterprise: ‘Marginalisation’ and ‘Uncertainty’, 1965-1984 </vt:lpstr>
      <vt:lpstr>New Opportunities for the Private Sector, 1985- </vt:lpstr>
      <vt:lpstr>Transitions, late 1950s onwards (I)</vt:lpstr>
      <vt:lpstr>Transitions (II)</vt:lpstr>
      <vt:lpstr>The Success of the Singapore Model of Development</vt:lpstr>
      <vt:lpstr>What lies behind this economic success? What is the Singapore Model of Development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Gyanesh Kudaisya</dc:creator>
  <cp:lastModifiedBy>Kudaisya, Medha Malik</cp:lastModifiedBy>
  <cp:revision>33</cp:revision>
  <cp:lastPrinted>2019-01-31T04:23:00Z</cp:lastPrinted>
  <dcterms:created xsi:type="dcterms:W3CDTF">2017-02-06T09:31:18Z</dcterms:created>
  <dcterms:modified xsi:type="dcterms:W3CDTF">2019-02-18T01:45:59Z</dcterms:modified>
</cp:coreProperties>
</file>